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3" r:id="rId5"/>
  </p:sldMasterIdLst>
  <p:notesMasterIdLst>
    <p:notesMasterId r:id="rId15"/>
  </p:notesMasterIdLst>
  <p:sldIdLst>
    <p:sldId id="256" r:id="rId6"/>
    <p:sldId id="257" r:id="rId7"/>
    <p:sldId id="258" r:id="rId8"/>
    <p:sldId id="259" r:id="rId9"/>
    <p:sldId id="260" r:id="rId10"/>
    <p:sldId id="261" r:id="rId11"/>
    <p:sldId id="262" r:id="rId12"/>
    <p:sldId id="263" r:id="rId13"/>
    <p:sldId id="264"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52" autoAdjust="0"/>
    <p:restoredTop sz="94737" autoAdjust="0"/>
  </p:normalViewPr>
  <p:slideViewPr>
    <p:cSldViewPr>
      <p:cViewPr varScale="1">
        <p:scale>
          <a:sx n="93" d="100"/>
          <a:sy n="93" d="100"/>
        </p:scale>
        <p:origin x="172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2</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2</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04989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3</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3</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6518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4</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4</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07467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5</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5</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669168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6</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6</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02526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7</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7</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57699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8</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8</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753835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80745A-5D05-40E9-B142-854BE355B72A}" type="slidenum">
              <a:rPr altLang="en-US"/>
              <a:pPr/>
              <a:t>9</a:t>
            </a:fld>
            <a:endParaRPr lang="en-US" altLang="en-US" dirty="0"/>
          </a:p>
        </p:txBody>
      </p:sp>
      <p:sp>
        <p:nvSpPr>
          <p:cNvPr id="11267"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1D3D73E-5A26-49B1-87ED-8D4CD1F61E5D}" type="slidenum">
              <a:rPr lang="en-GB" altLang="en-US" sz="1300"/>
              <a:pPr algn="r" eaLnBrk="1" hangingPunct="1"/>
              <a:t>9</a:t>
            </a:fld>
            <a:endParaRPr lang="en-GB" altLang="en-US" sz="1300" dirty="0"/>
          </a:p>
        </p:txBody>
      </p:sp>
      <p:sp>
        <p:nvSpPr>
          <p:cNvPr id="11268" name="Rectangle 2"/>
          <p:cNvSpPr>
            <a:spLocks noGrp="1" noRot="1" noChangeAspect="1" noChangeArrowheads="1" noTextEdit="1"/>
          </p:cNvSpPr>
          <p:nvPr>
            <p:ph type="sldImg"/>
          </p:nvPr>
        </p:nvSpPr>
        <p:spPr>
          <a:xfrm>
            <a:off x="1143000" y="685800"/>
            <a:ext cx="4573588" cy="3430588"/>
          </a:xfrm>
          <a:ln/>
        </p:spPr>
      </p:sp>
      <p:sp>
        <p:nvSpPr>
          <p:cNvPr id="11269"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93652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07360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113657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23090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1569015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3956276"/>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0"/>
            <a:ext cx="8458200" cy="1905000"/>
          </a:xfrm>
        </p:spPr>
        <p:txBody>
          <a:bodyPr>
            <a:normAutofit/>
          </a:bodyPr>
          <a:lstStyle/>
          <a:p>
            <a:r>
              <a:rPr lang="en-US" sz="4000" dirty="0">
                <a:latin typeface="Copperplate Gothic Bold" panose="020E0705020206020404" pitchFamily="34" charset="0"/>
              </a:rPr>
              <a:t>CONTROL &amp; DISPOSITION OF NON CONFORMANCE PRODUCTS</a:t>
            </a:r>
          </a:p>
        </p:txBody>
      </p:sp>
      <p:sp>
        <p:nvSpPr>
          <p:cNvPr id="3" name="Slide Number Placeholder 2"/>
          <p:cNvSpPr>
            <a:spLocks noGrp="1"/>
          </p:cNvSpPr>
          <p:nvPr>
            <p:ph type="sldNum" sz="quarter" idx="4"/>
          </p:nvPr>
        </p:nvSpPr>
        <p:spPr/>
        <p:txBody>
          <a:bodyPr/>
          <a:lstStyle/>
          <a:p>
            <a:fld id="{4FFB5026-E2CF-4ED5-B8D7-045E311D61F6}" type="slidenum">
              <a:rPr lang="en-IN" smtClean="0"/>
              <a:t>1</a:t>
            </a:fld>
            <a:endParaRPr lang="en-IN" dirty="0"/>
          </a:p>
        </p:txBody>
      </p:sp>
      <p:pic>
        <p:nvPicPr>
          <p:cNvPr id="1026" name="Picture 2" descr="Image result for CONTROL &amp; DISPOSITION OF NONCONFORMING PRODUC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481" y="2667000"/>
            <a:ext cx="2890838"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987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2" name="Slide Number Placeholder 1"/>
          <p:cNvSpPr>
            <a:spLocks noGrp="1"/>
          </p:cNvSpPr>
          <p:nvPr>
            <p:ph type="sldNum" sz="quarter" idx="4"/>
          </p:nvPr>
        </p:nvSpPr>
        <p:spPr/>
        <p:txBody>
          <a:bodyPr/>
          <a:lstStyle/>
          <a:p>
            <a:fld id="{4FFB5026-E2CF-4ED5-B8D7-045E311D61F6}" type="slidenum">
              <a:rPr lang="en-IN" smtClean="0"/>
              <a:t>2</a:t>
            </a:fld>
            <a:endParaRPr lang="en-IN" dirty="0"/>
          </a:p>
        </p:txBody>
      </p:sp>
      <p:sp>
        <p:nvSpPr>
          <p:cNvPr id="10245" name="Rectangle 69"/>
          <p:cNvSpPr>
            <a:spLocks noChangeArrowheads="1"/>
          </p:cNvSpPr>
          <p:nvPr/>
        </p:nvSpPr>
        <p:spPr bwMode="gray">
          <a:xfrm>
            <a:off x="323850" y="1555750"/>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1</a:t>
            </a:r>
          </a:p>
        </p:txBody>
      </p:sp>
      <p:sp>
        <p:nvSpPr>
          <p:cNvPr id="10246" name="Rectangle 70"/>
          <p:cNvSpPr>
            <a:spLocks noChangeArrowheads="1"/>
          </p:cNvSpPr>
          <p:nvPr/>
        </p:nvSpPr>
        <p:spPr bwMode="gray">
          <a:xfrm>
            <a:off x="1054100" y="1555750"/>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Definitions</a:t>
            </a:r>
          </a:p>
        </p:txBody>
      </p:sp>
      <p:sp>
        <p:nvSpPr>
          <p:cNvPr id="10247" name="Rectangle 71"/>
          <p:cNvSpPr>
            <a:spLocks noChangeArrowheads="1"/>
          </p:cNvSpPr>
          <p:nvPr/>
        </p:nvSpPr>
        <p:spPr bwMode="gray">
          <a:xfrm>
            <a:off x="323850" y="2289175"/>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2</a:t>
            </a:r>
          </a:p>
        </p:txBody>
      </p:sp>
      <p:sp>
        <p:nvSpPr>
          <p:cNvPr id="10248" name="Rectangle 72"/>
          <p:cNvSpPr>
            <a:spLocks noChangeArrowheads="1"/>
          </p:cNvSpPr>
          <p:nvPr/>
        </p:nvSpPr>
        <p:spPr bwMode="gray">
          <a:xfrm>
            <a:off x="1054100" y="2289175"/>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Common challenges in product non conformance</a:t>
            </a:r>
          </a:p>
        </p:txBody>
      </p:sp>
      <p:sp>
        <p:nvSpPr>
          <p:cNvPr id="10249" name="Rectangle 73"/>
          <p:cNvSpPr>
            <a:spLocks noChangeArrowheads="1"/>
          </p:cNvSpPr>
          <p:nvPr/>
        </p:nvSpPr>
        <p:spPr bwMode="gray">
          <a:xfrm>
            <a:off x="323850" y="3019425"/>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3</a:t>
            </a:r>
          </a:p>
        </p:txBody>
      </p:sp>
      <p:sp>
        <p:nvSpPr>
          <p:cNvPr id="10250" name="Rectangle 74"/>
          <p:cNvSpPr>
            <a:spLocks noChangeArrowheads="1"/>
          </p:cNvSpPr>
          <p:nvPr/>
        </p:nvSpPr>
        <p:spPr bwMode="gray">
          <a:xfrm>
            <a:off x="1054100" y="3019425"/>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Requirements for Non conforming products</a:t>
            </a:r>
          </a:p>
        </p:txBody>
      </p:sp>
      <p:sp>
        <p:nvSpPr>
          <p:cNvPr id="10251" name="Rectangle 75"/>
          <p:cNvSpPr>
            <a:spLocks noChangeArrowheads="1"/>
          </p:cNvSpPr>
          <p:nvPr/>
        </p:nvSpPr>
        <p:spPr bwMode="gray">
          <a:xfrm>
            <a:off x="323850" y="3751263"/>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4</a:t>
            </a:r>
          </a:p>
        </p:txBody>
      </p:sp>
      <p:sp>
        <p:nvSpPr>
          <p:cNvPr id="10252" name="Rectangle 76"/>
          <p:cNvSpPr>
            <a:spLocks noChangeArrowheads="1"/>
          </p:cNvSpPr>
          <p:nvPr/>
        </p:nvSpPr>
        <p:spPr bwMode="gray">
          <a:xfrm>
            <a:off x="1054100" y="3751263"/>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Evaluation for release</a:t>
            </a:r>
          </a:p>
        </p:txBody>
      </p:sp>
      <p:sp>
        <p:nvSpPr>
          <p:cNvPr id="10253" name="Rectangle 77"/>
          <p:cNvSpPr>
            <a:spLocks noChangeArrowheads="1"/>
          </p:cNvSpPr>
          <p:nvPr/>
        </p:nvSpPr>
        <p:spPr bwMode="gray">
          <a:xfrm>
            <a:off x="323850" y="4484688"/>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5</a:t>
            </a:r>
          </a:p>
        </p:txBody>
      </p:sp>
      <p:sp>
        <p:nvSpPr>
          <p:cNvPr id="10254" name="Rectangle 78"/>
          <p:cNvSpPr>
            <a:spLocks noChangeArrowheads="1"/>
          </p:cNvSpPr>
          <p:nvPr/>
        </p:nvSpPr>
        <p:spPr bwMode="gray">
          <a:xfrm>
            <a:off x="1054100" y="4484688"/>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Disposition of Non Conforming Products</a:t>
            </a:r>
          </a:p>
        </p:txBody>
      </p:sp>
      <p:sp>
        <p:nvSpPr>
          <p:cNvPr id="10255" name="Rectangle 79"/>
          <p:cNvSpPr>
            <a:spLocks noChangeArrowheads="1"/>
          </p:cNvSpPr>
          <p:nvPr/>
        </p:nvSpPr>
        <p:spPr bwMode="gray">
          <a:xfrm>
            <a:off x="323850" y="5222875"/>
            <a:ext cx="585788" cy="587375"/>
          </a:xfrm>
          <a:prstGeom prst="rect">
            <a:avLst/>
          </a:prstGeom>
          <a:solidFill>
            <a:schemeClr val="bg2">
              <a:lumMod val="50000"/>
            </a:schemeClr>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6</a:t>
            </a:r>
          </a:p>
        </p:txBody>
      </p:sp>
      <p:sp>
        <p:nvSpPr>
          <p:cNvPr id="10256" name="Rectangle 80"/>
          <p:cNvSpPr>
            <a:spLocks noChangeArrowheads="1"/>
          </p:cNvSpPr>
          <p:nvPr/>
        </p:nvSpPr>
        <p:spPr bwMode="gray">
          <a:xfrm>
            <a:off x="1054100" y="5222875"/>
            <a:ext cx="7766050" cy="5873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latin typeface="+mn-lt"/>
              </a:rPr>
              <a:t>Records</a:t>
            </a:r>
          </a:p>
        </p:txBody>
      </p:sp>
    </p:spTree>
    <p:extLst>
      <p:ext uri="{BB962C8B-B14F-4D97-AF65-F5344CB8AC3E}">
        <p14:creationId xmlns:p14="http://schemas.microsoft.com/office/powerpoint/2010/main" val="397750716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rmAutofit/>
          </a:bodyPr>
          <a:lstStyle/>
          <a:p>
            <a:pPr eaLnBrk="1" hangingPunct="1"/>
            <a:r>
              <a:rPr lang="en-US" altLang="en-US" sz="3200" noProof="1">
                <a:latin typeface="+mn-lt"/>
              </a:rPr>
              <a:t>DEFINITIONS</a:t>
            </a:r>
          </a:p>
        </p:txBody>
      </p:sp>
      <p:sp>
        <p:nvSpPr>
          <p:cNvPr id="2" name="Slide Number Placeholder 1"/>
          <p:cNvSpPr>
            <a:spLocks noGrp="1"/>
          </p:cNvSpPr>
          <p:nvPr>
            <p:ph type="sldNum" sz="quarter" idx="4"/>
          </p:nvPr>
        </p:nvSpPr>
        <p:spPr/>
        <p:txBody>
          <a:bodyPr/>
          <a:lstStyle/>
          <a:p>
            <a:fld id="{4FFB5026-E2CF-4ED5-B8D7-045E311D61F6}" type="slidenum">
              <a:rPr lang="en-IN" smtClean="0"/>
              <a:t>3</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Non-conformance</a:t>
            </a:r>
          </a:p>
        </p:txBody>
      </p:sp>
      <p:sp>
        <p:nvSpPr>
          <p:cNvPr id="24" name="Rectangle 9"/>
          <p:cNvSpPr>
            <a:spLocks noChangeArrowheads="1"/>
          </p:cNvSpPr>
          <p:nvPr/>
        </p:nvSpPr>
        <p:spPr bwMode="gray">
          <a:xfrm>
            <a:off x="319088" y="1931988"/>
            <a:ext cx="8520112" cy="9429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Failure to conform to accepted standards</a:t>
            </a:r>
          </a:p>
          <a:p>
            <a:pPr eaLnBrk="1" hangingPunct="1">
              <a:lnSpc>
                <a:spcPct val="95000"/>
              </a:lnSpc>
              <a:spcAft>
                <a:spcPct val="15000"/>
              </a:spcAft>
              <a:buFont typeface="Wingdings" panose="05000000000000000000" pitchFamily="2" charset="2"/>
              <a:buChar char="§"/>
            </a:pPr>
            <a:r>
              <a:rPr lang="en-US" noProof="1">
                <a:latin typeface="+mn-lt"/>
              </a:rPr>
              <a:t>Where there is non conformity, there is difference</a:t>
            </a:r>
          </a:p>
        </p:txBody>
      </p:sp>
      <p:sp>
        <p:nvSpPr>
          <p:cNvPr id="25" name="Rectangle 3"/>
          <p:cNvSpPr>
            <a:spLocks noChangeArrowheads="1"/>
          </p:cNvSpPr>
          <p:nvPr/>
        </p:nvSpPr>
        <p:spPr bwMode="gray">
          <a:xfrm>
            <a:off x="319088" y="3019425"/>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Non-conforming product</a:t>
            </a:r>
          </a:p>
        </p:txBody>
      </p:sp>
      <p:sp>
        <p:nvSpPr>
          <p:cNvPr id="26" name="Rectangle 7"/>
          <p:cNvSpPr>
            <a:spLocks noChangeArrowheads="1"/>
          </p:cNvSpPr>
          <p:nvPr/>
        </p:nvSpPr>
        <p:spPr bwMode="gray">
          <a:xfrm>
            <a:off x="319088" y="3395663"/>
            <a:ext cx="8520112" cy="942975"/>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Food product produced during a loss of control that necessitates a correction.</a:t>
            </a:r>
          </a:p>
          <a:p>
            <a:pPr eaLnBrk="1" hangingPunct="1">
              <a:lnSpc>
                <a:spcPct val="95000"/>
              </a:lnSpc>
              <a:spcAft>
                <a:spcPct val="15000"/>
              </a:spcAft>
              <a:buFont typeface="Wingdings" panose="05000000000000000000" pitchFamily="2" charset="2"/>
              <a:buChar char="§"/>
            </a:pPr>
            <a:r>
              <a:rPr lang="en-US" dirty="0">
                <a:latin typeface="+mn-lt"/>
              </a:rPr>
              <a:t>Includes all product back to the last valid determination that the process was under control.</a:t>
            </a:r>
            <a:endParaRPr lang="en-US" noProof="1">
              <a:latin typeface="+mn-lt"/>
            </a:endParaRPr>
          </a:p>
        </p:txBody>
      </p:sp>
      <p:sp>
        <p:nvSpPr>
          <p:cNvPr id="27" name="Rectangle 4"/>
          <p:cNvSpPr>
            <a:spLocks noChangeArrowheads="1"/>
          </p:cNvSpPr>
          <p:nvPr/>
        </p:nvSpPr>
        <p:spPr bwMode="gray">
          <a:xfrm>
            <a:off x="319088" y="4484688"/>
            <a:ext cx="8524875" cy="376237"/>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Disposition</a:t>
            </a:r>
          </a:p>
        </p:txBody>
      </p:sp>
      <p:sp>
        <p:nvSpPr>
          <p:cNvPr id="28" name="Rectangle 8"/>
          <p:cNvSpPr>
            <a:spLocks noChangeArrowheads="1"/>
          </p:cNvSpPr>
          <p:nvPr/>
        </p:nvSpPr>
        <p:spPr bwMode="gray">
          <a:xfrm>
            <a:off x="319088" y="4860925"/>
            <a:ext cx="8524875" cy="941388"/>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Appropriate action to resolve the non-conformance</a:t>
            </a:r>
            <a:endParaRPr lang="en-US" noProof="1">
              <a:latin typeface="+mn-lt"/>
            </a:endParaRPr>
          </a:p>
        </p:txBody>
      </p:sp>
    </p:spTree>
    <p:extLst>
      <p:ext uri="{BB962C8B-B14F-4D97-AF65-F5344CB8AC3E}">
        <p14:creationId xmlns:p14="http://schemas.microsoft.com/office/powerpoint/2010/main" val="422110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76200" y="381000"/>
            <a:ext cx="9220200" cy="1143000"/>
          </a:xfrm>
        </p:spPr>
        <p:txBody>
          <a:bodyPr>
            <a:noAutofit/>
          </a:bodyPr>
          <a:lstStyle/>
          <a:p>
            <a:pPr algn="l"/>
            <a:r>
              <a:rPr lang="en-US" altLang="en-US" sz="2900" noProof="1">
                <a:latin typeface="+mn-lt"/>
              </a:rPr>
              <a:t>COMMON CHALLENGES IN PRODUCT NON CONFORMANCE</a:t>
            </a:r>
          </a:p>
        </p:txBody>
      </p:sp>
      <p:sp>
        <p:nvSpPr>
          <p:cNvPr id="2" name="Slide Number Placeholder 1"/>
          <p:cNvSpPr>
            <a:spLocks noGrp="1"/>
          </p:cNvSpPr>
          <p:nvPr>
            <p:ph type="sldNum" sz="quarter" idx="4"/>
          </p:nvPr>
        </p:nvSpPr>
        <p:spPr/>
        <p:txBody>
          <a:bodyPr/>
          <a:lstStyle/>
          <a:p>
            <a:fld id="{4FFB5026-E2CF-4ED5-B8D7-045E311D61F6}" type="slidenum">
              <a:rPr lang="en-IN" smtClean="0"/>
              <a:t>4</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Challenges faced:</a:t>
            </a:r>
          </a:p>
        </p:txBody>
      </p:sp>
      <p:sp>
        <p:nvSpPr>
          <p:cNvPr id="24" name="Rectangle 9"/>
          <p:cNvSpPr>
            <a:spLocks noChangeArrowheads="1"/>
          </p:cNvSpPr>
          <p:nvPr/>
        </p:nvSpPr>
        <p:spPr bwMode="gray">
          <a:xfrm>
            <a:off x="319088" y="1931988"/>
            <a:ext cx="8520112"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sz="2000" b="1" dirty="0">
                <a:latin typeface="+mn-lt"/>
              </a:rPr>
              <a:t>Disconnected Processes:</a:t>
            </a:r>
            <a:r>
              <a:rPr lang="en-US" sz="2000" dirty="0">
                <a:latin typeface="+mn-lt"/>
              </a:rPr>
              <a:t> </a:t>
            </a:r>
            <a:r>
              <a:rPr lang="en-US" dirty="0">
                <a:latin typeface="+mn-lt"/>
              </a:rPr>
              <a:t>In manual or hybrid systems, the reporting of and response to a nonconformance are likely to be disconnected, which could result in delayed resolution. A nonconformance process that's not connected to the CAPA system could pose serious problems in terms of the timeliness and accuracy of data collection and the thoroughness of documentation, all of which are critical to compliance.</a:t>
            </a:r>
          </a:p>
          <a:p>
            <a:pPr eaLnBrk="1" hangingPunct="1">
              <a:lnSpc>
                <a:spcPct val="95000"/>
              </a:lnSpc>
              <a:spcAft>
                <a:spcPct val="15000"/>
              </a:spcAft>
              <a:buFont typeface="Wingdings" panose="05000000000000000000" pitchFamily="2" charset="2"/>
              <a:buChar char="§"/>
            </a:pPr>
            <a:r>
              <a:rPr lang="en-US" sz="2000" b="1" noProof="1">
                <a:latin typeface="+mn-lt"/>
              </a:rPr>
              <a:t>Poor Turnaround: </a:t>
            </a:r>
            <a:r>
              <a:rPr lang="en-US" noProof="1">
                <a:latin typeface="+mn-lt"/>
              </a:rPr>
              <a:t>A manual system is inherently inefficient. Paperwork may languish in someone's desk, and for a sequential process such as nonconformance, it could mean a delay in resolution of the incident.</a:t>
            </a:r>
          </a:p>
          <a:p>
            <a:pPr eaLnBrk="1" hangingPunct="1">
              <a:lnSpc>
                <a:spcPct val="95000"/>
              </a:lnSpc>
              <a:spcAft>
                <a:spcPct val="15000"/>
              </a:spcAft>
              <a:buFont typeface="Wingdings" panose="05000000000000000000" pitchFamily="2" charset="2"/>
              <a:buChar char="§"/>
            </a:pPr>
            <a:r>
              <a:rPr lang="en-US" sz="2000" b="1" dirty="0">
                <a:latin typeface="+mn-lt"/>
              </a:rPr>
              <a:t>Poor Tracking:</a:t>
            </a:r>
            <a:r>
              <a:rPr lang="en-US" dirty="0">
                <a:latin typeface="+mn-lt"/>
              </a:rPr>
              <a:t> It is time-consuming to physically track paperwork. A manual system makes it almost impossible to identify and avoid bottlenecks.</a:t>
            </a:r>
          </a:p>
          <a:p>
            <a:pPr eaLnBrk="1" hangingPunct="1">
              <a:lnSpc>
                <a:spcPct val="95000"/>
              </a:lnSpc>
              <a:spcAft>
                <a:spcPct val="15000"/>
              </a:spcAft>
              <a:buFont typeface="Wingdings" panose="05000000000000000000" pitchFamily="2" charset="2"/>
              <a:buChar char="§"/>
            </a:pPr>
            <a:endParaRPr lang="en-US" noProof="1">
              <a:latin typeface="+mn-lt"/>
            </a:endParaRPr>
          </a:p>
        </p:txBody>
      </p:sp>
      <p:pic>
        <p:nvPicPr>
          <p:cNvPr id="4100" name="Picture 4" descr="Image result for Challen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4538807"/>
            <a:ext cx="1828800" cy="13285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6577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152400" y="381000"/>
            <a:ext cx="9448800" cy="1143000"/>
          </a:xfrm>
        </p:spPr>
        <p:txBody>
          <a:bodyPr>
            <a:noAutofit/>
          </a:bodyPr>
          <a:lstStyle/>
          <a:p>
            <a:br>
              <a:rPr lang="en-US" altLang="en-US" sz="3200" noProof="1">
                <a:latin typeface="+mn-lt"/>
              </a:rPr>
            </a:br>
            <a:r>
              <a:rPr lang="en-US" altLang="en-US" sz="3200" noProof="1">
                <a:latin typeface="+mn-lt"/>
              </a:rPr>
              <a:t>REQUIREMENTS FOR NON CONFORMING PRODUCTS</a:t>
            </a:r>
            <a:br>
              <a:rPr lang="en-US" altLang="en-US" sz="3200" noProof="1">
                <a:latin typeface="+mn-lt"/>
              </a:rPr>
            </a:br>
            <a:endParaRPr lang="en-US" altLang="en-US" sz="3200" noProof="1">
              <a:latin typeface="+mn-lt"/>
            </a:endParaRPr>
          </a:p>
        </p:txBody>
      </p:sp>
      <p:sp>
        <p:nvSpPr>
          <p:cNvPr id="2" name="Slide Number Placeholder 1"/>
          <p:cNvSpPr>
            <a:spLocks noGrp="1"/>
          </p:cNvSpPr>
          <p:nvPr>
            <p:ph type="sldNum" sz="quarter" idx="4"/>
          </p:nvPr>
        </p:nvSpPr>
        <p:spPr/>
        <p:txBody>
          <a:bodyPr/>
          <a:lstStyle/>
          <a:p>
            <a:fld id="{4FFB5026-E2CF-4ED5-B8D7-045E311D61F6}" type="slidenum">
              <a:rPr lang="en-IN" smtClean="0"/>
              <a:t>5</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Priority checks to be performed </a:t>
            </a:r>
          </a:p>
        </p:txBody>
      </p:sp>
      <p:sp>
        <p:nvSpPr>
          <p:cNvPr id="24" name="Rectangle 9"/>
          <p:cNvSpPr>
            <a:spLocks noChangeArrowheads="1"/>
          </p:cNvSpPr>
          <p:nvPr/>
        </p:nvSpPr>
        <p:spPr bwMode="gray">
          <a:xfrm>
            <a:off x="319088" y="1931988"/>
            <a:ext cx="8520112"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Actions will be taken to prevent the nonconforming product from entering the food chain unless it can be assured that:</a:t>
            </a:r>
          </a:p>
          <a:p>
            <a:pPr lvl="1" eaLnBrk="1" hangingPunct="1">
              <a:lnSpc>
                <a:spcPct val="95000"/>
              </a:lnSpc>
              <a:spcAft>
                <a:spcPct val="15000"/>
              </a:spcAft>
              <a:buSzPct val="105000"/>
              <a:buFont typeface="Arial" panose="020B0604020202020204" pitchFamily="34" charset="0"/>
              <a:buChar char="▪"/>
            </a:pPr>
            <a:r>
              <a:rPr lang="en-US" noProof="1">
                <a:latin typeface="+mn-lt"/>
              </a:rPr>
              <a:t>The food safety hazard(s) of concern has(have) been reduced to the defined acceptable levels</a:t>
            </a:r>
          </a:p>
          <a:p>
            <a:pPr lvl="1" eaLnBrk="1" hangingPunct="1">
              <a:lnSpc>
                <a:spcPct val="95000"/>
              </a:lnSpc>
              <a:spcAft>
                <a:spcPct val="15000"/>
              </a:spcAft>
              <a:buSzPct val="105000"/>
              <a:buFont typeface="Arial" panose="020B0604020202020204" pitchFamily="34" charset="0"/>
              <a:buChar char="▪"/>
            </a:pPr>
            <a:r>
              <a:rPr lang="en-US" noProof="1">
                <a:latin typeface="+mn-lt"/>
              </a:rPr>
              <a:t>The food safety hazard(s) of concern will be reduced to identified acceptable levels prior to entering the food chain, </a:t>
            </a:r>
          </a:p>
          <a:p>
            <a:pPr lvl="1" eaLnBrk="1" hangingPunct="1">
              <a:lnSpc>
                <a:spcPct val="95000"/>
              </a:lnSpc>
              <a:spcAft>
                <a:spcPct val="15000"/>
              </a:spcAft>
              <a:buSzPct val="105000"/>
              <a:buFont typeface="Arial" panose="020B0604020202020204" pitchFamily="34" charset="0"/>
              <a:buChar char="▪"/>
            </a:pPr>
            <a:r>
              <a:rPr lang="en-US" noProof="1">
                <a:latin typeface="+mn-lt"/>
              </a:rPr>
              <a:t>The product still meets the defined acceptable level(s) of the food safety hazard(s) of concern despite the nonconformity.</a:t>
            </a:r>
          </a:p>
        </p:txBody>
      </p:sp>
      <p:pic>
        <p:nvPicPr>
          <p:cNvPr id="6" name="Picture 2" descr="Image result for check list"/>
          <p:cNvPicPr>
            <a:picLocks noChangeAspect="1" noChangeArrowheads="1"/>
          </p:cNvPicPr>
          <p:nvPr/>
        </p:nvPicPr>
        <p:blipFill>
          <a:blip r:embed="rId3" cstate="print">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6858000" y="4390843"/>
            <a:ext cx="1969167" cy="1547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69296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Priority checks to be performed </a:t>
            </a:r>
          </a:p>
        </p:txBody>
      </p:sp>
      <p:sp>
        <p:nvSpPr>
          <p:cNvPr id="24" name="Rectangle 9"/>
          <p:cNvSpPr>
            <a:spLocks noChangeArrowheads="1"/>
          </p:cNvSpPr>
          <p:nvPr/>
        </p:nvSpPr>
        <p:spPr bwMode="gray">
          <a:xfrm>
            <a:off x="319088" y="1931988"/>
            <a:ext cx="8520111"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All lots of product affected by a nonconforming situation shall be held under control of the organization until they have been evaluated</a:t>
            </a:r>
            <a:endParaRPr lang="en-US" noProof="1">
              <a:latin typeface="+mn-lt"/>
            </a:endParaRPr>
          </a:p>
          <a:p>
            <a:pPr eaLnBrk="1" hangingPunct="1">
              <a:lnSpc>
                <a:spcPct val="95000"/>
              </a:lnSpc>
              <a:spcAft>
                <a:spcPct val="15000"/>
              </a:spcAft>
              <a:buFont typeface="Wingdings" panose="05000000000000000000" pitchFamily="2" charset="2"/>
              <a:buChar char="§"/>
            </a:pPr>
            <a:r>
              <a:rPr lang="en-US" dirty="0">
                <a:latin typeface="+mn-lt"/>
              </a:rPr>
              <a:t>If products that have left control of the organization are subsequently determined to be unsafe, the organization shall notify relevant interested parties and initiate a withdrawal.</a:t>
            </a:r>
          </a:p>
          <a:p>
            <a:pPr eaLnBrk="1" hangingPunct="1">
              <a:lnSpc>
                <a:spcPct val="95000"/>
              </a:lnSpc>
              <a:spcAft>
                <a:spcPct val="15000"/>
              </a:spcAft>
              <a:buFont typeface="Wingdings" panose="05000000000000000000" pitchFamily="2" charset="2"/>
              <a:buChar char="§"/>
            </a:pPr>
            <a:r>
              <a:rPr lang="en-US">
                <a:latin typeface="+mn-lt"/>
              </a:rPr>
              <a:t>The </a:t>
            </a:r>
            <a:r>
              <a:rPr lang="en-US" dirty="0">
                <a:latin typeface="+mn-lt"/>
              </a:rPr>
              <a:t>controls and related responses and authorization for dealing with potentially unsafe products shall be documented</a:t>
            </a:r>
            <a:endParaRPr lang="en-US" noProof="1">
              <a:latin typeface="+mn-lt"/>
            </a:endParaRPr>
          </a:p>
        </p:txBody>
      </p:sp>
      <p:sp>
        <p:nvSpPr>
          <p:cNvPr id="12" name="Rectangle 2"/>
          <p:cNvSpPr>
            <a:spLocks noGrp="1" noChangeArrowheads="1"/>
          </p:cNvSpPr>
          <p:nvPr>
            <p:ph type="title"/>
          </p:nvPr>
        </p:nvSpPr>
        <p:spPr>
          <a:xfrm>
            <a:off x="-152400" y="381000"/>
            <a:ext cx="9448800" cy="1143000"/>
          </a:xfrm>
        </p:spPr>
        <p:txBody>
          <a:bodyPr>
            <a:noAutofit/>
          </a:bodyPr>
          <a:lstStyle/>
          <a:p>
            <a:br>
              <a:rPr lang="en-US" altLang="en-US" sz="3200" noProof="1">
                <a:latin typeface="+mn-lt"/>
              </a:rPr>
            </a:br>
            <a:r>
              <a:rPr lang="en-US" altLang="en-US" sz="3200" noProof="1">
                <a:latin typeface="+mn-lt"/>
              </a:rPr>
              <a:t>REQUIREMENTS FOR NON CONFORMING PRODUCTS</a:t>
            </a:r>
            <a:br>
              <a:rPr lang="en-US" altLang="en-US" sz="3200" noProof="1">
                <a:latin typeface="+mn-lt"/>
              </a:rPr>
            </a:br>
            <a:endParaRPr lang="en-US" altLang="en-US" sz="3200" noProof="1">
              <a:latin typeface="+mn-lt"/>
            </a:endParaRPr>
          </a:p>
        </p:txBody>
      </p:sp>
      <p:sp>
        <p:nvSpPr>
          <p:cNvPr id="2" name="Slide Number Placeholder 1"/>
          <p:cNvSpPr>
            <a:spLocks noGrp="1"/>
          </p:cNvSpPr>
          <p:nvPr>
            <p:ph type="sldNum" sz="quarter" idx="4"/>
          </p:nvPr>
        </p:nvSpPr>
        <p:spPr/>
        <p:txBody>
          <a:bodyPr/>
          <a:lstStyle/>
          <a:p>
            <a:fld id="{4FFB5026-E2CF-4ED5-B8D7-045E311D61F6}" type="slidenum">
              <a:rPr lang="en-IN" smtClean="0"/>
              <a:t>6</a:t>
            </a:fld>
            <a:endParaRPr lang="en-IN" dirty="0"/>
          </a:p>
        </p:txBody>
      </p:sp>
      <p:pic>
        <p:nvPicPr>
          <p:cNvPr id="3074" name="Picture 2" descr="Image result for check list"/>
          <p:cNvPicPr>
            <a:picLocks noChangeAspect="1" noChangeArrowheads="1"/>
          </p:cNvPicPr>
          <p:nvPr/>
        </p:nvPicPr>
        <p:blipFill>
          <a:blip r:embed="rId3" cstate="print">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6858000" y="4390843"/>
            <a:ext cx="1969167" cy="1547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77048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Autofit/>
          </a:bodyPr>
          <a:lstStyle/>
          <a:p>
            <a:br>
              <a:rPr lang="en-US" altLang="en-US" sz="3200" noProof="1">
                <a:latin typeface="+mn-lt"/>
              </a:rPr>
            </a:br>
            <a:r>
              <a:rPr lang="en-US" altLang="en-US" sz="3200" noProof="1">
                <a:latin typeface="+mn-lt"/>
              </a:rPr>
              <a:t>EVALUATION FOR RELEASE</a:t>
            </a:r>
            <a:br>
              <a:rPr lang="en-US" altLang="en-US" sz="3200" noProof="1">
                <a:latin typeface="+mn-lt"/>
              </a:rPr>
            </a:br>
            <a:endParaRPr lang="en-US" altLang="en-US" sz="3200" noProof="1">
              <a:latin typeface="+mn-lt"/>
            </a:endParaRPr>
          </a:p>
        </p:txBody>
      </p:sp>
      <p:sp>
        <p:nvSpPr>
          <p:cNvPr id="2" name="Slide Number Placeholder 1"/>
          <p:cNvSpPr>
            <a:spLocks noGrp="1"/>
          </p:cNvSpPr>
          <p:nvPr>
            <p:ph type="sldNum" sz="quarter" idx="4"/>
          </p:nvPr>
        </p:nvSpPr>
        <p:spPr/>
        <p:txBody>
          <a:bodyPr/>
          <a:lstStyle/>
          <a:p>
            <a:fld id="{4FFB5026-E2CF-4ED5-B8D7-045E311D61F6}" type="slidenum">
              <a:rPr lang="en-IN" smtClean="0"/>
              <a:t>7</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Product to be released only if</a:t>
            </a:r>
          </a:p>
        </p:txBody>
      </p:sp>
      <p:sp>
        <p:nvSpPr>
          <p:cNvPr id="24" name="Rectangle 9"/>
          <p:cNvSpPr>
            <a:spLocks noChangeArrowheads="1"/>
          </p:cNvSpPr>
          <p:nvPr/>
        </p:nvSpPr>
        <p:spPr bwMode="gray">
          <a:xfrm>
            <a:off x="319088" y="1931988"/>
            <a:ext cx="8520112"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Each lot of product affected by the nonconformity shall only be released as safe when any of the following apply:</a:t>
            </a:r>
          </a:p>
          <a:p>
            <a:pPr lvl="1" eaLnBrk="1" hangingPunct="1">
              <a:lnSpc>
                <a:spcPct val="95000"/>
              </a:lnSpc>
              <a:spcAft>
                <a:spcPct val="15000"/>
              </a:spcAft>
              <a:buSzPct val="105000"/>
              <a:buFont typeface="Arial" panose="020B0604020202020204" pitchFamily="34" charset="0"/>
              <a:buChar char="▪"/>
            </a:pPr>
            <a:r>
              <a:rPr lang="en-US" noProof="1">
                <a:latin typeface="+mn-lt"/>
              </a:rPr>
              <a:t>Evidence other than the monitoring system demonstrates that the control measures have been effective.</a:t>
            </a:r>
          </a:p>
          <a:p>
            <a:pPr marL="457200" lvl="1" indent="0" eaLnBrk="1" hangingPunct="1">
              <a:lnSpc>
                <a:spcPct val="95000"/>
              </a:lnSpc>
              <a:spcAft>
                <a:spcPct val="15000"/>
              </a:spcAft>
              <a:buSzPct val="105000"/>
            </a:pPr>
            <a:endParaRPr lang="en-US" noProof="1">
              <a:latin typeface="+mn-lt"/>
            </a:endParaRPr>
          </a:p>
          <a:p>
            <a:pPr lvl="1" eaLnBrk="1" hangingPunct="1">
              <a:lnSpc>
                <a:spcPct val="95000"/>
              </a:lnSpc>
              <a:spcAft>
                <a:spcPct val="15000"/>
              </a:spcAft>
              <a:buSzPct val="105000"/>
              <a:buFont typeface="Arial" panose="020B0604020202020204" pitchFamily="34" charset="0"/>
              <a:buChar char="▪"/>
            </a:pPr>
            <a:r>
              <a:rPr lang="en-US" noProof="1">
                <a:latin typeface="+mn-lt"/>
              </a:rPr>
              <a:t>Evidence shows that the combined effect of the control measures for that particular product complies with the performance intended.</a:t>
            </a:r>
          </a:p>
          <a:p>
            <a:pPr lvl="1" eaLnBrk="1" hangingPunct="1">
              <a:lnSpc>
                <a:spcPct val="95000"/>
              </a:lnSpc>
              <a:spcAft>
                <a:spcPct val="15000"/>
              </a:spcAft>
              <a:buSzPct val="105000"/>
              <a:buFont typeface="Arial" panose="020B0604020202020204" pitchFamily="34" charset="0"/>
              <a:buChar char="▪"/>
            </a:pPr>
            <a:endParaRPr lang="en-US" noProof="1">
              <a:latin typeface="+mn-lt"/>
            </a:endParaRPr>
          </a:p>
          <a:p>
            <a:pPr lvl="1" eaLnBrk="1" hangingPunct="1">
              <a:lnSpc>
                <a:spcPct val="95000"/>
              </a:lnSpc>
              <a:spcAft>
                <a:spcPct val="15000"/>
              </a:spcAft>
              <a:buSzPct val="105000"/>
              <a:buFont typeface="Arial" panose="020B0604020202020204" pitchFamily="34" charset="0"/>
              <a:buChar char="▪"/>
            </a:pPr>
            <a:r>
              <a:rPr lang="en-US" noProof="1">
                <a:latin typeface="+mn-lt"/>
              </a:rPr>
              <a:t>The results of sampling, analysis and/or other verification activities demonstrate that the affected lot of product complies with the identified acceptable levels for the food safety hazard(s) concerned.</a:t>
            </a:r>
          </a:p>
        </p:txBody>
      </p:sp>
    </p:spTree>
    <p:extLst>
      <p:ext uri="{BB962C8B-B14F-4D97-AF65-F5344CB8AC3E}">
        <p14:creationId xmlns:p14="http://schemas.microsoft.com/office/powerpoint/2010/main" val="244268017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Autofit/>
          </a:bodyPr>
          <a:lstStyle/>
          <a:p>
            <a:br>
              <a:rPr lang="en-US" altLang="en-US" sz="3200" noProof="1">
                <a:latin typeface="+mn-lt"/>
              </a:rPr>
            </a:br>
            <a:r>
              <a:rPr lang="en-US" altLang="en-US" sz="3200" noProof="1">
                <a:latin typeface="+mn-lt"/>
              </a:rPr>
              <a:t>DISPOSITION OF NON CONFORMING PRODUCTS</a:t>
            </a:r>
            <a:br>
              <a:rPr lang="en-US" altLang="en-US" sz="3200" noProof="1">
                <a:latin typeface="+mn-lt"/>
              </a:rPr>
            </a:br>
            <a:endParaRPr lang="en-US" altLang="en-US" sz="3200" noProof="1">
              <a:latin typeface="+mn-lt"/>
            </a:endParaRPr>
          </a:p>
        </p:txBody>
      </p:sp>
      <p:sp>
        <p:nvSpPr>
          <p:cNvPr id="2" name="Slide Number Placeholder 1"/>
          <p:cNvSpPr>
            <a:spLocks noGrp="1"/>
          </p:cNvSpPr>
          <p:nvPr>
            <p:ph type="sldNum" sz="quarter" idx="4"/>
          </p:nvPr>
        </p:nvSpPr>
        <p:spPr/>
        <p:txBody>
          <a:bodyPr/>
          <a:lstStyle/>
          <a:p>
            <a:fld id="{4FFB5026-E2CF-4ED5-B8D7-045E311D61F6}" type="slidenum">
              <a:rPr lang="en-IN" smtClean="0"/>
              <a:t>8</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Unacceptable product to be handled by</a:t>
            </a:r>
          </a:p>
        </p:txBody>
      </p:sp>
      <p:sp>
        <p:nvSpPr>
          <p:cNvPr id="24" name="Rectangle 9"/>
          <p:cNvSpPr>
            <a:spLocks noChangeArrowheads="1"/>
          </p:cNvSpPr>
          <p:nvPr/>
        </p:nvSpPr>
        <p:spPr bwMode="gray">
          <a:xfrm>
            <a:off x="319088" y="1931988"/>
            <a:ext cx="8520112"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indent="-342900" eaLnBrk="1" hangingPunct="1">
              <a:lnSpc>
                <a:spcPct val="95000"/>
              </a:lnSpc>
              <a:spcAft>
                <a:spcPct val="15000"/>
              </a:spcAft>
              <a:buFont typeface="Wingdings" panose="05000000000000000000" pitchFamily="2" charset="2"/>
              <a:buChar char="§"/>
            </a:pPr>
            <a:r>
              <a:rPr lang="en-US" dirty="0">
                <a:latin typeface="+mn-lt"/>
              </a:rPr>
              <a:t>Following evaluation, if the lot of product is not acceptable for release it shall be handled by one of the following</a:t>
            </a: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a:p>
            <a:pPr lvl="1" eaLnBrk="1" hangingPunct="1">
              <a:lnSpc>
                <a:spcPct val="95000"/>
              </a:lnSpc>
              <a:spcAft>
                <a:spcPct val="15000"/>
              </a:spcAft>
              <a:buSzPct val="105000"/>
              <a:buFont typeface="Arial" panose="020B0604020202020204" pitchFamily="34" charset="0"/>
              <a:buChar char="▪"/>
            </a:pPr>
            <a:r>
              <a:rPr lang="en-US" dirty="0">
                <a:latin typeface="+mn-lt"/>
              </a:rPr>
              <a:t>Reprocessing or further processing within or outside the organization to ensure that the food safety hazard is eliminated or reduced to acceptable levels.</a:t>
            </a:r>
          </a:p>
          <a:p>
            <a:pPr lvl="1" eaLnBrk="1" hangingPunct="1">
              <a:lnSpc>
                <a:spcPct val="95000"/>
              </a:lnSpc>
              <a:spcAft>
                <a:spcPct val="15000"/>
              </a:spcAft>
              <a:buSzPct val="105000"/>
              <a:buFont typeface="Arial" panose="020B0604020202020204" pitchFamily="34" charset="0"/>
              <a:buChar char="▪"/>
            </a:pPr>
            <a:endParaRPr lang="en-US" noProof="1">
              <a:latin typeface="+mn-lt"/>
            </a:endParaRPr>
          </a:p>
          <a:p>
            <a:pPr lvl="1" eaLnBrk="1" hangingPunct="1">
              <a:lnSpc>
                <a:spcPct val="95000"/>
              </a:lnSpc>
              <a:spcAft>
                <a:spcPct val="15000"/>
              </a:spcAft>
              <a:buSzPct val="105000"/>
              <a:buFont typeface="Arial" panose="020B0604020202020204" pitchFamily="34" charset="0"/>
              <a:buChar char="▪"/>
            </a:pPr>
            <a:r>
              <a:rPr lang="en-US" dirty="0">
                <a:latin typeface="+mn-lt"/>
              </a:rPr>
              <a:t>Destruction and/or disposal as waste.</a:t>
            </a:r>
            <a:endParaRPr lang="en-US" noProof="1">
              <a:latin typeface="+mn-lt"/>
            </a:endParaRPr>
          </a:p>
        </p:txBody>
      </p:sp>
      <p:pic>
        <p:nvPicPr>
          <p:cNvPr id="1026" name="Picture 2" descr="Image result for disposal"/>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7913" y="3937794"/>
            <a:ext cx="1871287" cy="1871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702797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rmAutofit/>
          </a:bodyPr>
          <a:lstStyle/>
          <a:p>
            <a:r>
              <a:rPr lang="en-US" altLang="en-US" sz="3200" noProof="1">
                <a:latin typeface="+mn-lt"/>
              </a:rPr>
              <a:t>RECORDS</a:t>
            </a:r>
          </a:p>
        </p:txBody>
      </p:sp>
      <p:sp>
        <p:nvSpPr>
          <p:cNvPr id="2" name="Slide Number Placeholder 1"/>
          <p:cNvSpPr>
            <a:spLocks noGrp="1"/>
          </p:cNvSpPr>
          <p:nvPr>
            <p:ph type="sldNum" sz="quarter" idx="4"/>
          </p:nvPr>
        </p:nvSpPr>
        <p:spPr/>
        <p:txBody>
          <a:bodyPr/>
          <a:lstStyle/>
          <a:p>
            <a:fld id="{4FFB5026-E2CF-4ED5-B8D7-045E311D61F6}" type="slidenum">
              <a:rPr lang="en-IN" smtClean="0"/>
              <a:t>9</a:t>
            </a:fld>
            <a:endParaRPr lang="en-IN" dirty="0"/>
          </a:p>
        </p:txBody>
      </p:sp>
      <p:sp>
        <p:nvSpPr>
          <p:cNvPr id="23" name="Rectangle 2"/>
          <p:cNvSpPr>
            <a:spLocks noChangeArrowheads="1"/>
          </p:cNvSpPr>
          <p:nvPr/>
        </p:nvSpPr>
        <p:spPr bwMode="gray">
          <a:xfrm>
            <a:off x="319088" y="1555750"/>
            <a:ext cx="8520112" cy="376238"/>
          </a:xfrm>
          <a:prstGeom prst="rect">
            <a:avLst/>
          </a:prstGeom>
          <a:solidFill>
            <a:schemeClr val="bg2">
              <a:lumMod val="50000"/>
            </a:schemeClr>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Records of non conforming products to include:</a:t>
            </a:r>
          </a:p>
        </p:txBody>
      </p:sp>
      <p:sp>
        <p:nvSpPr>
          <p:cNvPr id="24" name="Rectangle 9"/>
          <p:cNvSpPr>
            <a:spLocks noChangeArrowheads="1"/>
          </p:cNvSpPr>
          <p:nvPr/>
        </p:nvSpPr>
        <p:spPr bwMode="gray">
          <a:xfrm>
            <a:off x="319088" y="1931988"/>
            <a:ext cx="8520112" cy="4011612"/>
          </a:xfrm>
          <a:prstGeom prst="rect">
            <a:avLst/>
          </a:prstGeom>
          <a:solidFill>
            <a:schemeClr val="bg2">
              <a:lumMod val="90000"/>
            </a:schemeClr>
          </a:soli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dirty="0">
                <a:latin typeface="+mn-lt"/>
              </a:rPr>
              <a:t>Records for corrective actions and nonconformities must include:</a:t>
            </a:r>
          </a:p>
          <a:p>
            <a:pPr lvl="1" eaLnBrk="1" hangingPunct="1">
              <a:lnSpc>
                <a:spcPct val="95000"/>
              </a:lnSpc>
              <a:spcAft>
                <a:spcPct val="15000"/>
              </a:spcAft>
              <a:buSzPct val="105000"/>
              <a:buFont typeface="Arial" panose="020B0604020202020204" pitchFamily="34" charset="0"/>
              <a:buChar char="▪"/>
            </a:pPr>
            <a:r>
              <a:rPr lang="en-US" dirty="0">
                <a:latin typeface="+mn-lt"/>
              </a:rPr>
              <a:t>The actual production records for the product </a:t>
            </a:r>
          </a:p>
          <a:p>
            <a:pPr lvl="1" eaLnBrk="1" hangingPunct="1">
              <a:lnSpc>
                <a:spcPct val="95000"/>
              </a:lnSpc>
              <a:spcAft>
                <a:spcPct val="15000"/>
              </a:spcAft>
              <a:buSzPct val="105000"/>
              <a:buFont typeface="Arial" panose="020B0604020202020204" pitchFamily="34" charset="0"/>
              <a:buChar char="▪"/>
            </a:pPr>
            <a:r>
              <a:rPr lang="en-US" dirty="0">
                <a:latin typeface="+mn-lt"/>
              </a:rPr>
              <a:t>A standard form listing the following</a:t>
            </a:r>
          </a:p>
          <a:p>
            <a:pPr lvl="1" eaLnBrk="1" hangingPunct="1">
              <a:lnSpc>
                <a:spcPct val="95000"/>
              </a:lnSpc>
              <a:spcAft>
                <a:spcPct val="15000"/>
              </a:spcAft>
              <a:buSzPct val="105000"/>
              <a:buFont typeface="Arial" panose="020B0604020202020204" pitchFamily="34" charset="0"/>
              <a:buChar char="▪"/>
            </a:pPr>
            <a:r>
              <a:rPr lang="en-US" dirty="0">
                <a:latin typeface="+mn-lt"/>
              </a:rPr>
              <a:t>Hold number, deviation, reason for hold, date and code of product held, name of responsible individual</a:t>
            </a:r>
          </a:p>
          <a:p>
            <a:pPr lvl="1"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Wingdings" panose="05000000000000000000" pitchFamily="2" charset="2"/>
              <a:buChar char="§"/>
            </a:pPr>
            <a:r>
              <a:rPr lang="en-US" dirty="0">
                <a:latin typeface="+mn-lt"/>
              </a:rPr>
              <a:t>Authority recommendations on final disposition of product in question</a:t>
            </a:r>
          </a:p>
          <a:p>
            <a:pPr marL="285750" indent="-285750"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Wingdings" panose="05000000000000000000" pitchFamily="2" charset="2"/>
              <a:buChar char="§"/>
            </a:pPr>
            <a:r>
              <a:rPr lang="en-US" dirty="0">
                <a:latin typeface="+mn-lt"/>
              </a:rPr>
              <a:t>Accurate accounting of all units in question </a:t>
            </a:r>
          </a:p>
          <a:p>
            <a:pPr marL="285750" indent="-285750" eaLnBrk="1" hangingPunct="1">
              <a:lnSpc>
                <a:spcPct val="95000"/>
              </a:lnSpc>
              <a:spcAft>
                <a:spcPct val="15000"/>
              </a:spcAft>
              <a:buFont typeface="Wingdings" panose="05000000000000000000" pitchFamily="2" charset="2"/>
              <a:buChar char="§"/>
            </a:pPr>
            <a:endParaRPr lang="en-US" dirty="0">
              <a:latin typeface="+mn-lt"/>
            </a:endParaRPr>
          </a:p>
          <a:p>
            <a:pPr marL="285750" indent="-285750" eaLnBrk="1" hangingPunct="1">
              <a:lnSpc>
                <a:spcPct val="95000"/>
              </a:lnSpc>
              <a:spcAft>
                <a:spcPct val="15000"/>
              </a:spcAft>
              <a:buFont typeface="Wingdings" panose="05000000000000000000" pitchFamily="2" charset="2"/>
              <a:buChar char="§"/>
            </a:pPr>
            <a:r>
              <a:rPr lang="en-US" dirty="0">
                <a:latin typeface="+mn-lt"/>
              </a:rPr>
              <a:t>Statement of the procedure for handling the nonconformity</a:t>
            </a:r>
            <a:endParaRPr lang="en-US" noProof="1">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dirty="0">
              <a:latin typeface="+mn-lt"/>
            </a:endParaRPr>
          </a:p>
        </p:txBody>
      </p:sp>
      <p:pic>
        <p:nvPicPr>
          <p:cNvPr id="2050"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8384" y="4419600"/>
            <a:ext cx="2344616"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881834"/>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pmg</Template>
  <TotalTime>359</TotalTime>
  <Words>676</Words>
  <Application>Microsoft Office PowerPoint</Application>
  <PresentationFormat>On-screen Show (4:3)</PresentationFormat>
  <Paragraphs>91</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Copperplate Gothic Bold</vt:lpstr>
      <vt:lpstr>Wingdings</vt:lpstr>
      <vt:lpstr>Office Theme</vt:lpstr>
      <vt:lpstr>CONTROL &amp; DISPOSITION OF NON CONFORMANCE PRODUCTS</vt:lpstr>
      <vt:lpstr>AGENDA </vt:lpstr>
      <vt:lpstr>DEFINITIONS</vt:lpstr>
      <vt:lpstr>COMMON CHALLENGES IN PRODUCT NON CONFORMANCE</vt:lpstr>
      <vt:lpstr> REQUIREMENTS FOR NON CONFORMING PRODUCTS </vt:lpstr>
      <vt:lpstr> REQUIREMENTS FOR NON CONFORMING PRODUCTS </vt:lpstr>
      <vt:lpstr> EVALUATION FOR RELEASE </vt:lpstr>
      <vt:lpstr> DISPOSITION OF NON CONFORMING PRODUCTS </vt:lpstr>
      <vt:lpstr>RECORDS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&amp; DISPOSITION OF NON CONFORMANCE PRODUCTS</dc:title>
  <dc:creator>PMG-54</dc:creator>
  <cp:lastModifiedBy>abhinav pandey</cp:lastModifiedBy>
  <cp:revision>35</cp:revision>
  <cp:lastPrinted>2014-11-21T06:58:07Z</cp:lastPrinted>
  <dcterms:created xsi:type="dcterms:W3CDTF">2017-06-22T12:12:30Z</dcterms:created>
  <dcterms:modified xsi:type="dcterms:W3CDTF">2025-04-15T11:29:56Z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