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5"/>
  </p:sldMasterIdLst>
  <p:notesMasterIdLst>
    <p:notesMasterId r:id="rId25"/>
  </p:notesMasterIdLst>
  <p:sldIdLst>
    <p:sldId id="256" r:id="rId6"/>
    <p:sldId id="257"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2" r:id="rId20"/>
    <p:sldId id="271" r:id="rId21"/>
    <p:sldId id="273" r:id="rId22"/>
    <p:sldId id="274" r:id="rId23"/>
    <p:sldId id="275" r:id="rId24"/>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33"/>
    <a:srgbClr val="FF66CC"/>
    <a:srgbClr val="FF99CC"/>
    <a:srgbClr val="FFFFCC"/>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737" autoAdjust="0"/>
  </p:normalViewPr>
  <p:slideViewPr>
    <p:cSldViewPr>
      <p:cViewPr varScale="1">
        <p:scale>
          <a:sx n="93" d="100"/>
          <a:sy n="93" d="100"/>
        </p:scale>
        <p:origin x="1560" y="4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t>4/15/2025</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t>‹#›</a:t>
            </a:fld>
            <a:endParaRPr lang="en-US"/>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8CC423C-FD54-4496-BAF0-741BD0D7DD8C}" type="slidenum">
              <a:rPr altLang="en-US"/>
              <a:pPr/>
              <a:t>2</a:t>
            </a:fld>
            <a:endParaRPr lang="en-US" altLang="en-US"/>
          </a:p>
        </p:txBody>
      </p:sp>
      <p:sp>
        <p:nvSpPr>
          <p:cNvPr id="1536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F1897FB1-258C-497B-8B8E-345EF736A7BB}" type="slidenum">
              <a:rPr lang="en-GB" altLang="en-US" sz="1300"/>
              <a:pPr algn="r" eaLnBrk="1" hangingPunct="1"/>
              <a:t>2</a:t>
            </a:fld>
            <a:endParaRPr lang="en-GB" altLang="en-US" sz="1300"/>
          </a:p>
        </p:txBody>
      </p:sp>
      <p:sp>
        <p:nvSpPr>
          <p:cNvPr id="15364" name="Rectangle 2"/>
          <p:cNvSpPr>
            <a:spLocks noGrp="1" noRot="1" noChangeAspect="1" noChangeArrowheads="1" noTextEdit="1"/>
          </p:cNvSpPr>
          <p:nvPr>
            <p:ph type="sldImg"/>
          </p:nvPr>
        </p:nvSpPr>
        <p:spPr>
          <a:xfrm>
            <a:off x="1143000" y="685800"/>
            <a:ext cx="4573588" cy="3430588"/>
          </a:xfrm>
          <a:ln/>
        </p:spPr>
      </p:sp>
      <p:sp>
        <p:nvSpPr>
          <p:cNvPr id="1536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2158685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8CC423C-FD54-4496-BAF0-741BD0D7DD8C}" type="slidenum">
              <a:rPr altLang="en-US"/>
              <a:pPr/>
              <a:t>11</a:t>
            </a:fld>
            <a:endParaRPr lang="en-US" altLang="en-US"/>
          </a:p>
        </p:txBody>
      </p:sp>
      <p:sp>
        <p:nvSpPr>
          <p:cNvPr id="1536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F1897FB1-258C-497B-8B8E-345EF736A7BB}" type="slidenum">
              <a:rPr lang="en-GB" altLang="en-US" sz="1300"/>
              <a:pPr algn="r" eaLnBrk="1" hangingPunct="1"/>
              <a:t>11</a:t>
            </a:fld>
            <a:endParaRPr lang="en-GB" altLang="en-US" sz="1300"/>
          </a:p>
        </p:txBody>
      </p:sp>
      <p:sp>
        <p:nvSpPr>
          <p:cNvPr id="15364" name="Rectangle 2"/>
          <p:cNvSpPr>
            <a:spLocks noGrp="1" noRot="1" noChangeAspect="1" noChangeArrowheads="1" noTextEdit="1"/>
          </p:cNvSpPr>
          <p:nvPr>
            <p:ph type="sldImg"/>
          </p:nvPr>
        </p:nvSpPr>
        <p:spPr>
          <a:xfrm>
            <a:off x="1143000" y="685800"/>
            <a:ext cx="4573588" cy="3430588"/>
          </a:xfrm>
          <a:ln/>
        </p:spPr>
      </p:sp>
      <p:sp>
        <p:nvSpPr>
          <p:cNvPr id="1536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5286253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8CC423C-FD54-4496-BAF0-741BD0D7DD8C}" type="slidenum">
              <a:rPr altLang="en-US"/>
              <a:pPr/>
              <a:t>12</a:t>
            </a:fld>
            <a:endParaRPr lang="en-US" altLang="en-US"/>
          </a:p>
        </p:txBody>
      </p:sp>
      <p:sp>
        <p:nvSpPr>
          <p:cNvPr id="1536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F1897FB1-258C-497B-8B8E-345EF736A7BB}" type="slidenum">
              <a:rPr lang="en-GB" altLang="en-US" sz="1300"/>
              <a:pPr algn="r" eaLnBrk="1" hangingPunct="1"/>
              <a:t>12</a:t>
            </a:fld>
            <a:endParaRPr lang="en-GB" altLang="en-US" sz="1300"/>
          </a:p>
        </p:txBody>
      </p:sp>
      <p:sp>
        <p:nvSpPr>
          <p:cNvPr id="15364" name="Rectangle 2"/>
          <p:cNvSpPr>
            <a:spLocks noGrp="1" noRot="1" noChangeAspect="1" noChangeArrowheads="1" noTextEdit="1"/>
          </p:cNvSpPr>
          <p:nvPr>
            <p:ph type="sldImg"/>
          </p:nvPr>
        </p:nvSpPr>
        <p:spPr>
          <a:xfrm>
            <a:off x="1143000" y="685800"/>
            <a:ext cx="4573588" cy="3430588"/>
          </a:xfrm>
          <a:ln/>
        </p:spPr>
      </p:sp>
      <p:sp>
        <p:nvSpPr>
          <p:cNvPr id="1536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1815957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8CC423C-FD54-4496-BAF0-741BD0D7DD8C}" type="slidenum">
              <a:rPr altLang="en-US"/>
              <a:pPr/>
              <a:t>13</a:t>
            </a:fld>
            <a:endParaRPr lang="en-US" altLang="en-US"/>
          </a:p>
        </p:txBody>
      </p:sp>
      <p:sp>
        <p:nvSpPr>
          <p:cNvPr id="1536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F1897FB1-258C-497B-8B8E-345EF736A7BB}" type="slidenum">
              <a:rPr lang="en-GB" altLang="en-US" sz="1300"/>
              <a:pPr algn="r" eaLnBrk="1" hangingPunct="1"/>
              <a:t>13</a:t>
            </a:fld>
            <a:endParaRPr lang="en-GB" altLang="en-US" sz="1300"/>
          </a:p>
        </p:txBody>
      </p:sp>
      <p:sp>
        <p:nvSpPr>
          <p:cNvPr id="15364" name="Rectangle 2"/>
          <p:cNvSpPr>
            <a:spLocks noGrp="1" noRot="1" noChangeAspect="1" noChangeArrowheads="1" noTextEdit="1"/>
          </p:cNvSpPr>
          <p:nvPr>
            <p:ph type="sldImg"/>
          </p:nvPr>
        </p:nvSpPr>
        <p:spPr>
          <a:xfrm>
            <a:off x="1143000" y="685800"/>
            <a:ext cx="4573588" cy="3430588"/>
          </a:xfrm>
          <a:ln/>
        </p:spPr>
      </p:sp>
      <p:sp>
        <p:nvSpPr>
          <p:cNvPr id="1536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8401829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8CC423C-FD54-4496-BAF0-741BD0D7DD8C}" type="slidenum">
              <a:rPr altLang="en-US"/>
              <a:pPr/>
              <a:t>14</a:t>
            </a:fld>
            <a:endParaRPr lang="en-US" altLang="en-US"/>
          </a:p>
        </p:txBody>
      </p:sp>
      <p:sp>
        <p:nvSpPr>
          <p:cNvPr id="1536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F1897FB1-258C-497B-8B8E-345EF736A7BB}" type="slidenum">
              <a:rPr lang="en-GB" altLang="en-US" sz="1300"/>
              <a:pPr algn="r" eaLnBrk="1" hangingPunct="1"/>
              <a:t>14</a:t>
            </a:fld>
            <a:endParaRPr lang="en-GB" altLang="en-US" sz="1300"/>
          </a:p>
        </p:txBody>
      </p:sp>
      <p:sp>
        <p:nvSpPr>
          <p:cNvPr id="15364" name="Rectangle 2"/>
          <p:cNvSpPr>
            <a:spLocks noGrp="1" noRot="1" noChangeAspect="1" noChangeArrowheads="1" noTextEdit="1"/>
          </p:cNvSpPr>
          <p:nvPr>
            <p:ph type="sldImg"/>
          </p:nvPr>
        </p:nvSpPr>
        <p:spPr>
          <a:xfrm>
            <a:off x="1143000" y="685800"/>
            <a:ext cx="4573588" cy="3430588"/>
          </a:xfrm>
          <a:ln/>
        </p:spPr>
      </p:sp>
      <p:sp>
        <p:nvSpPr>
          <p:cNvPr id="1536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3359264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8CC423C-FD54-4496-BAF0-741BD0D7DD8C}" type="slidenum">
              <a:rPr altLang="en-US"/>
              <a:pPr/>
              <a:t>15</a:t>
            </a:fld>
            <a:endParaRPr lang="en-US" altLang="en-US"/>
          </a:p>
        </p:txBody>
      </p:sp>
      <p:sp>
        <p:nvSpPr>
          <p:cNvPr id="1536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F1897FB1-258C-497B-8B8E-345EF736A7BB}" type="slidenum">
              <a:rPr lang="en-GB" altLang="en-US" sz="1300"/>
              <a:pPr algn="r" eaLnBrk="1" hangingPunct="1"/>
              <a:t>15</a:t>
            </a:fld>
            <a:endParaRPr lang="en-GB" altLang="en-US" sz="1300"/>
          </a:p>
        </p:txBody>
      </p:sp>
      <p:sp>
        <p:nvSpPr>
          <p:cNvPr id="15364" name="Rectangle 2"/>
          <p:cNvSpPr>
            <a:spLocks noGrp="1" noRot="1" noChangeAspect="1" noChangeArrowheads="1" noTextEdit="1"/>
          </p:cNvSpPr>
          <p:nvPr>
            <p:ph type="sldImg"/>
          </p:nvPr>
        </p:nvSpPr>
        <p:spPr>
          <a:xfrm>
            <a:off x="1143000" y="685800"/>
            <a:ext cx="4573588" cy="3430588"/>
          </a:xfrm>
          <a:ln/>
        </p:spPr>
      </p:sp>
      <p:sp>
        <p:nvSpPr>
          <p:cNvPr id="1536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7333312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8CC423C-FD54-4496-BAF0-741BD0D7DD8C}" type="slidenum">
              <a:rPr altLang="en-US"/>
              <a:pPr/>
              <a:t>16</a:t>
            </a:fld>
            <a:endParaRPr lang="en-US" altLang="en-US"/>
          </a:p>
        </p:txBody>
      </p:sp>
      <p:sp>
        <p:nvSpPr>
          <p:cNvPr id="1536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F1897FB1-258C-497B-8B8E-345EF736A7BB}" type="slidenum">
              <a:rPr lang="en-GB" altLang="en-US" sz="1300"/>
              <a:pPr algn="r" eaLnBrk="1" hangingPunct="1"/>
              <a:t>16</a:t>
            </a:fld>
            <a:endParaRPr lang="en-GB" altLang="en-US" sz="1300"/>
          </a:p>
        </p:txBody>
      </p:sp>
      <p:sp>
        <p:nvSpPr>
          <p:cNvPr id="15364" name="Rectangle 2"/>
          <p:cNvSpPr>
            <a:spLocks noGrp="1" noRot="1" noChangeAspect="1" noChangeArrowheads="1" noTextEdit="1"/>
          </p:cNvSpPr>
          <p:nvPr>
            <p:ph type="sldImg"/>
          </p:nvPr>
        </p:nvSpPr>
        <p:spPr>
          <a:xfrm>
            <a:off x="1143000" y="685800"/>
            <a:ext cx="4573588" cy="3430588"/>
          </a:xfrm>
          <a:ln/>
        </p:spPr>
      </p:sp>
      <p:sp>
        <p:nvSpPr>
          <p:cNvPr id="1536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786451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8CC423C-FD54-4496-BAF0-741BD0D7DD8C}" type="slidenum">
              <a:rPr altLang="en-US"/>
              <a:pPr/>
              <a:t>17</a:t>
            </a:fld>
            <a:endParaRPr lang="en-US" altLang="en-US"/>
          </a:p>
        </p:txBody>
      </p:sp>
      <p:sp>
        <p:nvSpPr>
          <p:cNvPr id="1536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F1897FB1-258C-497B-8B8E-345EF736A7BB}" type="slidenum">
              <a:rPr lang="en-GB" altLang="en-US" sz="1300"/>
              <a:pPr algn="r" eaLnBrk="1" hangingPunct="1"/>
              <a:t>17</a:t>
            </a:fld>
            <a:endParaRPr lang="en-GB" altLang="en-US" sz="1300"/>
          </a:p>
        </p:txBody>
      </p:sp>
      <p:sp>
        <p:nvSpPr>
          <p:cNvPr id="15364" name="Rectangle 2"/>
          <p:cNvSpPr>
            <a:spLocks noGrp="1" noRot="1" noChangeAspect="1" noChangeArrowheads="1" noTextEdit="1"/>
          </p:cNvSpPr>
          <p:nvPr>
            <p:ph type="sldImg"/>
          </p:nvPr>
        </p:nvSpPr>
        <p:spPr>
          <a:xfrm>
            <a:off x="1143000" y="685800"/>
            <a:ext cx="4573588" cy="3430588"/>
          </a:xfrm>
          <a:ln/>
        </p:spPr>
      </p:sp>
      <p:sp>
        <p:nvSpPr>
          <p:cNvPr id="1536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0322051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8CC423C-FD54-4496-BAF0-741BD0D7DD8C}" type="slidenum">
              <a:rPr altLang="en-US"/>
              <a:pPr/>
              <a:t>18</a:t>
            </a:fld>
            <a:endParaRPr lang="en-US" altLang="en-US"/>
          </a:p>
        </p:txBody>
      </p:sp>
      <p:sp>
        <p:nvSpPr>
          <p:cNvPr id="1536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F1897FB1-258C-497B-8B8E-345EF736A7BB}" type="slidenum">
              <a:rPr lang="en-GB" altLang="en-US" sz="1300"/>
              <a:pPr algn="r" eaLnBrk="1" hangingPunct="1"/>
              <a:t>18</a:t>
            </a:fld>
            <a:endParaRPr lang="en-GB" altLang="en-US" sz="1300"/>
          </a:p>
        </p:txBody>
      </p:sp>
      <p:sp>
        <p:nvSpPr>
          <p:cNvPr id="15364" name="Rectangle 2"/>
          <p:cNvSpPr>
            <a:spLocks noGrp="1" noRot="1" noChangeAspect="1" noChangeArrowheads="1" noTextEdit="1"/>
          </p:cNvSpPr>
          <p:nvPr>
            <p:ph type="sldImg"/>
          </p:nvPr>
        </p:nvSpPr>
        <p:spPr>
          <a:xfrm>
            <a:off x="1143000" y="685800"/>
            <a:ext cx="4573588" cy="3430588"/>
          </a:xfrm>
          <a:ln/>
        </p:spPr>
      </p:sp>
      <p:sp>
        <p:nvSpPr>
          <p:cNvPr id="1536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0146492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8CC423C-FD54-4496-BAF0-741BD0D7DD8C}" type="slidenum">
              <a:rPr altLang="en-US"/>
              <a:pPr/>
              <a:t>19</a:t>
            </a:fld>
            <a:endParaRPr lang="en-US" altLang="en-US"/>
          </a:p>
        </p:txBody>
      </p:sp>
      <p:sp>
        <p:nvSpPr>
          <p:cNvPr id="1536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F1897FB1-258C-497B-8B8E-345EF736A7BB}" type="slidenum">
              <a:rPr lang="en-GB" altLang="en-US" sz="1300"/>
              <a:pPr algn="r" eaLnBrk="1" hangingPunct="1"/>
              <a:t>19</a:t>
            </a:fld>
            <a:endParaRPr lang="en-GB" altLang="en-US" sz="1300"/>
          </a:p>
        </p:txBody>
      </p:sp>
      <p:sp>
        <p:nvSpPr>
          <p:cNvPr id="15364" name="Rectangle 2"/>
          <p:cNvSpPr>
            <a:spLocks noGrp="1" noRot="1" noChangeAspect="1" noChangeArrowheads="1" noTextEdit="1"/>
          </p:cNvSpPr>
          <p:nvPr>
            <p:ph type="sldImg"/>
          </p:nvPr>
        </p:nvSpPr>
        <p:spPr>
          <a:xfrm>
            <a:off x="1143000" y="685800"/>
            <a:ext cx="4573588" cy="3430588"/>
          </a:xfrm>
          <a:ln/>
        </p:spPr>
      </p:sp>
      <p:sp>
        <p:nvSpPr>
          <p:cNvPr id="1536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4796843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8CC423C-FD54-4496-BAF0-741BD0D7DD8C}" type="slidenum">
              <a:rPr altLang="en-US"/>
              <a:pPr/>
              <a:t>3</a:t>
            </a:fld>
            <a:endParaRPr lang="en-US" altLang="en-US"/>
          </a:p>
        </p:txBody>
      </p:sp>
      <p:sp>
        <p:nvSpPr>
          <p:cNvPr id="1536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F1897FB1-258C-497B-8B8E-345EF736A7BB}" type="slidenum">
              <a:rPr lang="en-GB" altLang="en-US" sz="1300"/>
              <a:pPr algn="r" eaLnBrk="1" hangingPunct="1"/>
              <a:t>3</a:t>
            </a:fld>
            <a:endParaRPr lang="en-GB" altLang="en-US" sz="1300"/>
          </a:p>
        </p:txBody>
      </p:sp>
      <p:sp>
        <p:nvSpPr>
          <p:cNvPr id="15364" name="Rectangle 2"/>
          <p:cNvSpPr>
            <a:spLocks noGrp="1" noRot="1" noChangeAspect="1" noChangeArrowheads="1" noTextEdit="1"/>
          </p:cNvSpPr>
          <p:nvPr>
            <p:ph type="sldImg"/>
          </p:nvPr>
        </p:nvSpPr>
        <p:spPr>
          <a:xfrm>
            <a:off x="1143000" y="685800"/>
            <a:ext cx="4573588" cy="3430588"/>
          </a:xfrm>
          <a:ln/>
        </p:spPr>
      </p:sp>
      <p:sp>
        <p:nvSpPr>
          <p:cNvPr id="1536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3698508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8CC423C-FD54-4496-BAF0-741BD0D7DD8C}" type="slidenum">
              <a:rPr altLang="en-US"/>
              <a:pPr/>
              <a:t>4</a:t>
            </a:fld>
            <a:endParaRPr lang="en-US" altLang="en-US"/>
          </a:p>
        </p:txBody>
      </p:sp>
      <p:sp>
        <p:nvSpPr>
          <p:cNvPr id="1536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F1897FB1-258C-497B-8B8E-345EF736A7BB}" type="slidenum">
              <a:rPr lang="en-GB" altLang="en-US" sz="1300"/>
              <a:pPr algn="r" eaLnBrk="1" hangingPunct="1"/>
              <a:t>4</a:t>
            </a:fld>
            <a:endParaRPr lang="en-GB" altLang="en-US" sz="1300"/>
          </a:p>
        </p:txBody>
      </p:sp>
      <p:sp>
        <p:nvSpPr>
          <p:cNvPr id="15364" name="Rectangle 2"/>
          <p:cNvSpPr>
            <a:spLocks noGrp="1" noRot="1" noChangeAspect="1" noChangeArrowheads="1" noTextEdit="1"/>
          </p:cNvSpPr>
          <p:nvPr>
            <p:ph type="sldImg"/>
          </p:nvPr>
        </p:nvSpPr>
        <p:spPr>
          <a:xfrm>
            <a:off x="1143000" y="685800"/>
            <a:ext cx="4573588" cy="3430588"/>
          </a:xfrm>
          <a:ln/>
        </p:spPr>
      </p:sp>
      <p:sp>
        <p:nvSpPr>
          <p:cNvPr id="1536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7836425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8CC423C-FD54-4496-BAF0-741BD0D7DD8C}" type="slidenum">
              <a:rPr altLang="en-US"/>
              <a:pPr/>
              <a:t>5</a:t>
            </a:fld>
            <a:endParaRPr lang="en-US" altLang="en-US"/>
          </a:p>
        </p:txBody>
      </p:sp>
      <p:sp>
        <p:nvSpPr>
          <p:cNvPr id="1536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F1897FB1-258C-497B-8B8E-345EF736A7BB}" type="slidenum">
              <a:rPr lang="en-GB" altLang="en-US" sz="1300"/>
              <a:pPr algn="r" eaLnBrk="1" hangingPunct="1"/>
              <a:t>5</a:t>
            </a:fld>
            <a:endParaRPr lang="en-GB" altLang="en-US" sz="1300"/>
          </a:p>
        </p:txBody>
      </p:sp>
      <p:sp>
        <p:nvSpPr>
          <p:cNvPr id="15364" name="Rectangle 2"/>
          <p:cNvSpPr>
            <a:spLocks noGrp="1" noRot="1" noChangeAspect="1" noChangeArrowheads="1" noTextEdit="1"/>
          </p:cNvSpPr>
          <p:nvPr>
            <p:ph type="sldImg"/>
          </p:nvPr>
        </p:nvSpPr>
        <p:spPr>
          <a:xfrm>
            <a:off x="1143000" y="685800"/>
            <a:ext cx="4573588" cy="3430588"/>
          </a:xfrm>
          <a:ln/>
        </p:spPr>
      </p:sp>
      <p:sp>
        <p:nvSpPr>
          <p:cNvPr id="1536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7031752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8CC423C-FD54-4496-BAF0-741BD0D7DD8C}" type="slidenum">
              <a:rPr altLang="en-US"/>
              <a:pPr/>
              <a:t>6</a:t>
            </a:fld>
            <a:endParaRPr lang="en-US" altLang="en-US"/>
          </a:p>
        </p:txBody>
      </p:sp>
      <p:sp>
        <p:nvSpPr>
          <p:cNvPr id="1536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F1897FB1-258C-497B-8B8E-345EF736A7BB}" type="slidenum">
              <a:rPr lang="en-GB" altLang="en-US" sz="1300"/>
              <a:pPr algn="r" eaLnBrk="1" hangingPunct="1"/>
              <a:t>6</a:t>
            </a:fld>
            <a:endParaRPr lang="en-GB" altLang="en-US" sz="1300"/>
          </a:p>
        </p:txBody>
      </p:sp>
      <p:sp>
        <p:nvSpPr>
          <p:cNvPr id="15364" name="Rectangle 2"/>
          <p:cNvSpPr>
            <a:spLocks noGrp="1" noRot="1" noChangeAspect="1" noChangeArrowheads="1" noTextEdit="1"/>
          </p:cNvSpPr>
          <p:nvPr>
            <p:ph type="sldImg"/>
          </p:nvPr>
        </p:nvSpPr>
        <p:spPr>
          <a:xfrm>
            <a:off x="1143000" y="685800"/>
            <a:ext cx="4573588" cy="3430588"/>
          </a:xfrm>
          <a:ln/>
        </p:spPr>
      </p:sp>
      <p:sp>
        <p:nvSpPr>
          <p:cNvPr id="1536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5067035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8CC423C-FD54-4496-BAF0-741BD0D7DD8C}" type="slidenum">
              <a:rPr altLang="en-US"/>
              <a:pPr/>
              <a:t>7</a:t>
            </a:fld>
            <a:endParaRPr lang="en-US" altLang="en-US"/>
          </a:p>
        </p:txBody>
      </p:sp>
      <p:sp>
        <p:nvSpPr>
          <p:cNvPr id="1536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F1897FB1-258C-497B-8B8E-345EF736A7BB}" type="slidenum">
              <a:rPr lang="en-GB" altLang="en-US" sz="1300"/>
              <a:pPr algn="r" eaLnBrk="1" hangingPunct="1"/>
              <a:t>7</a:t>
            </a:fld>
            <a:endParaRPr lang="en-GB" altLang="en-US" sz="1300"/>
          </a:p>
        </p:txBody>
      </p:sp>
      <p:sp>
        <p:nvSpPr>
          <p:cNvPr id="15364" name="Rectangle 2"/>
          <p:cNvSpPr>
            <a:spLocks noGrp="1" noRot="1" noChangeAspect="1" noChangeArrowheads="1" noTextEdit="1"/>
          </p:cNvSpPr>
          <p:nvPr>
            <p:ph type="sldImg"/>
          </p:nvPr>
        </p:nvSpPr>
        <p:spPr>
          <a:xfrm>
            <a:off x="1143000" y="685800"/>
            <a:ext cx="4573588" cy="3430588"/>
          </a:xfrm>
          <a:ln/>
        </p:spPr>
      </p:sp>
      <p:sp>
        <p:nvSpPr>
          <p:cNvPr id="1536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5145356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8CC423C-FD54-4496-BAF0-741BD0D7DD8C}" type="slidenum">
              <a:rPr altLang="en-US"/>
              <a:pPr/>
              <a:t>8</a:t>
            </a:fld>
            <a:endParaRPr lang="en-US" altLang="en-US"/>
          </a:p>
        </p:txBody>
      </p:sp>
      <p:sp>
        <p:nvSpPr>
          <p:cNvPr id="1536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F1897FB1-258C-497B-8B8E-345EF736A7BB}" type="slidenum">
              <a:rPr lang="en-GB" altLang="en-US" sz="1300"/>
              <a:pPr algn="r" eaLnBrk="1" hangingPunct="1"/>
              <a:t>8</a:t>
            </a:fld>
            <a:endParaRPr lang="en-GB" altLang="en-US" sz="1300"/>
          </a:p>
        </p:txBody>
      </p:sp>
      <p:sp>
        <p:nvSpPr>
          <p:cNvPr id="15364" name="Rectangle 2"/>
          <p:cNvSpPr>
            <a:spLocks noGrp="1" noRot="1" noChangeAspect="1" noChangeArrowheads="1" noTextEdit="1"/>
          </p:cNvSpPr>
          <p:nvPr>
            <p:ph type="sldImg"/>
          </p:nvPr>
        </p:nvSpPr>
        <p:spPr>
          <a:xfrm>
            <a:off x="1143000" y="685800"/>
            <a:ext cx="4573588" cy="3430588"/>
          </a:xfrm>
          <a:ln/>
        </p:spPr>
      </p:sp>
      <p:sp>
        <p:nvSpPr>
          <p:cNvPr id="1536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6014498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8CC423C-FD54-4496-BAF0-741BD0D7DD8C}" type="slidenum">
              <a:rPr altLang="en-US"/>
              <a:pPr/>
              <a:t>9</a:t>
            </a:fld>
            <a:endParaRPr lang="en-US" altLang="en-US"/>
          </a:p>
        </p:txBody>
      </p:sp>
      <p:sp>
        <p:nvSpPr>
          <p:cNvPr id="1536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F1897FB1-258C-497B-8B8E-345EF736A7BB}" type="slidenum">
              <a:rPr lang="en-GB" altLang="en-US" sz="1300"/>
              <a:pPr algn="r" eaLnBrk="1" hangingPunct="1"/>
              <a:t>9</a:t>
            </a:fld>
            <a:endParaRPr lang="en-GB" altLang="en-US" sz="1300"/>
          </a:p>
        </p:txBody>
      </p:sp>
      <p:sp>
        <p:nvSpPr>
          <p:cNvPr id="15364" name="Rectangle 2"/>
          <p:cNvSpPr>
            <a:spLocks noGrp="1" noRot="1" noChangeAspect="1" noChangeArrowheads="1" noTextEdit="1"/>
          </p:cNvSpPr>
          <p:nvPr>
            <p:ph type="sldImg"/>
          </p:nvPr>
        </p:nvSpPr>
        <p:spPr>
          <a:xfrm>
            <a:off x="1143000" y="685800"/>
            <a:ext cx="4573588" cy="3430588"/>
          </a:xfrm>
          <a:ln/>
        </p:spPr>
      </p:sp>
      <p:sp>
        <p:nvSpPr>
          <p:cNvPr id="1536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592543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8CC423C-FD54-4496-BAF0-741BD0D7DD8C}" type="slidenum">
              <a:rPr altLang="en-US"/>
              <a:pPr/>
              <a:t>10</a:t>
            </a:fld>
            <a:endParaRPr lang="en-US" altLang="en-US"/>
          </a:p>
        </p:txBody>
      </p:sp>
      <p:sp>
        <p:nvSpPr>
          <p:cNvPr id="1536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F1897FB1-258C-497B-8B8E-345EF736A7BB}" type="slidenum">
              <a:rPr lang="en-GB" altLang="en-US" sz="1300"/>
              <a:pPr algn="r" eaLnBrk="1" hangingPunct="1"/>
              <a:t>10</a:t>
            </a:fld>
            <a:endParaRPr lang="en-GB" altLang="en-US" sz="1300"/>
          </a:p>
        </p:txBody>
      </p:sp>
      <p:sp>
        <p:nvSpPr>
          <p:cNvPr id="15364" name="Rectangle 2"/>
          <p:cNvSpPr>
            <a:spLocks noGrp="1" noRot="1" noChangeAspect="1" noChangeArrowheads="1" noTextEdit="1"/>
          </p:cNvSpPr>
          <p:nvPr>
            <p:ph type="sldImg"/>
          </p:nvPr>
        </p:nvSpPr>
        <p:spPr>
          <a:xfrm>
            <a:off x="1143000" y="685800"/>
            <a:ext cx="4573588" cy="3430588"/>
          </a:xfrm>
          <a:ln/>
        </p:spPr>
      </p:sp>
      <p:sp>
        <p:nvSpPr>
          <p:cNvPr id="1536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098123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4/15/2025</a:t>
            </a:fld>
            <a:endParaRPr lang="en-US" dirty="0"/>
          </a:p>
        </p:txBody>
      </p:sp>
      <p:sp>
        <p:nvSpPr>
          <p:cNvPr id="10" name="Footer Placeholder 4">
            <a:extLst>
              <a:ext uri="{FF2B5EF4-FFF2-40B4-BE49-F238E27FC236}">
                <a16:creationId xmlns:a16="http://schemas.microsoft.com/office/drawing/2014/main"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225580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2390217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4/15/2025</a:t>
            </a:fld>
            <a:endParaRPr lang="en-US" dirty="0"/>
          </a:p>
        </p:txBody>
      </p:sp>
      <p:sp>
        <p:nvSpPr>
          <p:cNvPr id="7" name="Footer Placeholder 4">
            <a:extLst>
              <a:ext uri="{FF2B5EF4-FFF2-40B4-BE49-F238E27FC236}">
                <a16:creationId xmlns:a16="http://schemas.microsoft.com/office/drawing/2014/main"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860802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2523555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4/15/2025</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247495771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85800"/>
            <a:ext cx="7772400" cy="1470025"/>
          </a:xfrm>
        </p:spPr>
        <p:txBody>
          <a:bodyPr>
            <a:normAutofit/>
          </a:bodyPr>
          <a:lstStyle/>
          <a:p>
            <a:r>
              <a:rPr lang="en-US" dirty="0">
                <a:latin typeface="Cooper Black" panose="0208090404030B020404" pitchFamily="18" charset="0"/>
              </a:rPr>
              <a:t>PRODUCT RECALL</a:t>
            </a:r>
          </a:p>
        </p:txBody>
      </p:sp>
      <p:pic>
        <p:nvPicPr>
          <p:cNvPr id="1026" name="Picture 2" descr="Image result for PRODUCT RECALL"/>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b="5760"/>
          <a:stretch/>
        </p:blipFill>
        <p:spPr bwMode="auto">
          <a:xfrm>
            <a:off x="1400175" y="2895600"/>
            <a:ext cx="6191250" cy="342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7590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US" altLang="en-US" sz="3200" noProof="1">
                <a:latin typeface="+mn-lt"/>
              </a:rPr>
              <a:t>ELEMENTS OF A RECALL PLAN</a:t>
            </a:r>
          </a:p>
        </p:txBody>
      </p:sp>
      <p:sp>
        <p:nvSpPr>
          <p:cNvPr id="1433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4356" name="Picture 8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15668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7" name="Picture 8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1050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8" name="Picture 87"/>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6558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9" name="Picture 88"/>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2051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0" name="Picture 89"/>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7512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1" name="Picture 90"/>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298950"/>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2" name="Picture 91"/>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8482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3" name="Picture 9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53990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Rectangle 2"/>
          <p:cNvSpPr>
            <a:spLocks noChangeArrowheads="1"/>
          </p:cNvSpPr>
          <p:nvPr/>
        </p:nvSpPr>
        <p:spPr bwMode="gray">
          <a:xfrm>
            <a:off x="319088" y="1555750"/>
            <a:ext cx="8520112" cy="376238"/>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Record Keeping</a:t>
            </a:r>
          </a:p>
        </p:txBody>
      </p:sp>
      <p:sp>
        <p:nvSpPr>
          <p:cNvPr id="29" name="Rectangle 9"/>
          <p:cNvSpPr>
            <a:spLocks noChangeArrowheads="1"/>
          </p:cNvSpPr>
          <p:nvPr/>
        </p:nvSpPr>
        <p:spPr bwMode="gray">
          <a:xfrm>
            <a:off x="319088" y="1931988"/>
            <a:ext cx="8520112"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Firm should use coding system on product to permit positive identification and facilitate effective recall</a:t>
            </a:r>
          </a:p>
          <a:p>
            <a:pPr eaLnBrk="1" hangingPunct="1">
              <a:lnSpc>
                <a:spcPct val="95000"/>
              </a:lnSpc>
              <a:spcAft>
                <a:spcPct val="15000"/>
              </a:spcAft>
              <a:buFont typeface="Wingdings" panose="05000000000000000000" pitchFamily="2" charset="2"/>
              <a:buChar char="§"/>
            </a:pPr>
            <a:r>
              <a:rPr lang="en-US" dirty="0">
                <a:latin typeface="+mn-lt"/>
              </a:rPr>
              <a:t>Records should be maintained for period of time exceeding shelf life of product and expected use as well as regulation</a:t>
            </a:r>
          </a:p>
          <a:p>
            <a:pPr eaLnBrk="1" hangingPunct="1">
              <a:lnSpc>
                <a:spcPct val="95000"/>
              </a:lnSpc>
              <a:spcAft>
                <a:spcPct val="15000"/>
              </a:spcAft>
              <a:buFont typeface="Wingdings" panose="05000000000000000000" pitchFamily="2" charset="2"/>
              <a:buChar char="§"/>
            </a:pPr>
            <a:r>
              <a:rPr lang="en-US" dirty="0">
                <a:latin typeface="+mn-lt"/>
              </a:rPr>
              <a:t>Distribution records should be maintained to facilitate identification and location of product subject to recall</a:t>
            </a:r>
          </a:p>
          <a:p>
            <a:pPr eaLnBrk="1" hangingPunct="1">
              <a:lnSpc>
                <a:spcPct val="95000"/>
              </a:lnSpc>
              <a:spcAft>
                <a:spcPct val="15000"/>
              </a:spcAft>
              <a:buFont typeface="Wingdings" panose="05000000000000000000" pitchFamily="2" charset="2"/>
              <a:buChar char="§"/>
            </a:pPr>
            <a:r>
              <a:rPr lang="en-US" dirty="0">
                <a:latin typeface="+mn-lt"/>
              </a:rPr>
              <a:t>Records should help facilitate both the trace back to the source of materials purchased by the plant AND trace forward to entities that received recalled product </a:t>
            </a:r>
          </a:p>
          <a:p>
            <a:pPr eaLnBrk="1" hangingPunct="1">
              <a:lnSpc>
                <a:spcPct val="95000"/>
              </a:lnSpc>
              <a:spcAft>
                <a:spcPct val="15000"/>
              </a:spcAft>
              <a:buFont typeface="Wingdings" panose="05000000000000000000" pitchFamily="2" charset="2"/>
              <a:buChar char="§"/>
            </a:pPr>
            <a:endParaRPr lang="en-US" dirty="0">
              <a:latin typeface="+mn-lt"/>
            </a:endParaRPr>
          </a:p>
          <a:p>
            <a:pPr marL="285750" indent="-285750" eaLnBrk="1" hangingPunct="1">
              <a:lnSpc>
                <a:spcPct val="95000"/>
              </a:lnSpc>
              <a:spcAft>
                <a:spcPct val="15000"/>
              </a:spcAft>
              <a:buFont typeface="Courier New" panose="02070309020205020404" pitchFamily="49" charset="0"/>
              <a:buChar char="o"/>
            </a:pPr>
            <a:endParaRPr lang="en-US" noProof="1">
              <a:latin typeface="+mn-lt"/>
            </a:endParaRPr>
          </a:p>
        </p:txBody>
      </p:sp>
    </p:spTree>
    <p:extLst>
      <p:ext uri="{BB962C8B-B14F-4D97-AF65-F5344CB8AC3E}">
        <p14:creationId xmlns:p14="http://schemas.microsoft.com/office/powerpoint/2010/main" val="406004149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US" altLang="en-US" sz="3200" noProof="1">
                <a:latin typeface="+mn-lt"/>
              </a:rPr>
              <a:t>ELEMENTS OF A RECALL PLAN</a:t>
            </a:r>
          </a:p>
        </p:txBody>
      </p:sp>
      <p:sp>
        <p:nvSpPr>
          <p:cNvPr id="1433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4356" name="Picture 8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15668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7" name="Picture 8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1050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8" name="Picture 87"/>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6558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9" name="Picture 88"/>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2051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0" name="Picture 89"/>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7512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1" name="Picture 90"/>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298950"/>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2" name="Picture 91"/>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8482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3" name="Picture 9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53990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Rectangle 2"/>
          <p:cNvSpPr>
            <a:spLocks noChangeArrowheads="1"/>
          </p:cNvSpPr>
          <p:nvPr/>
        </p:nvSpPr>
        <p:spPr bwMode="gray">
          <a:xfrm>
            <a:off x="319088" y="1555750"/>
            <a:ext cx="8520112" cy="376238"/>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Recall communication</a:t>
            </a:r>
          </a:p>
        </p:txBody>
      </p:sp>
      <p:sp>
        <p:nvSpPr>
          <p:cNvPr id="29" name="Rectangle 9"/>
          <p:cNvSpPr>
            <a:spLocks noChangeArrowheads="1"/>
          </p:cNvSpPr>
          <p:nvPr/>
        </p:nvSpPr>
        <p:spPr bwMode="gray">
          <a:xfrm>
            <a:off x="319088" y="1931988"/>
            <a:ext cx="8520112"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The recalling firm is responsible for promptly notifying all affected consignees about a recall</a:t>
            </a:r>
          </a:p>
          <a:p>
            <a:pPr eaLnBrk="1" hangingPunct="1">
              <a:lnSpc>
                <a:spcPct val="95000"/>
              </a:lnSpc>
              <a:spcAft>
                <a:spcPct val="15000"/>
              </a:spcAft>
              <a:buFont typeface="Wingdings" panose="05000000000000000000" pitchFamily="2" charset="2"/>
              <a:buChar char="§"/>
            </a:pPr>
            <a:r>
              <a:rPr lang="en-US" dirty="0">
                <a:latin typeface="+mn-lt"/>
              </a:rPr>
              <a:t>The plan should specify the means of communication that will be used</a:t>
            </a:r>
          </a:p>
          <a:p>
            <a:pPr eaLnBrk="1" hangingPunct="1">
              <a:lnSpc>
                <a:spcPct val="95000"/>
              </a:lnSpc>
              <a:spcAft>
                <a:spcPct val="15000"/>
              </a:spcAft>
              <a:buFont typeface="Wingdings" panose="05000000000000000000" pitchFamily="2" charset="2"/>
              <a:buChar char="§"/>
            </a:pPr>
            <a:r>
              <a:rPr lang="en-US" dirty="0">
                <a:latin typeface="+mn-lt"/>
              </a:rPr>
              <a:t>Communication should convey that the product in question is subject to recall and that further distribution of product should cease immediately</a:t>
            </a:r>
          </a:p>
          <a:p>
            <a:pPr eaLnBrk="1" hangingPunct="1">
              <a:lnSpc>
                <a:spcPct val="95000"/>
              </a:lnSpc>
              <a:spcAft>
                <a:spcPct val="15000"/>
              </a:spcAft>
              <a:buFont typeface="Wingdings" panose="05000000000000000000" pitchFamily="2" charset="2"/>
              <a:buChar char="§"/>
            </a:pPr>
            <a:r>
              <a:rPr lang="en-US" dirty="0">
                <a:latin typeface="+mn-lt"/>
              </a:rPr>
              <a:t>If applicable, consignee should notify its consignees that received the product</a:t>
            </a:r>
          </a:p>
          <a:p>
            <a:pPr eaLnBrk="1" hangingPunct="1">
              <a:lnSpc>
                <a:spcPct val="95000"/>
              </a:lnSpc>
              <a:spcAft>
                <a:spcPct val="15000"/>
              </a:spcAft>
              <a:buFont typeface="Wingdings" panose="05000000000000000000" pitchFamily="2" charset="2"/>
              <a:buChar char="§"/>
            </a:pPr>
            <a:r>
              <a:rPr lang="en-US" dirty="0">
                <a:latin typeface="+mn-lt"/>
              </a:rPr>
              <a:t>Information to include in recall communication</a:t>
            </a:r>
          </a:p>
          <a:p>
            <a:pPr marL="838200" lvl="1" eaLnBrk="1" hangingPunct="1">
              <a:lnSpc>
                <a:spcPct val="95000"/>
              </a:lnSpc>
              <a:spcAft>
                <a:spcPct val="15000"/>
              </a:spcAft>
              <a:buSzPct val="105000"/>
              <a:buFont typeface="Arial" panose="020B0604020202020204" pitchFamily="34" charset="0"/>
              <a:buChar char="▪"/>
            </a:pPr>
            <a:r>
              <a:rPr lang="en-US" dirty="0">
                <a:latin typeface="+mn-lt"/>
              </a:rPr>
              <a:t>Product/brand name</a:t>
            </a:r>
          </a:p>
          <a:p>
            <a:pPr marL="838200" lvl="1" eaLnBrk="1" hangingPunct="1">
              <a:lnSpc>
                <a:spcPct val="95000"/>
              </a:lnSpc>
              <a:spcAft>
                <a:spcPct val="15000"/>
              </a:spcAft>
              <a:buSzPct val="105000"/>
              <a:buFont typeface="Arial" panose="020B0604020202020204" pitchFamily="34" charset="0"/>
              <a:buChar char="▪"/>
            </a:pPr>
            <a:r>
              <a:rPr lang="en-US" dirty="0">
                <a:latin typeface="+mn-lt"/>
              </a:rPr>
              <a:t>Product codes </a:t>
            </a:r>
          </a:p>
          <a:p>
            <a:pPr marL="838200" lvl="1" eaLnBrk="1" hangingPunct="1">
              <a:lnSpc>
                <a:spcPct val="95000"/>
              </a:lnSpc>
              <a:spcAft>
                <a:spcPct val="15000"/>
              </a:spcAft>
              <a:buSzPct val="105000"/>
              <a:buFont typeface="Arial" panose="020B0604020202020204" pitchFamily="34" charset="0"/>
              <a:buChar char="▪"/>
            </a:pPr>
            <a:r>
              <a:rPr lang="en-US" dirty="0">
                <a:latin typeface="+mn-lt"/>
              </a:rPr>
              <a:t>Package size and date code</a:t>
            </a:r>
          </a:p>
          <a:p>
            <a:pPr marL="838200" lvl="1" eaLnBrk="1" hangingPunct="1">
              <a:lnSpc>
                <a:spcPct val="95000"/>
              </a:lnSpc>
              <a:spcAft>
                <a:spcPct val="15000"/>
              </a:spcAft>
              <a:buSzPct val="105000"/>
              <a:buFont typeface="Arial" panose="020B0604020202020204" pitchFamily="34" charset="0"/>
              <a:buChar char="▪"/>
            </a:pPr>
            <a:r>
              <a:rPr lang="en-US" dirty="0">
                <a:latin typeface="+mn-lt"/>
              </a:rPr>
              <a:t>Lot number (include expiration date if appropriate)</a:t>
            </a:r>
          </a:p>
          <a:p>
            <a:pPr marL="285750" indent="-285750" eaLnBrk="1" hangingPunct="1">
              <a:lnSpc>
                <a:spcPct val="95000"/>
              </a:lnSpc>
              <a:spcAft>
                <a:spcPct val="15000"/>
              </a:spcAft>
              <a:buClr>
                <a:schemeClr val="accent1"/>
              </a:buClr>
              <a:buFont typeface="Courier New" panose="02070309020205020404" pitchFamily="49" charset="0"/>
              <a:buChar char="o"/>
            </a:pPr>
            <a:endParaRPr lang="en-US" dirty="0">
              <a:latin typeface="+mn-lt"/>
            </a:endParaRPr>
          </a:p>
          <a:p>
            <a:pPr marL="285750" indent="-285750" eaLnBrk="1" hangingPunct="1">
              <a:lnSpc>
                <a:spcPct val="95000"/>
              </a:lnSpc>
              <a:spcAft>
                <a:spcPct val="15000"/>
              </a:spcAft>
              <a:buClr>
                <a:schemeClr val="accent1"/>
              </a:buClr>
              <a:buFont typeface="Courier New" panose="02070309020205020404" pitchFamily="49" charset="0"/>
              <a:buChar char="o"/>
            </a:pPr>
            <a:endParaRPr lang="en-US" noProof="1">
              <a:latin typeface="+mn-lt"/>
            </a:endParaRPr>
          </a:p>
        </p:txBody>
      </p:sp>
    </p:spTree>
    <p:extLst>
      <p:ext uri="{BB962C8B-B14F-4D97-AF65-F5344CB8AC3E}">
        <p14:creationId xmlns:p14="http://schemas.microsoft.com/office/powerpoint/2010/main" val="246027745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US" altLang="en-US" sz="3200" noProof="1">
                <a:latin typeface="+mn-lt"/>
              </a:rPr>
              <a:t>ELEMENTS OF A RECALL PLAN</a:t>
            </a:r>
          </a:p>
        </p:txBody>
      </p:sp>
      <p:sp>
        <p:nvSpPr>
          <p:cNvPr id="1433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4356" name="Picture 8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15668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7" name="Picture 8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1050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8" name="Picture 87"/>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6558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9" name="Picture 88"/>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2051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0" name="Picture 89"/>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7512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1" name="Picture 90"/>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298950"/>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2" name="Picture 91"/>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8482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3" name="Picture 9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53990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Rectangle 2"/>
          <p:cNvSpPr>
            <a:spLocks noChangeArrowheads="1"/>
          </p:cNvSpPr>
          <p:nvPr/>
        </p:nvSpPr>
        <p:spPr bwMode="gray">
          <a:xfrm>
            <a:off x="319088" y="1555750"/>
            <a:ext cx="8520112" cy="376238"/>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Effectiveness Checks</a:t>
            </a:r>
          </a:p>
        </p:txBody>
      </p:sp>
      <p:sp>
        <p:nvSpPr>
          <p:cNvPr id="29" name="Rectangle 9"/>
          <p:cNvSpPr>
            <a:spLocks noChangeArrowheads="1"/>
          </p:cNvSpPr>
          <p:nvPr/>
        </p:nvSpPr>
        <p:spPr bwMode="gray">
          <a:xfrm>
            <a:off x="319088" y="1931988"/>
            <a:ext cx="8520111"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Recalling firm is expected to conduct effectiveness checks</a:t>
            </a:r>
          </a:p>
          <a:p>
            <a:pPr eaLnBrk="1" hangingPunct="1">
              <a:lnSpc>
                <a:spcPct val="95000"/>
              </a:lnSpc>
              <a:spcAft>
                <a:spcPct val="15000"/>
              </a:spcAft>
              <a:buFont typeface="Wingdings" panose="05000000000000000000" pitchFamily="2" charset="2"/>
              <a:buChar char="§"/>
            </a:pPr>
            <a:r>
              <a:rPr lang="en-US" dirty="0">
                <a:latin typeface="+mn-lt"/>
              </a:rPr>
              <a:t>Purpose is to verify that all consignees that received recalled product have also received notification and have taken appropriate action</a:t>
            </a:r>
          </a:p>
          <a:p>
            <a:pPr eaLnBrk="1" hangingPunct="1">
              <a:lnSpc>
                <a:spcPct val="95000"/>
              </a:lnSpc>
              <a:spcAft>
                <a:spcPct val="15000"/>
              </a:spcAft>
              <a:buFont typeface="Wingdings" panose="05000000000000000000" pitchFamily="2" charset="2"/>
              <a:buChar char="§"/>
            </a:pPr>
            <a:r>
              <a:rPr lang="en-US" dirty="0">
                <a:latin typeface="+mn-lt"/>
              </a:rPr>
              <a:t>Firm’s methods for conducting effectiveness checks should be specified in written recall plan</a:t>
            </a:r>
          </a:p>
          <a:p>
            <a:pPr eaLnBrk="1" hangingPunct="1">
              <a:lnSpc>
                <a:spcPct val="95000"/>
              </a:lnSpc>
              <a:spcAft>
                <a:spcPct val="15000"/>
              </a:spcAft>
              <a:buFont typeface="Wingdings" panose="05000000000000000000" pitchFamily="2" charset="2"/>
              <a:buChar char="§"/>
            </a:pPr>
            <a:r>
              <a:rPr lang="en-US" dirty="0">
                <a:latin typeface="+mn-lt"/>
              </a:rPr>
              <a:t>Information needed to asses effectiveness of recall</a:t>
            </a:r>
          </a:p>
          <a:p>
            <a:pPr marL="838200" lvl="1" eaLnBrk="1" hangingPunct="1">
              <a:lnSpc>
                <a:spcPct val="95000"/>
              </a:lnSpc>
              <a:spcAft>
                <a:spcPct val="15000"/>
              </a:spcAft>
              <a:buSzPct val="105000"/>
              <a:buFont typeface="Arial" panose="020B0604020202020204" pitchFamily="34" charset="0"/>
              <a:buChar char="▪"/>
            </a:pPr>
            <a:r>
              <a:rPr lang="en-US" dirty="0">
                <a:latin typeface="+mn-lt"/>
              </a:rPr>
              <a:t>Amount of product implicated in the recall</a:t>
            </a:r>
          </a:p>
          <a:p>
            <a:pPr marL="838200" lvl="1" eaLnBrk="1" hangingPunct="1">
              <a:lnSpc>
                <a:spcPct val="95000"/>
              </a:lnSpc>
              <a:spcAft>
                <a:spcPct val="15000"/>
              </a:spcAft>
              <a:buSzPct val="105000"/>
              <a:buFont typeface="Arial" panose="020B0604020202020204" pitchFamily="34" charset="0"/>
              <a:buChar char="▪"/>
            </a:pPr>
            <a:r>
              <a:rPr lang="en-US" dirty="0">
                <a:latin typeface="+mn-lt"/>
              </a:rPr>
              <a:t>Lot markings or other methods of identifying product in recall</a:t>
            </a:r>
          </a:p>
          <a:p>
            <a:pPr marL="838200" lvl="1" eaLnBrk="1" hangingPunct="1">
              <a:lnSpc>
                <a:spcPct val="95000"/>
              </a:lnSpc>
              <a:spcAft>
                <a:spcPct val="15000"/>
              </a:spcAft>
              <a:buSzPct val="105000"/>
              <a:buFont typeface="Arial" panose="020B0604020202020204" pitchFamily="34" charset="0"/>
              <a:buChar char="▪"/>
            </a:pPr>
            <a:r>
              <a:rPr lang="en-US" dirty="0">
                <a:latin typeface="+mn-lt"/>
              </a:rPr>
              <a:t>Amount of product shipped from firm</a:t>
            </a:r>
          </a:p>
          <a:p>
            <a:pPr marL="838200" lvl="1" eaLnBrk="1" hangingPunct="1">
              <a:lnSpc>
                <a:spcPct val="95000"/>
              </a:lnSpc>
              <a:spcAft>
                <a:spcPct val="15000"/>
              </a:spcAft>
              <a:buSzPct val="105000"/>
              <a:buFont typeface="Arial" panose="020B0604020202020204" pitchFamily="34" charset="0"/>
              <a:buChar char="▪"/>
            </a:pPr>
            <a:r>
              <a:rPr lang="en-US" dirty="0">
                <a:latin typeface="+mn-lt"/>
              </a:rPr>
              <a:t>Amount of product still under firm’s control</a:t>
            </a:r>
          </a:p>
          <a:p>
            <a:pPr marL="838200" lvl="1" eaLnBrk="1" hangingPunct="1">
              <a:lnSpc>
                <a:spcPct val="95000"/>
              </a:lnSpc>
              <a:spcAft>
                <a:spcPct val="15000"/>
              </a:spcAft>
              <a:buSzPct val="105000"/>
              <a:buFont typeface="Arial" panose="020B0604020202020204" pitchFamily="34" charset="0"/>
              <a:buChar char="▪"/>
            </a:pPr>
            <a:r>
              <a:rPr lang="en-US" dirty="0">
                <a:latin typeface="+mn-lt"/>
              </a:rPr>
              <a:t>Locations to which product was shipped </a:t>
            </a:r>
          </a:p>
          <a:p>
            <a:pPr marL="838200" lvl="1" eaLnBrk="1" hangingPunct="1">
              <a:lnSpc>
                <a:spcPct val="95000"/>
              </a:lnSpc>
              <a:spcAft>
                <a:spcPct val="15000"/>
              </a:spcAft>
              <a:buSzPct val="105000"/>
              <a:buFont typeface="Arial" panose="020B0604020202020204" pitchFamily="34" charset="0"/>
              <a:buChar char="▪"/>
            </a:pPr>
            <a:r>
              <a:rPr lang="en-US" dirty="0">
                <a:latin typeface="+mn-lt"/>
              </a:rPr>
              <a:t>Method of communicating product removal to consignees</a:t>
            </a:r>
          </a:p>
          <a:p>
            <a:pPr marL="838200" lvl="1" eaLnBrk="1" hangingPunct="1">
              <a:lnSpc>
                <a:spcPct val="95000"/>
              </a:lnSpc>
              <a:spcAft>
                <a:spcPct val="15000"/>
              </a:spcAft>
              <a:buSzPct val="105000"/>
              <a:buFont typeface="Arial" panose="020B0604020202020204" pitchFamily="34" charset="0"/>
              <a:buChar char="▪"/>
            </a:pPr>
            <a:r>
              <a:rPr lang="en-US" dirty="0">
                <a:latin typeface="+mn-lt"/>
              </a:rPr>
              <a:t>Was communication documented?</a:t>
            </a:r>
          </a:p>
          <a:p>
            <a:pPr marL="838200" lvl="1" eaLnBrk="1" hangingPunct="1">
              <a:lnSpc>
                <a:spcPct val="95000"/>
              </a:lnSpc>
              <a:spcAft>
                <a:spcPct val="15000"/>
              </a:spcAft>
              <a:buSzPct val="105000"/>
              <a:buFont typeface="Arial" panose="020B0604020202020204" pitchFamily="34" charset="0"/>
              <a:buChar char="▪"/>
            </a:pPr>
            <a:r>
              <a:rPr lang="en-US" dirty="0">
                <a:latin typeface="+mn-lt"/>
              </a:rPr>
              <a:t>What actions or dispositions were taken with product?</a:t>
            </a:r>
          </a:p>
          <a:p>
            <a:pPr marL="838200" lvl="1" eaLnBrk="1" hangingPunct="1">
              <a:lnSpc>
                <a:spcPct val="95000"/>
              </a:lnSpc>
              <a:spcAft>
                <a:spcPct val="15000"/>
              </a:spcAft>
              <a:buSzPct val="105000"/>
              <a:buFont typeface="Arial" panose="020B0604020202020204" pitchFamily="34" charset="0"/>
              <a:buChar char="▪"/>
            </a:pPr>
            <a:r>
              <a:rPr lang="en-US" dirty="0">
                <a:latin typeface="+mn-lt"/>
              </a:rPr>
              <a:t>If product was destroyed, was destruction witnessed and documented?</a:t>
            </a:r>
          </a:p>
          <a:p>
            <a:pPr eaLnBrk="1" hangingPunct="1">
              <a:lnSpc>
                <a:spcPct val="95000"/>
              </a:lnSpc>
              <a:spcAft>
                <a:spcPct val="15000"/>
              </a:spcAft>
              <a:buClr>
                <a:schemeClr val="accent1"/>
              </a:buClr>
              <a:buFont typeface="Wingdings" panose="05000000000000000000" pitchFamily="2" charset="2"/>
              <a:buChar char="§"/>
            </a:pPr>
            <a:endParaRPr lang="en-US" dirty="0">
              <a:latin typeface="+mn-lt"/>
            </a:endParaRPr>
          </a:p>
          <a:p>
            <a:pPr eaLnBrk="1" hangingPunct="1">
              <a:lnSpc>
                <a:spcPct val="95000"/>
              </a:lnSpc>
              <a:spcAft>
                <a:spcPct val="15000"/>
              </a:spcAft>
              <a:buClr>
                <a:schemeClr val="accent1"/>
              </a:buClr>
              <a:buFont typeface="Wingdings" panose="05000000000000000000" pitchFamily="2" charset="2"/>
              <a:buChar char="§"/>
            </a:pPr>
            <a:endParaRPr lang="en-US" dirty="0">
              <a:latin typeface="+mn-lt"/>
            </a:endParaRPr>
          </a:p>
          <a:p>
            <a:pPr marL="285750" indent="-285750" eaLnBrk="1" hangingPunct="1">
              <a:lnSpc>
                <a:spcPct val="95000"/>
              </a:lnSpc>
              <a:spcAft>
                <a:spcPct val="15000"/>
              </a:spcAft>
              <a:buClr>
                <a:schemeClr val="accent1"/>
              </a:buClr>
              <a:buFont typeface="Courier New" panose="02070309020205020404" pitchFamily="49" charset="0"/>
              <a:buChar char="o"/>
            </a:pPr>
            <a:endParaRPr lang="en-US" noProof="1">
              <a:latin typeface="+mn-lt"/>
            </a:endParaRPr>
          </a:p>
        </p:txBody>
      </p:sp>
    </p:spTree>
    <p:extLst>
      <p:ext uri="{BB962C8B-B14F-4D97-AF65-F5344CB8AC3E}">
        <p14:creationId xmlns:p14="http://schemas.microsoft.com/office/powerpoint/2010/main" val="337848347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US" altLang="en-US" sz="3200" noProof="1">
                <a:latin typeface="+mn-lt"/>
              </a:rPr>
              <a:t>ELEMENTS OF A RECALL PLAN</a:t>
            </a:r>
          </a:p>
        </p:txBody>
      </p:sp>
      <p:sp>
        <p:nvSpPr>
          <p:cNvPr id="1433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4356" name="Picture 8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15668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7" name="Picture 8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1050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8" name="Picture 87"/>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6558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9" name="Picture 88"/>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2051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0" name="Picture 89"/>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7512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1" name="Picture 90"/>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298950"/>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2" name="Picture 91"/>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8482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3" name="Picture 9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53990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Rectangle 2"/>
          <p:cNvSpPr>
            <a:spLocks noChangeArrowheads="1"/>
          </p:cNvSpPr>
          <p:nvPr/>
        </p:nvSpPr>
        <p:spPr bwMode="gray">
          <a:xfrm>
            <a:off x="319088" y="1555750"/>
            <a:ext cx="8520112" cy="376238"/>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Recall Simulations</a:t>
            </a:r>
          </a:p>
        </p:txBody>
      </p:sp>
      <p:sp>
        <p:nvSpPr>
          <p:cNvPr id="29" name="Rectangle 9"/>
          <p:cNvSpPr>
            <a:spLocks noChangeArrowheads="1"/>
          </p:cNvSpPr>
          <p:nvPr/>
        </p:nvSpPr>
        <p:spPr bwMode="gray">
          <a:xfrm>
            <a:off x="319088" y="1931988"/>
            <a:ext cx="8520112"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Also called “mock” recalls</a:t>
            </a:r>
          </a:p>
          <a:p>
            <a:pPr eaLnBrk="1" hangingPunct="1">
              <a:lnSpc>
                <a:spcPct val="95000"/>
              </a:lnSpc>
              <a:spcAft>
                <a:spcPct val="15000"/>
              </a:spcAft>
              <a:buFont typeface="Wingdings" panose="05000000000000000000" pitchFamily="2" charset="2"/>
              <a:buChar char="§"/>
            </a:pPr>
            <a:r>
              <a:rPr lang="en-US" dirty="0">
                <a:latin typeface="+mn-lt"/>
              </a:rPr>
              <a:t>Firm should conduct periodic simulated recalls to test the plan</a:t>
            </a:r>
          </a:p>
          <a:p>
            <a:pPr eaLnBrk="1" hangingPunct="1">
              <a:lnSpc>
                <a:spcPct val="95000"/>
              </a:lnSpc>
              <a:spcAft>
                <a:spcPct val="15000"/>
              </a:spcAft>
              <a:buFont typeface="Wingdings" panose="05000000000000000000" pitchFamily="2" charset="2"/>
              <a:buChar char="§"/>
            </a:pPr>
            <a:r>
              <a:rPr lang="en-US" dirty="0">
                <a:latin typeface="+mn-lt"/>
              </a:rPr>
              <a:t>Simulation should involve selecting hypothetical reason for recall</a:t>
            </a:r>
          </a:p>
          <a:p>
            <a:pPr eaLnBrk="1" hangingPunct="1">
              <a:lnSpc>
                <a:spcPct val="95000"/>
              </a:lnSpc>
              <a:spcAft>
                <a:spcPct val="15000"/>
              </a:spcAft>
              <a:buFont typeface="Wingdings" panose="05000000000000000000" pitchFamily="2" charset="2"/>
              <a:buChar char="§"/>
            </a:pPr>
            <a:r>
              <a:rPr lang="en-US" dirty="0">
                <a:latin typeface="+mn-lt"/>
              </a:rPr>
              <a:t>Select one lot or run of product to recall</a:t>
            </a:r>
          </a:p>
          <a:p>
            <a:pPr eaLnBrk="1" hangingPunct="1">
              <a:lnSpc>
                <a:spcPct val="95000"/>
              </a:lnSpc>
              <a:spcAft>
                <a:spcPct val="15000"/>
              </a:spcAft>
              <a:buFont typeface="Wingdings" panose="05000000000000000000" pitchFamily="2" charset="2"/>
              <a:buChar char="§"/>
            </a:pPr>
            <a:r>
              <a:rPr lang="en-US" dirty="0">
                <a:latin typeface="+mn-lt"/>
              </a:rPr>
              <a:t>Follow recall plan to assess effectiveness</a:t>
            </a:r>
          </a:p>
          <a:p>
            <a:pPr eaLnBrk="1" hangingPunct="1">
              <a:lnSpc>
                <a:spcPct val="95000"/>
              </a:lnSpc>
              <a:spcAft>
                <a:spcPct val="15000"/>
              </a:spcAft>
              <a:buFont typeface="Wingdings" panose="05000000000000000000" pitchFamily="2" charset="2"/>
              <a:buChar char="§"/>
            </a:pPr>
            <a:r>
              <a:rPr lang="en-US" dirty="0">
                <a:latin typeface="+mn-lt"/>
              </a:rPr>
              <a:t>Proceed with simulation to point of communication beyond organizational limits of firm</a:t>
            </a:r>
          </a:p>
          <a:p>
            <a:pPr eaLnBrk="1" hangingPunct="1">
              <a:lnSpc>
                <a:spcPct val="95000"/>
              </a:lnSpc>
              <a:spcAft>
                <a:spcPct val="15000"/>
              </a:spcAft>
              <a:buFont typeface="Wingdings" panose="05000000000000000000" pitchFamily="2" charset="2"/>
              <a:buChar char="§"/>
            </a:pPr>
            <a:r>
              <a:rPr lang="en-US" dirty="0">
                <a:latin typeface="+mn-lt"/>
              </a:rPr>
              <a:t>Maintain record of details and results</a:t>
            </a:r>
          </a:p>
          <a:p>
            <a:pPr eaLnBrk="1" hangingPunct="1">
              <a:lnSpc>
                <a:spcPct val="95000"/>
              </a:lnSpc>
              <a:spcAft>
                <a:spcPct val="15000"/>
              </a:spcAft>
              <a:buFont typeface="Wingdings" panose="05000000000000000000" pitchFamily="2" charset="2"/>
              <a:buChar char="§"/>
            </a:pPr>
            <a:r>
              <a:rPr lang="en-US" dirty="0">
                <a:latin typeface="+mn-lt"/>
              </a:rPr>
              <a:t>Simulation records should include all contact information (e.g., lot codes) of product used in simulation</a:t>
            </a:r>
          </a:p>
          <a:p>
            <a:pPr eaLnBrk="1" hangingPunct="1">
              <a:lnSpc>
                <a:spcPct val="95000"/>
              </a:lnSpc>
              <a:spcAft>
                <a:spcPct val="15000"/>
              </a:spcAft>
              <a:buFont typeface="Wingdings" panose="05000000000000000000" pitchFamily="2" charset="2"/>
              <a:buChar char="§"/>
            </a:pPr>
            <a:r>
              <a:rPr lang="en-US" dirty="0">
                <a:latin typeface="+mn-lt"/>
              </a:rPr>
              <a:t>Assess results to make changes in plan or improvements in recall strategy if needed</a:t>
            </a:r>
          </a:p>
          <a:p>
            <a:pPr eaLnBrk="1" hangingPunct="1">
              <a:lnSpc>
                <a:spcPct val="95000"/>
              </a:lnSpc>
              <a:spcAft>
                <a:spcPct val="15000"/>
              </a:spcAft>
              <a:buFont typeface="Wingdings" panose="05000000000000000000" pitchFamily="2" charset="2"/>
              <a:buChar char="§"/>
            </a:pPr>
            <a:endParaRPr lang="en-US" dirty="0">
              <a:latin typeface="+mn-lt"/>
            </a:endParaRPr>
          </a:p>
          <a:p>
            <a:pPr eaLnBrk="1" hangingPunct="1">
              <a:lnSpc>
                <a:spcPct val="95000"/>
              </a:lnSpc>
              <a:spcAft>
                <a:spcPct val="15000"/>
              </a:spcAft>
              <a:buFont typeface="Wingdings" panose="05000000000000000000" pitchFamily="2" charset="2"/>
              <a:buChar char="§"/>
            </a:pPr>
            <a:endParaRPr lang="en-US" dirty="0">
              <a:latin typeface="+mn-lt"/>
            </a:endParaRPr>
          </a:p>
          <a:p>
            <a:pPr marL="285750" indent="-285750" eaLnBrk="1" hangingPunct="1">
              <a:lnSpc>
                <a:spcPct val="95000"/>
              </a:lnSpc>
              <a:spcAft>
                <a:spcPct val="15000"/>
              </a:spcAft>
              <a:buFont typeface="Courier New" panose="02070309020205020404" pitchFamily="49" charset="0"/>
              <a:buChar char="o"/>
            </a:pPr>
            <a:endParaRPr lang="en-US" noProof="1">
              <a:latin typeface="+mn-lt"/>
            </a:endParaRPr>
          </a:p>
        </p:txBody>
      </p:sp>
    </p:spTree>
    <p:extLst>
      <p:ext uri="{BB962C8B-B14F-4D97-AF65-F5344CB8AC3E}">
        <p14:creationId xmlns:p14="http://schemas.microsoft.com/office/powerpoint/2010/main" val="2121775313"/>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US" altLang="en-US" sz="3200" noProof="1">
                <a:latin typeface="+mn-lt"/>
              </a:rPr>
              <a:t>WHEN IS A RECALL REQUIRED?</a:t>
            </a:r>
          </a:p>
        </p:txBody>
      </p:sp>
      <p:sp>
        <p:nvSpPr>
          <p:cNvPr id="1433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4356" name="Picture 8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15668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7" name="Picture 8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1050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8" name="Picture 87"/>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6558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9" name="Picture 88"/>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2051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0" name="Picture 89"/>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7512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1" name="Picture 90"/>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298950"/>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2" name="Picture 91"/>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8482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3" name="Picture 9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53990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Rectangle 2"/>
          <p:cNvSpPr>
            <a:spLocks noChangeArrowheads="1"/>
          </p:cNvSpPr>
          <p:nvPr/>
        </p:nvSpPr>
        <p:spPr bwMode="gray">
          <a:xfrm>
            <a:off x="319088" y="1555750"/>
            <a:ext cx="8520112" cy="376238"/>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Recalls to be initiated </a:t>
            </a:r>
          </a:p>
        </p:txBody>
      </p:sp>
      <p:sp>
        <p:nvSpPr>
          <p:cNvPr id="29" name="Rectangle 9"/>
          <p:cNvSpPr>
            <a:spLocks noChangeArrowheads="1"/>
          </p:cNvSpPr>
          <p:nvPr/>
        </p:nvSpPr>
        <p:spPr bwMode="gray">
          <a:xfrm>
            <a:off x="319088" y="1931988"/>
            <a:ext cx="8520111"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When a product is misbranded or misrepresented</a:t>
            </a:r>
          </a:p>
          <a:p>
            <a:pPr lvl="1" eaLnBrk="1" hangingPunct="1">
              <a:lnSpc>
                <a:spcPct val="95000"/>
              </a:lnSpc>
              <a:spcAft>
                <a:spcPct val="15000"/>
              </a:spcAft>
              <a:buSzPct val="105000"/>
              <a:buFont typeface="Arial" panose="020B0604020202020204" pitchFamily="34" charset="0"/>
              <a:buChar char="▪"/>
            </a:pPr>
            <a:r>
              <a:rPr lang="en-US" dirty="0">
                <a:latin typeface="+mn-lt"/>
              </a:rPr>
              <a:t>Health definitions such as “light” or “lite”, “low fat”, </a:t>
            </a:r>
            <a:r>
              <a:rPr lang="en-US" dirty="0" err="1">
                <a:latin typeface="+mn-lt"/>
              </a:rPr>
              <a:t>etc</a:t>
            </a:r>
            <a:endParaRPr lang="en-US" dirty="0">
              <a:latin typeface="+mn-lt"/>
            </a:endParaRPr>
          </a:p>
          <a:p>
            <a:pPr lvl="1" eaLnBrk="1" hangingPunct="1">
              <a:lnSpc>
                <a:spcPct val="95000"/>
              </a:lnSpc>
              <a:spcAft>
                <a:spcPct val="15000"/>
              </a:spcAft>
              <a:buSzPct val="105000"/>
              <a:buFont typeface="Arial" panose="020B0604020202020204" pitchFamily="34" charset="0"/>
              <a:buChar char="▪"/>
            </a:pPr>
            <a:r>
              <a:rPr lang="en-US" dirty="0">
                <a:latin typeface="+mn-lt"/>
              </a:rPr>
              <a:t>Weights are not as declared</a:t>
            </a:r>
          </a:p>
          <a:p>
            <a:pPr eaLnBrk="1" hangingPunct="1">
              <a:lnSpc>
                <a:spcPct val="95000"/>
              </a:lnSpc>
              <a:spcAft>
                <a:spcPct val="15000"/>
              </a:spcAft>
              <a:buClr>
                <a:schemeClr val="accent1"/>
              </a:buClr>
              <a:buFont typeface="Wingdings" panose="05000000000000000000" pitchFamily="2" charset="2"/>
              <a:buChar char="§"/>
            </a:pPr>
            <a:endParaRPr lang="en-US" dirty="0">
              <a:latin typeface="+mn-lt"/>
            </a:endParaRPr>
          </a:p>
          <a:p>
            <a:pPr eaLnBrk="1" hangingPunct="1">
              <a:lnSpc>
                <a:spcPct val="95000"/>
              </a:lnSpc>
              <a:spcAft>
                <a:spcPct val="15000"/>
              </a:spcAft>
              <a:buFont typeface="Wingdings" panose="05000000000000000000" pitchFamily="2" charset="2"/>
              <a:buChar char="§"/>
            </a:pPr>
            <a:r>
              <a:rPr lang="en-US" dirty="0">
                <a:latin typeface="+mn-lt"/>
              </a:rPr>
              <a:t>When a product is adulterated:</a:t>
            </a:r>
          </a:p>
          <a:p>
            <a:pPr lvl="1" eaLnBrk="1" hangingPunct="1">
              <a:lnSpc>
                <a:spcPct val="95000"/>
              </a:lnSpc>
              <a:spcAft>
                <a:spcPct val="15000"/>
              </a:spcAft>
              <a:buSzPct val="105000"/>
              <a:buFont typeface="Arial" panose="020B0604020202020204" pitchFamily="34" charset="0"/>
              <a:buChar char="▪"/>
            </a:pPr>
            <a:r>
              <a:rPr lang="en-US" dirty="0">
                <a:latin typeface="+mn-lt"/>
              </a:rPr>
              <a:t>Foreign material</a:t>
            </a:r>
          </a:p>
          <a:p>
            <a:pPr lvl="1" eaLnBrk="1" hangingPunct="1">
              <a:lnSpc>
                <a:spcPct val="95000"/>
              </a:lnSpc>
              <a:spcAft>
                <a:spcPct val="15000"/>
              </a:spcAft>
              <a:buSzPct val="105000"/>
              <a:buFont typeface="Arial" panose="020B0604020202020204" pitchFamily="34" charset="0"/>
              <a:buChar char="▪"/>
            </a:pPr>
            <a:r>
              <a:rPr lang="en-US" dirty="0">
                <a:latin typeface="+mn-lt"/>
              </a:rPr>
              <a:t>Chemical contamination </a:t>
            </a:r>
          </a:p>
          <a:p>
            <a:pPr lvl="1" eaLnBrk="1" hangingPunct="1">
              <a:lnSpc>
                <a:spcPct val="95000"/>
              </a:lnSpc>
              <a:spcAft>
                <a:spcPct val="15000"/>
              </a:spcAft>
              <a:buSzPct val="105000"/>
              <a:buFont typeface="Arial" panose="020B0604020202020204" pitchFamily="34" charset="0"/>
              <a:buChar char="▪"/>
            </a:pPr>
            <a:r>
              <a:rPr lang="en-US" dirty="0">
                <a:latin typeface="+mn-lt"/>
              </a:rPr>
              <a:t>Microbiological contamination</a:t>
            </a:r>
          </a:p>
          <a:p>
            <a:pPr lvl="1" eaLnBrk="1" hangingPunct="1">
              <a:lnSpc>
                <a:spcPct val="95000"/>
              </a:lnSpc>
              <a:spcAft>
                <a:spcPct val="15000"/>
              </a:spcAft>
              <a:buSzPct val="105000"/>
              <a:buFont typeface="Arial" panose="020B0604020202020204" pitchFamily="34" charset="0"/>
              <a:buChar char="▪"/>
            </a:pPr>
            <a:r>
              <a:rPr lang="en-US" dirty="0">
                <a:latin typeface="+mn-lt"/>
              </a:rPr>
              <a:t>Package labeling does not follow Food Code</a:t>
            </a:r>
          </a:p>
          <a:p>
            <a:pPr lvl="1" eaLnBrk="1" hangingPunct="1">
              <a:lnSpc>
                <a:spcPct val="95000"/>
              </a:lnSpc>
              <a:spcAft>
                <a:spcPct val="15000"/>
              </a:spcAft>
              <a:buSzPct val="105000"/>
              <a:buFont typeface="Arial" panose="020B0604020202020204" pitchFamily="34" charset="0"/>
              <a:buChar char="▪"/>
            </a:pPr>
            <a:r>
              <a:rPr lang="en-US" dirty="0">
                <a:latin typeface="+mn-lt"/>
              </a:rPr>
              <a:t>Ingredients decks are incorrect</a:t>
            </a:r>
          </a:p>
          <a:p>
            <a:pPr lvl="1" eaLnBrk="1" hangingPunct="1">
              <a:lnSpc>
                <a:spcPct val="95000"/>
              </a:lnSpc>
              <a:spcAft>
                <a:spcPct val="15000"/>
              </a:spcAft>
              <a:buSzPct val="105000"/>
              <a:buFont typeface="Arial" panose="020B0604020202020204" pitchFamily="34" charset="0"/>
              <a:buChar char="▪"/>
            </a:pPr>
            <a:r>
              <a:rPr lang="en-US" dirty="0">
                <a:latin typeface="+mn-lt"/>
              </a:rPr>
              <a:t>Undeclared allergens</a:t>
            </a:r>
          </a:p>
          <a:p>
            <a:pPr eaLnBrk="1" hangingPunct="1">
              <a:lnSpc>
                <a:spcPct val="95000"/>
              </a:lnSpc>
              <a:spcAft>
                <a:spcPct val="15000"/>
              </a:spcAft>
              <a:buClr>
                <a:schemeClr val="accent1"/>
              </a:buClr>
              <a:buFont typeface="Wingdings" panose="05000000000000000000" pitchFamily="2" charset="2"/>
              <a:buChar char="§"/>
            </a:pPr>
            <a:endParaRPr lang="en-US" dirty="0">
              <a:latin typeface="+mn-lt"/>
            </a:endParaRPr>
          </a:p>
          <a:p>
            <a:pPr eaLnBrk="1" hangingPunct="1">
              <a:lnSpc>
                <a:spcPct val="95000"/>
              </a:lnSpc>
              <a:spcAft>
                <a:spcPct val="15000"/>
              </a:spcAft>
              <a:buClr>
                <a:schemeClr val="accent1"/>
              </a:buClr>
              <a:buFont typeface="Wingdings" panose="05000000000000000000" pitchFamily="2" charset="2"/>
              <a:buChar char="§"/>
            </a:pPr>
            <a:endParaRPr lang="en-US" dirty="0">
              <a:latin typeface="+mn-lt"/>
            </a:endParaRPr>
          </a:p>
          <a:p>
            <a:pPr marL="285750" indent="-285750" eaLnBrk="1" hangingPunct="1">
              <a:lnSpc>
                <a:spcPct val="95000"/>
              </a:lnSpc>
              <a:spcAft>
                <a:spcPct val="15000"/>
              </a:spcAft>
              <a:buClr>
                <a:schemeClr val="accent1"/>
              </a:buClr>
              <a:buFont typeface="Courier New" panose="02070309020205020404" pitchFamily="49" charset="0"/>
              <a:buChar char="o"/>
            </a:pPr>
            <a:endParaRPr lang="en-US" noProof="1">
              <a:latin typeface="+mn-lt"/>
            </a:endParaRPr>
          </a:p>
        </p:txBody>
      </p:sp>
    </p:spTree>
    <p:extLst>
      <p:ext uri="{BB962C8B-B14F-4D97-AF65-F5344CB8AC3E}">
        <p14:creationId xmlns:p14="http://schemas.microsoft.com/office/powerpoint/2010/main" val="91096763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US" altLang="en-US" sz="3200" noProof="1">
                <a:latin typeface="+mn-lt"/>
              </a:rPr>
              <a:t>INITIATING A RECALL</a:t>
            </a:r>
          </a:p>
        </p:txBody>
      </p:sp>
      <p:sp>
        <p:nvSpPr>
          <p:cNvPr id="1433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4356" name="Picture 8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15668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7" name="Picture 8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1050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8" name="Picture 87"/>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6558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9" name="Picture 88"/>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2051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0" name="Picture 89"/>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7512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1" name="Picture 90"/>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298950"/>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2" name="Picture 91"/>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8482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3" name="Picture 9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53990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Rectangle 2"/>
          <p:cNvSpPr>
            <a:spLocks noChangeArrowheads="1"/>
          </p:cNvSpPr>
          <p:nvPr/>
        </p:nvSpPr>
        <p:spPr bwMode="gray">
          <a:xfrm>
            <a:off x="319088" y="1555750"/>
            <a:ext cx="8520112" cy="376238"/>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A food recall begins in two ways</a:t>
            </a:r>
          </a:p>
        </p:txBody>
      </p:sp>
      <p:sp>
        <p:nvSpPr>
          <p:cNvPr id="29" name="Rectangle 9"/>
          <p:cNvSpPr>
            <a:spLocks noChangeArrowheads="1"/>
          </p:cNvSpPr>
          <p:nvPr/>
        </p:nvSpPr>
        <p:spPr bwMode="gray">
          <a:xfrm>
            <a:off x="319088" y="1931988"/>
            <a:ext cx="8520111"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Company discovers a problem with product</a:t>
            </a:r>
          </a:p>
          <a:p>
            <a:pPr lvl="1" eaLnBrk="1" hangingPunct="1">
              <a:lnSpc>
                <a:spcPct val="95000"/>
              </a:lnSpc>
              <a:spcAft>
                <a:spcPct val="15000"/>
              </a:spcAft>
              <a:buSzPct val="105000"/>
              <a:buFont typeface="Arial" panose="020B0604020202020204" pitchFamily="34" charset="0"/>
              <a:buChar char="▪"/>
            </a:pPr>
            <a:r>
              <a:rPr lang="en-US" dirty="0">
                <a:latin typeface="+mn-lt"/>
              </a:rPr>
              <a:t>Company production records, routine testing, etc.</a:t>
            </a:r>
          </a:p>
          <a:p>
            <a:pPr lvl="1" eaLnBrk="1" hangingPunct="1">
              <a:lnSpc>
                <a:spcPct val="95000"/>
              </a:lnSpc>
              <a:spcAft>
                <a:spcPct val="15000"/>
              </a:spcAft>
              <a:buSzPct val="105000"/>
              <a:buFont typeface="Arial" panose="020B0604020202020204" pitchFamily="34" charset="0"/>
              <a:buChar char="▪"/>
            </a:pPr>
            <a:r>
              <a:rPr lang="en-US" dirty="0">
                <a:latin typeface="+mn-lt"/>
              </a:rPr>
              <a:t>Customer Complaint process</a:t>
            </a:r>
          </a:p>
          <a:p>
            <a:pPr marL="0" indent="0" eaLnBrk="1" hangingPunct="1">
              <a:lnSpc>
                <a:spcPct val="95000"/>
              </a:lnSpc>
              <a:spcAft>
                <a:spcPct val="15000"/>
              </a:spcAft>
              <a:buClr>
                <a:schemeClr val="accent1"/>
              </a:buClr>
            </a:pPr>
            <a:endParaRPr lang="en-US" dirty="0">
              <a:latin typeface="+mn-lt"/>
            </a:endParaRPr>
          </a:p>
          <a:p>
            <a:pPr eaLnBrk="1" hangingPunct="1">
              <a:lnSpc>
                <a:spcPct val="95000"/>
              </a:lnSpc>
              <a:spcAft>
                <a:spcPct val="15000"/>
              </a:spcAft>
              <a:buFont typeface="Wingdings" panose="05000000000000000000" pitchFamily="2" charset="2"/>
              <a:buChar char="§"/>
            </a:pPr>
            <a:r>
              <a:rPr lang="en-US" dirty="0">
                <a:latin typeface="+mn-lt"/>
              </a:rPr>
              <a:t>Regulatory Agency </a:t>
            </a:r>
          </a:p>
          <a:p>
            <a:pPr lvl="1" eaLnBrk="1" hangingPunct="1">
              <a:lnSpc>
                <a:spcPct val="95000"/>
              </a:lnSpc>
              <a:spcAft>
                <a:spcPct val="15000"/>
              </a:spcAft>
              <a:buSzPct val="105000"/>
              <a:buFont typeface="Arial" panose="020B0604020202020204" pitchFamily="34" charset="0"/>
              <a:buChar char="▪"/>
            </a:pPr>
            <a:r>
              <a:rPr lang="en-US" dirty="0">
                <a:latin typeface="+mn-lt"/>
              </a:rPr>
              <a:t>Routine destination or origin testing</a:t>
            </a:r>
          </a:p>
          <a:p>
            <a:pPr lvl="1" eaLnBrk="1" hangingPunct="1">
              <a:lnSpc>
                <a:spcPct val="95000"/>
              </a:lnSpc>
              <a:spcAft>
                <a:spcPct val="15000"/>
              </a:spcAft>
              <a:buSzPct val="105000"/>
              <a:buFont typeface="Arial" panose="020B0604020202020204" pitchFamily="34" charset="0"/>
              <a:buChar char="▪"/>
            </a:pPr>
            <a:r>
              <a:rPr lang="en-US" dirty="0">
                <a:latin typeface="+mn-lt"/>
              </a:rPr>
              <a:t>Conducted by Federal Agency, military, State or local health departments</a:t>
            </a:r>
          </a:p>
          <a:p>
            <a:pPr eaLnBrk="1" hangingPunct="1">
              <a:lnSpc>
                <a:spcPct val="95000"/>
              </a:lnSpc>
              <a:spcAft>
                <a:spcPct val="15000"/>
              </a:spcAft>
              <a:buClr>
                <a:schemeClr val="accent1"/>
              </a:buClr>
              <a:buFont typeface="Wingdings" panose="05000000000000000000" pitchFamily="2" charset="2"/>
              <a:buChar char="§"/>
            </a:pPr>
            <a:endParaRPr lang="en-US" dirty="0">
              <a:latin typeface="+mn-lt"/>
            </a:endParaRPr>
          </a:p>
          <a:p>
            <a:pPr marL="285750" indent="-285750" eaLnBrk="1" hangingPunct="1">
              <a:lnSpc>
                <a:spcPct val="95000"/>
              </a:lnSpc>
              <a:spcAft>
                <a:spcPct val="15000"/>
              </a:spcAft>
              <a:buClr>
                <a:schemeClr val="accent1"/>
              </a:buClr>
              <a:buFont typeface="Courier New" panose="02070309020205020404" pitchFamily="49" charset="0"/>
              <a:buChar char="o"/>
            </a:pPr>
            <a:endParaRPr lang="en-US" noProof="1">
              <a:latin typeface="+mn-lt"/>
            </a:endParaRPr>
          </a:p>
        </p:txBody>
      </p:sp>
    </p:spTree>
    <p:extLst>
      <p:ext uri="{BB962C8B-B14F-4D97-AF65-F5344CB8AC3E}">
        <p14:creationId xmlns:p14="http://schemas.microsoft.com/office/powerpoint/2010/main" val="331976739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US" altLang="en-US" sz="3200" noProof="1">
                <a:latin typeface="+mn-lt"/>
              </a:rPr>
              <a:t>INITIATING A RECALL</a:t>
            </a:r>
          </a:p>
        </p:txBody>
      </p:sp>
      <p:sp>
        <p:nvSpPr>
          <p:cNvPr id="1433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4356" name="Picture 8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15668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7" name="Picture 8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1050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8" name="Picture 87"/>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6558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9" name="Picture 88"/>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2051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0" name="Picture 89"/>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7512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1" name="Picture 90"/>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298950"/>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2" name="Picture 91"/>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8482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3" name="Picture 9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53990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Rectangle 2"/>
          <p:cNvSpPr>
            <a:spLocks noChangeArrowheads="1"/>
          </p:cNvSpPr>
          <p:nvPr/>
        </p:nvSpPr>
        <p:spPr bwMode="gray">
          <a:xfrm>
            <a:off x="319088" y="1555750"/>
            <a:ext cx="8520112" cy="376238"/>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Who is responsible for carrying out a food recall?</a:t>
            </a:r>
          </a:p>
        </p:txBody>
      </p:sp>
      <p:sp>
        <p:nvSpPr>
          <p:cNvPr id="29" name="Rectangle 9"/>
          <p:cNvSpPr>
            <a:spLocks noChangeArrowheads="1"/>
          </p:cNvSpPr>
          <p:nvPr/>
        </p:nvSpPr>
        <p:spPr bwMode="gray">
          <a:xfrm>
            <a:off x="319088" y="1931988"/>
            <a:ext cx="8520112"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Manufacturer of the adulterated finished product</a:t>
            </a:r>
          </a:p>
          <a:p>
            <a:pPr eaLnBrk="1" hangingPunct="1">
              <a:lnSpc>
                <a:spcPct val="95000"/>
              </a:lnSpc>
              <a:spcAft>
                <a:spcPct val="15000"/>
              </a:spcAft>
              <a:buFont typeface="Wingdings" panose="05000000000000000000" pitchFamily="2" charset="2"/>
              <a:buChar char="§"/>
            </a:pPr>
            <a:r>
              <a:rPr lang="en-US" dirty="0">
                <a:latin typeface="+mn-lt"/>
              </a:rPr>
              <a:t>Supplier of ingredients</a:t>
            </a:r>
          </a:p>
          <a:p>
            <a:pPr eaLnBrk="1" hangingPunct="1">
              <a:lnSpc>
                <a:spcPct val="95000"/>
              </a:lnSpc>
              <a:spcAft>
                <a:spcPct val="15000"/>
              </a:spcAft>
              <a:buFont typeface="Wingdings" panose="05000000000000000000" pitchFamily="2" charset="2"/>
              <a:buChar char="§"/>
            </a:pPr>
            <a:r>
              <a:rPr lang="en-US" dirty="0">
                <a:latin typeface="+mn-lt"/>
              </a:rPr>
              <a:t>Distributor </a:t>
            </a:r>
          </a:p>
          <a:p>
            <a:pPr eaLnBrk="1" hangingPunct="1">
              <a:lnSpc>
                <a:spcPct val="95000"/>
              </a:lnSpc>
              <a:spcAft>
                <a:spcPct val="15000"/>
              </a:spcAft>
              <a:buFont typeface="Wingdings" panose="05000000000000000000" pitchFamily="2" charset="2"/>
              <a:buChar char="§"/>
            </a:pPr>
            <a:r>
              <a:rPr lang="en-US" dirty="0">
                <a:latin typeface="+mn-lt"/>
              </a:rPr>
              <a:t>Warehouses </a:t>
            </a:r>
          </a:p>
          <a:p>
            <a:pPr eaLnBrk="1" hangingPunct="1">
              <a:lnSpc>
                <a:spcPct val="95000"/>
              </a:lnSpc>
              <a:spcAft>
                <a:spcPct val="15000"/>
              </a:spcAft>
              <a:buFont typeface="Wingdings" panose="05000000000000000000" pitchFamily="2" charset="2"/>
              <a:buChar char="§"/>
            </a:pPr>
            <a:r>
              <a:rPr lang="en-US" dirty="0">
                <a:latin typeface="+mn-lt"/>
              </a:rPr>
              <a:t>Retail Stores</a:t>
            </a:r>
          </a:p>
          <a:p>
            <a:pPr eaLnBrk="1" hangingPunct="1">
              <a:lnSpc>
                <a:spcPct val="95000"/>
              </a:lnSpc>
              <a:spcAft>
                <a:spcPct val="15000"/>
              </a:spcAft>
              <a:buFont typeface="Wingdings" panose="05000000000000000000" pitchFamily="2" charset="2"/>
              <a:buChar char="§"/>
            </a:pPr>
            <a:r>
              <a:rPr lang="en-US" dirty="0">
                <a:latin typeface="+mn-lt"/>
              </a:rPr>
              <a:t>Regulatory Agencies (Federal, State, Health, etc.)</a:t>
            </a:r>
          </a:p>
          <a:p>
            <a:pPr eaLnBrk="1" hangingPunct="1">
              <a:lnSpc>
                <a:spcPct val="95000"/>
              </a:lnSpc>
              <a:spcAft>
                <a:spcPct val="15000"/>
              </a:spcAft>
              <a:buFont typeface="Wingdings" panose="05000000000000000000" pitchFamily="2" charset="2"/>
              <a:buChar char="§"/>
            </a:pPr>
            <a:r>
              <a:rPr lang="en-US" dirty="0">
                <a:latin typeface="+mn-lt"/>
              </a:rPr>
              <a:t>Media</a:t>
            </a:r>
          </a:p>
          <a:p>
            <a:pPr eaLnBrk="1" hangingPunct="1">
              <a:lnSpc>
                <a:spcPct val="95000"/>
              </a:lnSpc>
              <a:spcAft>
                <a:spcPct val="15000"/>
              </a:spcAft>
              <a:buFont typeface="Wingdings" panose="05000000000000000000" pitchFamily="2" charset="2"/>
              <a:buChar char="§"/>
            </a:pPr>
            <a:r>
              <a:rPr lang="en-US" dirty="0">
                <a:latin typeface="+mn-lt"/>
              </a:rPr>
              <a:t>Consumers </a:t>
            </a:r>
          </a:p>
          <a:p>
            <a:pPr eaLnBrk="1" hangingPunct="1">
              <a:lnSpc>
                <a:spcPct val="95000"/>
              </a:lnSpc>
              <a:spcAft>
                <a:spcPct val="15000"/>
              </a:spcAft>
              <a:buFont typeface="Wingdings" panose="05000000000000000000" pitchFamily="2" charset="2"/>
              <a:buChar char="§"/>
            </a:pPr>
            <a:endParaRPr lang="en-US" dirty="0">
              <a:latin typeface="+mn-lt"/>
            </a:endParaRPr>
          </a:p>
          <a:p>
            <a:pPr marL="285750" indent="-285750" eaLnBrk="1" hangingPunct="1">
              <a:lnSpc>
                <a:spcPct val="95000"/>
              </a:lnSpc>
              <a:spcAft>
                <a:spcPct val="15000"/>
              </a:spcAft>
              <a:buFont typeface="Courier New" panose="02070309020205020404" pitchFamily="49" charset="0"/>
              <a:buChar char="o"/>
            </a:pPr>
            <a:endParaRPr lang="en-US" noProof="1">
              <a:latin typeface="+mn-lt"/>
            </a:endParaRPr>
          </a:p>
        </p:txBody>
      </p:sp>
    </p:spTree>
    <p:extLst>
      <p:ext uri="{BB962C8B-B14F-4D97-AF65-F5344CB8AC3E}">
        <p14:creationId xmlns:p14="http://schemas.microsoft.com/office/powerpoint/2010/main" val="4016020227"/>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US" altLang="en-US" sz="3200" noProof="1">
                <a:latin typeface="+mn-lt"/>
              </a:rPr>
              <a:t>MANUFACTURER RESPONSIBILITIES</a:t>
            </a:r>
          </a:p>
        </p:txBody>
      </p:sp>
      <p:sp>
        <p:nvSpPr>
          <p:cNvPr id="1433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4356" name="Picture 8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15668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7" name="Picture 8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1050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8" name="Picture 87"/>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6558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9" name="Picture 88"/>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2051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0" name="Picture 89"/>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7512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1" name="Picture 90"/>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298950"/>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2" name="Picture 91"/>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8482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3" name="Picture 9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53990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Rectangle 2"/>
          <p:cNvSpPr>
            <a:spLocks noChangeArrowheads="1"/>
          </p:cNvSpPr>
          <p:nvPr/>
        </p:nvSpPr>
        <p:spPr bwMode="gray">
          <a:xfrm>
            <a:off x="319088" y="1555750"/>
            <a:ext cx="8520112" cy="376238"/>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Key recall steps</a:t>
            </a:r>
          </a:p>
        </p:txBody>
      </p:sp>
      <p:sp>
        <p:nvSpPr>
          <p:cNvPr id="29" name="Rectangle 9"/>
          <p:cNvSpPr>
            <a:spLocks noChangeArrowheads="1"/>
          </p:cNvSpPr>
          <p:nvPr/>
        </p:nvSpPr>
        <p:spPr bwMode="gray">
          <a:xfrm>
            <a:off x="319088" y="1931988"/>
            <a:ext cx="8520112"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Determine the extent of the affect product by lot, quantity, customers, states, etc. via production and distribution records</a:t>
            </a:r>
          </a:p>
          <a:p>
            <a:pPr eaLnBrk="1" hangingPunct="1">
              <a:lnSpc>
                <a:spcPct val="95000"/>
              </a:lnSpc>
              <a:spcAft>
                <a:spcPct val="15000"/>
              </a:spcAft>
              <a:buFont typeface="Wingdings" panose="05000000000000000000" pitchFamily="2" charset="2"/>
              <a:buChar char="§"/>
            </a:pPr>
            <a:r>
              <a:rPr lang="en-US" dirty="0">
                <a:latin typeface="+mn-lt"/>
              </a:rPr>
              <a:t>Initiate the voluntary recall with the Federal Agency</a:t>
            </a:r>
          </a:p>
          <a:p>
            <a:pPr eaLnBrk="1" hangingPunct="1">
              <a:lnSpc>
                <a:spcPct val="95000"/>
              </a:lnSpc>
              <a:spcAft>
                <a:spcPct val="15000"/>
              </a:spcAft>
              <a:buFont typeface="Wingdings" panose="05000000000000000000" pitchFamily="2" charset="2"/>
              <a:buChar char="§"/>
            </a:pPr>
            <a:r>
              <a:rPr lang="en-US" dirty="0">
                <a:latin typeface="+mn-lt"/>
              </a:rPr>
              <a:t>Notify consumer, further processing agents, distributors, warehouses </a:t>
            </a:r>
          </a:p>
          <a:p>
            <a:pPr eaLnBrk="1" hangingPunct="1">
              <a:lnSpc>
                <a:spcPct val="95000"/>
              </a:lnSpc>
              <a:spcAft>
                <a:spcPct val="15000"/>
              </a:spcAft>
              <a:buFont typeface="Wingdings" panose="05000000000000000000" pitchFamily="2" charset="2"/>
              <a:buChar char="§"/>
            </a:pPr>
            <a:r>
              <a:rPr lang="en-US" dirty="0">
                <a:latin typeface="+mn-lt"/>
              </a:rPr>
              <a:t>Track action of all that handle product</a:t>
            </a:r>
          </a:p>
          <a:p>
            <a:pPr eaLnBrk="1" hangingPunct="1">
              <a:lnSpc>
                <a:spcPct val="95000"/>
              </a:lnSpc>
              <a:spcAft>
                <a:spcPct val="15000"/>
              </a:spcAft>
              <a:buFont typeface="Wingdings" panose="05000000000000000000" pitchFamily="2" charset="2"/>
              <a:buChar char="§"/>
            </a:pPr>
            <a:r>
              <a:rPr lang="en-US" dirty="0">
                <a:latin typeface="+mn-lt"/>
              </a:rPr>
              <a:t>Assure proper destruction of affected product</a:t>
            </a:r>
          </a:p>
          <a:p>
            <a:pPr eaLnBrk="1" hangingPunct="1">
              <a:lnSpc>
                <a:spcPct val="95000"/>
              </a:lnSpc>
              <a:spcAft>
                <a:spcPct val="15000"/>
              </a:spcAft>
              <a:buFont typeface="Wingdings" panose="05000000000000000000" pitchFamily="2" charset="2"/>
              <a:buChar char="§"/>
            </a:pPr>
            <a:r>
              <a:rPr lang="en-US" dirty="0">
                <a:latin typeface="+mn-lt"/>
              </a:rPr>
              <a:t>Handle Media inquiries</a:t>
            </a:r>
          </a:p>
          <a:p>
            <a:pPr eaLnBrk="1" hangingPunct="1">
              <a:lnSpc>
                <a:spcPct val="95000"/>
              </a:lnSpc>
              <a:spcAft>
                <a:spcPct val="15000"/>
              </a:spcAft>
              <a:buFont typeface="Wingdings" panose="05000000000000000000" pitchFamily="2" charset="2"/>
              <a:buChar char="§"/>
            </a:pPr>
            <a:r>
              <a:rPr lang="en-US" dirty="0">
                <a:latin typeface="+mn-lt"/>
              </a:rPr>
              <a:t>Handle consumer concerns and questions </a:t>
            </a:r>
          </a:p>
          <a:p>
            <a:pPr eaLnBrk="1" hangingPunct="1">
              <a:lnSpc>
                <a:spcPct val="95000"/>
              </a:lnSpc>
              <a:spcAft>
                <a:spcPct val="15000"/>
              </a:spcAft>
              <a:buFont typeface="Wingdings" panose="05000000000000000000" pitchFamily="2" charset="2"/>
              <a:buChar char="§"/>
            </a:pPr>
            <a:r>
              <a:rPr lang="en-US" dirty="0">
                <a:latin typeface="+mn-lt"/>
              </a:rPr>
              <a:t>Conduct daily update meetings with Recall team </a:t>
            </a:r>
          </a:p>
          <a:p>
            <a:pPr eaLnBrk="1" hangingPunct="1">
              <a:lnSpc>
                <a:spcPct val="95000"/>
              </a:lnSpc>
              <a:spcAft>
                <a:spcPct val="15000"/>
              </a:spcAft>
              <a:buFont typeface="Wingdings" panose="05000000000000000000" pitchFamily="2" charset="2"/>
              <a:buChar char="§"/>
            </a:pPr>
            <a:r>
              <a:rPr lang="en-US" dirty="0">
                <a:latin typeface="+mn-lt"/>
              </a:rPr>
              <a:t>Determine root cause and implement corrective action</a:t>
            </a:r>
          </a:p>
          <a:p>
            <a:pPr eaLnBrk="1" hangingPunct="1">
              <a:lnSpc>
                <a:spcPct val="95000"/>
              </a:lnSpc>
              <a:spcAft>
                <a:spcPct val="15000"/>
              </a:spcAft>
              <a:buFont typeface="Wingdings" panose="05000000000000000000" pitchFamily="2" charset="2"/>
              <a:buChar char="§"/>
            </a:pPr>
            <a:r>
              <a:rPr lang="en-US" dirty="0">
                <a:latin typeface="+mn-lt"/>
              </a:rPr>
              <a:t>Clear production to produce safe, wholesome product to fill pipeline</a:t>
            </a:r>
          </a:p>
          <a:p>
            <a:pPr eaLnBrk="1" hangingPunct="1">
              <a:lnSpc>
                <a:spcPct val="95000"/>
              </a:lnSpc>
              <a:spcAft>
                <a:spcPct val="15000"/>
              </a:spcAft>
              <a:buFont typeface="Wingdings" panose="05000000000000000000" pitchFamily="2" charset="2"/>
              <a:buChar char="§"/>
            </a:pPr>
            <a:r>
              <a:rPr lang="en-US" dirty="0">
                <a:latin typeface="+mn-lt"/>
              </a:rPr>
              <a:t>Maintain accurate records of actions taken and request closure of recall</a:t>
            </a:r>
          </a:p>
          <a:p>
            <a:pPr marL="285750" indent="-285750" eaLnBrk="1" hangingPunct="1">
              <a:lnSpc>
                <a:spcPct val="95000"/>
              </a:lnSpc>
              <a:spcAft>
                <a:spcPct val="15000"/>
              </a:spcAft>
              <a:buFont typeface="Courier New" panose="02070309020205020404" pitchFamily="49" charset="0"/>
              <a:buChar char="o"/>
            </a:pPr>
            <a:endParaRPr lang="en-US" noProof="1">
              <a:latin typeface="+mn-lt"/>
            </a:endParaRPr>
          </a:p>
        </p:txBody>
      </p:sp>
    </p:spTree>
    <p:extLst>
      <p:ext uri="{BB962C8B-B14F-4D97-AF65-F5344CB8AC3E}">
        <p14:creationId xmlns:p14="http://schemas.microsoft.com/office/powerpoint/2010/main" val="64903870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US" altLang="en-US" sz="3200" noProof="1">
                <a:latin typeface="+mn-lt"/>
              </a:rPr>
              <a:t>CLOSING A RECALL</a:t>
            </a:r>
          </a:p>
        </p:txBody>
      </p:sp>
      <p:sp>
        <p:nvSpPr>
          <p:cNvPr id="1433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4356" name="Picture 8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15668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7" name="Picture 8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1050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8" name="Picture 87"/>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6558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9" name="Picture 88"/>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2051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0" name="Picture 89"/>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7512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1" name="Picture 90"/>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298950"/>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2" name="Picture 91"/>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8482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3" name="Picture 9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53990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Rectangle 2"/>
          <p:cNvSpPr>
            <a:spLocks noChangeArrowheads="1"/>
          </p:cNvSpPr>
          <p:nvPr/>
        </p:nvSpPr>
        <p:spPr bwMode="gray">
          <a:xfrm>
            <a:off x="319088" y="1555750"/>
            <a:ext cx="8520112" cy="376238"/>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Closure of a recall</a:t>
            </a:r>
          </a:p>
        </p:txBody>
      </p:sp>
      <p:sp>
        <p:nvSpPr>
          <p:cNvPr id="29" name="Rectangle 9"/>
          <p:cNvSpPr>
            <a:spLocks noChangeArrowheads="1"/>
          </p:cNvSpPr>
          <p:nvPr/>
        </p:nvSpPr>
        <p:spPr bwMode="gray">
          <a:xfrm>
            <a:off x="319088" y="1931988"/>
            <a:ext cx="8520112"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lnSpc>
                <a:spcPct val="95000"/>
              </a:lnSpc>
              <a:spcAft>
                <a:spcPct val="15000"/>
              </a:spcAft>
              <a:buFont typeface="Wingdings" panose="05000000000000000000" pitchFamily="2" charset="2"/>
              <a:buChar char="§"/>
            </a:pPr>
            <a:r>
              <a:rPr lang="en-US" noProof="1">
                <a:latin typeface="+mn-lt"/>
              </a:rPr>
              <a:t>Effectiveness Checks</a:t>
            </a:r>
          </a:p>
          <a:p>
            <a:pPr marL="838200" lvl="1" eaLnBrk="1" hangingPunct="1">
              <a:lnSpc>
                <a:spcPct val="95000"/>
              </a:lnSpc>
              <a:spcAft>
                <a:spcPct val="15000"/>
              </a:spcAft>
              <a:buSzPct val="105000"/>
              <a:buFont typeface="Arial" panose="020B0604020202020204" pitchFamily="34" charset="0"/>
              <a:buChar char="▪"/>
            </a:pPr>
            <a:r>
              <a:rPr lang="en-US" noProof="1">
                <a:latin typeface="+mn-lt"/>
              </a:rPr>
              <a:t>Recalling firms means of evaluating how effective the recall process was in notifying direct customers of the recall and assuring it was read, understood and followed.</a:t>
            </a:r>
          </a:p>
          <a:p>
            <a:pPr marL="838200" lvl="1" eaLnBrk="1" hangingPunct="1">
              <a:lnSpc>
                <a:spcPct val="95000"/>
              </a:lnSpc>
              <a:spcAft>
                <a:spcPct val="15000"/>
              </a:spcAft>
              <a:buSzPct val="105000"/>
              <a:buFont typeface="Arial" panose="020B0604020202020204" pitchFamily="34" charset="0"/>
              <a:buChar char="▪"/>
            </a:pPr>
            <a:r>
              <a:rPr lang="en-US" noProof="1">
                <a:latin typeface="+mn-lt"/>
              </a:rPr>
              <a:t>Verifies recall reached the appropriate level in the distribution chain</a:t>
            </a:r>
          </a:p>
          <a:p>
            <a:pPr marL="838200" lvl="1" eaLnBrk="1" hangingPunct="1">
              <a:lnSpc>
                <a:spcPct val="95000"/>
              </a:lnSpc>
              <a:spcAft>
                <a:spcPct val="15000"/>
              </a:spcAft>
              <a:buSzPct val="105000"/>
              <a:buFont typeface="Arial" panose="020B0604020202020204" pitchFamily="34" charset="0"/>
              <a:buChar char="▪"/>
            </a:pPr>
            <a:r>
              <a:rPr lang="en-US" noProof="1">
                <a:latin typeface="+mn-lt"/>
              </a:rPr>
              <a:t>If not effective, a second communication notice should be sent </a:t>
            </a:r>
          </a:p>
          <a:p>
            <a:pPr marL="285750" indent="-285750" eaLnBrk="1" hangingPunct="1">
              <a:lnSpc>
                <a:spcPct val="95000"/>
              </a:lnSpc>
              <a:spcAft>
                <a:spcPct val="15000"/>
              </a:spcAft>
              <a:buFont typeface="Wingdings" panose="05000000000000000000" pitchFamily="2" charset="2"/>
              <a:buChar char="§"/>
            </a:pPr>
            <a:r>
              <a:rPr lang="en-US" noProof="1">
                <a:latin typeface="+mn-lt"/>
              </a:rPr>
              <a:t>Effectiveness checks are:</a:t>
            </a:r>
          </a:p>
          <a:p>
            <a:pPr marL="838200" lvl="1" eaLnBrk="1" hangingPunct="1">
              <a:lnSpc>
                <a:spcPct val="95000"/>
              </a:lnSpc>
              <a:spcAft>
                <a:spcPct val="15000"/>
              </a:spcAft>
              <a:buSzPct val="105000"/>
              <a:buFont typeface="Arial" panose="020B0604020202020204" pitchFamily="34" charset="0"/>
              <a:buChar char="▪"/>
            </a:pPr>
            <a:r>
              <a:rPr lang="en-US" noProof="1">
                <a:latin typeface="+mn-lt"/>
              </a:rPr>
              <a:t>Conducted by the initiating firm </a:t>
            </a:r>
          </a:p>
          <a:p>
            <a:pPr marL="838200" lvl="1" eaLnBrk="1" hangingPunct="1">
              <a:lnSpc>
                <a:spcPct val="95000"/>
              </a:lnSpc>
              <a:spcAft>
                <a:spcPct val="15000"/>
              </a:spcAft>
              <a:buSzPct val="105000"/>
              <a:buFont typeface="Arial" panose="020B0604020202020204" pitchFamily="34" charset="0"/>
              <a:buChar char="▪"/>
            </a:pPr>
            <a:r>
              <a:rPr lang="en-US" noProof="1">
                <a:latin typeface="+mn-lt"/>
              </a:rPr>
              <a:t>Validated by Regulatory Agency </a:t>
            </a:r>
          </a:p>
          <a:p>
            <a:pPr marL="285750" indent="-285750" eaLnBrk="1" hangingPunct="1">
              <a:lnSpc>
                <a:spcPct val="95000"/>
              </a:lnSpc>
              <a:spcAft>
                <a:spcPct val="15000"/>
              </a:spcAft>
              <a:buClr>
                <a:schemeClr val="accent1"/>
              </a:buClr>
              <a:buFont typeface="Courier New" panose="02070309020205020404" pitchFamily="49" charset="0"/>
              <a:buChar char="o"/>
            </a:pPr>
            <a:endParaRPr lang="en-US" noProof="1">
              <a:latin typeface="+mn-lt"/>
            </a:endParaRPr>
          </a:p>
          <a:p>
            <a:pPr marL="285750" indent="-285750" eaLnBrk="1" hangingPunct="1">
              <a:lnSpc>
                <a:spcPct val="95000"/>
              </a:lnSpc>
              <a:spcAft>
                <a:spcPct val="15000"/>
              </a:spcAft>
              <a:buClr>
                <a:schemeClr val="accent1"/>
              </a:buClr>
              <a:buFont typeface="Courier New" panose="02070309020205020404" pitchFamily="49" charset="0"/>
              <a:buChar char="o"/>
            </a:pPr>
            <a:endParaRPr lang="en-US" noProof="1">
              <a:latin typeface="+mn-lt"/>
            </a:endParaRPr>
          </a:p>
        </p:txBody>
      </p:sp>
    </p:spTree>
    <p:extLst>
      <p:ext uri="{BB962C8B-B14F-4D97-AF65-F5344CB8AC3E}">
        <p14:creationId xmlns:p14="http://schemas.microsoft.com/office/powerpoint/2010/main" val="1081743401"/>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US" altLang="en-US" sz="3200" noProof="1">
                <a:latin typeface="+mn-lt"/>
              </a:rPr>
              <a:t>CLOSING A RECALL</a:t>
            </a:r>
          </a:p>
        </p:txBody>
      </p:sp>
      <p:sp>
        <p:nvSpPr>
          <p:cNvPr id="1433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4356" name="Picture 8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15668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7" name="Picture 8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1050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8" name="Picture 87"/>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6558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9" name="Picture 88"/>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2051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0" name="Picture 89"/>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7512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1" name="Picture 90"/>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298950"/>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2" name="Picture 91"/>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8482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3" name="Picture 9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53990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Rectangle 2"/>
          <p:cNvSpPr>
            <a:spLocks noChangeArrowheads="1"/>
          </p:cNvSpPr>
          <p:nvPr/>
        </p:nvSpPr>
        <p:spPr bwMode="gray">
          <a:xfrm>
            <a:off x="319088" y="1555750"/>
            <a:ext cx="8520112" cy="376238"/>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Written closure to include</a:t>
            </a:r>
          </a:p>
        </p:txBody>
      </p:sp>
      <p:sp>
        <p:nvSpPr>
          <p:cNvPr id="29" name="Rectangle 9"/>
          <p:cNvSpPr>
            <a:spLocks noChangeArrowheads="1"/>
          </p:cNvSpPr>
          <p:nvPr/>
        </p:nvSpPr>
        <p:spPr bwMode="gray">
          <a:xfrm>
            <a:off x="319088" y="1931988"/>
            <a:ext cx="8520112"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lnSpc>
                <a:spcPct val="95000"/>
              </a:lnSpc>
              <a:spcAft>
                <a:spcPct val="15000"/>
              </a:spcAft>
              <a:buFont typeface="Wingdings" panose="05000000000000000000" pitchFamily="2" charset="2"/>
              <a:buChar char="§"/>
            </a:pPr>
            <a:r>
              <a:rPr lang="en-US" noProof="1">
                <a:latin typeface="+mn-lt"/>
              </a:rPr>
              <a:t>Name of firm requesting closure</a:t>
            </a:r>
          </a:p>
          <a:p>
            <a:pPr marL="285750" indent="-285750" eaLnBrk="1" hangingPunct="1">
              <a:lnSpc>
                <a:spcPct val="95000"/>
              </a:lnSpc>
              <a:spcAft>
                <a:spcPct val="15000"/>
              </a:spcAft>
              <a:buFont typeface="Wingdings" panose="05000000000000000000" pitchFamily="2" charset="2"/>
              <a:buChar char="§"/>
            </a:pPr>
            <a:r>
              <a:rPr lang="en-US" noProof="1">
                <a:latin typeface="+mn-lt"/>
              </a:rPr>
              <a:t>Information regarding recalled product (name, package info, etc.)</a:t>
            </a:r>
          </a:p>
          <a:p>
            <a:pPr marL="285750" indent="-285750" eaLnBrk="1" hangingPunct="1">
              <a:lnSpc>
                <a:spcPct val="95000"/>
              </a:lnSpc>
              <a:spcAft>
                <a:spcPct val="15000"/>
              </a:spcAft>
              <a:buFont typeface="Wingdings" panose="05000000000000000000" pitchFamily="2" charset="2"/>
              <a:buChar char="§"/>
            </a:pPr>
            <a:r>
              <a:rPr lang="en-US" noProof="1">
                <a:latin typeface="+mn-lt"/>
              </a:rPr>
              <a:t>Why product was originally recalled</a:t>
            </a:r>
          </a:p>
          <a:p>
            <a:pPr marL="285750" indent="-285750" eaLnBrk="1" hangingPunct="1">
              <a:lnSpc>
                <a:spcPct val="95000"/>
              </a:lnSpc>
              <a:spcAft>
                <a:spcPct val="15000"/>
              </a:spcAft>
              <a:buFont typeface="Wingdings" panose="05000000000000000000" pitchFamily="2" charset="2"/>
              <a:buChar char="§"/>
            </a:pPr>
            <a:r>
              <a:rPr lang="en-US" noProof="1">
                <a:latin typeface="+mn-lt"/>
              </a:rPr>
              <a:t>Amount of product recovered</a:t>
            </a:r>
          </a:p>
          <a:p>
            <a:pPr marL="285750" indent="-285750" eaLnBrk="1" hangingPunct="1">
              <a:lnSpc>
                <a:spcPct val="95000"/>
              </a:lnSpc>
              <a:spcAft>
                <a:spcPct val="15000"/>
              </a:spcAft>
              <a:buFont typeface="Wingdings" panose="05000000000000000000" pitchFamily="2" charset="2"/>
              <a:buChar char="§"/>
            </a:pPr>
            <a:r>
              <a:rPr lang="en-US" noProof="1">
                <a:latin typeface="+mn-lt"/>
              </a:rPr>
              <a:t>Where product was recovered from by type of business; </a:t>
            </a:r>
          </a:p>
          <a:p>
            <a:pPr marL="285750" indent="-285750" eaLnBrk="1" hangingPunct="1">
              <a:lnSpc>
                <a:spcPct val="95000"/>
              </a:lnSpc>
              <a:spcAft>
                <a:spcPct val="15000"/>
              </a:spcAft>
              <a:buFont typeface="Wingdings" panose="05000000000000000000" pitchFamily="2" charset="2"/>
              <a:buChar char="§"/>
            </a:pPr>
            <a:r>
              <a:rPr lang="en-US" noProof="1">
                <a:latin typeface="+mn-lt"/>
              </a:rPr>
              <a:t>Warehouse</a:t>
            </a:r>
          </a:p>
          <a:p>
            <a:pPr marL="285750" indent="-285750" eaLnBrk="1" hangingPunct="1">
              <a:lnSpc>
                <a:spcPct val="95000"/>
              </a:lnSpc>
              <a:spcAft>
                <a:spcPct val="15000"/>
              </a:spcAft>
              <a:buFont typeface="Wingdings" panose="05000000000000000000" pitchFamily="2" charset="2"/>
              <a:buChar char="§"/>
            </a:pPr>
            <a:r>
              <a:rPr lang="en-US" noProof="1">
                <a:latin typeface="+mn-lt"/>
              </a:rPr>
              <a:t>Distributors</a:t>
            </a:r>
          </a:p>
          <a:p>
            <a:pPr marL="285750" indent="-285750" eaLnBrk="1" hangingPunct="1">
              <a:lnSpc>
                <a:spcPct val="95000"/>
              </a:lnSpc>
              <a:spcAft>
                <a:spcPct val="15000"/>
              </a:spcAft>
              <a:buFont typeface="Wingdings" panose="05000000000000000000" pitchFamily="2" charset="2"/>
              <a:buChar char="§"/>
            </a:pPr>
            <a:r>
              <a:rPr lang="en-US" noProof="1">
                <a:latin typeface="+mn-lt"/>
              </a:rPr>
              <a:t>Stores</a:t>
            </a:r>
          </a:p>
          <a:p>
            <a:pPr marL="285750" indent="-285750" eaLnBrk="1" hangingPunct="1">
              <a:lnSpc>
                <a:spcPct val="95000"/>
              </a:lnSpc>
              <a:spcAft>
                <a:spcPct val="15000"/>
              </a:spcAft>
              <a:buFont typeface="Wingdings" panose="05000000000000000000" pitchFamily="2" charset="2"/>
              <a:buChar char="§"/>
            </a:pPr>
            <a:r>
              <a:rPr lang="en-US" noProof="1">
                <a:latin typeface="+mn-lt"/>
              </a:rPr>
              <a:t>Consumers</a:t>
            </a:r>
          </a:p>
          <a:p>
            <a:pPr marL="285750" indent="-285750" eaLnBrk="1" hangingPunct="1">
              <a:lnSpc>
                <a:spcPct val="95000"/>
              </a:lnSpc>
              <a:spcAft>
                <a:spcPct val="15000"/>
              </a:spcAft>
              <a:buFont typeface="Wingdings" panose="05000000000000000000" pitchFamily="2" charset="2"/>
              <a:buChar char="§"/>
            </a:pPr>
            <a:r>
              <a:rPr lang="en-US" noProof="1">
                <a:latin typeface="+mn-lt"/>
              </a:rPr>
              <a:t>How product was destroyed, include letter of destruction if necessary</a:t>
            </a:r>
          </a:p>
          <a:p>
            <a:pPr marL="285750" indent="-285750" eaLnBrk="1" hangingPunct="1">
              <a:lnSpc>
                <a:spcPct val="95000"/>
              </a:lnSpc>
              <a:spcAft>
                <a:spcPct val="15000"/>
              </a:spcAft>
              <a:buFont typeface="Wingdings" panose="05000000000000000000" pitchFamily="2" charset="2"/>
              <a:buChar char="§"/>
            </a:pPr>
            <a:r>
              <a:rPr lang="en-US" noProof="1">
                <a:latin typeface="+mn-lt"/>
              </a:rPr>
              <a:t>Action taken to assure process deviation that caused recall has been corrected</a:t>
            </a:r>
          </a:p>
          <a:p>
            <a:pPr marL="285750" indent="-285750" eaLnBrk="1" hangingPunct="1">
              <a:lnSpc>
                <a:spcPct val="95000"/>
              </a:lnSpc>
              <a:spcAft>
                <a:spcPct val="15000"/>
              </a:spcAft>
              <a:buFont typeface="Wingdings" panose="05000000000000000000" pitchFamily="2" charset="2"/>
              <a:buChar char="§"/>
            </a:pPr>
            <a:r>
              <a:rPr lang="en-US" noProof="1">
                <a:latin typeface="+mn-lt"/>
              </a:rPr>
              <a:t>Method and percent effectiveness checks</a:t>
            </a:r>
          </a:p>
          <a:p>
            <a:pPr marL="285750" indent="-285750" eaLnBrk="1" hangingPunct="1">
              <a:lnSpc>
                <a:spcPct val="95000"/>
              </a:lnSpc>
              <a:spcAft>
                <a:spcPct val="15000"/>
              </a:spcAft>
              <a:buFont typeface="Wingdings" panose="05000000000000000000" pitchFamily="2" charset="2"/>
              <a:buChar char="§"/>
            </a:pPr>
            <a:r>
              <a:rPr lang="en-US" noProof="1">
                <a:latin typeface="+mn-lt"/>
              </a:rPr>
              <a:t>When firm believes all product was out of the market</a:t>
            </a:r>
          </a:p>
          <a:p>
            <a:pPr marL="285750" indent="-285750" eaLnBrk="1" hangingPunct="1">
              <a:lnSpc>
                <a:spcPct val="95000"/>
              </a:lnSpc>
              <a:spcAft>
                <a:spcPct val="15000"/>
              </a:spcAft>
              <a:buFont typeface="Wingdings" panose="05000000000000000000" pitchFamily="2" charset="2"/>
              <a:buChar char="§"/>
            </a:pPr>
            <a:r>
              <a:rPr lang="en-US" noProof="1">
                <a:latin typeface="+mn-lt"/>
              </a:rPr>
              <a:t>Any reports of customer illness</a:t>
            </a:r>
          </a:p>
          <a:p>
            <a:pPr marL="285750" indent="-285750" eaLnBrk="1" hangingPunct="1">
              <a:lnSpc>
                <a:spcPct val="95000"/>
              </a:lnSpc>
              <a:spcAft>
                <a:spcPct val="15000"/>
              </a:spcAft>
              <a:buFont typeface="Wingdings" panose="05000000000000000000" pitchFamily="2" charset="2"/>
              <a:buChar char="§"/>
            </a:pPr>
            <a:endParaRPr lang="en-US" noProof="1">
              <a:latin typeface="+mn-lt"/>
            </a:endParaRPr>
          </a:p>
          <a:p>
            <a:pPr marL="285750" indent="-285750" eaLnBrk="1" hangingPunct="1">
              <a:lnSpc>
                <a:spcPct val="95000"/>
              </a:lnSpc>
              <a:spcAft>
                <a:spcPct val="15000"/>
              </a:spcAft>
              <a:buFont typeface="Wingdings" panose="05000000000000000000" pitchFamily="2" charset="2"/>
              <a:buChar char="§"/>
            </a:pPr>
            <a:endParaRPr lang="en-US" noProof="1">
              <a:latin typeface="+mn-lt"/>
            </a:endParaRPr>
          </a:p>
        </p:txBody>
      </p:sp>
    </p:spTree>
    <p:extLst>
      <p:ext uri="{BB962C8B-B14F-4D97-AF65-F5344CB8AC3E}">
        <p14:creationId xmlns:p14="http://schemas.microsoft.com/office/powerpoint/2010/main" val="1858467777"/>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US" altLang="en-US" sz="3200" noProof="1">
                <a:latin typeface="+mn-lt"/>
              </a:rPr>
              <a:t>AGENDA</a:t>
            </a:r>
          </a:p>
        </p:txBody>
      </p:sp>
      <p:sp>
        <p:nvSpPr>
          <p:cNvPr id="1433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sp>
        <p:nvSpPr>
          <p:cNvPr id="14340" name="Rectangle 64"/>
          <p:cNvSpPr>
            <a:spLocks noChangeArrowheads="1"/>
          </p:cNvSpPr>
          <p:nvPr/>
        </p:nvSpPr>
        <p:spPr bwMode="gray">
          <a:xfrm>
            <a:off x="323850" y="1555750"/>
            <a:ext cx="403225" cy="404813"/>
          </a:xfrm>
          <a:prstGeom prst="rect">
            <a:avLst/>
          </a:prstGeom>
          <a:solidFill>
            <a:srgbClr val="996633"/>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noProof="1">
                <a:solidFill>
                  <a:schemeClr val="bg1"/>
                </a:solidFill>
                <a:latin typeface="+mn-lt"/>
              </a:rPr>
              <a:t>1</a:t>
            </a:r>
          </a:p>
        </p:txBody>
      </p:sp>
      <p:sp>
        <p:nvSpPr>
          <p:cNvPr id="14341" name="Rectangle 65"/>
          <p:cNvSpPr>
            <a:spLocks noChangeArrowheads="1"/>
          </p:cNvSpPr>
          <p:nvPr/>
        </p:nvSpPr>
        <p:spPr bwMode="gray">
          <a:xfrm>
            <a:off x="871538" y="1555750"/>
            <a:ext cx="7948612" cy="403225"/>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Definitions</a:t>
            </a:r>
          </a:p>
        </p:txBody>
      </p:sp>
      <p:sp>
        <p:nvSpPr>
          <p:cNvPr id="14342" name="Rectangle 66"/>
          <p:cNvSpPr>
            <a:spLocks noChangeArrowheads="1"/>
          </p:cNvSpPr>
          <p:nvPr/>
        </p:nvSpPr>
        <p:spPr bwMode="gray">
          <a:xfrm>
            <a:off x="323850" y="2105025"/>
            <a:ext cx="403225" cy="404813"/>
          </a:xfrm>
          <a:prstGeom prst="rect">
            <a:avLst/>
          </a:prstGeom>
          <a:solidFill>
            <a:srgbClr val="996633"/>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noProof="1">
                <a:solidFill>
                  <a:schemeClr val="bg1"/>
                </a:solidFill>
                <a:latin typeface="+mn-lt"/>
              </a:rPr>
              <a:t>2</a:t>
            </a:r>
          </a:p>
        </p:txBody>
      </p:sp>
      <p:sp>
        <p:nvSpPr>
          <p:cNvPr id="14343" name="Rectangle 67"/>
          <p:cNvSpPr>
            <a:spLocks noChangeArrowheads="1"/>
          </p:cNvSpPr>
          <p:nvPr/>
        </p:nvSpPr>
        <p:spPr bwMode="gray">
          <a:xfrm>
            <a:off x="871538" y="2105025"/>
            <a:ext cx="7948612" cy="403225"/>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Classification of Recall</a:t>
            </a:r>
          </a:p>
        </p:txBody>
      </p:sp>
      <p:sp>
        <p:nvSpPr>
          <p:cNvPr id="14344" name="Rectangle 68"/>
          <p:cNvSpPr>
            <a:spLocks noChangeArrowheads="1"/>
          </p:cNvSpPr>
          <p:nvPr/>
        </p:nvSpPr>
        <p:spPr bwMode="gray">
          <a:xfrm>
            <a:off x="323850" y="2655888"/>
            <a:ext cx="403225" cy="404812"/>
          </a:xfrm>
          <a:prstGeom prst="rect">
            <a:avLst/>
          </a:prstGeom>
          <a:solidFill>
            <a:srgbClr val="996633"/>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noProof="1">
                <a:solidFill>
                  <a:schemeClr val="bg1"/>
                </a:solidFill>
                <a:latin typeface="+mn-lt"/>
              </a:rPr>
              <a:t>3</a:t>
            </a:r>
          </a:p>
        </p:txBody>
      </p:sp>
      <p:sp>
        <p:nvSpPr>
          <p:cNvPr id="14345" name="Rectangle 69"/>
          <p:cNvSpPr>
            <a:spLocks noChangeArrowheads="1"/>
          </p:cNvSpPr>
          <p:nvPr/>
        </p:nvSpPr>
        <p:spPr bwMode="gray">
          <a:xfrm>
            <a:off x="871538" y="2655888"/>
            <a:ext cx="7948612" cy="403225"/>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Depth of Recall</a:t>
            </a:r>
          </a:p>
        </p:txBody>
      </p:sp>
      <p:sp>
        <p:nvSpPr>
          <p:cNvPr id="14346" name="Rectangle 70"/>
          <p:cNvSpPr>
            <a:spLocks noChangeArrowheads="1"/>
          </p:cNvSpPr>
          <p:nvPr/>
        </p:nvSpPr>
        <p:spPr bwMode="gray">
          <a:xfrm>
            <a:off x="323850" y="3205163"/>
            <a:ext cx="403225" cy="404812"/>
          </a:xfrm>
          <a:prstGeom prst="rect">
            <a:avLst/>
          </a:prstGeom>
          <a:solidFill>
            <a:srgbClr val="996633"/>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noProof="1">
                <a:solidFill>
                  <a:schemeClr val="bg1"/>
                </a:solidFill>
                <a:latin typeface="+mn-lt"/>
              </a:rPr>
              <a:t>4</a:t>
            </a:r>
          </a:p>
        </p:txBody>
      </p:sp>
      <p:sp>
        <p:nvSpPr>
          <p:cNvPr id="14347" name="Rectangle 71"/>
          <p:cNvSpPr>
            <a:spLocks noChangeArrowheads="1"/>
          </p:cNvSpPr>
          <p:nvPr/>
        </p:nvSpPr>
        <p:spPr bwMode="gray">
          <a:xfrm>
            <a:off x="871538" y="3205163"/>
            <a:ext cx="7948612" cy="403225"/>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Elements of Recall plan</a:t>
            </a:r>
          </a:p>
        </p:txBody>
      </p:sp>
      <p:sp>
        <p:nvSpPr>
          <p:cNvPr id="14348" name="Rectangle 72"/>
          <p:cNvSpPr>
            <a:spLocks noChangeArrowheads="1"/>
          </p:cNvSpPr>
          <p:nvPr/>
        </p:nvSpPr>
        <p:spPr bwMode="gray">
          <a:xfrm>
            <a:off x="323850" y="3751263"/>
            <a:ext cx="403225" cy="404812"/>
          </a:xfrm>
          <a:prstGeom prst="rect">
            <a:avLst/>
          </a:prstGeom>
          <a:solidFill>
            <a:srgbClr val="996633"/>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noProof="1">
                <a:solidFill>
                  <a:schemeClr val="bg1"/>
                </a:solidFill>
                <a:latin typeface="+mn-lt"/>
              </a:rPr>
              <a:t>5</a:t>
            </a:r>
          </a:p>
        </p:txBody>
      </p:sp>
      <p:sp>
        <p:nvSpPr>
          <p:cNvPr id="14349" name="Rectangle 73"/>
          <p:cNvSpPr>
            <a:spLocks noChangeArrowheads="1"/>
          </p:cNvSpPr>
          <p:nvPr/>
        </p:nvSpPr>
        <p:spPr bwMode="gray">
          <a:xfrm>
            <a:off x="871538" y="3751263"/>
            <a:ext cx="7948612" cy="403225"/>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When is a recall required</a:t>
            </a:r>
          </a:p>
        </p:txBody>
      </p:sp>
      <p:sp>
        <p:nvSpPr>
          <p:cNvPr id="14350" name="Rectangle 74"/>
          <p:cNvSpPr>
            <a:spLocks noChangeArrowheads="1"/>
          </p:cNvSpPr>
          <p:nvPr/>
        </p:nvSpPr>
        <p:spPr bwMode="gray">
          <a:xfrm>
            <a:off x="323850" y="4298950"/>
            <a:ext cx="403225" cy="404813"/>
          </a:xfrm>
          <a:prstGeom prst="rect">
            <a:avLst/>
          </a:prstGeom>
          <a:solidFill>
            <a:srgbClr val="996633"/>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noProof="1">
                <a:solidFill>
                  <a:schemeClr val="bg1"/>
                </a:solidFill>
                <a:latin typeface="+mn-lt"/>
              </a:rPr>
              <a:t>6</a:t>
            </a:r>
          </a:p>
        </p:txBody>
      </p:sp>
      <p:sp>
        <p:nvSpPr>
          <p:cNvPr id="14351" name="Rectangle 75"/>
          <p:cNvSpPr>
            <a:spLocks noChangeArrowheads="1"/>
          </p:cNvSpPr>
          <p:nvPr/>
        </p:nvSpPr>
        <p:spPr bwMode="gray">
          <a:xfrm>
            <a:off x="871538" y="4298950"/>
            <a:ext cx="7948612" cy="403225"/>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Initiating a recall</a:t>
            </a:r>
          </a:p>
        </p:txBody>
      </p:sp>
      <p:sp>
        <p:nvSpPr>
          <p:cNvPr id="14352" name="Rectangle 76"/>
          <p:cNvSpPr>
            <a:spLocks noChangeArrowheads="1"/>
          </p:cNvSpPr>
          <p:nvPr/>
        </p:nvSpPr>
        <p:spPr bwMode="gray">
          <a:xfrm>
            <a:off x="323850" y="4848225"/>
            <a:ext cx="403225" cy="404813"/>
          </a:xfrm>
          <a:prstGeom prst="rect">
            <a:avLst/>
          </a:prstGeom>
          <a:solidFill>
            <a:srgbClr val="996633"/>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noProof="1">
                <a:solidFill>
                  <a:schemeClr val="bg1"/>
                </a:solidFill>
                <a:latin typeface="+mn-lt"/>
              </a:rPr>
              <a:t>7</a:t>
            </a:r>
          </a:p>
        </p:txBody>
      </p:sp>
      <p:sp>
        <p:nvSpPr>
          <p:cNvPr id="14353" name="Rectangle 77"/>
          <p:cNvSpPr>
            <a:spLocks noChangeArrowheads="1"/>
          </p:cNvSpPr>
          <p:nvPr/>
        </p:nvSpPr>
        <p:spPr bwMode="gray">
          <a:xfrm>
            <a:off x="871538" y="4848225"/>
            <a:ext cx="7948612" cy="403225"/>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Manufacturer responsibilities</a:t>
            </a:r>
          </a:p>
        </p:txBody>
      </p:sp>
      <p:sp>
        <p:nvSpPr>
          <p:cNvPr id="14354" name="Rectangle 78"/>
          <p:cNvSpPr>
            <a:spLocks noChangeArrowheads="1"/>
          </p:cNvSpPr>
          <p:nvPr/>
        </p:nvSpPr>
        <p:spPr bwMode="gray">
          <a:xfrm>
            <a:off x="323850" y="5399088"/>
            <a:ext cx="403225" cy="404812"/>
          </a:xfrm>
          <a:prstGeom prst="rect">
            <a:avLst/>
          </a:prstGeom>
          <a:solidFill>
            <a:srgbClr val="996633"/>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noProof="1">
                <a:solidFill>
                  <a:schemeClr val="bg1"/>
                </a:solidFill>
                <a:latin typeface="+mn-lt"/>
              </a:rPr>
              <a:t>8</a:t>
            </a:r>
          </a:p>
        </p:txBody>
      </p:sp>
      <p:sp>
        <p:nvSpPr>
          <p:cNvPr id="14355" name="Rectangle 79"/>
          <p:cNvSpPr>
            <a:spLocks noChangeArrowheads="1"/>
          </p:cNvSpPr>
          <p:nvPr/>
        </p:nvSpPr>
        <p:spPr bwMode="gray">
          <a:xfrm>
            <a:off x="871538" y="5399088"/>
            <a:ext cx="7948612" cy="403225"/>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Closing a recall</a:t>
            </a:r>
          </a:p>
        </p:txBody>
      </p:sp>
    </p:spTree>
    <p:extLst>
      <p:ext uri="{BB962C8B-B14F-4D97-AF65-F5344CB8AC3E}">
        <p14:creationId xmlns:p14="http://schemas.microsoft.com/office/powerpoint/2010/main" val="407677196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US" altLang="en-US" sz="3200" noProof="1">
                <a:latin typeface="+mn-lt"/>
              </a:rPr>
              <a:t>DEFINITIONS</a:t>
            </a:r>
          </a:p>
        </p:txBody>
      </p:sp>
      <p:sp>
        <p:nvSpPr>
          <p:cNvPr id="1433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4356" name="Picture 8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15668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7" name="Picture 8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1050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8" name="Picture 87"/>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6558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9" name="Picture 88"/>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2051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0" name="Picture 89"/>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7512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1" name="Picture 90"/>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298950"/>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2" name="Picture 91"/>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8482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3" name="Picture 9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53990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Rectangle 2"/>
          <p:cNvSpPr>
            <a:spLocks noChangeArrowheads="1"/>
          </p:cNvSpPr>
          <p:nvPr/>
        </p:nvSpPr>
        <p:spPr bwMode="gray">
          <a:xfrm>
            <a:off x="312822" y="1555750"/>
            <a:ext cx="8526378" cy="376238"/>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Recall</a:t>
            </a:r>
          </a:p>
        </p:txBody>
      </p:sp>
      <p:sp>
        <p:nvSpPr>
          <p:cNvPr id="29" name="Rectangle 9"/>
          <p:cNvSpPr>
            <a:spLocks noChangeArrowheads="1"/>
          </p:cNvSpPr>
          <p:nvPr/>
        </p:nvSpPr>
        <p:spPr bwMode="gray">
          <a:xfrm>
            <a:off x="312821" y="1931988"/>
            <a:ext cx="8526379" cy="942975"/>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Removal of product that has left the firm’s control, distributed in interstate commerce and there is reason to believe the product is adulterated or misbranded within the meaning of the Food Standards.</a:t>
            </a:r>
          </a:p>
          <a:p>
            <a:pPr eaLnBrk="1" hangingPunct="1">
              <a:lnSpc>
                <a:spcPct val="95000"/>
              </a:lnSpc>
              <a:spcAft>
                <a:spcPct val="15000"/>
              </a:spcAft>
              <a:buFont typeface="Wingdings" panose="05000000000000000000" pitchFamily="2" charset="2"/>
              <a:buChar char="§"/>
            </a:pPr>
            <a:endParaRPr lang="en-US" noProof="1">
              <a:latin typeface="+mn-lt"/>
            </a:endParaRPr>
          </a:p>
        </p:txBody>
      </p:sp>
      <p:sp>
        <p:nvSpPr>
          <p:cNvPr id="30" name="Rectangle 3"/>
          <p:cNvSpPr>
            <a:spLocks noChangeArrowheads="1"/>
          </p:cNvSpPr>
          <p:nvPr/>
        </p:nvSpPr>
        <p:spPr bwMode="gray">
          <a:xfrm>
            <a:off x="312821" y="3019425"/>
            <a:ext cx="8526379" cy="376238"/>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Market Withdrawal</a:t>
            </a:r>
          </a:p>
        </p:txBody>
      </p:sp>
      <p:sp>
        <p:nvSpPr>
          <p:cNvPr id="31" name="Rectangle 7"/>
          <p:cNvSpPr>
            <a:spLocks noChangeArrowheads="1"/>
          </p:cNvSpPr>
          <p:nvPr/>
        </p:nvSpPr>
        <p:spPr bwMode="gray">
          <a:xfrm>
            <a:off x="312821" y="3395663"/>
            <a:ext cx="8526379" cy="942975"/>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190500" lvl="1" indent="-190500" eaLnBrk="1" hangingPunct="1">
              <a:lnSpc>
                <a:spcPct val="95000"/>
              </a:lnSpc>
              <a:spcAft>
                <a:spcPct val="15000"/>
              </a:spcAft>
              <a:buFont typeface="Wingdings" panose="05000000000000000000" pitchFamily="2" charset="2"/>
              <a:buChar char="§"/>
            </a:pPr>
            <a:r>
              <a:rPr lang="en-US" dirty="0">
                <a:latin typeface="+mn-lt"/>
              </a:rPr>
              <a:t>Firm’s voluntary removal of distributed product that exhibits a minor company quality issue or regulatory program infraction that would not cause the product to be adulterated or misbranded. </a:t>
            </a:r>
          </a:p>
          <a:p>
            <a:pPr eaLnBrk="1" hangingPunct="1">
              <a:lnSpc>
                <a:spcPct val="95000"/>
              </a:lnSpc>
              <a:spcAft>
                <a:spcPct val="15000"/>
              </a:spcAft>
              <a:buFont typeface="Wingdings" panose="05000000000000000000" pitchFamily="2" charset="2"/>
              <a:buChar char="§"/>
            </a:pPr>
            <a:endParaRPr lang="en-US" noProof="1">
              <a:latin typeface="+mn-lt"/>
            </a:endParaRPr>
          </a:p>
        </p:txBody>
      </p:sp>
      <p:sp>
        <p:nvSpPr>
          <p:cNvPr id="32" name="Rectangle 4"/>
          <p:cNvSpPr>
            <a:spLocks noChangeArrowheads="1"/>
          </p:cNvSpPr>
          <p:nvPr/>
        </p:nvSpPr>
        <p:spPr bwMode="gray">
          <a:xfrm>
            <a:off x="308050" y="4484688"/>
            <a:ext cx="8535914" cy="376237"/>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Inventory Recovery</a:t>
            </a:r>
          </a:p>
        </p:txBody>
      </p:sp>
      <p:sp>
        <p:nvSpPr>
          <p:cNvPr id="33" name="Rectangle 8"/>
          <p:cNvSpPr>
            <a:spLocks noChangeArrowheads="1"/>
          </p:cNvSpPr>
          <p:nvPr/>
        </p:nvSpPr>
        <p:spPr bwMode="gray">
          <a:xfrm>
            <a:off x="312821" y="4860925"/>
            <a:ext cx="8531142" cy="941388"/>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noProof="1">
                <a:latin typeface="+mn-lt"/>
              </a:rPr>
              <a:t>Removal or correction of product that has not been marketed or has left the direct control of the firm</a:t>
            </a:r>
          </a:p>
          <a:p>
            <a:pPr eaLnBrk="1" hangingPunct="1">
              <a:lnSpc>
                <a:spcPct val="95000"/>
              </a:lnSpc>
              <a:spcAft>
                <a:spcPct val="15000"/>
              </a:spcAft>
              <a:buFont typeface="Wingdings" panose="05000000000000000000" pitchFamily="2" charset="2"/>
              <a:buChar char="§"/>
            </a:pPr>
            <a:endParaRPr lang="en-US" noProof="1">
              <a:latin typeface="+mn-lt"/>
            </a:endParaRPr>
          </a:p>
        </p:txBody>
      </p:sp>
    </p:spTree>
    <p:extLst>
      <p:ext uri="{BB962C8B-B14F-4D97-AF65-F5344CB8AC3E}">
        <p14:creationId xmlns:p14="http://schemas.microsoft.com/office/powerpoint/2010/main" val="306685381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US" altLang="en-US" sz="3200" noProof="1">
                <a:latin typeface="+mn-lt"/>
              </a:rPr>
              <a:t>CLASSIFICATION OF RECALL</a:t>
            </a:r>
          </a:p>
        </p:txBody>
      </p:sp>
      <p:sp>
        <p:nvSpPr>
          <p:cNvPr id="1433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4356" name="Picture 8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15668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7" name="Picture 8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1050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8" name="Picture 87"/>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6558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9" name="Picture 88"/>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2051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0" name="Picture 89"/>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7512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1" name="Picture 90"/>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298950"/>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2" name="Picture 91"/>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8482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3" name="Picture 9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53990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Rectangle 2"/>
          <p:cNvSpPr>
            <a:spLocks noChangeArrowheads="1"/>
          </p:cNvSpPr>
          <p:nvPr/>
        </p:nvSpPr>
        <p:spPr bwMode="gray">
          <a:xfrm>
            <a:off x="319088" y="1555750"/>
            <a:ext cx="8520112" cy="376238"/>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Class I</a:t>
            </a:r>
          </a:p>
        </p:txBody>
      </p:sp>
      <p:sp>
        <p:nvSpPr>
          <p:cNvPr id="29" name="Rectangle 9"/>
          <p:cNvSpPr>
            <a:spLocks noChangeArrowheads="1"/>
          </p:cNvSpPr>
          <p:nvPr/>
        </p:nvSpPr>
        <p:spPr bwMode="gray">
          <a:xfrm>
            <a:off x="319088" y="1931988"/>
            <a:ext cx="8520112" cy="942975"/>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Reasonable probability that use or exposure would cause serious adverse health consequences or death  i.e.: product contaminated with glass</a:t>
            </a:r>
          </a:p>
          <a:p>
            <a:pPr eaLnBrk="1" hangingPunct="1">
              <a:lnSpc>
                <a:spcPct val="95000"/>
              </a:lnSpc>
              <a:spcAft>
                <a:spcPct val="15000"/>
              </a:spcAft>
              <a:buFont typeface="Wingdings" panose="05000000000000000000" pitchFamily="2" charset="2"/>
              <a:buChar char="§"/>
            </a:pPr>
            <a:endParaRPr lang="en-US" dirty="0">
              <a:latin typeface="+mn-lt"/>
            </a:endParaRPr>
          </a:p>
          <a:p>
            <a:pPr eaLnBrk="1" hangingPunct="1">
              <a:lnSpc>
                <a:spcPct val="95000"/>
              </a:lnSpc>
              <a:spcAft>
                <a:spcPct val="15000"/>
              </a:spcAft>
              <a:buFont typeface="Wingdings" panose="05000000000000000000" pitchFamily="2" charset="2"/>
              <a:buChar char="§"/>
            </a:pPr>
            <a:endParaRPr lang="en-US" noProof="1">
              <a:latin typeface="+mn-lt"/>
            </a:endParaRPr>
          </a:p>
        </p:txBody>
      </p:sp>
      <p:sp>
        <p:nvSpPr>
          <p:cNvPr id="30" name="Rectangle 3"/>
          <p:cNvSpPr>
            <a:spLocks noChangeArrowheads="1"/>
          </p:cNvSpPr>
          <p:nvPr/>
        </p:nvSpPr>
        <p:spPr bwMode="gray">
          <a:xfrm>
            <a:off x="319088" y="3019425"/>
            <a:ext cx="8520112" cy="376238"/>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Class II</a:t>
            </a:r>
          </a:p>
        </p:txBody>
      </p:sp>
      <p:sp>
        <p:nvSpPr>
          <p:cNvPr id="31" name="Rectangle 7"/>
          <p:cNvSpPr>
            <a:spLocks noChangeArrowheads="1"/>
          </p:cNvSpPr>
          <p:nvPr/>
        </p:nvSpPr>
        <p:spPr bwMode="gray">
          <a:xfrm>
            <a:off x="319088" y="3395663"/>
            <a:ext cx="8520111" cy="942975"/>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190500" lvl="1" indent="-190500" eaLnBrk="1" hangingPunct="1">
              <a:lnSpc>
                <a:spcPct val="95000"/>
              </a:lnSpc>
              <a:spcAft>
                <a:spcPct val="15000"/>
              </a:spcAft>
              <a:buFont typeface="Wingdings" panose="05000000000000000000" pitchFamily="2" charset="2"/>
              <a:buChar char="§"/>
            </a:pPr>
            <a:r>
              <a:rPr lang="en-US" dirty="0">
                <a:latin typeface="+mn-lt"/>
              </a:rPr>
              <a:t>Use may cause temporary or medically reversible adverse health consequences i.e.: presence of undeclared allergens</a:t>
            </a:r>
          </a:p>
          <a:p>
            <a:pPr marL="190500" lvl="1" indent="-190500" eaLnBrk="1" hangingPunct="1">
              <a:lnSpc>
                <a:spcPct val="95000"/>
              </a:lnSpc>
              <a:spcAft>
                <a:spcPct val="15000"/>
              </a:spcAft>
              <a:buFont typeface="Wingdings" panose="05000000000000000000" pitchFamily="2" charset="2"/>
              <a:buChar char="§"/>
            </a:pPr>
            <a:endParaRPr lang="en-US" dirty="0">
              <a:latin typeface="+mn-lt"/>
            </a:endParaRPr>
          </a:p>
          <a:p>
            <a:pPr eaLnBrk="1" hangingPunct="1">
              <a:lnSpc>
                <a:spcPct val="95000"/>
              </a:lnSpc>
              <a:spcAft>
                <a:spcPct val="15000"/>
              </a:spcAft>
              <a:buFont typeface="Wingdings" panose="05000000000000000000" pitchFamily="2" charset="2"/>
              <a:buChar char="§"/>
            </a:pPr>
            <a:endParaRPr lang="en-US" noProof="1">
              <a:latin typeface="+mn-lt"/>
            </a:endParaRPr>
          </a:p>
        </p:txBody>
      </p:sp>
      <p:sp>
        <p:nvSpPr>
          <p:cNvPr id="32" name="Rectangle 4"/>
          <p:cNvSpPr>
            <a:spLocks noChangeArrowheads="1"/>
          </p:cNvSpPr>
          <p:nvPr/>
        </p:nvSpPr>
        <p:spPr bwMode="gray">
          <a:xfrm>
            <a:off x="319087" y="4484688"/>
            <a:ext cx="8524875" cy="376237"/>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Class III</a:t>
            </a:r>
          </a:p>
        </p:txBody>
      </p:sp>
      <p:sp>
        <p:nvSpPr>
          <p:cNvPr id="33" name="Rectangle 8"/>
          <p:cNvSpPr>
            <a:spLocks noChangeArrowheads="1"/>
          </p:cNvSpPr>
          <p:nvPr/>
        </p:nvSpPr>
        <p:spPr bwMode="gray">
          <a:xfrm>
            <a:off x="319088" y="4860925"/>
            <a:ext cx="8524875" cy="941388"/>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noProof="1">
                <a:latin typeface="+mn-lt"/>
              </a:rPr>
              <a:t>Use is not likely to cause adverse health consequences i.e.: presence of an undeclared, generally recognized as safe substance , product not meeting specification, such as weight</a:t>
            </a:r>
          </a:p>
          <a:p>
            <a:pPr eaLnBrk="1" hangingPunct="1">
              <a:lnSpc>
                <a:spcPct val="95000"/>
              </a:lnSpc>
              <a:spcAft>
                <a:spcPct val="15000"/>
              </a:spcAft>
              <a:buFont typeface="Wingdings" panose="05000000000000000000" pitchFamily="2" charset="2"/>
              <a:buChar char="§"/>
            </a:pPr>
            <a:endParaRPr lang="en-US" noProof="1">
              <a:latin typeface="+mn-lt"/>
            </a:endParaRPr>
          </a:p>
        </p:txBody>
      </p:sp>
    </p:spTree>
    <p:extLst>
      <p:ext uri="{BB962C8B-B14F-4D97-AF65-F5344CB8AC3E}">
        <p14:creationId xmlns:p14="http://schemas.microsoft.com/office/powerpoint/2010/main" val="91176336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US" altLang="en-US" sz="3200" noProof="1">
                <a:latin typeface="+mn-lt"/>
              </a:rPr>
              <a:t>DEPTH OF RECALL</a:t>
            </a:r>
          </a:p>
        </p:txBody>
      </p:sp>
      <p:sp>
        <p:nvSpPr>
          <p:cNvPr id="1433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4356" name="Picture 8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15668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7" name="Picture 8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1050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9" name="Picture 88"/>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2051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0" name="Picture 89"/>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7512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1" name="Picture 90"/>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298950"/>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2" name="Picture 91"/>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8482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3" name="Picture 9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53990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Rectangle 2"/>
          <p:cNvSpPr>
            <a:spLocks noChangeArrowheads="1"/>
          </p:cNvSpPr>
          <p:nvPr/>
        </p:nvSpPr>
        <p:spPr bwMode="gray">
          <a:xfrm>
            <a:off x="322263" y="1555750"/>
            <a:ext cx="4176712" cy="376238"/>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Consumer</a:t>
            </a:r>
          </a:p>
        </p:txBody>
      </p:sp>
      <p:sp>
        <p:nvSpPr>
          <p:cNvPr id="19" name="Rectangle 8"/>
          <p:cNvSpPr>
            <a:spLocks noChangeArrowheads="1"/>
          </p:cNvSpPr>
          <p:nvPr/>
        </p:nvSpPr>
        <p:spPr bwMode="gray">
          <a:xfrm>
            <a:off x="322263" y="1931988"/>
            <a:ext cx="4176712" cy="1671637"/>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190500" lvl="1" indent="-190500" eaLnBrk="1" hangingPunct="1">
              <a:lnSpc>
                <a:spcPct val="95000"/>
              </a:lnSpc>
              <a:spcAft>
                <a:spcPct val="40000"/>
              </a:spcAft>
              <a:buFont typeface="Wingdings" panose="05000000000000000000" pitchFamily="2" charset="2"/>
              <a:buChar char="§"/>
            </a:pPr>
            <a:r>
              <a:rPr lang="en-US" dirty="0">
                <a:latin typeface="+mn-lt"/>
              </a:rPr>
              <a:t>Product has been sold to household consumers, although identifiable quantities may remain under control of retailers</a:t>
            </a:r>
          </a:p>
          <a:p>
            <a:pPr eaLnBrk="1" hangingPunct="1">
              <a:lnSpc>
                <a:spcPct val="95000"/>
              </a:lnSpc>
              <a:spcAft>
                <a:spcPct val="40000"/>
              </a:spcAft>
              <a:buFont typeface="Wingdings" panose="05000000000000000000" pitchFamily="2" charset="2"/>
              <a:buChar char="§"/>
            </a:pPr>
            <a:endParaRPr lang="en-US" noProof="1">
              <a:latin typeface="+mn-lt"/>
            </a:endParaRPr>
          </a:p>
        </p:txBody>
      </p:sp>
      <p:sp>
        <p:nvSpPr>
          <p:cNvPr id="20" name="Rectangle 5"/>
          <p:cNvSpPr>
            <a:spLocks noChangeArrowheads="1"/>
          </p:cNvSpPr>
          <p:nvPr/>
        </p:nvSpPr>
        <p:spPr bwMode="gray">
          <a:xfrm>
            <a:off x="4656138" y="1555750"/>
            <a:ext cx="4181475" cy="376238"/>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Retail</a:t>
            </a:r>
          </a:p>
        </p:txBody>
      </p:sp>
      <p:sp>
        <p:nvSpPr>
          <p:cNvPr id="22" name="Rectangle 3"/>
          <p:cNvSpPr>
            <a:spLocks noChangeArrowheads="1"/>
          </p:cNvSpPr>
          <p:nvPr/>
        </p:nvSpPr>
        <p:spPr bwMode="gray">
          <a:xfrm>
            <a:off x="322263" y="3748088"/>
            <a:ext cx="4176712" cy="376237"/>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Wholesale</a:t>
            </a:r>
          </a:p>
        </p:txBody>
      </p:sp>
      <p:sp>
        <p:nvSpPr>
          <p:cNvPr id="23" name="Rectangle 9"/>
          <p:cNvSpPr>
            <a:spLocks noChangeArrowheads="1"/>
          </p:cNvSpPr>
          <p:nvPr/>
        </p:nvSpPr>
        <p:spPr bwMode="gray">
          <a:xfrm>
            <a:off x="322263" y="4124325"/>
            <a:ext cx="4176712" cy="1677988"/>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dirty="0">
                <a:latin typeface="+mn-lt"/>
              </a:rPr>
              <a:t>Product has been distributed to a warehouse or distribution center where it is not under direct control of producer; distribution level between manufacturer and retailer</a:t>
            </a:r>
          </a:p>
          <a:p>
            <a:pPr eaLnBrk="1" hangingPunct="1">
              <a:lnSpc>
                <a:spcPct val="95000"/>
              </a:lnSpc>
              <a:spcAft>
                <a:spcPct val="40000"/>
              </a:spcAft>
              <a:buFont typeface="Wingdings" panose="05000000000000000000" pitchFamily="2" charset="2"/>
              <a:buChar char="§"/>
            </a:pPr>
            <a:endParaRPr lang="en-US" noProof="1">
              <a:latin typeface="+mn-lt"/>
            </a:endParaRPr>
          </a:p>
        </p:txBody>
      </p:sp>
      <p:sp>
        <p:nvSpPr>
          <p:cNvPr id="24" name="Rectangle 4"/>
          <p:cNvSpPr>
            <a:spLocks noChangeArrowheads="1"/>
          </p:cNvSpPr>
          <p:nvPr/>
        </p:nvSpPr>
        <p:spPr bwMode="gray">
          <a:xfrm>
            <a:off x="4656138" y="3748088"/>
            <a:ext cx="4181475" cy="376237"/>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HRI</a:t>
            </a:r>
          </a:p>
        </p:txBody>
      </p:sp>
      <p:sp>
        <p:nvSpPr>
          <p:cNvPr id="25" name="Rectangle 10"/>
          <p:cNvSpPr>
            <a:spLocks noChangeArrowheads="1"/>
          </p:cNvSpPr>
          <p:nvPr/>
        </p:nvSpPr>
        <p:spPr bwMode="gray">
          <a:xfrm>
            <a:off x="4656138" y="4124325"/>
            <a:ext cx="4181475" cy="1677988"/>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dirty="0">
                <a:latin typeface="+mn-lt"/>
              </a:rPr>
              <a:t>Product has been received by hotels, restaurants, and other institutional customers</a:t>
            </a:r>
            <a:endParaRPr lang="en-US" noProof="1">
              <a:latin typeface="+mn-lt"/>
            </a:endParaRPr>
          </a:p>
        </p:txBody>
      </p:sp>
      <p:sp>
        <p:nvSpPr>
          <p:cNvPr id="26" name="Rectangle 10"/>
          <p:cNvSpPr>
            <a:spLocks noChangeArrowheads="1"/>
          </p:cNvSpPr>
          <p:nvPr/>
        </p:nvSpPr>
        <p:spPr bwMode="gray">
          <a:xfrm>
            <a:off x="4656138" y="1921668"/>
            <a:ext cx="4181475" cy="1677988"/>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190500" lvl="1" indent="-190500" eaLnBrk="1" hangingPunct="1">
              <a:lnSpc>
                <a:spcPct val="95000"/>
              </a:lnSpc>
              <a:spcAft>
                <a:spcPct val="40000"/>
              </a:spcAft>
              <a:buFont typeface="Wingdings" panose="05000000000000000000" pitchFamily="2" charset="2"/>
              <a:buChar char="§"/>
            </a:pPr>
            <a:r>
              <a:rPr lang="en-US" dirty="0">
                <a:latin typeface="+mn-lt"/>
              </a:rPr>
              <a:t>Product has been received by retailers for sale to household consumers but has not yet been sold to consumers</a:t>
            </a:r>
          </a:p>
          <a:p>
            <a:pPr marL="0" indent="0" eaLnBrk="1" hangingPunct="1">
              <a:lnSpc>
                <a:spcPct val="95000"/>
              </a:lnSpc>
              <a:spcAft>
                <a:spcPct val="40000"/>
              </a:spcAft>
            </a:pPr>
            <a:r>
              <a:rPr lang="en-US" noProof="1">
                <a:latin typeface="+mn-lt"/>
              </a:rPr>
              <a:t>	</a:t>
            </a:r>
          </a:p>
        </p:txBody>
      </p:sp>
    </p:spTree>
    <p:extLst>
      <p:ext uri="{BB962C8B-B14F-4D97-AF65-F5344CB8AC3E}">
        <p14:creationId xmlns:p14="http://schemas.microsoft.com/office/powerpoint/2010/main" val="413399138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US" altLang="en-US" sz="3200" noProof="1">
                <a:latin typeface="+mn-lt"/>
              </a:rPr>
              <a:t>ELEMENTS OF A RECALL PLAN</a:t>
            </a:r>
          </a:p>
        </p:txBody>
      </p:sp>
      <p:sp>
        <p:nvSpPr>
          <p:cNvPr id="1433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4356" name="Picture 8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15668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7" name="Picture 8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1050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8" name="Picture 87"/>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6558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9" name="Picture 88"/>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2051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0" name="Picture 89"/>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7512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1" name="Picture 90"/>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298950"/>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2" name="Picture 91"/>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8482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3" name="Picture 9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53990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Rectangle 2"/>
          <p:cNvSpPr>
            <a:spLocks noChangeArrowheads="1"/>
          </p:cNvSpPr>
          <p:nvPr/>
        </p:nvSpPr>
        <p:spPr bwMode="gray">
          <a:xfrm>
            <a:off x="319088" y="1555750"/>
            <a:ext cx="8520112" cy="376238"/>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A recall plan constitutes</a:t>
            </a:r>
          </a:p>
        </p:txBody>
      </p:sp>
      <p:sp>
        <p:nvSpPr>
          <p:cNvPr id="29" name="Rectangle 9"/>
          <p:cNvSpPr>
            <a:spLocks noChangeArrowheads="1"/>
          </p:cNvSpPr>
          <p:nvPr/>
        </p:nvSpPr>
        <p:spPr bwMode="gray">
          <a:xfrm>
            <a:off x="319088" y="1931988"/>
            <a:ext cx="8520112"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Personnel</a:t>
            </a:r>
          </a:p>
          <a:p>
            <a:pPr eaLnBrk="1" hangingPunct="1">
              <a:lnSpc>
                <a:spcPct val="95000"/>
              </a:lnSpc>
              <a:spcAft>
                <a:spcPct val="15000"/>
              </a:spcAft>
              <a:buFont typeface="Wingdings" panose="05000000000000000000" pitchFamily="2" charset="2"/>
              <a:buChar char="§"/>
            </a:pPr>
            <a:r>
              <a:rPr lang="en-US" dirty="0">
                <a:latin typeface="+mn-lt"/>
              </a:rPr>
              <a:t>Hazard Evaluation</a:t>
            </a:r>
          </a:p>
          <a:p>
            <a:pPr eaLnBrk="1" hangingPunct="1">
              <a:lnSpc>
                <a:spcPct val="95000"/>
              </a:lnSpc>
              <a:spcAft>
                <a:spcPct val="15000"/>
              </a:spcAft>
              <a:buFont typeface="Wingdings" panose="05000000000000000000" pitchFamily="2" charset="2"/>
              <a:buChar char="§"/>
            </a:pPr>
            <a:r>
              <a:rPr lang="en-US" dirty="0">
                <a:latin typeface="+mn-lt"/>
              </a:rPr>
              <a:t>Determination of scope</a:t>
            </a:r>
          </a:p>
          <a:p>
            <a:pPr eaLnBrk="1" hangingPunct="1">
              <a:lnSpc>
                <a:spcPct val="95000"/>
              </a:lnSpc>
              <a:spcAft>
                <a:spcPct val="15000"/>
              </a:spcAft>
              <a:buFont typeface="Wingdings" panose="05000000000000000000" pitchFamily="2" charset="2"/>
              <a:buChar char="§"/>
            </a:pPr>
            <a:r>
              <a:rPr lang="en-US" dirty="0">
                <a:latin typeface="+mn-lt"/>
              </a:rPr>
              <a:t>Record Keeping</a:t>
            </a:r>
          </a:p>
          <a:p>
            <a:pPr eaLnBrk="1" hangingPunct="1">
              <a:lnSpc>
                <a:spcPct val="95000"/>
              </a:lnSpc>
              <a:spcAft>
                <a:spcPct val="15000"/>
              </a:spcAft>
              <a:buFont typeface="Wingdings" panose="05000000000000000000" pitchFamily="2" charset="2"/>
              <a:buChar char="§"/>
            </a:pPr>
            <a:r>
              <a:rPr lang="en-US" dirty="0">
                <a:latin typeface="+mn-lt"/>
              </a:rPr>
              <a:t>Communications</a:t>
            </a:r>
          </a:p>
          <a:p>
            <a:pPr eaLnBrk="1" hangingPunct="1">
              <a:lnSpc>
                <a:spcPct val="95000"/>
              </a:lnSpc>
              <a:spcAft>
                <a:spcPct val="15000"/>
              </a:spcAft>
              <a:buFont typeface="Wingdings" panose="05000000000000000000" pitchFamily="2" charset="2"/>
              <a:buChar char="§"/>
            </a:pPr>
            <a:r>
              <a:rPr lang="en-US" dirty="0">
                <a:latin typeface="+mn-lt"/>
              </a:rPr>
              <a:t>Effectiveness checks</a:t>
            </a:r>
          </a:p>
          <a:p>
            <a:pPr eaLnBrk="1" hangingPunct="1">
              <a:lnSpc>
                <a:spcPct val="95000"/>
              </a:lnSpc>
              <a:spcAft>
                <a:spcPct val="15000"/>
              </a:spcAft>
              <a:buFont typeface="Wingdings" panose="05000000000000000000" pitchFamily="2" charset="2"/>
              <a:buChar char="§"/>
            </a:pPr>
            <a:r>
              <a:rPr lang="en-US" dirty="0">
                <a:latin typeface="+mn-lt"/>
              </a:rPr>
              <a:t>Recall Simulations</a:t>
            </a:r>
          </a:p>
          <a:p>
            <a:pPr eaLnBrk="1" hangingPunct="1">
              <a:lnSpc>
                <a:spcPct val="95000"/>
              </a:lnSpc>
              <a:spcAft>
                <a:spcPct val="15000"/>
              </a:spcAft>
              <a:buFont typeface="Wingdings" panose="05000000000000000000" pitchFamily="2" charset="2"/>
              <a:buChar char="§"/>
            </a:pPr>
            <a:endParaRPr lang="en-US" dirty="0">
              <a:solidFill>
                <a:srgbClr val="663300"/>
              </a:solidFill>
              <a:latin typeface="+mn-lt"/>
            </a:endParaRPr>
          </a:p>
          <a:p>
            <a:pPr eaLnBrk="1" hangingPunct="1">
              <a:lnSpc>
                <a:spcPct val="95000"/>
              </a:lnSpc>
              <a:spcAft>
                <a:spcPct val="15000"/>
              </a:spcAft>
              <a:buFont typeface="Wingdings" panose="05000000000000000000" pitchFamily="2" charset="2"/>
              <a:buChar char="§"/>
            </a:pPr>
            <a:endParaRPr lang="en-US" noProof="1">
              <a:latin typeface="+mn-lt"/>
            </a:endParaRPr>
          </a:p>
        </p:txBody>
      </p:sp>
      <p:pic>
        <p:nvPicPr>
          <p:cNvPr id="1026" name="Picture 2" descr="Image result for Hazard Evaluation"/>
          <p:cNvPicPr>
            <a:picLocks noChangeAspect="1" noChangeArrowheads="1"/>
          </p:cNvPicPr>
          <p:nvPr/>
        </p:nvPicPr>
        <p:blipFill rotWithShape="1">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t="29924" r="44987" b="22196"/>
          <a:stretch/>
        </p:blipFill>
        <p:spPr bwMode="auto">
          <a:xfrm>
            <a:off x="4117975" y="4575968"/>
            <a:ext cx="4721225" cy="182880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elated imag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1313" y="4769605"/>
            <a:ext cx="3121025" cy="166119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Communications"/>
          <p:cNvPicPr>
            <a:picLocks noChangeAspect="1" noChangeArrowheads="1"/>
          </p:cNvPicPr>
          <p:nvPr/>
        </p:nvPicPr>
        <p:blipFill>
          <a:blip r:embed="rId6">
            <a:clrChange>
              <a:clrFrom>
                <a:srgbClr val="F6F8E0"/>
              </a:clrFrom>
              <a:clrTo>
                <a:srgbClr val="F6F8E0">
                  <a:alpha val="0"/>
                </a:srgbClr>
              </a:clrTo>
            </a:clrChange>
            <a:extLst>
              <a:ext uri="{28A0092B-C50C-407E-A947-70E740481C1C}">
                <a14:useLocalDpi xmlns:a14="http://schemas.microsoft.com/office/drawing/2010/main" val="0"/>
              </a:ext>
            </a:extLst>
          </a:blip>
          <a:srcRect/>
          <a:stretch>
            <a:fillRect/>
          </a:stretch>
        </p:blipFill>
        <p:spPr bwMode="auto">
          <a:xfrm>
            <a:off x="5806440" y="2838450"/>
            <a:ext cx="2986721" cy="19446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536074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US" altLang="en-US" sz="3200" noProof="1">
                <a:latin typeface="+mn-lt"/>
              </a:rPr>
              <a:t>ELEMENTS OF A RECALL PLAN</a:t>
            </a:r>
          </a:p>
        </p:txBody>
      </p:sp>
      <p:sp>
        <p:nvSpPr>
          <p:cNvPr id="1433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4356" name="Picture 8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15668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7" name="Picture 8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1050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8" name="Picture 87"/>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6558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9" name="Picture 88"/>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2051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0" name="Picture 89"/>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7512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1" name="Picture 90"/>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298950"/>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2" name="Picture 91"/>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8482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3" name="Picture 9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53990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Rectangle 2"/>
          <p:cNvSpPr>
            <a:spLocks noChangeArrowheads="1"/>
          </p:cNvSpPr>
          <p:nvPr/>
        </p:nvSpPr>
        <p:spPr bwMode="gray">
          <a:xfrm>
            <a:off x="319088" y="1555750"/>
            <a:ext cx="8520112" cy="376238"/>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Recall Personnel</a:t>
            </a:r>
          </a:p>
        </p:txBody>
      </p:sp>
      <p:sp>
        <p:nvSpPr>
          <p:cNvPr id="29" name="Rectangle 9"/>
          <p:cNvSpPr>
            <a:spLocks noChangeArrowheads="1"/>
          </p:cNvSpPr>
          <p:nvPr/>
        </p:nvSpPr>
        <p:spPr bwMode="gray">
          <a:xfrm>
            <a:off x="319088" y="1931988"/>
            <a:ext cx="8520111"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One individual should be identified as the Recall Coordinator</a:t>
            </a:r>
          </a:p>
          <a:p>
            <a:pPr lvl="1" eaLnBrk="1" hangingPunct="1">
              <a:lnSpc>
                <a:spcPct val="95000"/>
              </a:lnSpc>
              <a:spcAft>
                <a:spcPct val="15000"/>
              </a:spcAft>
              <a:buSzPct val="105000"/>
              <a:buFont typeface="Arial" panose="020B0604020202020204" pitchFamily="34" charset="0"/>
              <a:buChar char="▪"/>
            </a:pPr>
            <a:r>
              <a:rPr lang="en-US" dirty="0">
                <a:latin typeface="+mn-lt"/>
              </a:rPr>
              <a:t>Identity of coordinator will depend on factors, such as size of operation, number of employees, etc.</a:t>
            </a:r>
          </a:p>
          <a:p>
            <a:pPr lvl="1" eaLnBrk="1" hangingPunct="1">
              <a:lnSpc>
                <a:spcPct val="95000"/>
              </a:lnSpc>
              <a:spcAft>
                <a:spcPct val="15000"/>
              </a:spcAft>
              <a:buSzPct val="105000"/>
              <a:buFont typeface="Arial" panose="020B0604020202020204" pitchFamily="34" charset="0"/>
              <a:buChar char="▪"/>
            </a:pPr>
            <a:r>
              <a:rPr lang="en-US" dirty="0">
                <a:latin typeface="+mn-lt"/>
              </a:rPr>
              <a:t>Coordinator should be knowledgeable of all aspects of operation</a:t>
            </a:r>
          </a:p>
          <a:p>
            <a:pPr eaLnBrk="1" hangingPunct="1">
              <a:lnSpc>
                <a:spcPct val="95000"/>
              </a:lnSpc>
              <a:spcAft>
                <a:spcPct val="15000"/>
              </a:spcAft>
              <a:buFont typeface="Wingdings" panose="05000000000000000000" pitchFamily="2" charset="2"/>
              <a:buChar char="§"/>
            </a:pPr>
            <a:r>
              <a:rPr lang="en-US" dirty="0">
                <a:latin typeface="+mn-lt"/>
              </a:rPr>
              <a:t>Identification of recall personnel</a:t>
            </a:r>
          </a:p>
          <a:p>
            <a:pPr lvl="1" eaLnBrk="1" hangingPunct="1">
              <a:lnSpc>
                <a:spcPct val="95000"/>
              </a:lnSpc>
              <a:spcAft>
                <a:spcPct val="15000"/>
              </a:spcAft>
              <a:buSzPct val="105000"/>
              <a:buFont typeface="Arial" panose="020B0604020202020204" pitchFamily="34" charset="0"/>
              <a:buChar char="▪"/>
            </a:pPr>
            <a:r>
              <a:rPr lang="en-US" dirty="0">
                <a:latin typeface="+mn-lt"/>
              </a:rPr>
              <a:t>All personnel involved in recall action, along with telephone contact numbers, e‑mail, etc., should be identified</a:t>
            </a:r>
          </a:p>
          <a:p>
            <a:pPr lvl="1" eaLnBrk="1" hangingPunct="1">
              <a:lnSpc>
                <a:spcPct val="95000"/>
              </a:lnSpc>
              <a:spcAft>
                <a:spcPct val="15000"/>
              </a:spcAft>
              <a:buSzPct val="105000"/>
              <a:buFont typeface="Arial" panose="020B0604020202020204" pitchFamily="34" charset="0"/>
              <a:buChar char="▪"/>
            </a:pPr>
            <a:r>
              <a:rPr lang="en-US" dirty="0">
                <a:latin typeface="+mn-lt"/>
              </a:rPr>
              <a:t>If alternates are part of team, identify them</a:t>
            </a:r>
          </a:p>
          <a:p>
            <a:pPr lvl="1" eaLnBrk="1" hangingPunct="1">
              <a:lnSpc>
                <a:spcPct val="95000"/>
              </a:lnSpc>
              <a:spcAft>
                <a:spcPct val="15000"/>
              </a:spcAft>
              <a:buSzPct val="105000"/>
              <a:buFont typeface="Arial" panose="020B0604020202020204" pitchFamily="34" charset="0"/>
              <a:buChar char="▪"/>
            </a:pPr>
            <a:r>
              <a:rPr lang="en-US" dirty="0">
                <a:latin typeface="+mn-lt"/>
              </a:rPr>
              <a:t>Roles and responsibilities of each person should be described</a:t>
            </a:r>
          </a:p>
          <a:p>
            <a:pPr marL="285750" indent="-285750" eaLnBrk="1" hangingPunct="1">
              <a:lnSpc>
                <a:spcPct val="95000"/>
              </a:lnSpc>
              <a:spcAft>
                <a:spcPct val="15000"/>
              </a:spcAft>
              <a:buClr>
                <a:schemeClr val="accent1"/>
              </a:buClr>
              <a:buFont typeface="Courier New" panose="02070309020205020404" pitchFamily="49" charset="0"/>
              <a:buChar char="o"/>
            </a:pPr>
            <a:endParaRPr lang="en-US" dirty="0">
              <a:latin typeface="+mn-lt"/>
            </a:endParaRPr>
          </a:p>
          <a:p>
            <a:pPr marL="285750" indent="-285750" eaLnBrk="1" hangingPunct="1">
              <a:lnSpc>
                <a:spcPct val="95000"/>
              </a:lnSpc>
              <a:spcAft>
                <a:spcPct val="15000"/>
              </a:spcAft>
              <a:buClr>
                <a:schemeClr val="accent1"/>
              </a:buClr>
              <a:buFont typeface="Courier New" panose="02070309020205020404" pitchFamily="49" charset="0"/>
              <a:buChar char="o"/>
            </a:pPr>
            <a:endParaRPr lang="en-US" noProof="1">
              <a:latin typeface="+mn-lt"/>
            </a:endParaRPr>
          </a:p>
        </p:txBody>
      </p:sp>
    </p:spTree>
    <p:extLst>
      <p:ext uri="{BB962C8B-B14F-4D97-AF65-F5344CB8AC3E}">
        <p14:creationId xmlns:p14="http://schemas.microsoft.com/office/powerpoint/2010/main" val="414482510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US" altLang="en-US" sz="3200" noProof="1">
                <a:latin typeface="+mn-lt"/>
              </a:rPr>
              <a:t>ELEMENTS OF A RECALL PLAN</a:t>
            </a:r>
          </a:p>
        </p:txBody>
      </p:sp>
      <p:sp>
        <p:nvSpPr>
          <p:cNvPr id="1433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4356" name="Picture 8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15668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7" name="Picture 8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1050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8" name="Picture 87"/>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6558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9" name="Picture 88"/>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2051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0" name="Picture 89"/>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7512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1" name="Picture 90"/>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298950"/>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2" name="Picture 91"/>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8482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3" name="Picture 9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53990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Rectangle 2"/>
          <p:cNvSpPr>
            <a:spLocks noChangeArrowheads="1"/>
          </p:cNvSpPr>
          <p:nvPr/>
        </p:nvSpPr>
        <p:spPr bwMode="gray">
          <a:xfrm>
            <a:off x="319088" y="1555750"/>
            <a:ext cx="8520112" cy="376238"/>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Hazard Evaluation</a:t>
            </a:r>
          </a:p>
        </p:txBody>
      </p:sp>
      <p:sp>
        <p:nvSpPr>
          <p:cNvPr id="29" name="Rectangle 9"/>
          <p:cNvSpPr>
            <a:spLocks noChangeArrowheads="1"/>
          </p:cNvSpPr>
          <p:nvPr/>
        </p:nvSpPr>
        <p:spPr bwMode="gray">
          <a:xfrm>
            <a:off x="319088" y="1931988"/>
            <a:ext cx="8520112"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lnSpc>
                <a:spcPct val="95000"/>
              </a:lnSpc>
              <a:spcAft>
                <a:spcPct val="15000"/>
              </a:spcAft>
              <a:buFont typeface="Wingdings" panose="05000000000000000000" pitchFamily="2" charset="2"/>
              <a:buChar char="§"/>
            </a:pPr>
            <a:r>
              <a:rPr lang="en-US" dirty="0">
                <a:latin typeface="+mn-lt"/>
              </a:rPr>
              <a:t>Firm should collect and evaluate all available information regarding extent and nature of health risk(s) associated with situation, such as</a:t>
            </a:r>
          </a:p>
          <a:p>
            <a:pPr lvl="1" eaLnBrk="1" hangingPunct="1">
              <a:lnSpc>
                <a:spcPct val="95000"/>
              </a:lnSpc>
              <a:spcAft>
                <a:spcPct val="15000"/>
              </a:spcAft>
              <a:buSzPct val="105000"/>
              <a:buFont typeface="Arial" panose="020B0604020202020204" pitchFamily="34" charset="0"/>
              <a:buChar char="▪"/>
            </a:pPr>
            <a:r>
              <a:rPr lang="en-US" dirty="0">
                <a:latin typeface="+mn-lt"/>
              </a:rPr>
              <a:t>whether any disease or injuries have occurred from use of product</a:t>
            </a:r>
          </a:p>
          <a:p>
            <a:pPr marL="285750" indent="-285750" eaLnBrk="1" hangingPunct="1">
              <a:lnSpc>
                <a:spcPct val="95000"/>
              </a:lnSpc>
              <a:spcAft>
                <a:spcPct val="15000"/>
              </a:spcAft>
              <a:buFont typeface="Wingdings" panose="05000000000000000000" pitchFamily="2" charset="2"/>
              <a:buChar char="§"/>
            </a:pPr>
            <a:r>
              <a:rPr lang="en-US" dirty="0">
                <a:latin typeface="+mn-lt"/>
              </a:rPr>
              <a:t>Assessment of hazard to various segments of population that may be exposed, especially those who may be at greatest risk</a:t>
            </a:r>
          </a:p>
          <a:p>
            <a:pPr marL="285750" indent="-285750" eaLnBrk="1" hangingPunct="1">
              <a:lnSpc>
                <a:spcPct val="95000"/>
              </a:lnSpc>
              <a:spcAft>
                <a:spcPct val="15000"/>
              </a:spcAft>
              <a:buFont typeface="Wingdings" panose="05000000000000000000" pitchFamily="2" charset="2"/>
              <a:buChar char="§"/>
            </a:pPr>
            <a:r>
              <a:rPr lang="en-US" dirty="0">
                <a:latin typeface="+mn-lt"/>
              </a:rPr>
              <a:t>Assessment of the likelihood of hazard occurring</a:t>
            </a:r>
          </a:p>
          <a:p>
            <a:pPr marL="285750" indent="-285750" eaLnBrk="1" hangingPunct="1">
              <a:lnSpc>
                <a:spcPct val="95000"/>
              </a:lnSpc>
              <a:spcAft>
                <a:spcPct val="15000"/>
              </a:spcAft>
              <a:buFont typeface="Wingdings" panose="05000000000000000000" pitchFamily="2" charset="2"/>
              <a:buChar char="§"/>
            </a:pPr>
            <a:r>
              <a:rPr lang="en-US" dirty="0">
                <a:latin typeface="+mn-lt"/>
              </a:rPr>
              <a:t>Assessment of the relative degree of seriousness of the health hazard to which the population at risk may be exposed</a:t>
            </a:r>
          </a:p>
          <a:p>
            <a:pPr marL="285750" indent="-285750" eaLnBrk="1" hangingPunct="1">
              <a:lnSpc>
                <a:spcPct val="95000"/>
              </a:lnSpc>
              <a:spcAft>
                <a:spcPct val="15000"/>
              </a:spcAft>
              <a:buFont typeface="Wingdings" panose="05000000000000000000" pitchFamily="2" charset="2"/>
              <a:buChar char="§"/>
            </a:pPr>
            <a:r>
              <a:rPr lang="en-US" dirty="0">
                <a:latin typeface="+mn-lt"/>
              </a:rPr>
              <a:t>Assessment of consequences of hazard’s occurrence</a:t>
            </a:r>
          </a:p>
          <a:p>
            <a:pPr marL="285750" indent="-285750" eaLnBrk="1" hangingPunct="1">
              <a:lnSpc>
                <a:spcPct val="95000"/>
              </a:lnSpc>
              <a:spcAft>
                <a:spcPct val="15000"/>
              </a:spcAft>
              <a:buFont typeface="Wingdings" panose="05000000000000000000" pitchFamily="2" charset="2"/>
              <a:buChar char="§"/>
            </a:pPr>
            <a:endParaRPr lang="en-US" dirty="0">
              <a:latin typeface="+mn-lt"/>
            </a:endParaRPr>
          </a:p>
          <a:p>
            <a:pPr marL="285750" indent="-285750" eaLnBrk="1" hangingPunct="1">
              <a:lnSpc>
                <a:spcPct val="95000"/>
              </a:lnSpc>
              <a:spcAft>
                <a:spcPct val="15000"/>
              </a:spcAft>
              <a:buFont typeface="Wingdings" panose="05000000000000000000" pitchFamily="2" charset="2"/>
              <a:buChar char="§"/>
            </a:pPr>
            <a:endParaRPr lang="en-US" noProof="1">
              <a:latin typeface="+mn-lt"/>
            </a:endParaRPr>
          </a:p>
        </p:txBody>
      </p:sp>
    </p:spTree>
    <p:extLst>
      <p:ext uri="{BB962C8B-B14F-4D97-AF65-F5344CB8AC3E}">
        <p14:creationId xmlns:p14="http://schemas.microsoft.com/office/powerpoint/2010/main" val="1659554171"/>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US" altLang="en-US" sz="3200" noProof="1">
                <a:latin typeface="+mn-lt"/>
              </a:rPr>
              <a:t>Elements of a Recall Plan</a:t>
            </a:r>
          </a:p>
        </p:txBody>
      </p:sp>
      <p:sp>
        <p:nvSpPr>
          <p:cNvPr id="1433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4356" name="Picture 8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15668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7" name="Picture 8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105025"/>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8" name="Picture 87"/>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26558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59" name="Picture 88"/>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2051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0" name="Picture 89"/>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3751263"/>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1" name="Picture 90"/>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4298950"/>
            <a:ext cx="36671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3" name="Picture 9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1313" y="5399088"/>
            <a:ext cx="3667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Rectangle 2"/>
          <p:cNvSpPr>
            <a:spLocks noChangeArrowheads="1"/>
          </p:cNvSpPr>
          <p:nvPr/>
        </p:nvSpPr>
        <p:spPr bwMode="gray">
          <a:xfrm>
            <a:off x="319088" y="1555750"/>
            <a:ext cx="8520112" cy="376238"/>
          </a:xfrm>
          <a:prstGeom prst="rect">
            <a:avLst/>
          </a:prstGeom>
          <a:solidFill>
            <a:srgbClr val="996633"/>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Determination of Scope</a:t>
            </a:r>
          </a:p>
        </p:txBody>
      </p:sp>
      <p:sp>
        <p:nvSpPr>
          <p:cNvPr id="29" name="Rectangle 9"/>
          <p:cNvSpPr>
            <a:spLocks noChangeArrowheads="1"/>
          </p:cNvSpPr>
          <p:nvPr/>
        </p:nvSpPr>
        <p:spPr bwMode="gray">
          <a:xfrm>
            <a:off x="319088" y="1931988"/>
            <a:ext cx="8520112"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Plan should outline how firm will assess the amount and kind of product subject to recall</a:t>
            </a:r>
          </a:p>
          <a:p>
            <a:pPr eaLnBrk="1" hangingPunct="1">
              <a:lnSpc>
                <a:spcPct val="95000"/>
              </a:lnSpc>
              <a:spcAft>
                <a:spcPct val="15000"/>
              </a:spcAft>
              <a:buFont typeface="Wingdings" panose="05000000000000000000" pitchFamily="2" charset="2"/>
              <a:buChar char="§"/>
            </a:pPr>
            <a:r>
              <a:rPr lang="en-US" dirty="0">
                <a:latin typeface="+mn-lt"/>
              </a:rPr>
              <a:t>Scope of recall based on criteria such as contamination, product coding, same source of raw material, clean-up to clean-up, etc. </a:t>
            </a:r>
          </a:p>
          <a:p>
            <a:pPr eaLnBrk="1" hangingPunct="1">
              <a:lnSpc>
                <a:spcPct val="95000"/>
              </a:lnSpc>
              <a:spcAft>
                <a:spcPct val="15000"/>
              </a:spcAft>
              <a:buFont typeface="Wingdings" panose="05000000000000000000" pitchFamily="2" charset="2"/>
              <a:buChar char="§"/>
            </a:pPr>
            <a:endParaRPr lang="en-US" dirty="0">
              <a:latin typeface="+mn-lt"/>
            </a:endParaRPr>
          </a:p>
          <a:p>
            <a:pPr marL="285750" indent="-285750" eaLnBrk="1" hangingPunct="1">
              <a:lnSpc>
                <a:spcPct val="95000"/>
              </a:lnSpc>
              <a:spcAft>
                <a:spcPct val="15000"/>
              </a:spcAft>
              <a:buFont typeface="Courier New" panose="02070309020205020404" pitchFamily="49" charset="0"/>
              <a:buChar char="o"/>
            </a:pPr>
            <a:endParaRPr lang="en-US" noProof="1">
              <a:latin typeface="+mn-lt"/>
            </a:endParaRPr>
          </a:p>
        </p:txBody>
      </p:sp>
    </p:spTree>
    <p:extLst>
      <p:ext uri="{BB962C8B-B14F-4D97-AF65-F5344CB8AC3E}">
        <p14:creationId xmlns:p14="http://schemas.microsoft.com/office/powerpoint/2010/main" val="3111294110"/>
      </p:ext>
    </p:extLst>
  </p:cSld>
  <p:clrMapOvr>
    <a:masterClrMapping/>
  </p:clrMapOv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6F0180CB-08B1-436B-9799-0C76022FBD6C}">
  <ds:schemaRefs>
    <ds:schemaRef ds:uri="http://schemas.microsoft.com/office/2006/metadata/properties"/>
    <ds:schemaRef ds:uri="B6023AA3-3CEE-413F-91F8-322A2644F388"/>
    <ds:schemaRef ds:uri="http://schemas.openxmlformats.org/package/2006/metadata/core-properties"/>
    <ds:schemaRef ds:uri="http://purl.org/dc/terms/"/>
    <ds:schemaRef ds:uri="http://schemas.microsoft.com/office/infopath/2007/PartnerControls"/>
    <ds:schemaRef ds:uri="http://purl.org/dc/elements/1.1/"/>
    <ds:schemaRef ds:uri="http://purl.org/dc/dcmitype/"/>
    <ds:schemaRef ds:uri="http://schemas.microsoft.com/office/2006/documentManagement/types"/>
    <ds:schemaRef ds:uri="http://schemas.microsoft.com/sharepoint/v3/fields"/>
    <ds:schemaRef ds:uri="0f0eb950-47b7-49a7-b2b9-b0c411c9c3b8"/>
    <ds:schemaRef ds:uri="http://schemas.microsoft.com/sharepoint/v3"/>
    <ds:schemaRef ds:uri="http://www.w3.org/XML/1998/namespace"/>
  </ds:schemaRefs>
</ds:datastoreItem>
</file>

<file path=customXml/itemProps2.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3.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576FB07F-DD47-4C62-89FB-E79CBDA66930}">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Theme1</Template>
  <TotalTime>1221</TotalTime>
  <Words>1387</Words>
  <Application>Microsoft Office PowerPoint</Application>
  <PresentationFormat>On-screen Show (4:3)</PresentationFormat>
  <Paragraphs>224</Paragraphs>
  <Slides>19</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Calibri Light</vt:lpstr>
      <vt:lpstr>Cooper Black</vt:lpstr>
      <vt:lpstr>Courier New</vt:lpstr>
      <vt:lpstr>Wingdings</vt:lpstr>
      <vt:lpstr>Office Theme</vt:lpstr>
      <vt:lpstr>PRODUCT RECALL</vt:lpstr>
      <vt:lpstr>AGENDA</vt:lpstr>
      <vt:lpstr>DEFINITIONS</vt:lpstr>
      <vt:lpstr>CLASSIFICATION OF RECALL</vt:lpstr>
      <vt:lpstr>DEPTH OF RECALL</vt:lpstr>
      <vt:lpstr>ELEMENTS OF A RECALL PLAN</vt:lpstr>
      <vt:lpstr>ELEMENTS OF A RECALL PLAN</vt:lpstr>
      <vt:lpstr>ELEMENTS OF A RECALL PLAN</vt:lpstr>
      <vt:lpstr>Elements of a Recall Plan</vt:lpstr>
      <vt:lpstr>ELEMENTS OF A RECALL PLAN</vt:lpstr>
      <vt:lpstr>ELEMENTS OF A RECALL PLAN</vt:lpstr>
      <vt:lpstr>ELEMENTS OF A RECALL PLAN</vt:lpstr>
      <vt:lpstr>ELEMENTS OF A RECALL PLAN</vt:lpstr>
      <vt:lpstr>WHEN IS A RECALL REQUIRED?</vt:lpstr>
      <vt:lpstr>INITIATING A RECALL</vt:lpstr>
      <vt:lpstr>INITIATING A RECALL</vt:lpstr>
      <vt:lpstr>MANUFACTURER RESPONSIBILITIES</vt:lpstr>
      <vt:lpstr>CLOSING A RECALL</vt:lpstr>
      <vt:lpstr>CLOSING A RECALL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 RECALL</dc:title>
  <dc:creator>PMG-54</dc:creator>
  <cp:lastModifiedBy>abhinav pandey</cp:lastModifiedBy>
  <cp:revision>40</cp:revision>
  <cp:lastPrinted>2014-11-21T06:58:07Z</cp:lastPrinted>
  <dcterms:created xsi:type="dcterms:W3CDTF">2017-06-26T05:14:31Z</dcterms:created>
  <dcterms:modified xsi:type="dcterms:W3CDTF">2025-04-15T11:30:38Z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