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5"/>
  </p:sldMasterIdLst>
  <p:notesMasterIdLst>
    <p:notesMasterId r:id="rId21"/>
  </p:notesMasterIdLst>
  <p:sldIdLst>
    <p:sldId id="256" r:id="rId6"/>
    <p:sldId id="257" r:id="rId7"/>
    <p:sldId id="258" r:id="rId8"/>
    <p:sldId id="259" r:id="rId9"/>
    <p:sldId id="260" r:id="rId10"/>
    <p:sldId id="261" r:id="rId11"/>
    <p:sldId id="271" r:id="rId12"/>
    <p:sldId id="262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99CC"/>
    <a:srgbClr val="FF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737" autoAdjust="0"/>
  </p:normalViewPr>
  <p:slideViewPr>
    <p:cSldViewPr>
      <p:cViewPr varScale="1">
        <p:scale>
          <a:sx n="93" d="100"/>
          <a:sy n="93" d="100"/>
        </p:scale>
        <p:origin x="156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8B4CB-620C-44DC-9CC9-701675A36E1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462E2-F543-4B30-B078-C63253CE8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12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92B779F-3ABC-494F-9AB2-A96A8597B565}" type="slidenum">
              <a:rPr altLang="en-US"/>
              <a:pPr/>
              <a:t>2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A1DF5E7-EFC9-46C8-B272-0756A27AED62}" type="slidenum">
              <a:rPr lang="en-GB" altLang="en-US" sz="1300"/>
              <a:pPr algn="r" eaLnBrk="1" hangingPunct="1"/>
              <a:t>2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1986877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92B779F-3ABC-494F-9AB2-A96A8597B565}" type="slidenum">
              <a:rPr altLang="en-US"/>
              <a:pPr/>
              <a:t>11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A1DF5E7-EFC9-46C8-B272-0756A27AED62}" type="slidenum">
              <a:rPr lang="en-GB" altLang="en-US" sz="1300"/>
              <a:pPr algn="r" eaLnBrk="1" hangingPunct="1"/>
              <a:t>11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1390255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92B779F-3ABC-494F-9AB2-A96A8597B565}" type="slidenum">
              <a:rPr altLang="en-US"/>
              <a:pPr/>
              <a:t>12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A1DF5E7-EFC9-46C8-B272-0756A27AED62}" type="slidenum">
              <a:rPr lang="en-GB" altLang="en-US" sz="1300"/>
              <a:pPr algn="r" eaLnBrk="1" hangingPunct="1"/>
              <a:t>12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727722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92B779F-3ABC-494F-9AB2-A96A8597B565}" type="slidenum">
              <a:rPr altLang="en-US"/>
              <a:pPr/>
              <a:t>13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A1DF5E7-EFC9-46C8-B272-0756A27AED62}" type="slidenum">
              <a:rPr lang="en-GB" altLang="en-US" sz="1300"/>
              <a:pPr algn="r" eaLnBrk="1" hangingPunct="1"/>
              <a:t>13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9565345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92B779F-3ABC-494F-9AB2-A96A8597B565}" type="slidenum">
              <a:rPr altLang="en-US"/>
              <a:pPr/>
              <a:t>14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A1DF5E7-EFC9-46C8-B272-0756A27AED62}" type="slidenum">
              <a:rPr lang="en-GB" altLang="en-US" sz="1300"/>
              <a:pPr algn="r" eaLnBrk="1" hangingPunct="1"/>
              <a:t>14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841738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92B779F-3ABC-494F-9AB2-A96A8597B565}" type="slidenum">
              <a:rPr altLang="en-US"/>
              <a:pPr/>
              <a:t>15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A1DF5E7-EFC9-46C8-B272-0756A27AED62}" type="slidenum">
              <a:rPr lang="en-GB" altLang="en-US" sz="1300"/>
              <a:pPr algn="r" eaLnBrk="1" hangingPunct="1"/>
              <a:t>15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609446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92B779F-3ABC-494F-9AB2-A96A8597B565}" type="slidenum">
              <a:rPr altLang="en-US"/>
              <a:pPr/>
              <a:t>3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A1DF5E7-EFC9-46C8-B272-0756A27AED62}" type="slidenum">
              <a:rPr lang="en-GB" altLang="en-US" sz="1300"/>
              <a:pPr algn="r" eaLnBrk="1" hangingPunct="1"/>
              <a:t>3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631558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92B779F-3ABC-494F-9AB2-A96A8597B565}" type="slidenum">
              <a:rPr altLang="en-US"/>
              <a:pPr/>
              <a:t>4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A1DF5E7-EFC9-46C8-B272-0756A27AED62}" type="slidenum">
              <a:rPr lang="en-GB" altLang="en-US" sz="1300"/>
              <a:pPr algn="r" eaLnBrk="1" hangingPunct="1"/>
              <a:t>4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263133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92B779F-3ABC-494F-9AB2-A96A8597B565}" type="slidenum">
              <a:rPr altLang="en-US"/>
              <a:pPr/>
              <a:t>5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A1DF5E7-EFC9-46C8-B272-0756A27AED62}" type="slidenum">
              <a:rPr lang="en-GB" altLang="en-US" sz="1300"/>
              <a:pPr algn="r" eaLnBrk="1" hangingPunct="1"/>
              <a:t>5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199787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92B779F-3ABC-494F-9AB2-A96A8597B565}" type="slidenum">
              <a:rPr altLang="en-US"/>
              <a:pPr/>
              <a:t>6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A1DF5E7-EFC9-46C8-B272-0756A27AED62}" type="slidenum">
              <a:rPr lang="en-GB" altLang="en-US" sz="1300"/>
              <a:pPr algn="r" eaLnBrk="1" hangingPunct="1"/>
              <a:t>6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9106507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92B779F-3ABC-494F-9AB2-A96A8597B565}" type="slidenum">
              <a:rPr altLang="en-US"/>
              <a:pPr/>
              <a:t>7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A1DF5E7-EFC9-46C8-B272-0756A27AED62}" type="slidenum">
              <a:rPr lang="en-GB" altLang="en-US" sz="1300"/>
              <a:pPr algn="r" eaLnBrk="1" hangingPunct="1"/>
              <a:t>7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6414501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92B779F-3ABC-494F-9AB2-A96A8597B565}" type="slidenum">
              <a:rPr altLang="en-US"/>
              <a:pPr/>
              <a:t>8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A1DF5E7-EFC9-46C8-B272-0756A27AED62}" type="slidenum">
              <a:rPr lang="en-GB" altLang="en-US" sz="1300"/>
              <a:pPr algn="r" eaLnBrk="1" hangingPunct="1"/>
              <a:t>8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1580440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92B779F-3ABC-494F-9AB2-A96A8597B565}" type="slidenum">
              <a:rPr altLang="en-US"/>
              <a:pPr/>
              <a:t>9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A1DF5E7-EFC9-46C8-B272-0756A27AED62}" type="slidenum">
              <a:rPr lang="en-GB" altLang="en-US" sz="1300"/>
              <a:pPr algn="r" eaLnBrk="1" hangingPunct="1"/>
              <a:t>9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2476222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92B779F-3ABC-494F-9AB2-A96A8597B565}" type="slidenum">
              <a:rPr altLang="en-US"/>
              <a:pPr/>
              <a:t>10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A1DF5E7-EFC9-46C8-B272-0756A27AED62}" type="slidenum">
              <a:rPr lang="en-GB" altLang="en-US" sz="1300"/>
              <a:pPr algn="r" eaLnBrk="1" hangingPunct="1"/>
              <a:t>10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984557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1" indent="0" algn="ctr">
              <a:buNone/>
              <a:defRPr sz="2000"/>
            </a:lvl2pPr>
            <a:lvl3pPr marL="914361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4" indent="0" algn="ctr">
              <a:buNone/>
              <a:defRPr sz="1600"/>
            </a:lvl5pPr>
            <a:lvl6pPr marL="2285904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176579-FE05-417F-8609-C7CAFF5E6B08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DFF2D0C-D2C9-46FB-ADF6-A99561CA6E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82DF1-27FD-4ADD-91C2-9C181CCE0E13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F167844-14C8-4475-9827-0B1589FE1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249D29F-51EA-42FF-836F-210591C74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862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581E-3D60-4789-81BA-A8F1555C1ECB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820914-E4BC-433E-AEBE-0A380D1DF40F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</p:spTree>
    <p:extLst>
      <p:ext uri="{BB962C8B-B14F-4D97-AF65-F5344CB8AC3E}">
        <p14:creationId xmlns:p14="http://schemas.microsoft.com/office/powerpoint/2010/main" val="3913298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70FB658-1DD4-4E67-9DD4-9075B9581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675B3-901B-4884-9D3B-DD82244241A2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5ABC8AF-6C8D-4E94-B42A-425E6E33DC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F3970AF-C2BE-4BB0-A0D9-0C90862EA1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470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62B0F-90E2-412D-AE42-DE276FA4C40E}" type="datetime1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81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mg.engineering/" TargetMode="External"/><Relationship Id="rId3" Type="http://schemas.openxmlformats.org/officeDocument/2006/relationships/slideLayout" Target="../slideLayouts/slideLayout3.xml"/><Relationship Id="rId7" Type="http://schemas.openxmlformats.org/officeDocument/2006/relationships/hyperlink" Target="mailto:info@pmg.engineerin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alphaModFix amt="4000"/>
            <a:lum/>
          </a:blip>
          <a:srcRect/>
          <a:tile tx="0" ty="0" sx="77000" sy="77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6487" y="787183"/>
            <a:ext cx="7886700" cy="892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68411"/>
            <a:ext cx="7886700" cy="4475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94DA7-86D7-474D-A1B4-F15BA50BEFE7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F075A5-6ECF-45AD-8CF3-F2A10412AC53}"/>
              </a:ext>
            </a:extLst>
          </p:cNvPr>
          <p:cNvCxnSpPr>
            <a:cxnSpLocks/>
          </p:cNvCxnSpPr>
          <p:nvPr userDrawn="1"/>
        </p:nvCxnSpPr>
        <p:spPr>
          <a:xfrm>
            <a:off x="636487" y="698107"/>
            <a:ext cx="78867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1D93101-9D13-482D-A0BE-6AB1F6CE3654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23" dirty="0"/>
              <a:t>Competent People. Smarter Work Systems. Exceptional Customer Interactions.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23DB47D-1AD0-4B44-BB13-503C998C195C}"/>
              </a:ext>
            </a:extLst>
          </p:cNvPr>
          <p:cNvSpPr txBox="1">
            <a:spLocks/>
          </p:cNvSpPr>
          <p:nvPr userDrawn="1"/>
        </p:nvSpPr>
        <p:spPr>
          <a:xfrm>
            <a:off x="628650" y="58232"/>
            <a:ext cx="3417341" cy="639875"/>
          </a:xfrm>
          <a:prstGeom prst="rect">
            <a:avLst/>
          </a:prstGeom>
        </p:spPr>
        <p:txBody>
          <a:bodyPr vert="horz" lIns="63305" tIns="31652" rIns="63305" bIns="31652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62" b="1" dirty="0"/>
              <a:t>PMG Engineering Private Limited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End-to-End Engineering Company in Food Industry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info@pmg.engineering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| 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/>
              </a:rPr>
              <a:t>www.pmg.engineering</a:t>
            </a:r>
            <a:endParaRPr lang="en-US" sz="1108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20805C-D2DD-477E-877E-F4DEF1025626}"/>
              </a:ext>
            </a:extLst>
          </p:cNvPr>
          <p:cNvSpPr txBox="1"/>
          <p:nvPr userDrawn="1"/>
        </p:nvSpPr>
        <p:spPr>
          <a:xfrm>
            <a:off x="7028458" y="505951"/>
            <a:ext cx="1560042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9" b="0" dirty="0">
                <a:solidFill>
                  <a:srgbClr val="FF8A04"/>
                </a:solidFill>
              </a:rPr>
              <a:t>Reputation built on </a:t>
            </a:r>
            <a:r>
              <a:rPr lang="en-US" sz="969" b="0" u="none" dirty="0">
                <a:solidFill>
                  <a:srgbClr val="FF8A04"/>
                </a:solidFill>
              </a:rPr>
              <a:t>Results</a:t>
            </a:r>
          </a:p>
        </p:txBody>
      </p:sp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EDD520AD-DDE1-4DCD-9090-3F04B1CE750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952" y="58232"/>
            <a:ext cx="1511398" cy="47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009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</p:sldLayoutIdLst>
  <p:hf hdr="0" ftr="0" dt="0"/>
  <p:txStyles>
    <p:titleStyle>
      <a:lvl1pPr algn="l" defTabSz="91436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3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6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7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6750"/>
            <a:ext cx="7772400" cy="238125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astellar" panose="020A0402060406010301" pitchFamily="18" charset="0"/>
              </a:rPr>
              <a:t>CORRECTIVE AND PREVENTIVE ACTION (CAPA)</a:t>
            </a:r>
          </a:p>
        </p:txBody>
      </p:sp>
      <p:pic>
        <p:nvPicPr>
          <p:cNvPr id="1026" name="Picture 2" descr="Image result for CORRECTIVE AND PREVENTIVE ACTION (CAPA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795" y="2895600"/>
            <a:ext cx="3624410" cy="3515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6088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THE CAPA PROCESS</a:t>
            </a: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Data Analysis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gray">
          <a:xfrm>
            <a:off x="323850" y="1931988"/>
            <a:ext cx="8505825" cy="43926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Common Statistical Techniques for data analysis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Pareto charts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Run charts 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Control charts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Mean and standard deviation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Graphical methods (fish bone diagrams, histograms, scatter plots spreadsheets, etc)</a:t>
            </a:r>
          </a:p>
        </p:txBody>
      </p:sp>
      <p:pic>
        <p:nvPicPr>
          <p:cNvPr id="6" name="Picture 2" descr="Image result for Data Analysi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420362"/>
            <a:ext cx="2363658" cy="1820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256971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THE CAPA PROCESS</a:t>
            </a: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Investigate Cause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3926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Investigating the cause of nonconformities relating to product, process, and the quality system is a must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Investigation steps to be followed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Identify the problem and characterize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Determine scope and impact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Investigate data, process, operations and other sources of information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Determine root cause if possible</a:t>
            </a:r>
          </a:p>
        </p:txBody>
      </p:sp>
      <p:pic>
        <p:nvPicPr>
          <p:cNvPr id="2" name="Picture 2" descr="Image result for Investigat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906253"/>
            <a:ext cx="1950244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642340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THE CAPA PROCESS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gray">
          <a:xfrm>
            <a:off x="319088" y="1555750"/>
            <a:ext cx="4176712" cy="376238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Possible root causes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gray">
          <a:xfrm>
            <a:off x="4652963" y="1555750"/>
            <a:ext cx="4167187" cy="376238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Root cause analysis tools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gray">
          <a:xfrm>
            <a:off x="319088" y="1931988"/>
            <a:ext cx="4176712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Training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Design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Manufacturing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Management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Change control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Purchasing/ Supplier quality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Testing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Documentation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Maintenance</a:t>
            </a: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gray">
          <a:xfrm>
            <a:off x="4652963" y="1931988"/>
            <a:ext cx="4167187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Commonly used tools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Fish bone diagrams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5“why’s”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Fault tree analysis</a:t>
            </a:r>
          </a:p>
        </p:txBody>
      </p:sp>
    </p:spTree>
    <p:extLst>
      <p:ext uri="{BB962C8B-B14F-4D97-AF65-F5344CB8AC3E}">
        <p14:creationId xmlns:p14="http://schemas.microsoft.com/office/powerpoint/2010/main" val="194940364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THE CAPA PROCESS</a:t>
            </a: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Identify Action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gray">
          <a:xfrm>
            <a:off x="323850" y="1931988"/>
            <a:ext cx="8515349" cy="43926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Identify the action(s) needed to correct and prevent recurrence of non-conforming product and other quality problems.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Afetr identifying action, take action by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Identifying Solutions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Develop action plan for corrective action/ preventive action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Consider the risk possed by the problem</a:t>
            </a:r>
          </a:p>
          <a:p>
            <a:pPr marL="1200150" lvl="2" indent="-285750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▫"/>
            </a:pPr>
            <a:r>
              <a:rPr lang="en-US" noProof="1">
                <a:latin typeface="+mn-lt"/>
              </a:rPr>
              <a:t>Not all problems require the same level of investigation and action</a:t>
            </a:r>
          </a:p>
          <a:p>
            <a:pPr marL="1200150" lvl="2" indent="-285750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▫"/>
            </a:pPr>
            <a:r>
              <a:rPr lang="en-US" noProof="1">
                <a:latin typeface="+mn-lt"/>
              </a:rPr>
              <a:t>It is appropriate to “elevate” some issues at the expense of others</a:t>
            </a:r>
          </a:p>
          <a:p>
            <a:pPr lvl="2" eaLnBrk="1" hangingPunct="1"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  <p:pic>
        <p:nvPicPr>
          <p:cNvPr id="6146" name="Picture 2" descr="Image result for Identif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346" y="4573180"/>
            <a:ext cx="2506854" cy="1751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0397676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THE CAPA PROCESS</a:t>
            </a: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Verify/ Validate Effectiveness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gray">
          <a:xfrm>
            <a:off x="323850" y="1931988"/>
            <a:ext cx="8505825" cy="43926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Verifying or validating the corrective and preventive action to ensure that such action is effective and does not adversely affect the finished product.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Check the effectiveness of CAPA by seeking answers to the following: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Did my solution work?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Did it create other potential non conformances?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Verify that verification/validation protocols were established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Review data associated with verification or validation activities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Review the effectiveness of the corrective and preventive actions by reviewing data to determine if similar quality problems exist after implementation</a:t>
            </a: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  <p:pic>
        <p:nvPicPr>
          <p:cNvPr id="7170" name="Picture 2" descr="Image result for Verify/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315452"/>
            <a:ext cx="2657475" cy="1993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1999093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n-US" sz="3200" noProof="1">
                <a:latin typeface="+mn-lt"/>
              </a:rPr>
              <a:t>IMPLEMENTING CHANGES</a:t>
            </a: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Implement changes to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gray">
          <a:xfrm>
            <a:off x="323850" y="1931988"/>
            <a:ext cx="8505825" cy="43926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CAPA implementation to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Document control for products and processes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Change control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Ensure that controlled documents are reviewed and approved if changes are made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Verify process by viewing actual process and equipment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Implemented changes may directlylink to design or production and process control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Document control for products and processes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Change control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endParaRPr lang="en-US" noProof="1">
              <a:latin typeface="+mn-lt"/>
            </a:endParaRP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endParaRPr lang="en-US" noProof="1">
              <a:latin typeface="+mn-lt"/>
            </a:endParaRPr>
          </a:p>
        </p:txBody>
      </p:sp>
      <p:pic>
        <p:nvPicPr>
          <p:cNvPr id="8194" name="Picture 2" descr="Related imag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9229" y="4343400"/>
            <a:ext cx="3025592" cy="1842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259230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AGENDA </a:t>
            </a:r>
          </a:p>
        </p:txBody>
      </p:sp>
      <p:sp>
        <p:nvSpPr>
          <p:cNvPr id="4100" name="Rectangle 51"/>
          <p:cNvSpPr>
            <a:spLocks noChangeArrowheads="1"/>
          </p:cNvSpPr>
          <p:nvPr/>
        </p:nvSpPr>
        <p:spPr bwMode="gray">
          <a:xfrm>
            <a:off x="323850" y="1555750"/>
            <a:ext cx="733425" cy="735013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1</a:t>
            </a:r>
          </a:p>
        </p:txBody>
      </p:sp>
      <p:sp>
        <p:nvSpPr>
          <p:cNvPr id="4101" name="Rectangle 52"/>
          <p:cNvSpPr>
            <a:spLocks noChangeArrowheads="1"/>
          </p:cNvSpPr>
          <p:nvPr/>
        </p:nvSpPr>
        <p:spPr bwMode="gray">
          <a:xfrm>
            <a:off x="1201738" y="1555750"/>
            <a:ext cx="7618412" cy="73501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Purpose of CAPA</a:t>
            </a:r>
          </a:p>
        </p:txBody>
      </p:sp>
      <p:sp>
        <p:nvSpPr>
          <p:cNvPr id="4102" name="Rectangle 53"/>
          <p:cNvSpPr>
            <a:spLocks noChangeArrowheads="1"/>
          </p:cNvSpPr>
          <p:nvPr/>
        </p:nvSpPr>
        <p:spPr bwMode="gray">
          <a:xfrm>
            <a:off x="323850" y="2436813"/>
            <a:ext cx="733425" cy="735012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2</a:t>
            </a:r>
          </a:p>
        </p:txBody>
      </p:sp>
      <p:sp>
        <p:nvSpPr>
          <p:cNvPr id="4103" name="Rectangle 54"/>
          <p:cNvSpPr>
            <a:spLocks noChangeArrowheads="1"/>
          </p:cNvSpPr>
          <p:nvPr/>
        </p:nvSpPr>
        <p:spPr bwMode="gray">
          <a:xfrm>
            <a:off x="1201738" y="2436813"/>
            <a:ext cx="7618412" cy="735012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Why is CAPA important?</a:t>
            </a:r>
          </a:p>
        </p:txBody>
      </p:sp>
      <p:sp>
        <p:nvSpPr>
          <p:cNvPr id="4104" name="Rectangle 55"/>
          <p:cNvSpPr>
            <a:spLocks noChangeArrowheads="1"/>
          </p:cNvSpPr>
          <p:nvPr/>
        </p:nvSpPr>
        <p:spPr bwMode="gray">
          <a:xfrm>
            <a:off x="323850" y="3314700"/>
            <a:ext cx="733425" cy="735013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3</a:t>
            </a:r>
          </a:p>
        </p:txBody>
      </p:sp>
      <p:sp>
        <p:nvSpPr>
          <p:cNvPr id="4105" name="Rectangle 56"/>
          <p:cNvSpPr>
            <a:spLocks noChangeArrowheads="1"/>
          </p:cNvSpPr>
          <p:nvPr/>
        </p:nvSpPr>
        <p:spPr bwMode="gray">
          <a:xfrm>
            <a:off x="1201738" y="3314700"/>
            <a:ext cx="7618412" cy="73501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Definitions</a:t>
            </a:r>
          </a:p>
        </p:txBody>
      </p:sp>
      <p:sp>
        <p:nvSpPr>
          <p:cNvPr id="4106" name="Rectangle 57"/>
          <p:cNvSpPr>
            <a:spLocks noChangeArrowheads="1"/>
          </p:cNvSpPr>
          <p:nvPr/>
        </p:nvSpPr>
        <p:spPr bwMode="gray">
          <a:xfrm>
            <a:off x="323850" y="4192588"/>
            <a:ext cx="733425" cy="735012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4</a:t>
            </a:r>
          </a:p>
        </p:txBody>
      </p:sp>
      <p:sp>
        <p:nvSpPr>
          <p:cNvPr id="4107" name="Rectangle 58"/>
          <p:cNvSpPr>
            <a:spLocks noChangeArrowheads="1"/>
          </p:cNvSpPr>
          <p:nvPr/>
        </p:nvSpPr>
        <p:spPr bwMode="gray">
          <a:xfrm>
            <a:off x="1201738" y="4192588"/>
            <a:ext cx="7618412" cy="735012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The CAPA Process</a:t>
            </a:r>
          </a:p>
        </p:txBody>
      </p:sp>
      <p:sp>
        <p:nvSpPr>
          <p:cNvPr id="4108" name="Rectangle 59"/>
          <p:cNvSpPr>
            <a:spLocks noChangeArrowheads="1"/>
          </p:cNvSpPr>
          <p:nvPr/>
        </p:nvSpPr>
        <p:spPr bwMode="gray">
          <a:xfrm>
            <a:off x="323850" y="5067300"/>
            <a:ext cx="733425" cy="735013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5</a:t>
            </a:r>
          </a:p>
        </p:txBody>
      </p:sp>
      <p:sp>
        <p:nvSpPr>
          <p:cNvPr id="4109" name="Rectangle 60"/>
          <p:cNvSpPr>
            <a:spLocks noChangeArrowheads="1"/>
          </p:cNvSpPr>
          <p:nvPr/>
        </p:nvSpPr>
        <p:spPr bwMode="gray">
          <a:xfrm>
            <a:off x="1201738" y="5067300"/>
            <a:ext cx="7618412" cy="73501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Implementing Changes</a:t>
            </a:r>
          </a:p>
        </p:txBody>
      </p:sp>
    </p:spTree>
    <p:extLst>
      <p:ext uri="{BB962C8B-B14F-4D97-AF65-F5344CB8AC3E}">
        <p14:creationId xmlns:p14="http://schemas.microsoft.com/office/powerpoint/2010/main" val="219494126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PURPOSE OF CAPA</a:t>
            </a: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CAPA helps to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gray">
          <a:xfrm>
            <a:off x="323850" y="1930400"/>
            <a:ext cx="8516938" cy="439420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Collect and Analyze Information based on appropriate statistical methodology as necessary to detect recurring quality problems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Identify and Investigate Existing and Potential Product and Quality Problems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Take Appropriate, Effective, and Comprehensive Corrective and/or Preventive Actions</a:t>
            </a:r>
            <a:endParaRPr lang="en-US" noProof="1">
              <a:latin typeface="+mn-lt"/>
            </a:endParaRPr>
          </a:p>
        </p:txBody>
      </p:sp>
      <p:pic>
        <p:nvPicPr>
          <p:cNvPr id="1026" name="Picture 2" descr="Image result for hel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724400"/>
            <a:ext cx="2364741" cy="1447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112505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PURPOSE OF CAPA</a:t>
            </a: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The CAPA system applies to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gray">
          <a:xfrm>
            <a:off x="323850" y="1930400"/>
            <a:ext cx="8516938" cy="439420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680"/>
          <a:stretch/>
        </p:blipFill>
        <p:spPr>
          <a:xfrm>
            <a:off x="838200" y="2471738"/>
            <a:ext cx="7690394" cy="3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63152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WHY IS CAPA IMPORTANT?</a:t>
            </a: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The CAPA system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gray">
          <a:xfrm>
            <a:off x="323850" y="1930400"/>
            <a:ext cx="8516938" cy="439420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Ensures problems are detected and resolved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It is also linked to various other requirements such as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Complaint Files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Non conforming product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Acceptance activities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Servicing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Audits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Reports of correction and removal (recall)</a:t>
            </a:r>
          </a:p>
        </p:txBody>
      </p:sp>
      <p:pic>
        <p:nvPicPr>
          <p:cNvPr id="2050" name="Picture 2" descr="Image result for The CAPA syste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148237"/>
            <a:ext cx="4191000" cy="2146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458056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DEFINITIONS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gray">
          <a:xfrm>
            <a:off x="322263" y="1555750"/>
            <a:ext cx="4176712" cy="376238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Correction</a:t>
            </a: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gray">
          <a:xfrm>
            <a:off x="322263" y="1931988"/>
            <a:ext cx="4176712" cy="1671637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Repair, rework, or adjustment and relates to the disposition of an existing nonconformity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gray">
          <a:xfrm>
            <a:off x="4656138" y="1555750"/>
            <a:ext cx="4181475" cy="376238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Corrective Action</a:t>
            </a: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gray">
          <a:xfrm>
            <a:off x="322263" y="3748088"/>
            <a:ext cx="4176712" cy="376237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Preventive Action</a:t>
            </a: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gray">
          <a:xfrm>
            <a:off x="322263" y="4124325"/>
            <a:ext cx="4176712" cy="1677988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Action taken to eliminate the cause of a potential nonconformity, defect, or other undesirable situation in order to prevent occurrence</a:t>
            </a: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gray">
          <a:xfrm>
            <a:off x="4656138" y="3748088"/>
            <a:ext cx="4181475" cy="376237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Non conformity</a:t>
            </a: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gray">
          <a:xfrm>
            <a:off x="4656138" y="4124325"/>
            <a:ext cx="4181475" cy="1677988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Non-fulfillment of a specified requirement.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gray">
          <a:xfrm>
            <a:off x="4656137" y="1931988"/>
            <a:ext cx="4181475" cy="1671637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The action taken to eliminate the causes of an existing nonconformity, defect or other undesirable situation in order to prevent recurrence.</a:t>
            </a:r>
          </a:p>
        </p:txBody>
      </p:sp>
    </p:spTree>
    <p:extLst>
      <p:ext uri="{BB962C8B-B14F-4D97-AF65-F5344CB8AC3E}">
        <p14:creationId xmlns:p14="http://schemas.microsoft.com/office/powerpoint/2010/main" val="82362939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The CAPA Process</a:t>
            </a: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The CAPA process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gray">
          <a:xfrm>
            <a:off x="323850" y="1931988"/>
            <a:ext cx="8516938" cy="43926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838200" y="3123640"/>
            <a:ext cx="1600200" cy="187545"/>
          </a:xfrm>
          <a:prstGeom prst="rightArrow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7763" y="2751649"/>
            <a:ext cx="1138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INPUTS</a:t>
            </a:r>
          </a:p>
        </p:txBody>
      </p:sp>
      <p:sp>
        <p:nvSpPr>
          <p:cNvPr id="7" name="Rectangle 6"/>
          <p:cNvSpPr/>
          <p:nvPr/>
        </p:nvSpPr>
        <p:spPr>
          <a:xfrm>
            <a:off x="2590800" y="2643981"/>
            <a:ext cx="3276600" cy="2232819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ELEMENTS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Analyze Data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Investigate cause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Identify Action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Verify/ Validate effectiveness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3331823"/>
            <a:ext cx="1981200" cy="660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</a:pPr>
            <a:r>
              <a:rPr lang="en-US" dirty="0"/>
              <a:t> Internal/ </a:t>
            </a:r>
          </a:p>
          <a:p>
            <a:pPr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</a:pPr>
            <a:r>
              <a:rPr lang="en-US" dirty="0"/>
              <a:t>External Sources</a:t>
            </a:r>
          </a:p>
        </p:txBody>
      </p:sp>
      <p:sp>
        <p:nvSpPr>
          <p:cNvPr id="9" name="Right Arrow 8"/>
          <p:cNvSpPr/>
          <p:nvPr/>
        </p:nvSpPr>
        <p:spPr>
          <a:xfrm>
            <a:off x="6028532" y="3120981"/>
            <a:ext cx="1591468" cy="210842"/>
          </a:xfrm>
          <a:prstGeom prst="rightArrow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22194" y="2751649"/>
            <a:ext cx="1138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OUTPUTS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88038" y="3331823"/>
            <a:ext cx="2798762" cy="2142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</a:pPr>
            <a:r>
              <a:rPr lang="en-US" dirty="0"/>
              <a:t>Implement Changes</a:t>
            </a:r>
          </a:p>
          <a:p>
            <a:pPr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</a:pPr>
            <a:r>
              <a:rPr lang="en-US" dirty="0"/>
              <a:t>Disseminating Information</a:t>
            </a:r>
          </a:p>
          <a:p>
            <a:pPr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</a:pPr>
            <a:r>
              <a:rPr lang="en-US" dirty="0"/>
              <a:t>Submit for management review</a:t>
            </a:r>
          </a:p>
          <a:p>
            <a:pPr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</a:pPr>
            <a:r>
              <a:rPr lang="en-US" dirty="0"/>
              <a:t>Document</a:t>
            </a:r>
          </a:p>
          <a:p>
            <a:pPr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</a:pPr>
            <a:endParaRPr lang="en-US" dirty="0"/>
          </a:p>
          <a:p>
            <a:pPr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16625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The CAPA Process</a:t>
            </a: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Data Analysis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gray">
          <a:xfrm>
            <a:off x="323850" y="1931988"/>
            <a:ext cx="8516938" cy="43926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Analyzing processes, work operations, concessions, quality audit reports, quality records, service records, complaints, returned product, and other sources of quality data to idnonconforming product, or other quality problems.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Appropriate statistical methodology is to be employed where necessary to detect recurring quality problems. </a:t>
            </a:r>
          </a:p>
        </p:txBody>
      </p:sp>
      <p:pic>
        <p:nvPicPr>
          <p:cNvPr id="3074" name="Picture 2" descr="Image result for Data Analysi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420362"/>
            <a:ext cx="2363658" cy="1820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538491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The CAPA Process</a:t>
            </a: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Data Analysis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gray">
          <a:xfrm>
            <a:off x="323850" y="1931988"/>
            <a:ext cx="8505825" cy="43926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Establishing data resources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32719" y="2489667"/>
            <a:ext cx="6278562" cy="3677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23825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B1185A5A6DA634F89857E7C01440748" ma:contentTypeVersion="1" ma:contentTypeDescription="Upload an image." ma:contentTypeScope="" ma:versionID="89928a2722378c5a305ce3eb8532539f">
  <xsd:schema xmlns:xsd="http://www.w3.org/2001/XMLSchema" xmlns:xs="http://www.w3.org/2001/XMLSchema" xmlns:p="http://schemas.microsoft.com/office/2006/metadata/properties" xmlns:ns1="http://schemas.microsoft.com/sharepoint/v3" xmlns:ns2="B6023AA3-3CEE-413F-91F8-322A2644F388" xmlns:ns3="http://schemas.microsoft.com/sharepoint/v3/fields" xmlns:ns4="0f0eb950-47b7-49a7-b2b9-b0c411c9c3b8" targetNamespace="http://schemas.microsoft.com/office/2006/metadata/properties" ma:root="true" ma:fieldsID="415cc3288ccbe700ad9137c8513b77d6" ns1:_="" ns2:_="" ns3:_="" ns4:_="">
    <xsd:import namespace="http://schemas.microsoft.com/sharepoint/v3"/>
    <xsd:import namespace="B6023AA3-3CEE-413F-91F8-322A2644F388"/>
    <xsd:import namespace="http://schemas.microsoft.com/sharepoint/v3/fields"/>
    <xsd:import namespace="0f0eb950-47b7-49a7-b2b9-b0c411c9c3b8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_dlc_DocId" minOccurs="0"/>
                <xsd:element ref="ns4:_dlc_DocIdUrl" minOccurs="0"/>
                <xsd:element ref="ns4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30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31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23AA3-3CEE-413F-91F8-322A2644F388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eb950-47b7-49a7-b2b9-b0c411c9c3b8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B6023AA3-3CEE-413F-91F8-322A2644F388" xsi:nil="true"/>
    <wic_System_Copyright xmlns="http://schemas.microsoft.com/sharepoint/v3/fields" xsi:nil="true"/>
    <_dlc_DocId xmlns="0f0eb950-47b7-49a7-b2b9-b0c411c9c3b8">VJPUPS4RKR3C-4-97</_dlc_DocId>
    <_dlc_DocIdUrl xmlns="0f0eb950-47b7-49a7-b2b9-b0c411c9c3b8">
      <Url>http://thenest-aoa-in.nestle.com/_layouts/DocIdRedir.aspx?ID=VJPUPS4RKR3C-4-97</Url>
      <Description>VJPUPS4RKR3C-4-97</Description>
    </_dlc_DocIdUrl>
  </documentManagement>
</p:properties>
</file>

<file path=customXml/itemProps1.xml><?xml version="1.0" encoding="utf-8"?>
<ds:datastoreItem xmlns:ds="http://schemas.openxmlformats.org/officeDocument/2006/customXml" ds:itemID="{576FB07F-DD47-4C62-89FB-E79CBDA66930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7C728180-122B-4C3C-A2BE-33F0F38364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23AA3-3CEE-413F-91F8-322A2644F388"/>
    <ds:schemaRef ds:uri="http://schemas.microsoft.com/sharepoint/v3/fields"/>
    <ds:schemaRef ds:uri="0f0eb950-47b7-49a7-b2b9-b0c411c9c3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84455A5-5B1F-42D7-89F4-4C018F6FE88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F0180CB-08B1-436B-9799-0C76022FBD6C}">
  <ds:schemaRefs>
    <ds:schemaRef ds:uri="http://schemas.microsoft.com/office/2006/metadata/properties"/>
    <ds:schemaRef ds:uri="B6023AA3-3CEE-413F-91F8-322A2644F388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documentManagement/types"/>
    <ds:schemaRef ds:uri="http://schemas.microsoft.com/sharepoint/v3/fields"/>
    <ds:schemaRef ds:uri="0f0eb950-47b7-49a7-b2b9-b0c411c9c3b8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pmg</Template>
  <TotalTime>1458</TotalTime>
  <Words>670</Words>
  <Application>Microsoft Office PowerPoint</Application>
  <PresentationFormat>On-screen Show (4:3)</PresentationFormat>
  <Paragraphs>150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Castellar</vt:lpstr>
      <vt:lpstr>Courier New</vt:lpstr>
      <vt:lpstr>Wingdings</vt:lpstr>
      <vt:lpstr>Office Theme</vt:lpstr>
      <vt:lpstr>CORRECTIVE AND PREVENTIVE ACTION (CAPA)</vt:lpstr>
      <vt:lpstr>AGENDA </vt:lpstr>
      <vt:lpstr>PURPOSE OF CAPA</vt:lpstr>
      <vt:lpstr>PURPOSE OF CAPA</vt:lpstr>
      <vt:lpstr>WHY IS CAPA IMPORTANT?</vt:lpstr>
      <vt:lpstr>DEFINITIONS</vt:lpstr>
      <vt:lpstr>The CAPA Process</vt:lpstr>
      <vt:lpstr>The CAPA Process</vt:lpstr>
      <vt:lpstr>The CAPA Process</vt:lpstr>
      <vt:lpstr>THE CAPA PROCESS</vt:lpstr>
      <vt:lpstr>THE CAPA PROCESS</vt:lpstr>
      <vt:lpstr>THE CAPA PROCESS</vt:lpstr>
      <vt:lpstr>THE CAPA PROCESS</vt:lpstr>
      <vt:lpstr>THE CAPA PROCESS</vt:lpstr>
      <vt:lpstr>IMPLEMENTING CHANGES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CORRECTIVE AND PREVENTIVE ACTION</dc:title>
  <dc:creator>PMG-54</dc:creator>
  <cp:lastModifiedBy>abhinav pandey</cp:lastModifiedBy>
  <cp:revision>55</cp:revision>
  <cp:lastPrinted>2014-11-21T06:58:07Z</cp:lastPrinted>
  <dcterms:created xsi:type="dcterms:W3CDTF">2017-06-27T06:05:15Z</dcterms:created>
  <dcterms:modified xsi:type="dcterms:W3CDTF">2025-04-15T11:31:03Z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0x0101009148F5A04DDD49CBA7127AADA5FB792B00AADE34325A8B49CDA8BB4DB53328F21400CB1185A5A6DA634F89857E7C01440748</vt:lpwstr>
  </property>
  <property fmtid="{D5CDD505-2E9C-101B-9397-08002B2CF9AE}" pid="3" name="_dlc_DocIdItemGuid">
    <vt:lpwstr>69089008-09ec-4558-8149-065431535be3</vt:lpwstr>
  </property>
</Properties>
</file>