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5"/>
  </p:sldMasterIdLst>
  <p:notesMasterIdLst>
    <p:notesMasterId r:id="rId21"/>
  </p:notesMasterIdLst>
  <p:sldIdLst>
    <p:sldId id="256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7" r:id="rId17"/>
    <p:sldId id="288" r:id="rId18"/>
    <p:sldId id="289" r:id="rId19"/>
    <p:sldId id="290" r:id="rId20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  <a:srgbClr val="FFFFCC"/>
    <a:srgbClr val="FFCCFF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688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D8B4CB-620C-44DC-9CC9-701675A36E1E}" type="datetimeFigureOut">
              <a:rPr lang="en-US" smtClean="0"/>
              <a:t>4/15/2025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5462E2-F543-4B30-B078-C63253CE8C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124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59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1" indent="0" algn="ctr">
              <a:buNone/>
              <a:defRPr sz="2000"/>
            </a:lvl2pPr>
            <a:lvl3pPr marL="914361" indent="0" algn="ctr">
              <a:buNone/>
              <a:defRPr sz="1800"/>
            </a:lvl3pPr>
            <a:lvl4pPr marL="1371543" indent="0" algn="ctr">
              <a:buNone/>
              <a:defRPr sz="1600"/>
            </a:lvl4pPr>
            <a:lvl5pPr marL="1828724" indent="0" algn="ctr">
              <a:buNone/>
              <a:defRPr sz="1600"/>
            </a:lvl5pPr>
            <a:lvl6pPr marL="2285904" indent="0" algn="ctr">
              <a:buNone/>
              <a:defRPr sz="1600"/>
            </a:lvl6pPr>
            <a:lvl7pPr marL="2743085" indent="0" algn="ctr">
              <a:buNone/>
              <a:defRPr sz="1600"/>
            </a:lvl7pPr>
            <a:lvl8pPr marL="3200266" indent="0" algn="ctr">
              <a:buNone/>
              <a:defRPr sz="1600"/>
            </a:lvl8pPr>
            <a:lvl9pPr marL="3657447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3176579-FE05-417F-8609-C7CAFF5E6B08}"/>
              </a:ext>
            </a:extLst>
          </p:cNvPr>
          <p:cNvSpPr/>
          <p:nvPr userDrawn="1"/>
        </p:nvSpPr>
        <p:spPr>
          <a:xfrm>
            <a:off x="0" y="6590348"/>
            <a:ext cx="9144000" cy="267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66" dirty="0"/>
              <a:t>Competent People. Smarter Work Systems. Exceptional Customer Interactions.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DFF2D0C-D2C9-46FB-ADF6-A99561CA6E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82DF1-27FD-4ADD-91C2-9C181CCE0E13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4F167844-14C8-4475-9827-0B1589FE1B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11898"/>
            <a:ext cx="30861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249D29F-51EA-42FF-836F-210591C749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949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581E-3D60-4789-81BA-A8F1555C1ECB}" type="datetime1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3090A-E985-4837-A97A-059404DB2C4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5820914-E4BC-433E-AEBE-0A380D1DF40F}"/>
              </a:ext>
            </a:extLst>
          </p:cNvPr>
          <p:cNvSpPr/>
          <p:nvPr userDrawn="1"/>
        </p:nvSpPr>
        <p:spPr>
          <a:xfrm>
            <a:off x="0" y="6590348"/>
            <a:ext cx="9144000" cy="267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66" dirty="0"/>
              <a:t>Competent People. Smarter Work Systems. Exceptional Customer Interactions.</a:t>
            </a:r>
          </a:p>
        </p:txBody>
      </p:sp>
    </p:spTree>
    <p:extLst>
      <p:ext uri="{BB962C8B-B14F-4D97-AF65-F5344CB8AC3E}">
        <p14:creationId xmlns:p14="http://schemas.microsoft.com/office/powerpoint/2010/main" val="4280747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70FB658-1DD4-4E67-9DD4-9075B9581A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675B3-901B-4884-9D3B-DD82244241A2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5ABC8AF-6C8D-4E94-B42A-425E6E33DC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11898"/>
            <a:ext cx="30861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F3970AF-C2BE-4BB0-A0D9-0C90862EA1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72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62B0F-90E2-412D-AE42-DE276FA4C40E}" type="datetime1">
              <a:rPr lang="en-US" smtClean="0"/>
              <a:t>4/15/2025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3090A-E985-4837-A97A-059404DB2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352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mg.engineering/" TargetMode="External"/><Relationship Id="rId3" Type="http://schemas.openxmlformats.org/officeDocument/2006/relationships/slideLayout" Target="../slideLayouts/slideLayout3.xml"/><Relationship Id="rId7" Type="http://schemas.openxmlformats.org/officeDocument/2006/relationships/hyperlink" Target="mailto:info@pmg.engineering" TargetMode="Externa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6">
            <a:alphaModFix amt="4000"/>
            <a:lum/>
          </a:blip>
          <a:srcRect/>
          <a:tile tx="0" ty="0" sx="77000" sy="77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6487" y="787183"/>
            <a:ext cx="7886700" cy="8921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768411"/>
            <a:ext cx="7886700" cy="44753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94DA7-86D7-474D-A1B4-F15BA50BEFE7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11898"/>
            <a:ext cx="30861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0F075A5-6ECF-45AD-8CF3-F2A10412AC53}"/>
              </a:ext>
            </a:extLst>
          </p:cNvPr>
          <p:cNvCxnSpPr>
            <a:cxnSpLocks/>
          </p:cNvCxnSpPr>
          <p:nvPr userDrawn="1"/>
        </p:nvCxnSpPr>
        <p:spPr>
          <a:xfrm>
            <a:off x="636487" y="698107"/>
            <a:ext cx="78867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01D93101-9D13-482D-A0BE-6AB1F6CE3654}"/>
              </a:ext>
            </a:extLst>
          </p:cNvPr>
          <p:cNvSpPr/>
          <p:nvPr userDrawn="1"/>
        </p:nvSpPr>
        <p:spPr>
          <a:xfrm>
            <a:off x="0" y="6590348"/>
            <a:ext cx="9144000" cy="267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23" dirty="0"/>
              <a:t>Competent People. Smarter Work Systems. Exceptional Customer Interactions.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123DB47D-1AD0-4B44-BB13-503C998C195C}"/>
              </a:ext>
            </a:extLst>
          </p:cNvPr>
          <p:cNvSpPr txBox="1">
            <a:spLocks/>
          </p:cNvSpPr>
          <p:nvPr userDrawn="1"/>
        </p:nvSpPr>
        <p:spPr>
          <a:xfrm>
            <a:off x="628650" y="58232"/>
            <a:ext cx="3417341" cy="639875"/>
          </a:xfrm>
          <a:prstGeom prst="rect">
            <a:avLst/>
          </a:prstGeom>
        </p:spPr>
        <p:txBody>
          <a:bodyPr vert="horz" lIns="63305" tIns="31652" rIns="63305" bIns="31652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62" b="1" dirty="0"/>
              <a:t>PMG Engineering Private Limited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8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End-to-End Engineering Company in Food Industry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8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7"/>
              </a:rPr>
              <a:t>info@pmg.engineering</a:t>
            </a:r>
            <a:r>
              <a:rPr lang="en-US" sz="1108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| </a:t>
            </a:r>
            <a:r>
              <a:rPr lang="en-US" sz="1108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8"/>
              </a:rPr>
              <a:t>www.pmg.engineering</a:t>
            </a:r>
            <a:endParaRPr lang="en-US" sz="1108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20805C-D2DD-477E-877E-F4DEF1025626}"/>
              </a:ext>
            </a:extLst>
          </p:cNvPr>
          <p:cNvSpPr txBox="1"/>
          <p:nvPr userDrawn="1"/>
        </p:nvSpPr>
        <p:spPr>
          <a:xfrm>
            <a:off x="7028458" y="505951"/>
            <a:ext cx="1560042" cy="2414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9" b="0" dirty="0">
                <a:solidFill>
                  <a:srgbClr val="FF8A04"/>
                </a:solidFill>
              </a:rPr>
              <a:t>Reputation built on </a:t>
            </a:r>
            <a:r>
              <a:rPr lang="en-US" sz="969" b="0" u="none" dirty="0">
                <a:solidFill>
                  <a:srgbClr val="FF8A04"/>
                </a:solidFill>
              </a:rPr>
              <a:t>Results</a:t>
            </a:r>
          </a:p>
        </p:txBody>
      </p:sp>
      <p:pic>
        <p:nvPicPr>
          <p:cNvPr id="14" name="Picture 13" descr="A picture containing clock&#10;&#10;Description automatically generated">
            <a:extLst>
              <a:ext uri="{FF2B5EF4-FFF2-40B4-BE49-F238E27FC236}">
                <a16:creationId xmlns:a16="http://schemas.microsoft.com/office/drawing/2014/main" id="{EDD520AD-DDE1-4DCD-9090-3F04B1CE7500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3952" y="58232"/>
            <a:ext cx="1511398" cy="474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908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</p:sldLayoutIdLst>
  <p:hf hdr="0" ftr="0" dt="0"/>
  <p:txStyles>
    <p:titleStyle>
      <a:lvl1pPr algn="l" defTabSz="914361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1" indent="-228591" algn="l" defTabSz="914361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72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52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33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14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5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76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57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37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1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4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4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5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7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685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lgerian" panose="04020705040A02060702" pitchFamily="82" charset="0"/>
              </a:rPr>
              <a:t>GOOD MANUFACTURING PRACTICES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3915" y="2371152"/>
            <a:ext cx="5181600" cy="4105848"/>
          </a:xfrm>
          <a:prstGeom prst="rect">
            <a:avLst/>
          </a:prstGeom>
          <a:ln cmpd="sng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2114875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gray">
          <a:xfrm>
            <a:off x="319088" y="1833562"/>
            <a:ext cx="4176712" cy="376238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sz="2000" b="1" noProof="1"/>
              <a:t>Do’s</a:t>
            </a: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gray">
          <a:xfrm>
            <a:off x="319088" y="2209800"/>
            <a:ext cx="4176712" cy="3870325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chemeClr val="bg1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Hands to be washed and sanitized</a:t>
            </a:r>
          </a:p>
          <a:p>
            <a:pPr marL="742950" lvl="1" indent="-285750">
              <a:lnSpc>
                <a:spcPct val="95000"/>
              </a:lnSpc>
              <a:spcAft>
                <a:spcPct val="40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/>
              <a:t>Before starting work</a:t>
            </a:r>
          </a:p>
          <a:p>
            <a:pPr marL="742950" lvl="1" indent="-285750">
              <a:lnSpc>
                <a:spcPct val="95000"/>
              </a:lnSpc>
              <a:spcAft>
                <a:spcPct val="40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/>
              <a:t>After sneezing/coughing</a:t>
            </a:r>
          </a:p>
          <a:p>
            <a:pPr marL="742950" lvl="1" indent="-285750">
              <a:lnSpc>
                <a:spcPct val="95000"/>
              </a:lnSpc>
              <a:spcAft>
                <a:spcPct val="40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/>
              <a:t>After eating</a:t>
            </a:r>
          </a:p>
          <a:p>
            <a:pPr marL="742950" lvl="1" indent="-285750">
              <a:lnSpc>
                <a:spcPct val="95000"/>
              </a:lnSpc>
              <a:spcAft>
                <a:spcPct val="40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/>
              <a:t>Afetr touching anything unsanitary (pallets, floors, boxes)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 Follow proper hand washing procedure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gray">
          <a:xfrm>
            <a:off x="4652963" y="1833562"/>
            <a:ext cx="4167187" cy="376238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sz="2000" b="1" noProof="1"/>
              <a:t>Don’t’s</a:t>
            </a: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gray">
          <a:xfrm>
            <a:off x="4652963" y="2209800"/>
            <a:ext cx="4167187" cy="3870325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chemeClr val="bg1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Don’t use bare hands to touch faucet after washing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Don’t wash hands directly under running water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Don’t forget to wash in between fingers, under the nails and top of hands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gray">
          <a:xfrm>
            <a:off x="300038" y="533400"/>
            <a:ext cx="8520112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0" kern="0" noProof="1">
                <a:latin typeface="+mn-lt"/>
                <a:cs typeface="Arial"/>
              </a:rPr>
              <a:t>PERSONAL HYGIENE</a:t>
            </a:r>
            <a:endParaRPr kumimoji="0" lang="en-US" sz="3200" b="0" i="0" u="none" strike="noStrike" kern="0" cap="none" spc="0" normalizeH="0" baseline="0" noProof="1">
              <a:ln>
                <a:noFill/>
              </a:ln>
              <a:effectLst/>
              <a:uLnTx/>
              <a:uFillTx/>
              <a:latin typeface="+mn-lt"/>
              <a:cs typeface="Arial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gray">
          <a:xfrm>
            <a:off x="304800" y="13176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defTabSz="801688" eaLnBrk="0" hangingPunct="0"/>
            <a:r>
              <a:rPr lang="en-GB" sz="2000" dirty="0"/>
              <a:t>Hands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4724400"/>
            <a:ext cx="1959769" cy="132439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4428636"/>
            <a:ext cx="2590800" cy="162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4876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gray">
          <a:xfrm>
            <a:off x="319088" y="1833562"/>
            <a:ext cx="4176712" cy="376238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sz="2000" b="1" noProof="1"/>
              <a:t>Do’s</a:t>
            </a: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gray">
          <a:xfrm>
            <a:off x="319088" y="2209800"/>
            <a:ext cx="4176712" cy="3870325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chemeClr val="bg1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342900" indent="-342900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/>
              <a:t>Hair to be covered with hair bonnets before entering processing area</a:t>
            </a:r>
          </a:p>
          <a:p>
            <a:pPr marL="342900" indent="-342900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/>
              <a:t>New and unused hair bonnets to be used</a:t>
            </a:r>
          </a:p>
          <a:p>
            <a:pPr marL="342900" indent="-342900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/>
              <a:t>Facial snoods to be worn if unshaved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gray">
          <a:xfrm>
            <a:off x="4652963" y="1833562"/>
            <a:ext cx="4167187" cy="376238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sz="2000" b="1" noProof="1"/>
              <a:t>Don’t’s</a:t>
            </a: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gray">
          <a:xfrm>
            <a:off x="4652963" y="2209800"/>
            <a:ext cx="4167187" cy="3870325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chemeClr val="bg1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342900" indent="-342900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/>
              <a:t>Reuse of hair bonnets</a:t>
            </a:r>
          </a:p>
          <a:p>
            <a:pPr marL="342900" indent="-342900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/>
              <a:t>Avoid contact of hair with hands</a:t>
            </a:r>
          </a:p>
          <a:p>
            <a:pPr marL="342900" indent="-342900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/>
              <a:t>Length of hair not to extend past the top of shirt collar for men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gray">
          <a:xfrm>
            <a:off x="300038" y="533400"/>
            <a:ext cx="8520112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0" kern="0" noProof="1">
                <a:latin typeface="+mn-lt"/>
                <a:cs typeface="Arial"/>
              </a:rPr>
              <a:t>PERSONAL HYGIENE</a:t>
            </a:r>
            <a:endParaRPr kumimoji="0" lang="en-US" sz="3200" b="0" i="0" u="none" strike="noStrike" kern="0" cap="none" spc="0" normalizeH="0" baseline="0" noProof="1">
              <a:ln>
                <a:noFill/>
              </a:ln>
              <a:effectLst/>
              <a:uLnTx/>
              <a:uFillTx/>
              <a:latin typeface="+mn-lt"/>
              <a:cs typeface="Arial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gray">
          <a:xfrm>
            <a:off x="304800" y="13176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defTabSz="801688" eaLnBrk="0" hangingPunct="0"/>
            <a:r>
              <a:rPr lang="en-GB" sz="2000" dirty="0"/>
              <a:t>Hair</a:t>
            </a:r>
          </a:p>
        </p:txBody>
      </p:sp>
      <p:pic>
        <p:nvPicPr>
          <p:cNvPr id="1026" name="Picture 2" descr="Image result for personal hygiene hai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65" t="30208" r="47535" b="10902"/>
          <a:stretch/>
        </p:blipFill>
        <p:spPr bwMode="auto">
          <a:xfrm>
            <a:off x="2667000" y="3962400"/>
            <a:ext cx="1750893" cy="2062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Avoid contact of hair with hand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3962400"/>
            <a:ext cx="2133600" cy="2062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stop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8962" y="4081462"/>
            <a:ext cx="1824038" cy="1824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99607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gray">
          <a:xfrm>
            <a:off x="319088" y="1833562"/>
            <a:ext cx="4176712" cy="376238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sz="2000" b="1" noProof="1"/>
              <a:t>Do’s</a:t>
            </a: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gray">
          <a:xfrm>
            <a:off x="319088" y="2209800"/>
            <a:ext cx="4176712" cy="3870325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chemeClr val="bg1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Immediate vicinity of plant to be kept free from trash and refuse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Roads and parking lots associated with facility to be paved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Grass/ weeds to be eliminated for unwanted pest harbourage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Adequate ground drainage facility to be maintained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gray">
          <a:xfrm>
            <a:off x="4652963" y="1833562"/>
            <a:ext cx="4167187" cy="376238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sz="2000" b="1" noProof="1"/>
              <a:t>Don’t’s</a:t>
            </a: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gray">
          <a:xfrm>
            <a:off x="4652963" y="2209800"/>
            <a:ext cx="4167187" cy="3870325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chemeClr val="bg1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NA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gray">
          <a:xfrm>
            <a:off x="300038" y="533400"/>
            <a:ext cx="8520112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0" kern="0" noProof="1">
                <a:latin typeface="+mn-lt"/>
                <a:cs typeface="Arial"/>
              </a:rPr>
              <a:t>BUILDING AND FACILITIES</a:t>
            </a:r>
            <a:endParaRPr kumimoji="0" lang="en-US" sz="3200" b="0" i="0" u="none" strike="noStrike" kern="0" cap="none" spc="0" normalizeH="0" baseline="0" noProof="1">
              <a:ln>
                <a:noFill/>
              </a:ln>
              <a:effectLst/>
              <a:uLnTx/>
              <a:uFillTx/>
              <a:latin typeface="+mn-lt"/>
              <a:cs typeface="Arial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gray">
          <a:xfrm>
            <a:off x="304800" y="13176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defTabSz="801688" eaLnBrk="0" hangingPunct="0"/>
            <a:r>
              <a:rPr lang="en-GB" sz="2000" dirty="0"/>
              <a:t>Plant and plant grounds</a:t>
            </a:r>
          </a:p>
        </p:txBody>
      </p:sp>
    </p:spTree>
    <p:extLst>
      <p:ext uri="{BB962C8B-B14F-4D97-AF65-F5344CB8AC3E}">
        <p14:creationId xmlns:p14="http://schemas.microsoft.com/office/powerpoint/2010/main" val="37773545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gray">
          <a:xfrm>
            <a:off x="319088" y="1833562"/>
            <a:ext cx="4176712" cy="376238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sz="2000" b="1" noProof="1"/>
              <a:t>Do’s</a:t>
            </a: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gray">
          <a:xfrm>
            <a:off x="319088" y="2197100"/>
            <a:ext cx="4176712" cy="3870325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chemeClr val="bg1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Easy cleaning and sanitization of plant is a must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Sufficient room for proper cleaning and sanitization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Floor, walls and ceilings to be easily cleanable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Floors to be slightly sloped to avoid water accumulation and proper drainage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Lighting and ventillation to be adequate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endParaRPr lang="en-US" noProof="1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gray">
          <a:xfrm>
            <a:off x="4652963" y="1833562"/>
            <a:ext cx="4167187" cy="376238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sz="2000" b="1" noProof="1"/>
              <a:t>Don’t’s</a:t>
            </a: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gray">
          <a:xfrm>
            <a:off x="4652963" y="2197100"/>
            <a:ext cx="4167187" cy="3870325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chemeClr val="bg1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Lights without safety fixtures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Cracks in doors and windows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Suspension of fixtures, pipes an ducts in working areas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Loose sills of windows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Uncovered drains and pest traps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endParaRPr lang="en-US" noProof="1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gray">
          <a:xfrm>
            <a:off x="300038" y="533400"/>
            <a:ext cx="8520112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0" kern="0" noProof="1">
                <a:latin typeface="+mn-lt"/>
                <a:cs typeface="Arial"/>
              </a:rPr>
              <a:t>BUILDING AND FACILITIES</a:t>
            </a:r>
            <a:endParaRPr kumimoji="0" lang="en-US" sz="3000" b="0" i="0" u="none" strike="noStrike" kern="0" cap="none" spc="0" normalizeH="0" baseline="0" noProof="1">
              <a:ln>
                <a:noFill/>
              </a:ln>
              <a:effectLst/>
              <a:uLnTx/>
              <a:uFillTx/>
              <a:latin typeface="+mn-lt"/>
              <a:cs typeface="Arial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gray">
          <a:xfrm>
            <a:off x="304800" y="13176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defTabSz="801688" eaLnBrk="0" hangingPunct="0"/>
            <a:r>
              <a:rPr lang="en-GB" sz="2000" dirty="0"/>
              <a:t>Plant construction and design</a:t>
            </a:r>
          </a:p>
        </p:txBody>
      </p:sp>
    </p:spTree>
    <p:extLst>
      <p:ext uri="{BB962C8B-B14F-4D97-AF65-F5344CB8AC3E}">
        <p14:creationId xmlns:p14="http://schemas.microsoft.com/office/powerpoint/2010/main" val="38831957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gray">
          <a:xfrm>
            <a:off x="319088" y="1833562"/>
            <a:ext cx="4176712" cy="376238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sz="2000" b="1" noProof="1"/>
              <a:t>Do’s</a:t>
            </a: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gray">
          <a:xfrm>
            <a:off x="319088" y="2209800"/>
            <a:ext cx="4176712" cy="3870325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chemeClr val="bg1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Food contact surfaces to be inert, smooth &amp; non porous (SS preferred)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Equipment contact surfaces to be easily cleanable &amp; sanitizable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Equipment installation to have 3 feet around clearance &amp; to be 6 inches off the floor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endParaRPr lang="en-US" noProof="1"/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endParaRPr lang="en-US" noProof="1"/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endParaRPr lang="en-US" sz="1600" noProof="1"/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endParaRPr lang="en-US" noProof="1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gray">
          <a:xfrm>
            <a:off x="4652963" y="1833562"/>
            <a:ext cx="4167187" cy="376238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sz="2000" b="1" noProof="1"/>
              <a:t>Don’t’s</a:t>
            </a: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gray">
          <a:xfrm>
            <a:off x="4652963" y="2209800"/>
            <a:ext cx="4167187" cy="3870325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chemeClr val="bg1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Equipment assembly parts like bolts, nuts, gaskets etc not to be kept near equipment during operation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Mobile equipment cleaning and storage not to be done in processing area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Non food grade lubricants for equipments not to be used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Defective equipment not to be kept in processing area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gray">
          <a:xfrm>
            <a:off x="300038" y="533400"/>
            <a:ext cx="8520112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0" kern="0" noProof="1">
                <a:latin typeface="+mn-lt"/>
                <a:cs typeface="Arial"/>
              </a:rPr>
              <a:t>EQUIPMENT</a:t>
            </a:r>
            <a:endParaRPr kumimoji="0" lang="en-US" sz="3000" b="0" i="0" u="none" strike="noStrike" kern="0" cap="none" spc="0" normalizeH="0" baseline="0" noProof="1">
              <a:ln>
                <a:noFill/>
              </a:ln>
              <a:effectLst/>
              <a:uLnTx/>
              <a:uFillTx/>
              <a:latin typeface="+mn-lt"/>
              <a:cs typeface="Arial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gray">
          <a:xfrm>
            <a:off x="304800" y="13176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defTabSz="801688" eaLnBrk="0" hangingPunct="0"/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6450499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gray">
          <a:xfrm>
            <a:off x="319088" y="1833562"/>
            <a:ext cx="4176712" cy="376238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sz="2000" b="1" noProof="1"/>
              <a:t>Do’s</a:t>
            </a: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gray">
          <a:xfrm>
            <a:off x="319088" y="2209800"/>
            <a:ext cx="4176712" cy="3870325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chemeClr val="bg1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Follow sanitary principles during operations (receiving, production, transportation, processing &amp; storage)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Raw materials to be inspected &amp; separated from processed products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Raw material containers need to be inspected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Ice if used for food production must be sanitary 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dirty="0"/>
              <a:t>Regular inspection &amp; cleaning of food processing equipment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endParaRPr lang="en-US" dirty="0"/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endParaRPr lang="en-US" noProof="1"/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endParaRPr lang="en-US" noProof="1"/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endParaRPr lang="en-US" noProof="1"/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endParaRPr lang="en-US" noProof="1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gray">
          <a:xfrm>
            <a:off x="4652963" y="1833562"/>
            <a:ext cx="4167187" cy="376238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sz="2000" b="1" noProof="1"/>
              <a:t>Do’s</a:t>
            </a: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gray">
          <a:xfrm>
            <a:off x="4652963" y="2209800"/>
            <a:ext cx="4167187" cy="3870325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chemeClr val="bg1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285750" indent="-285750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/>
              <a:t>Processing factors such as time, temperature, humidity, pressure &amp; other relevant variables to be properly controlled &amp; documented</a:t>
            </a:r>
          </a:p>
          <a:p>
            <a:pPr marL="285750" indent="-285750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/>
              <a:t>Testing procedures to be in place for checking finished product quality &amp; safety</a:t>
            </a:r>
          </a:p>
          <a:p>
            <a:pPr marL="285750" indent="-285750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/>
              <a:t>Packaging materials to be approved &amp; provide appropriate protection</a:t>
            </a:r>
          </a:p>
          <a:p>
            <a:pPr marL="285750" indent="-285750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/>
              <a:t>Finished goods to be coded to ensure traceability</a:t>
            </a:r>
          </a:p>
          <a:p>
            <a:pPr marL="285750" indent="-285750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/>
              <a:t>Production records to be maintained 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gray">
          <a:xfrm>
            <a:off x="300038" y="533400"/>
            <a:ext cx="8520112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0" kern="0" noProof="1">
                <a:latin typeface="+mn-lt"/>
                <a:cs typeface="Arial"/>
              </a:rPr>
              <a:t>PRODUCTION AND PROCESS CONTROL</a:t>
            </a:r>
            <a:endParaRPr kumimoji="0" lang="en-US" sz="3000" b="0" i="0" u="none" strike="noStrike" kern="0" cap="none" spc="0" normalizeH="0" baseline="0" noProof="1">
              <a:ln>
                <a:noFill/>
              </a:ln>
              <a:effectLst/>
              <a:uLnTx/>
              <a:uFillTx/>
              <a:latin typeface="+mn-lt"/>
              <a:cs typeface="Arial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gray">
          <a:xfrm>
            <a:off x="304800" y="13176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defTabSz="801688" eaLnBrk="0" hangingPunct="0"/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16849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300038" y="762000"/>
            <a:ext cx="8520112" cy="60007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noProof="1">
                <a:latin typeface="+mn-lt"/>
              </a:rPr>
              <a:t>AGENDA</a:t>
            </a:r>
            <a:r>
              <a:rPr lang="en-US" sz="3200" noProof="1">
                <a:solidFill>
                  <a:schemeClr val="bg1"/>
                </a:solidFill>
                <a:latin typeface="+mn-lt"/>
              </a:rPr>
              <a:t> – 6 ITEMS</a:t>
            </a:r>
          </a:p>
        </p:txBody>
      </p:sp>
      <p:pic>
        <p:nvPicPr>
          <p:cNvPr id="5" name="Picture 8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609"/>
          <a:stretch>
            <a:fillRect/>
          </a:stretch>
        </p:blipFill>
        <p:spPr bwMode="auto">
          <a:xfrm>
            <a:off x="344488" y="2289175"/>
            <a:ext cx="542925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Rectangle 69"/>
          <p:cNvSpPr>
            <a:spLocks noChangeArrowheads="1"/>
          </p:cNvSpPr>
          <p:nvPr/>
        </p:nvSpPr>
        <p:spPr bwMode="gray">
          <a:xfrm>
            <a:off x="323850" y="1555750"/>
            <a:ext cx="585788" cy="587375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/>
            <a:r>
              <a:rPr lang="en-US" sz="3200" b="1" noProof="1"/>
              <a:t>1</a:t>
            </a:r>
          </a:p>
        </p:txBody>
      </p:sp>
      <p:sp>
        <p:nvSpPr>
          <p:cNvPr id="22" name="Rectangle 70"/>
          <p:cNvSpPr>
            <a:spLocks noChangeArrowheads="1"/>
          </p:cNvSpPr>
          <p:nvPr/>
        </p:nvSpPr>
        <p:spPr bwMode="gray">
          <a:xfrm>
            <a:off x="1054100" y="1555750"/>
            <a:ext cx="7766050" cy="587375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/>
          <a:p>
            <a:pPr>
              <a:spcAft>
                <a:spcPct val="20000"/>
              </a:spcAft>
            </a:pPr>
            <a:r>
              <a:rPr lang="en-US" noProof="1"/>
              <a:t>What are Good Manufacturing Practices </a:t>
            </a:r>
          </a:p>
        </p:txBody>
      </p:sp>
      <p:sp>
        <p:nvSpPr>
          <p:cNvPr id="23" name="Rectangle 71"/>
          <p:cNvSpPr>
            <a:spLocks noChangeArrowheads="1"/>
          </p:cNvSpPr>
          <p:nvPr/>
        </p:nvSpPr>
        <p:spPr bwMode="gray">
          <a:xfrm>
            <a:off x="323850" y="2289175"/>
            <a:ext cx="585788" cy="587375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/>
            <a:r>
              <a:rPr lang="en-US" sz="3200" b="1" noProof="1"/>
              <a:t>2</a:t>
            </a:r>
          </a:p>
        </p:txBody>
      </p:sp>
      <p:sp>
        <p:nvSpPr>
          <p:cNvPr id="24" name="Rectangle 72"/>
          <p:cNvSpPr>
            <a:spLocks noChangeArrowheads="1"/>
          </p:cNvSpPr>
          <p:nvPr/>
        </p:nvSpPr>
        <p:spPr bwMode="gray">
          <a:xfrm>
            <a:off x="1054100" y="2289175"/>
            <a:ext cx="7766050" cy="587375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/>
          <a:p>
            <a:pPr>
              <a:spcAft>
                <a:spcPct val="20000"/>
              </a:spcAft>
            </a:pPr>
            <a:r>
              <a:rPr lang="en-US" noProof="1"/>
              <a:t>Principles of Good Manufacturing Practices</a:t>
            </a:r>
          </a:p>
        </p:txBody>
      </p:sp>
      <p:sp>
        <p:nvSpPr>
          <p:cNvPr id="25" name="Rectangle 73"/>
          <p:cNvSpPr>
            <a:spLocks noChangeArrowheads="1"/>
          </p:cNvSpPr>
          <p:nvPr/>
        </p:nvSpPr>
        <p:spPr bwMode="gray">
          <a:xfrm>
            <a:off x="323850" y="3019425"/>
            <a:ext cx="585788" cy="587375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/>
            <a:r>
              <a:rPr lang="en-US" sz="3200" b="1" noProof="1"/>
              <a:t>3</a:t>
            </a:r>
          </a:p>
        </p:txBody>
      </p:sp>
      <p:sp>
        <p:nvSpPr>
          <p:cNvPr id="26" name="Rectangle 74"/>
          <p:cNvSpPr>
            <a:spLocks noChangeArrowheads="1"/>
          </p:cNvSpPr>
          <p:nvPr/>
        </p:nvSpPr>
        <p:spPr bwMode="gray">
          <a:xfrm>
            <a:off x="1054100" y="3019425"/>
            <a:ext cx="7766050" cy="587375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/>
          <a:p>
            <a:pPr>
              <a:spcAft>
                <a:spcPct val="20000"/>
              </a:spcAft>
            </a:pPr>
            <a:r>
              <a:rPr lang="en-US" noProof="1"/>
              <a:t>Personal hygiene </a:t>
            </a:r>
          </a:p>
        </p:txBody>
      </p:sp>
      <p:sp>
        <p:nvSpPr>
          <p:cNvPr id="27" name="Rectangle 75"/>
          <p:cNvSpPr>
            <a:spLocks noChangeArrowheads="1"/>
          </p:cNvSpPr>
          <p:nvPr/>
        </p:nvSpPr>
        <p:spPr bwMode="gray">
          <a:xfrm>
            <a:off x="323850" y="3751263"/>
            <a:ext cx="585788" cy="587375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/>
            <a:r>
              <a:rPr lang="en-US" sz="3200" b="1" noProof="1"/>
              <a:t>4</a:t>
            </a:r>
          </a:p>
        </p:txBody>
      </p:sp>
      <p:sp>
        <p:nvSpPr>
          <p:cNvPr id="28" name="Rectangle 76"/>
          <p:cNvSpPr>
            <a:spLocks noChangeArrowheads="1"/>
          </p:cNvSpPr>
          <p:nvPr/>
        </p:nvSpPr>
        <p:spPr bwMode="gray">
          <a:xfrm>
            <a:off x="1054100" y="3751263"/>
            <a:ext cx="7766050" cy="587375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/>
          <a:p>
            <a:pPr>
              <a:spcAft>
                <a:spcPct val="20000"/>
              </a:spcAft>
            </a:pPr>
            <a:r>
              <a:rPr lang="en-US" noProof="1"/>
              <a:t>Building and facilities</a:t>
            </a:r>
          </a:p>
        </p:txBody>
      </p:sp>
      <p:sp>
        <p:nvSpPr>
          <p:cNvPr id="29" name="Rectangle 77"/>
          <p:cNvSpPr>
            <a:spLocks noChangeArrowheads="1"/>
          </p:cNvSpPr>
          <p:nvPr/>
        </p:nvSpPr>
        <p:spPr bwMode="gray">
          <a:xfrm>
            <a:off x="323850" y="4484688"/>
            <a:ext cx="585788" cy="587375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/>
            <a:r>
              <a:rPr lang="en-US" sz="3200" b="1" noProof="1"/>
              <a:t>5</a:t>
            </a:r>
          </a:p>
        </p:txBody>
      </p:sp>
      <p:sp>
        <p:nvSpPr>
          <p:cNvPr id="30" name="Rectangle 78"/>
          <p:cNvSpPr>
            <a:spLocks noChangeArrowheads="1"/>
          </p:cNvSpPr>
          <p:nvPr/>
        </p:nvSpPr>
        <p:spPr bwMode="gray">
          <a:xfrm>
            <a:off x="1054100" y="4484688"/>
            <a:ext cx="7766050" cy="587375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/>
          <a:p>
            <a:pPr>
              <a:spcAft>
                <a:spcPct val="20000"/>
              </a:spcAft>
            </a:pPr>
            <a:r>
              <a:rPr lang="en-US" noProof="1"/>
              <a:t>Equipment</a:t>
            </a:r>
          </a:p>
        </p:txBody>
      </p:sp>
      <p:sp>
        <p:nvSpPr>
          <p:cNvPr id="31" name="Rectangle 79"/>
          <p:cNvSpPr>
            <a:spLocks noChangeArrowheads="1"/>
          </p:cNvSpPr>
          <p:nvPr/>
        </p:nvSpPr>
        <p:spPr bwMode="gray">
          <a:xfrm>
            <a:off x="323850" y="5222875"/>
            <a:ext cx="585788" cy="587375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/>
          <a:p>
            <a:pPr algn="ctr"/>
            <a:r>
              <a:rPr lang="en-US" sz="3200" b="1" noProof="1"/>
              <a:t>6</a:t>
            </a:r>
          </a:p>
        </p:txBody>
      </p:sp>
      <p:sp>
        <p:nvSpPr>
          <p:cNvPr id="32" name="Rectangle 80"/>
          <p:cNvSpPr>
            <a:spLocks noChangeArrowheads="1"/>
          </p:cNvSpPr>
          <p:nvPr/>
        </p:nvSpPr>
        <p:spPr bwMode="gray">
          <a:xfrm>
            <a:off x="1054100" y="5222875"/>
            <a:ext cx="7766050" cy="587375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rgbClr val="EAEAEA">
                  <a:gamma/>
                  <a:tint val="0"/>
                  <a:invGamma/>
                </a:srgbClr>
              </a:gs>
            </a:gsLst>
            <a:lin ang="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/>
          <a:p>
            <a:pPr>
              <a:spcAft>
                <a:spcPct val="20000"/>
              </a:spcAft>
            </a:pPr>
            <a:r>
              <a:rPr lang="en-US" noProof="1"/>
              <a:t>Production and process control</a:t>
            </a:r>
          </a:p>
        </p:txBody>
      </p:sp>
    </p:spTree>
    <p:extLst>
      <p:ext uri="{BB962C8B-B14F-4D97-AF65-F5344CB8AC3E}">
        <p14:creationId xmlns:p14="http://schemas.microsoft.com/office/powerpoint/2010/main" val="1075032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gray">
          <a:xfrm>
            <a:off x="304800" y="1519216"/>
            <a:ext cx="4176712" cy="614384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sz="2000" b="1" noProof="1"/>
              <a:t>What are Good Manufacturing Practices?</a:t>
            </a:r>
          </a:p>
        </p:txBody>
      </p:sp>
      <p:sp>
        <p:nvSpPr>
          <p:cNvPr id="3" name="Rectangle 6"/>
          <p:cNvSpPr>
            <a:spLocks noChangeArrowheads="1"/>
          </p:cNvSpPr>
          <p:nvPr/>
        </p:nvSpPr>
        <p:spPr bwMode="gray">
          <a:xfrm>
            <a:off x="304800" y="2133600"/>
            <a:ext cx="4176712" cy="3870325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chemeClr val="bg1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GMP are practices that ensure conformance to recommended guidelines by agencies controlling autorization and licensing  of food manufacture and sale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In simple terms, these practices are the minimum requirements that a food manufacturer should meet for assurance of high quality product and prevent risk to consumers.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endParaRPr lang="en-US" noProof="1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gray">
          <a:xfrm>
            <a:off x="4648200" y="1519216"/>
            <a:ext cx="4176712" cy="614384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sz="2000" b="1" noProof="1"/>
              <a:t>Food product contamination can take place by: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gray">
          <a:xfrm>
            <a:off x="4648200" y="2133600"/>
            <a:ext cx="4176712" cy="3870325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chemeClr val="bg1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People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Other food materials (Allergens)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Packaging materials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Hazardous material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Miscellaneous material</a:t>
            </a:r>
          </a:p>
        </p:txBody>
      </p:sp>
      <p:pic>
        <p:nvPicPr>
          <p:cNvPr id="7" name="Picture 6" descr="C:\Users\Samriddhi Sethi\Pictures\One pagers\images\Untitled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997" y="4876800"/>
            <a:ext cx="1453515" cy="10668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gray">
          <a:xfrm>
            <a:off x="300038" y="523875"/>
            <a:ext cx="8520112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0" kern="0" noProof="1">
                <a:latin typeface="+mn-lt"/>
                <a:cs typeface="Arial"/>
              </a:rPr>
              <a:t>WHAT ARE GOOD MANUFACTURING PRACTICES?</a:t>
            </a:r>
            <a:endParaRPr kumimoji="0" lang="en-US" sz="3200" b="0" i="0" u="none" strike="noStrike" kern="0" cap="none" spc="0" normalizeH="0" baseline="0" noProof="1">
              <a:ln>
                <a:noFill/>
              </a:ln>
              <a:effectLst/>
              <a:uLnTx/>
              <a:uFillTx/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0027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gray">
          <a:xfrm>
            <a:off x="2590800" y="2438401"/>
            <a:ext cx="6388100" cy="7350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36000" rIns="36000" bIns="36000" anchor="ctr"/>
          <a:lstStyle/>
          <a:p>
            <a:pPr marL="190500" indent="-190500">
              <a:lnSpc>
                <a:spcPct val="95000"/>
              </a:lnSpc>
              <a:spcAft>
                <a:spcPct val="30000"/>
              </a:spcAft>
              <a:buFont typeface="Wingdings" pitchFamily="2" charset="2"/>
              <a:buChar char="§"/>
            </a:pPr>
            <a:r>
              <a:rPr lang="en-US" noProof="1"/>
              <a:t>Follow written procedures and instructions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gray">
          <a:xfrm>
            <a:off x="2590799" y="3377115"/>
            <a:ext cx="6388101" cy="735013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36000" rIns="36000" bIns="36000" anchor="ctr"/>
          <a:lstStyle/>
          <a:p>
            <a:pPr marL="190500" indent="-190500">
              <a:lnSpc>
                <a:spcPct val="95000"/>
              </a:lnSpc>
              <a:spcAft>
                <a:spcPct val="30000"/>
              </a:spcAft>
              <a:buFont typeface="Wingdings" pitchFamily="2" charset="2"/>
              <a:buChar char="§"/>
            </a:pPr>
            <a:r>
              <a:rPr lang="en-US" noProof="1"/>
              <a:t>Document work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gray">
          <a:xfrm>
            <a:off x="2590799" y="4244975"/>
            <a:ext cx="6388101" cy="735013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36000" rIns="36000" bIns="36000" anchor="ctr"/>
          <a:lstStyle/>
          <a:p>
            <a:pPr marL="190500" indent="-190500">
              <a:lnSpc>
                <a:spcPct val="95000"/>
              </a:lnSpc>
              <a:spcAft>
                <a:spcPct val="30000"/>
              </a:spcAft>
              <a:buFont typeface="Wingdings" pitchFamily="2" charset="2"/>
              <a:buChar char="§"/>
            </a:pPr>
            <a:r>
              <a:rPr lang="en-US" noProof="1"/>
              <a:t>Validate work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gray">
          <a:xfrm>
            <a:off x="2590798" y="5133182"/>
            <a:ext cx="6388102" cy="7350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36000" rIns="36000" bIns="36000" anchor="ctr"/>
          <a:lstStyle/>
          <a:p>
            <a:pPr marL="190500" indent="-190500">
              <a:lnSpc>
                <a:spcPct val="95000"/>
              </a:lnSpc>
              <a:spcAft>
                <a:spcPct val="30000"/>
              </a:spcAft>
              <a:buFont typeface="Wingdings" pitchFamily="2" charset="2"/>
              <a:buChar char="§"/>
            </a:pPr>
            <a:r>
              <a:rPr lang="en-US" noProof="1"/>
              <a:t>Monitor facilities and equipments</a:t>
            </a: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gray">
          <a:xfrm>
            <a:off x="147638" y="523875"/>
            <a:ext cx="8996362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0" kern="0" noProof="1">
                <a:latin typeface="+mn-lt"/>
                <a:cs typeface="Arial"/>
              </a:rPr>
              <a:t>PRINCIPLES OF GOOD MANUFACTURING PRACTICES</a:t>
            </a:r>
            <a:endParaRPr kumimoji="0" lang="en-US" sz="3200" b="0" i="0" u="none" strike="noStrike" kern="0" cap="none" spc="0" normalizeH="0" baseline="0" noProof="1">
              <a:ln>
                <a:noFill/>
              </a:ln>
              <a:effectLst/>
              <a:uLnTx/>
              <a:uFillTx/>
              <a:latin typeface="+mn-lt"/>
              <a:cs typeface="Arial"/>
            </a:endParaRPr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gray">
          <a:xfrm>
            <a:off x="2590800" y="1555750"/>
            <a:ext cx="6388100" cy="731335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36000" rIns="36000" bIns="36000" anchor="ctr"/>
          <a:lstStyle/>
          <a:p>
            <a:pPr marL="190500" indent="-190500">
              <a:lnSpc>
                <a:spcPct val="95000"/>
              </a:lnSpc>
              <a:spcAft>
                <a:spcPct val="30000"/>
              </a:spcAft>
              <a:buFont typeface="Wingdings" pitchFamily="2" charset="2"/>
              <a:buChar char="§"/>
            </a:pPr>
            <a:r>
              <a:rPr lang="en-US" noProof="1"/>
              <a:t>Design and construct facilities and equipments properly</a:t>
            </a:r>
          </a:p>
        </p:txBody>
      </p:sp>
      <p:sp>
        <p:nvSpPr>
          <p:cNvPr id="16" name="Rectangle 3"/>
          <p:cNvSpPr>
            <a:spLocks noChangeArrowheads="1"/>
          </p:cNvSpPr>
          <p:nvPr/>
        </p:nvSpPr>
        <p:spPr bwMode="gray">
          <a:xfrm>
            <a:off x="323850" y="1555750"/>
            <a:ext cx="2001838" cy="735013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en-US" b="1" noProof="1"/>
              <a:t>Principle 1</a:t>
            </a:r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gray">
          <a:xfrm>
            <a:off x="323850" y="2438400"/>
            <a:ext cx="2001838" cy="735013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en-US" b="1" noProof="1"/>
              <a:t>Principle 2</a:t>
            </a:r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gray">
          <a:xfrm>
            <a:off x="323850" y="3379786"/>
            <a:ext cx="2001838" cy="735013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en-US" b="1" noProof="1"/>
              <a:t>Principle 3</a:t>
            </a:r>
          </a:p>
        </p:txBody>
      </p:sp>
      <p:sp>
        <p:nvSpPr>
          <p:cNvPr id="19" name="Rectangle 3"/>
          <p:cNvSpPr>
            <a:spLocks noChangeArrowheads="1"/>
          </p:cNvSpPr>
          <p:nvPr/>
        </p:nvSpPr>
        <p:spPr bwMode="gray">
          <a:xfrm>
            <a:off x="323850" y="4234232"/>
            <a:ext cx="2001838" cy="735013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en-US" b="1" noProof="1"/>
              <a:t>Principle 4</a:t>
            </a: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gray">
          <a:xfrm>
            <a:off x="345912" y="5105400"/>
            <a:ext cx="2001838" cy="735013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en-US" b="1" noProof="1"/>
              <a:t>Principle 5</a:t>
            </a:r>
          </a:p>
        </p:txBody>
      </p:sp>
    </p:spTree>
    <p:extLst>
      <p:ext uri="{BB962C8B-B14F-4D97-AF65-F5344CB8AC3E}">
        <p14:creationId xmlns:p14="http://schemas.microsoft.com/office/powerpoint/2010/main" val="3003797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gray">
          <a:xfrm>
            <a:off x="323850" y="1555750"/>
            <a:ext cx="2001838" cy="735013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en-US" b="1" noProof="1"/>
              <a:t>Principle 6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gray">
          <a:xfrm>
            <a:off x="2590798" y="2438401"/>
            <a:ext cx="6388102" cy="7350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36000" rIns="36000" bIns="36000" anchor="ctr"/>
          <a:lstStyle/>
          <a:p>
            <a:pPr marL="190500" indent="-190500">
              <a:lnSpc>
                <a:spcPct val="95000"/>
              </a:lnSpc>
              <a:spcAft>
                <a:spcPct val="30000"/>
              </a:spcAft>
              <a:buFont typeface="Wingdings" pitchFamily="2" charset="2"/>
              <a:buChar char="§"/>
            </a:pPr>
            <a:r>
              <a:rPr lang="en-US" noProof="1"/>
              <a:t>Design, develop and demonstrate job competence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gray">
          <a:xfrm>
            <a:off x="2590798" y="3379787"/>
            <a:ext cx="6388102" cy="7350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36000" rIns="36000" bIns="36000" anchor="ctr"/>
          <a:lstStyle/>
          <a:p>
            <a:pPr marL="190500" indent="-190500">
              <a:lnSpc>
                <a:spcPct val="95000"/>
              </a:lnSpc>
              <a:spcAft>
                <a:spcPct val="30000"/>
              </a:spcAft>
              <a:buFont typeface="Wingdings" pitchFamily="2" charset="2"/>
              <a:buChar char="§"/>
            </a:pPr>
            <a:r>
              <a:rPr lang="en-US" noProof="1"/>
              <a:t>Protect against contamiantion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gray">
          <a:xfrm>
            <a:off x="2590798" y="4234232"/>
            <a:ext cx="6388102" cy="735013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36000" rIns="36000" bIns="36000" anchor="ctr"/>
          <a:lstStyle/>
          <a:p>
            <a:pPr marL="190500" indent="-190500">
              <a:lnSpc>
                <a:spcPct val="95000"/>
              </a:lnSpc>
              <a:spcAft>
                <a:spcPct val="30000"/>
              </a:spcAft>
              <a:buFont typeface="Wingdings" pitchFamily="2" charset="2"/>
              <a:buChar char="§"/>
            </a:pPr>
            <a:r>
              <a:rPr lang="en-US" noProof="1"/>
              <a:t>Control components and product related processes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gray">
          <a:xfrm>
            <a:off x="2590798" y="5105401"/>
            <a:ext cx="6388102" cy="7350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36000" rIns="36000" bIns="36000" anchor="ctr"/>
          <a:lstStyle/>
          <a:p>
            <a:pPr marL="190500" indent="-190500">
              <a:lnSpc>
                <a:spcPct val="95000"/>
              </a:lnSpc>
              <a:spcAft>
                <a:spcPct val="30000"/>
              </a:spcAft>
              <a:buFont typeface="Wingdings" pitchFamily="2" charset="2"/>
              <a:buChar char="§"/>
            </a:pPr>
            <a:r>
              <a:rPr lang="en-US" noProof="1"/>
              <a:t>Conduct planned and periodic audits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gray">
          <a:xfrm>
            <a:off x="323850" y="2438400"/>
            <a:ext cx="2001838" cy="735013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en-US" b="1" noProof="1"/>
              <a:t>Principle 7</a:t>
            </a: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gray">
          <a:xfrm>
            <a:off x="323850" y="3379786"/>
            <a:ext cx="2001838" cy="735013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en-US" b="1" noProof="1"/>
              <a:t>Principle 8</a:t>
            </a: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gray">
          <a:xfrm>
            <a:off x="323850" y="4234232"/>
            <a:ext cx="2001838" cy="735013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en-US" b="1" noProof="1"/>
              <a:t>Principle 9</a:t>
            </a: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gray">
          <a:xfrm>
            <a:off x="345912" y="5105400"/>
            <a:ext cx="2001838" cy="735013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en-US" b="1" noProof="1"/>
              <a:t>Principle 10</a:t>
            </a: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>
          <a:xfrm>
            <a:off x="293775" y="539207"/>
            <a:ext cx="8520112" cy="100012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noProof="1">
              <a:latin typeface="+mn-lt"/>
            </a:endParaRPr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gray">
          <a:xfrm>
            <a:off x="2590798" y="1554665"/>
            <a:ext cx="6388102" cy="731336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36000" rIns="36000" bIns="36000" anchor="ctr"/>
          <a:lstStyle/>
          <a:p>
            <a:pPr marL="190500" indent="-190500">
              <a:lnSpc>
                <a:spcPct val="95000"/>
              </a:lnSpc>
              <a:spcAft>
                <a:spcPct val="30000"/>
              </a:spcAft>
              <a:buFont typeface="Wingdings" pitchFamily="2" charset="2"/>
              <a:buChar char="§"/>
            </a:pPr>
            <a:r>
              <a:rPr lang="en-US" noProof="1"/>
              <a:t>Write step by step operating procedures and work on instructions</a:t>
            </a: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 bwMode="gray">
          <a:xfrm>
            <a:off x="147638" y="523875"/>
            <a:ext cx="8996362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0" kern="0" noProof="1">
                <a:latin typeface="+mn-lt"/>
                <a:cs typeface="Arial"/>
              </a:rPr>
              <a:t>PRINCIPLES OF GOOD MANUFACTURING PRACTICES</a:t>
            </a:r>
            <a:endParaRPr kumimoji="0" lang="en-US" sz="3200" b="0" i="0" u="none" strike="noStrike" kern="0" cap="none" spc="0" normalizeH="0" baseline="0" noProof="1">
              <a:ln>
                <a:noFill/>
              </a:ln>
              <a:effectLst/>
              <a:uLnTx/>
              <a:uFillTx/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674741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gray">
          <a:xfrm>
            <a:off x="0" y="762000"/>
            <a:ext cx="952500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0" kern="0" noProof="1">
                <a:latin typeface="+mn-lt"/>
                <a:cs typeface="Arial"/>
              </a:rPr>
              <a:t>BUILDING BLOCKS OF GOOD MANUFACTURING PRACTICES</a:t>
            </a:r>
            <a:endParaRPr kumimoji="0" lang="en-US" sz="3200" b="0" i="0" u="none" strike="noStrike" kern="0" cap="none" spc="0" normalizeH="0" baseline="0" noProof="1">
              <a:ln>
                <a:noFill/>
              </a:ln>
              <a:effectLst/>
              <a:uLnTx/>
              <a:uFillTx/>
              <a:latin typeface="+mn-lt"/>
              <a:cs typeface="Arial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676400"/>
            <a:ext cx="80772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83256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gray">
          <a:xfrm>
            <a:off x="300038" y="523875"/>
            <a:ext cx="8520112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0" kern="0" noProof="1">
                <a:latin typeface="+mn-lt"/>
                <a:cs typeface="Arial"/>
              </a:rPr>
              <a:t>PERSONAL HYGIENE</a:t>
            </a:r>
            <a:endParaRPr kumimoji="0" lang="en-US" sz="3200" b="0" i="0" u="none" strike="noStrike" kern="0" cap="none" spc="0" normalizeH="0" baseline="0" noProof="1">
              <a:ln>
                <a:noFill/>
              </a:ln>
              <a:effectLst/>
              <a:uLnTx/>
              <a:uFillTx/>
              <a:latin typeface="+mn-lt"/>
              <a:cs typeface="Arial"/>
            </a:endParaRP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gray">
          <a:xfrm>
            <a:off x="323850" y="1555750"/>
            <a:ext cx="4171950" cy="1319213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en-US" sz="2000" b="1" noProof="1"/>
              <a:t>What is personal hygiene?</a:t>
            </a:r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gray">
          <a:xfrm>
            <a:off x="4643438" y="1555750"/>
            <a:ext cx="4176712" cy="1319213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36000" rIns="36000" bIns="36000" anchor="ctr"/>
          <a:lstStyle/>
          <a:p>
            <a:pPr marL="190500" indent="-190500">
              <a:lnSpc>
                <a:spcPct val="90000"/>
              </a:lnSpc>
              <a:spcAft>
                <a:spcPct val="30000"/>
              </a:spcAft>
              <a:buFont typeface="Wingdings" pitchFamily="2" charset="2"/>
              <a:buChar char="§"/>
            </a:pPr>
            <a:r>
              <a:rPr lang="en-US" noProof="1"/>
              <a:t>Personal hygiene involves those practices that are performed by an individual to care for ones bodily health and well being through cleanliness.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gray">
          <a:xfrm>
            <a:off x="323850" y="3019425"/>
            <a:ext cx="4171950" cy="1319213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en-US" sz="2000" b="1" noProof="1"/>
              <a:t>Benefit of good personal hygiene</a:t>
            </a: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gray">
          <a:xfrm>
            <a:off x="4643438" y="3021013"/>
            <a:ext cx="4176712" cy="1317625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36000" rIns="36000" bIns="36000" anchor="ctr"/>
          <a:lstStyle/>
          <a:p>
            <a:pPr marL="190500" indent="-190500">
              <a:lnSpc>
                <a:spcPct val="90000"/>
              </a:lnSpc>
              <a:spcAft>
                <a:spcPct val="30000"/>
              </a:spcAft>
              <a:buFont typeface="Wingdings" pitchFamily="2" charset="2"/>
              <a:buChar char="§"/>
            </a:pPr>
            <a:r>
              <a:rPr lang="en-US" noProof="1"/>
              <a:t>Good personal hygiene helps to prevent  food contamination by people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gray">
          <a:xfrm>
            <a:off x="323850" y="4484688"/>
            <a:ext cx="4171950" cy="1317625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0" tIns="0" rIns="0" bIns="0" anchor="ctr"/>
          <a:lstStyle/>
          <a:p>
            <a:pPr algn="ctr" defTabSz="801688" eaLnBrk="0" hangingPunct="0"/>
            <a:r>
              <a:rPr lang="en-US" sz="2000" b="1" noProof="1"/>
              <a:t>Areas of focus</a:t>
            </a: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gray">
          <a:xfrm>
            <a:off x="4643438" y="4484688"/>
            <a:ext cx="4176712" cy="1317625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36000" rIns="36000" bIns="36000" anchor="ctr"/>
          <a:lstStyle/>
          <a:p>
            <a:pPr marL="190500" indent="-190500">
              <a:lnSpc>
                <a:spcPct val="90000"/>
              </a:lnSpc>
              <a:spcAft>
                <a:spcPct val="30000"/>
              </a:spcAft>
              <a:buFont typeface="Wingdings" pitchFamily="2" charset="2"/>
              <a:buChar char="§"/>
            </a:pPr>
            <a:r>
              <a:rPr lang="en-US" noProof="1"/>
              <a:t>Personnel practices</a:t>
            </a:r>
          </a:p>
          <a:p>
            <a:pPr marL="190500" indent="-190500">
              <a:lnSpc>
                <a:spcPct val="90000"/>
              </a:lnSpc>
              <a:spcAft>
                <a:spcPct val="30000"/>
              </a:spcAft>
              <a:buFont typeface="Wingdings" pitchFamily="2" charset="2"/>
              <a:buChar char="§"/>
            </a:pPr>
            <a:r>
              <a:rPr lang="en-US" noProof="1"/>
              <a:t> Clothing and personal equipment</a:t>
            </a:r>
          </a:p>
          <a:p>
            <a:pPr marL="190500" indent="-190500">
              <a:lnSpc>
                <a:spcPct val="90000"/>
              </a:lnSpc>
              <a:spcAft>
                <a:spcPct val="30000"/>
              </a:spcAft>
              <a:buFont typeface="Wingdings" pitchFamily="2" charset="2"/>
              <a:buChar char="§"/>
            </a:pPr>
            <a:r>
              <a:rPr lang="en-US" noProof="1"/>
              <a:t>Hands</a:t>
            </a:r>
          </a:p>
          <a:p>
            <a:pPr marL="190500" indent="-190500">
              <a:lnSpc>
                <a:spcPct val="90000"/>
              </a:lnSpc>
              <a:spcAft>
                <a:spcPct val="30000"/>
              </a:spcAft>
              <a:buFont typeface="Wingdings" pitchFamily="2" charset="2"/>
              <a:buChar char="§"/>
            </a:pPr>
            <a:r>
              <a:rPr lang="en-US" noProof="1"/>
              <a:t>Hair</a:t>
            </a:r>
          </a:p>
        </p:txBody>
      </p:sp>
    </p:spTree>
    <p:extLst>
      <p:ext uri="{BB962C8B-B14F-4D97-AF65-F5344CB8AC3E}">
        <p14:creationId xmlns:p14="http://schemas.microsoft.com/office/powerpoint/2010/main" val="42536571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gray">
          <a:xfrm>
            <a:off x="319088" y="1833562"/>
            <a:ext cx="4176712" cy="376238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sz="2000" b="1" noProof="1"/>
              <a:t>Do’s</a:t>
            </a: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gray">
          <a:xfrm>
            <a:off x="319088" y="2209800"/>
            <a:ext cx="4176712" cy="3870325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chemeClr val="bg1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Daily bathing before work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Nails to be kept clean and properly trimmed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Jewelery not permitted on production floor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If hand is bandaged or cut, wear gloves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Report of any employee suffering from any communicable disease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gray">
          <a:xfrm>
            <a:off x="4652963" y="1833562"/>
            <a:ext cx="4167187" cy="376238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sz="2000" b="1" noProof="1"/>
              <a:t>Don’t’s</a:t>
            </a: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gray">
          <a:xfrm>
            <a:off x="4652963" y="2209800"/>
            <a:ext cx="4167187" cy="3870325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chemeClr val="bg1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Spitting, chewing tobacco &amp; smoking on production floor not permitted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Eating and drinking in processing area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Storing food in processing area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Running, horse play and riding on equipment.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gray">
          <a:xfrm>
            <a:off x="300038" y="533400"/>
            <a:ext cx="8520112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0" kern="0" noProof="1">
                <a:latin typeface="+mn-lt"/>
                <a:cs typeface="Arial"/>
              </a:rPr>
              <a:t>PERSONAL HYGIENE</a:t>
            </a:r>
            <a:endParaRPr kumimoji="0" lang="en-US" sz="3000" b="0" i="0" u="none" strike="noStrike" kern="0" cap="none" spc="0" normalizeH="0" baseline="0" noProof="1">
              <a:ln>
                <a:noFill/>
              </a:ln>
              <a:effectLst/>
              <a:uLnTx/>
              <a:uFillTx/>
              <a:latin typeface="+mn-lt"/>
              <a:cs typeface="Arial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gray">
          <a:xfrm>
            <a:off x="304800" y="13176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defTabSz="801688" eaLnBrk="0" hangingPunct="0"/>
            <a:r>
              <a:rPr lang="en-GB" sz="2000" dirty="0"/>
              <a:t>Personnel Practices</a:t>
            </a:r>
          </a:p>
        </p:txBody>
      </p:sp>
    </p:spTree>
    <p:extLst>
      <p:ext uri="{BB962C8B-B14F-4D97-AF65-F5344CB8AC3E}">
        <p14:creationId xmlns:p14="http://schemas.microsoft.com/office/powerpoint/2010/main" val="675438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gray">
          <a:xfrm>
            <a:off x="319088" y="1833562"/>
            <a:ext cx="4176712" cy="376238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sz="2000" b="1" noProof="1"/>
              <a:t>Do’s</a:t>
            </a: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gray">
          <a:xfrm>
            <a:off x="319088" y="2209800"/>
            <a:ext cx="4176712" cy="3870325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chemeClr val="bg1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Uniforms to be kept neat and clean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Uniform and personal equipment to be removed before using restroom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Change over of uniform when moving between raw and cooked product area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All personal equipment to be cleaned at end of each shift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Boots to be cleaned before entering process area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Pants to be tucked in boots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Use of contact lenses mandates use of restricted safety glasses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gray">
          <a:xfrm>
            <a:off x="4652963" y="1833562"/>
            <a:ext cx="4167187" cy="376238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/>
          <a:p>
            <a:pPr defTabSz="801688" eaLnBrk="0" hangingPunct="0"/>
            <a:r>
              <a:rPr lang="en-US" sz="2000" b="1" noProof="1"/>
              <a:t>Don’t’s</a:t>
            </a: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gray">
          <a:xfrm>
            <a:off x="4652963" y="2209800"/>
            <a:ext cx="4167187" cy="3870325"/>
          </a:xfrm>
          <a:prstGeom prst="rect">
            <a:avLst/>
          </a:prstGeom>
          <a:gradFill rotWithShape="1">
            <a:gsLst>
              <a:gs pos="0">
                <a:srgbClr val="EAEAEA"/>
              </a:gs>
              <a:gs pos="100000">
                <a:schemeClr val="bg1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Pockets not permitted above waist line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Production area uniform not to be worn outside of plant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No pens, pencils, thermometers to be carried above waist line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Open toed, heels and deep grooved shoes not permitted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Uniforms not to contain buttons, zippers/ grippers preffered</a:t>
            </a:r>
          </a:p>
          <a:p>
            <a:pPr marL="190500" indent="-190500">
              <a:lnSpc>
                <a:spcPct val="95000"/>
              </a:lnSpc>
              <a:spcAft>
                <a:spcPct val="40000"/>
              </a:spcAft>
              <a:buFont typeface="Wingdings" pitchFamily="2" charset="2"/>
              <a:buChar char="§"/>
            </a:pPr>
            <a:r>
              <a:rPr lang="en-US" noProof="1"/>
              <a:t>Soiled uniform not to be worn in production area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gray">
          <a:xfrm>
            <a:off x="300038" y="533400"/>
            <a:ext cx="8520112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0" kern="0" noProof="1">
                <a:latin typeface="+mn-lt"/>
                <a:cs typeface="Arial"/>
              </a:rPr>
              <a:t>PERSONAL HYGIENE</a:t>
            </a:r>
            <a:endParaRPr kumimoji="0" lang="en-US" sz="3200" b="0" i="0" u="none" strike="noStrike" kern="0" cap="none" spc="0" normalizeH="0" baseline="0" noProof="1">
              <a:ln>
                <a:noFill/>
              </a:ln>
              <a:effectLst/>
              <a:uLnTx/>
              <a:uFillTx/>
              <a:latin typeface="+mn-lt"/>
              <a:cs typeface="Arial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gray">
          <a:xfrm>
            <a:off x="304800" y="13176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defTabSz="801688" eaLnBrk="0" hangingPunct="0"/>
            <a:r>
              <a:rPr lang="en-GB" sz="2000" dirty="0"/>
              <a:t>Clothing and personal equipment</a:t>
            </a:r>
          </a:p>
        </p:txBody>
      </p:sp>
    </p:spTree>
    <p:extLst>
      <p:ext uri="{BB962C8B-B14F-4D97-AF65-F5344CB8AC3E}">
        <p14:creationId xmlns:p14="http://schemas.microsoft.com/office/powerpoint/2010/main" val="33870042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ImageCreateDate xmlns="B6023AA3-3CEE-413F-91F8-322A2644F388" xsi:nil="true"/>
    <wic_System_Copyright xmlns="http://schemas.microsoft.com/sharepoint/v3/fields" xsi:nil="true"/>
    <_dlc_DocId xmlns="0f0eb950-47b7-49a7-b2b9-b0c411c9c3b8">VJPUPS4RKR3C-4-97</_dlc_DocId>
    <_dlc_DocIdUrl xmlns="0f0eb950-47b7-49a7-b2b9-b0c411c9c3b8">
      <Url>http://thenest-aoa-in.nestle.com/_layouts/DocIdRedir.aspx?ID=VJPUPS4RKR3C-4-97</Url>
      <Description>VJPUPS4RKR3C-4-97</Description>
    </_dlc_DocIdUrl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CB1185A5A6DA634F89857E7C01440748" ma:contentTypeVersion="1" ma:contentTypeDescription="Upload an image." ma:contentTypeScope="" ma:versionID="89928a2722378c5a305ce3eb8532539f">
  <xsd:schema xmlns:xsd="http://www.w3.org/2001/XMLSchema" xmlns:xs="http://www.w3.org/2001/XMLSchema" xmlns:p="http://schemas.microsoft.com/office/2006/metadata/properties" xmlns:ns1="http://schemas.microsoft.com/sharepoint/v3" xmlns:ns2="B6023AA3-3CEE-413F-91F8-322A2644F388" xmlns:ns3="http://schemas.microsoft.com/sharepoint/v3/fields" xmlns:ns4="0f0eb950-47b7-49a7-b2b9-b0c411c9c3b8" targetNamespace="http://schemas.microsoft.com/office/2006/metadata/properties" ma:root="true" ma:fieldsID="415cc3288ccbe700ad9137c8513b77d6" ns1:_="" ns2:_="" ns3:_="" ns4:_="">
    <xsd:import namespace="http://schemas.microsoft.com/sharepoint/v3"/>
    <xsd:import namespace="B6023AA3-3CEE-413F-91F8-322A2644F388"/>
    <xsd:import namespace="http://schemas.microsoft.com/sharepoint/v3/fields"/>
    <xsd:import namespace="0f0eb950-47b7-49a7-b2b9-b0c411c9c3b8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4:_dlc_DocId" minOccurs="0"/>
                <xsd:element ref="ns4:_dlc_DocIdUrl" minOccurs="0"/>
                <xsd:element ref="ns4:_dlc_DocIdPersistId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PublishingStartDate" ma:index="30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31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023AA3-3CEE-413F-91F8-322A2644F388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0eb950-47b7-49a7-b2b9-b0c411c9c3b8" elementFormDefault="qualified">
    <xsd:import namespace="http://schemas.microsoft.com/office/2006/documentManagement/types"/>
    <xsd:import namespace="http://schemas.microsoft.com/office/infopath/2007/PartnerControls"/>
    <xsd:element name="_dlc_DocId" ma:index="27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8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9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F0180CB-08B1-436B-9799-0C76022FBD6C}">
  <ds:schemaRefs>
    <ds:schemaRef ds:uri="http://schemas.microsoft.com/sharepoint/v3/fields"/>
    <ds:schemaRef ds:uri="http://purl.org/dc/dcmitype/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elements/1.1/"/>
    <ds:schemaRef ds:uri="0f0eb950-47b7-49a7-b2b9-b0c411c9c3b8"/>
    <ds:schemaRef ds:uri="B6023AA3-3CEE-413F-91F8-322A2644F388"/>
    <ds:schemaRef ds:uri="http://schemas.microsoft.com/sharepoint/v3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576FB07F-DD47-4C62-89FB-E79CBDA66930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7C728180-122B-4C3C-A2BE-33F0F38364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6023AA3-3CEE-413F-91F8-322A2644F388"/>
    <ds:schemaRef ds:uri="http://schemas.microsoft.com/sharepoint/v3/fields"/>
    <ds:schemaRef ds:uri="0f0eb950-47b7-49a7-b2b9-b0c411c9c3b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184455A5-5B1F-42D7-89F4-4C018F6FE88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pmg</Template>
  <TotalTime>7363</TotalTime>
  <Words>916</Words>
  <Application>Microsoft Office PowerPoint</Application>
  <PresentationFormat>On-screen Show (4:3)</PresentationFormat>
  <Paragraphs>161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Algerian</vt:lpstr>
      <vt:lpstr>Arial</vt:lpstr>
      <vt:lpstr>Calibri</vt:lpstr>
      <vt:lpstr>Calibri Light</vt:lpstr>
      <vt:lpstr>Wingdings</vt:lpstr>
      <vt:lpstr>Office Theme</vt:lpstr>
      <vt:lpstr>GOOD MANUFACTURING PRACTICES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collin</dc:creator>
  <cp:lastModifiedBy>abhinav pandey</cp:lastModifiedBy>
  <cp:revision>699</cp:revision>
  <cp:lastPrinted>2014-11-21T06:58:07Z</cp:lastPrinted>
  <dcterms:created xsi:type="dcterms:W3CDTF">2014-04-07T11:41:40Z</dcterms:created>
  <dcterms:modified xsi:type="dcterms:W3CDTF">2025-04-15T10:54:29Z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0x0101009148F5A04DDD49CBA7127AADA5FB792B00AADE34325A8B49CDA8BB4DB53328F21400CB1185A5A6DA634F89857E7C01440748</vt:lpwstr>
  </property>
  <property fmtid="{D5CDD505-2E9C-101B-9397-08002B2CF9AE}" pid="3" name="_dlc_DocIdItemGuid">
    <vt:lpwstr>69089008-09ec-4558-8149-065431535be3</vt:lpwstr>
  </property>
</Properties>
</file>