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5"/>
  </p:sldMasterIdLst>
  <p:notesMasterIdLst>
    <p:notesMasterId r:id="rId15"/>
  </p:notesMasterIdLst>
  <p:handoutMasterIdLst>
    <p:handoutMasterId r:id="rId16"/>
  </p:handoutMasterIdLst>
  <p:sldIdLst>
    <p:sldId id="256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CC"/>
    <a:srgbClr val="FFFFCC"/>
    <a:srgbClr val="FFCCFF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661" autoAdjust="0"/>
    <p:restoredTop sz="94660"/>
  </p:normalViewPr>
  <p:slideViewPr>
    <p:cSldViewPr>
      <p:cViewPr varScale="1">
        <p:scale>
          <a:sx n="87" d="100"/>
          <a:sy n="87" d="100"/>
        </p:scale>
        <p:origin x="1584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48"/>
    </p:cViewPr>
  </p:sorterViewPr>
  <p:notesViewPr>
    <p:cSldViewPr>
      <p:cViewPr varScale="1">
        <p:scale>
          <a:sx n="55" d="100"/>
          <a:sy n="55" d="100"/>
        </p:scale>
        <p:origin x="2610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D0DB65-3036-4202-9CD1-6BC2AE6D79BA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B0F70-5823-423E-9AF6-8A393B99F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3636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D8B4CB-620C-44DC-9CC9-701675A36E1E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5462E2-F543-4B30-B078-C63253CE8C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1249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59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1" indent="0" algn="ctr">
              <a:buNone/>
              <a:defRPr sz="2000"/>
            </a:lvl2pPr>
            <a:lvl3pPr marL="914361" indent="0" algn="ctr">
              <a:buNone/>
              <a:defRPr sz="1800"/>
            </a:lvl3pPr>
            <a:lvl4pPr marL="1371543" indent="0" algn="ctr">
              <a:buNone/>
              <a:defRPr sz="1600"/>
            </a:lvl4pPr>
            <a:lvl5pPr marL="1828724" indent="0" algn="ctr">
              <a:buNone/>
              <a:defRPr sz="1600"/>
            </a:lvl5pPr>
            <a:lvl6pPr marL="2285904" indent="0" algn="ctr">
              <a:buNone/>
              <a:defRPr sz="1600"/>
            </a:lvl6pPr>
            <a:lvl7pPr marL="2743085" indent="0" algn="ctr">
              <a:buNone/>
              <a:defRPr sz="1600"/>
            </a:lvl7pPr>
            <a:lvl8pPr marL="3200266" indent="0" algn="ctr">
              <a:buNone/>
              <a:defRPr sz="1600"/>
            </a:lvl8pPr>
            <a:lvl9pPr marL="3657447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3176579-FE05-417F-8609-C7CAFF5E6B08}"/>
              </a:ext>
            </a:extLst>
          </p:cNvPr>
          <p:cNvSpPr/>
          <p:nvPr userDrawn="1"/>
        </p:nvSpPr>
        <p:spPr>
          <a:xfrm>
            <a:off x="0" y="6590348"/>
            <a:ext cx="9144000" cy="267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66" dirty="0"/>
              <a:t>Competent People. Smarter Work Systems. Exceptional Customer Interactions.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DFF2D0C-D2C9-46FB-ADF6-A99561CA6E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882DF1-27FD-4ADD-91C2-9C181CCE0E13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4F167844-14C8-4475-9827-0B1589FE1B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11898"/>
            <a:ext cx="30861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249D29F-51EA-42FF-836F-210591C749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431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581E-3D60-4789-81BA-A8F1555C1ECB}" type="datetime1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3090A-E985-4837-A97A-059404DB2C4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5820914-E4BC-433E-AEBE-0A380D1DF40F}"/>
              </a:ext>
            </a:extLst>
          </p:cNvPr>
          <p:cNvSpPr/>
          <p:nvPr userDrawn="1"/>
        </p:nvSpPr>
        <p:spPr>
          <a:xfrm>
            <a:off x="0" y="6590348"/>
            <a:ext cx="9144000" cy="267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66" dirty="0"/>
              <a:t>Competent People. Smarter Work Systems. Exceptional Customer Interactions.</a:t>
            </a:r>
          </a:p>
        </p:txBody>
      </p:sp>
    </p:spTree>
    <p:extLst>
      <p:ext uri="{BB962C8B-B14F-4D97-AF65-F5344CB8AC3E}">
        <p14:creationId xmlns:p14="http://schemas.microsoft.com/office/powerpoint/2010/main" val="2674528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E70FB658-1DD4-4E67-9DD4-9075B9581A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675B3-901B-4884-9D3B-DD82244241A2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5ABC8AF-6C8D-4E94-B42A-425E6E33DC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11898"/>
            <a:ext cx="30861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EF3970AF-C2BE-4BB0-A0D9-0C90862EA1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859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62B0F-90E2-412D-AE42-DE276FA4C40E}" type="datetime1">
              <a:rPr lang="en-US" smtClean="0"/>
              <a:t>4/15/2025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3090A-E985-4837-A97A-059404DB2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220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pmg.engineering/" TargetMode="External"/><Relationship Id="rId3" Type="http://schemas.openxmlformats.org/officeDocument/2006/relationships/slideLayout" Target="../slideLayouts/slideLayout3.xml"/><Relationship Id="rId7" Type="http://schemas.openxmlformats.org/officeDocument/2006/relationships/hyperlink" Target="mailto:info@pmg.engineering" TargetMode="Externa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6">
            <a:alphaModFix amt="4000"/>
            <a:lum/>
          </a:blip>
          <a:srcRect/>
          <a:tile tx="0" ty="0" sx="77000" sy="77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6487" y="787183"/>
            <a:ext cx="7886700" cy="8921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768411"/>
            <a:ext cx="7886700" cy="44753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94DA7-86D7-474D-A1B4-F15BA50BEFE7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11898"/>
            <a:ext cx="30861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0F075A5-6ECF-45AD-8CF3-F2A10412AC53}"/>
              </a:ext>
            </a:extLst>
          </p:cNvPr>
          <p:cNvCxnSpPr>
            <a:cxnSpLocks/>
          </p:cNvCxnSpPr>
          <p:nvPr userDrawn="1"/>
        </p:nvCxnSpPr>
        <p:spPr>
          <a:xfrm>
            <a:off x="636487" y="698107"/>
            <a:ext cx="78867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01D93101-9D13-482D-A0BE-6AB1F6CE3654}"/>
              </a:ext>
            </a:extLst>
          </p:cNvPr>
          <p:cNvSpPr/>
          <p:nvPr userDrawn="1"/>
        </p:nvSpPr>
        <p:spPr>
          <a:xfrm>
            <a:off x="0" y="6590348"/>
            <a:ext cx="9144000" cy="267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23" dirty="0"/>
              <a:t>Competent People. Smarter Work Systems. Exceptional Customer Interactions.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123DB47D-1AD0-4B44-BB13-503C998C195C}"/>
              </a:ext>
            </a:extLst>
          </p:cNvPr>
          <p:cNvSpPr txBox="1">
            <a:spLocks/>
          </p:cNvSpPr>
          <p:nvPr userDrawn="1"/>
        </p:nvSpPr>
        <p:spPr>
          <a:xfrm>
            <a:off x="628650" y="58232"/>
            <a:ext cx="3417341" cy="639875"/>
          </a:xfrm>
          <a:prstGeom prst="rect">
            <a:avLst/>
          </a:prstGeom>
        </p:spPr>
        <p:txBody>
          <a:bodyPr vert="horz" lIns="63305" tIns="31652" rIns="63305" bIns="31652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62" b="1" dirty="0"/>
              <a:t>PMG Engineering Private Limited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8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End-to-End Engineering Company in Food Industry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8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7"/>
              </a:rPr>
              <a:t>info@pmg.engineering</a:t>
            </a:r>
            <a:r>
              <a:rPr lang="en-US" sz="1108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| </a:t>
            </a:r>
            <a:r>
              <a:rPr lang="en-US" sz="1108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8"/>
              </a:rPr>
              <a:t>www.pmg.engineering</a:t>
            </a:r>
            <a:endParaRPr lang="en-US" sz="1108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20805C-D2DD-477E-877E-F4DEF1025626}"/>
              </a:ext>
            </a:extLst>
          </p:cNvPr>
          <p:cNvSpPr txBox="1"/>
          <p:nvPr userDrawn="1"/>
        </p:nvSpPr>
        <p:spPr>
          <a:xfrm>
            <a:off x="7028458" y="505951"/>
            <a:ext cx="1560042" cy="2414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9" b="0" dirty="0">
                <a:solidFill>
                  <a:srgbClr val="FF8A04"/>
                </a:solidFill>
              </a:rPr>
              <a:t>Reputation built on </a:t>
            </a:r>
            <a:r>
              <a:rPr lang="en-US" sz="969" b="0" u="none" dirty="0">
                <a:solidFill>
                  <a:srgbClr val="FF8A04"/>
                </a:solidFill>
              </a:rPr>
              <a:t>Results</a:t>
            </a:r>
          </a:p>
        </p:txBody>
      </p:sp>
      <p:pic>
        <p:nvPicPr>
          <p:cNvPr id="14" name="Picture 13" descr="A picture containing clock&#10;&#10;Description automatically generated">
            <a:extLst>
              <a:ext uri="{FF2B5EF4-FFF2-40B4-BE49-F238E27FC236}">
                <a16:creationId xmlns:a16="http://schemas.microsoft.com/office/drawing/2014/main" id="{EDD520AD-DDE1-4DCD-9090-3F04B1CE7500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3952" y="58232"/>
            <a:ext cx="1511398" cy="474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1782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</p:sldLayoutIdLst>
  <p:hf hdr="0" ftr="0" dt="0"/>
  <p:txStyles>
    <p:titleStyle>
      <a:lvl1pPr algn="l" defTabSz="914361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1" indent="-228591" algn="l" defTabSz="914361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72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52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33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14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5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76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57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37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1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1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3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4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4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85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66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47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685800"/>
            <a:ext cx="8915400" cy="1470025"/>
          </a:xfrm>
        </p:spPr>
        <p:txBody>
          <a:bodyPr>
            <a:noAutofit/>
          </a:bodyPr>
          <a:lstStyle/>
          <a:p>
            <a:r>
              <a:rPr lang="en-US" sz="4400" b="1" dirty="0">
                <a:latin typeface="Franklin Gothic Book" panose="020B0503020102020204" pitchFamily="34" charset="0"/>
              </a:rPr>
              <a:t>10 PRINCIPLES OF </a:t>
            </a:r>
            <a:br>
              <a:rPr lang="en-US" sz="4400" b="1" dirty="0">
                <a:latin typeface="Franklin Gothic Book" panose="020B0503020102020204" pitchFamily="34" charset="0"/>
              </a:rPr>
            </a:br>
            <a:r>
              <a:rPr lang="en-US" sz="4400" b="1" dirty="0">
                <a:latin typeface="Franklin Gothic Book" panose="020B0503020102020204" pitchFamily="34" charset="0"/>
              </a:rPr>
              <a:t>GOOD MANUFACTURING PRACTICES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2114843"/>
            <a:ext cx="4648200" cy="436215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667000" y="6248400"/>
            <a:ext cx="4343400" cy="152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912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68580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latin typeface="+mn-lt"/>
              </a:rPr>
              <a:t>AGENDA</a:t>
            </a:r>
          </a:p>
        </p:txBody>
      </p:sp>
      <p:sp>
        <p:nvSpPr>
          <p:cNvPr id="5" name="Rectangle 76"/>
          <p:cNvSpPr>
            <a:spLocks noChangeArrowheads="1"/>
          </p:cNvSpPr>
          <p:nvPr/>
        </p:nvSpPr>
        <p:spPr bwMode="gray">
          <a:xfrm>
            <a:off x="323850" y="2000250"/>
            <a:ext cx="293688" cy="2952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/>
            <a:r>
              <a:rPr lang="en-US" b="1" noProof="1"/>
              <a:t>1</a:t>
            </a:r>
          </a:p>
        </p:txBody>
      </p:sp>
      <p:sp>
        <p:nvSpPr>
          <p:cNvPr id="6" name="Rectangle 77"/>
          <p:cNvSpPr>
            <a:spLocks noChangeArrowheads="1"/>
          </p:cNvSpPr>
          <p:nvPr/>
        </p:nvSpPr>
        <p:spPr bwMode="gray">
          <a:xfrm>
            <a:off x="762000" y="2000250"/>
            <a:ext cx="8058150" cy="295275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EAEAEA">
                  <a:gamma/>
                  <a:tint val="0"/>
                  <a:invGamma/>
                </a:srgbClr>
              </a:gs>
            </a:gsLst>
            <a:lin ang="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/>
          <a:p>
            <a:pPr>
              <a:spcAft>
                <a:spcPct val="20000"/>
              </a:spcAft>
            </a:pPr>
            <a:r>
              <a:rPr lang="en-US" noProof="1"/>
              <a:t> Step by step written procedures</a:t>
            </a:r>
          </a:p>
        </p:txBody>
      </p:sp>
      <p:sp>
        <p:nvSpPr>
          <p:cNvPr id="8" name="Rectangle 78"/>
          <p:cNvSpPr>
            <a:spLocks noChangeArrowheads="1"/>
          </p:cNvSpPr>
          <p:nvPr/>
        </p:nvSpPr>
        <p:spPr bwMode="gray">
          <a:xfrm>
            <a:off x="323850" y="2441575"/>
            <a:ext cx="293688" cy="2952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/>
            <a:r>
              <a:rPr lang="en-US" b="1" noProof="1"/>
              <a:t>2</a:t>
            </a:r>
          </a:p>
        </p:txBody>
      </p:sp>
      <p:sp>
        <p:nvSpPr>
          <p:cNvPr id="9" name="Rectangle 79"/>
          <p:cNvSpPr>
            <a:spLocks noChangeArrowheads="1"/>
          </p:cNvSpPr>
          <p:nvPr/>
        </p:nvSpPr>
        <p:spPr bwMode="gray">
          <a:xfrm>
            <a:off x="762000" y="2441575"/>
            <a:ext cx="8058150" cy="295275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EAEAEA">
                  <a:gamma/>
                  <a:tint val="0"/>
                  <a:invGamma/>
                </a:srgbClr>
              </a:gs>
            </a:gsLst>
            <a:lin ang="0" scaled="1"/>
          </a:gradFill>
          <a:ln w="19050" algn="ctr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/>
          <a:p>
            <a:pPr>
              <a:spcAft>
                <a:spcPct val="20000"/>
              </a:spcAft>
            </a:pPr>
            <a:r>
              <a:rPr lang="en-US" noProof="1"/>
              <a:t>Follow procedure</a:t>
            </a:r>
          </a:p>
        </p:txBody>
      </p:sp>
      <p:sp>
        <p:nvSpPr>
          <p:cNvPr id="10" name="Rectangle 80"/>
          <p:cNvSpPr>
            <a:spLocks noChangeArrowheads="1"/>
          </p:cNvSpPr>
          <p:nvPr/>
        </p:nvSpPr>
        <p:spPr bwMode="gray">
          <a:xfrm>
            <a:off x="323850" y="2881313"/>
            <a:ext cx="293688" cy="2952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/>
            <a:r>
              <a:rPr lang="en-US" b="1" noProof="1"/>
              <a:t>3</a:t>
            </a:r>
          </a:p>
        </p:txBody>
      </p:sp>
      <p:sp>
        <p:nvSpPr>
          <p:cNvPr id="11" name="Rectangle 81"/>
          <p:cNvSpPr>
            <a:spLocks noChangeArrowheads="1"/>
          </p:cNvSpPr>
          <p:nvPr/>
        </p:nvSpPr>
        <p:spPr bwMode="gray">
          <a:xfrm>
            <a:off x="762000" y="2881313"/>
            <a:ext cx="8058150" cy="295275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EAEAEA">
                  <a:gamma/>
                  <a:tint val="0"/>
                  <a:invGamma/>
                </a:srgbClr>
              </a:gs>
            </a:gsLst>
            <a:lin ang="0" scaled="1"/>
          </a:gradFill>
          <a:ln w="19050" algn="ctr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/>
          <a:p>
            <a:pPr>
              <a:spcAft>
                <a:spcPct val="20000"/>
              </a:spcAft>
            </a:pPr>
            <a:r>
              <a:rPr lang="en-US" noProof="1"/>
              <a:t>Document work</a:t>
            </a:r>
          </a:p>
        </p:txBody>
      </p:sp>
      <p:sp>
        <p:nvSpPr>
          <p:cNvPr id="12" name="Rectangle 82"/>
          <p:cNvSpPr>
            <a:spLocks noChangeArrowheads="1"/>
          </p:cNvSpPr>
          <p:nvPr/>
        </p:nvSpPr>
        <p:spPr bwMode="gray">
          <a:xfrm>
            <a:off x="323850" y="3317875"/>
            <a:ext cx="293688" cy="2952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/>
            <a:r>
              <a:rPr lang="en-US" b="1" noProof="1"/>
              <a:t>4</a:t>
            </a:r>
          </a:p>
        </p:txBody>
      </p:sp>
      <p:sp>
        <p:nvSpPr>
          <p:cNvPr id="13" name="Rectangle 83"/>
          <p:cNvSpPr>
            <a:spLocks noChangeArrowheads="1"/>
          </p:cNvSpPr>
          <p:nvPr/>
        </p:nvSpPr>
        <p:spPr bwMode="gray">
          <a:xfrm>
            <a:off x="762000" y="3317875"/>
            <a:ext cx="8058150" cy="295275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EAEAEA">
                  <a:gamma/>
                  <a:tint val="0"/>
                  <a:invGamma/>
                </a:srgbClr>
              </a:gs>
            </a:gsLst>
            <a:lin ang="0" scaled="1"/>
          </a:gradFill>
          <a:ln w="19050" algn="ctr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/>
          <a:p>
            <a:pPr>
              <a:spcAft>
                <a:spcPct val="20000"/>
              </a:spcAft>
            </a:pPr>
            <a:r>
              <a:rPr lang="en-US" noProof="1"/>
              <a:t>Validate work </a:t>
            </a:r>
          </a:p>
        </p:txBody>
      </p:sp>
      <p:sp>
        <p:nvSpPr>
          <p:cNvPr id="14" name="Rectangle 84"/>
          <p:cNvSpPr>
            <a:spLocks noChangeArrowheads="1"/>
          </p:cNvSpPr>
          <p:nvPr/>
        </p:nvSpPr>
        <p:spPr bwMode="gray">
          <a:xfrm>
            <a:off x="323850" y="3756025"/>
            <a:ext cx="293688" cy="2952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/>
            <a:r>
              <a:rPr lang="en-US" b="1" noProof="1"/>
              <a:t>5</a:t>
            </a:r>
          </a:p>
        </p:txBody>
      </p:sp>
      <p:sp>
        <p:nvSpPr>
          <p:cNvPr id="15" name="Rectangle 85"/>
          <p:cNvSpPr>
            <a:spLocks noChangeArrowheads="1"/>
          </p:cNvSpPr>
          <p:nvPr/>
        </p:nvSpPr>
        <p:spPr bwMode="gray">
          <a:xfrm>
            <a:off x="762000" y="3756025"/>
            <a:ext cx="8058150" cy="295275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EAEAEA">
                  <a:gamma/>
                  <a:tint val="0"/>
                  <a:invGamma/>
                </a:srgbClr>
              </a:gs>
            </a:gsLst>
            <a:lin ang="0" scaled="1"/>
          </a:gradFill>
          <a:ln w="19050" algn="ctr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/>
          <a:p>
            <a:pPr>
              <a:spcAft>
                <a:spcPct val="20000"/>
              </a:spcAft>
            </a:pPr>
            <a:r>
              <a:rPr lang="en-US" noProof="1"/>
              <a:t>Integrate productivity, quality &amp; safety into facilities &amp; equipments</a:t>
            </a:r>
          </a:p>
        </p:txBody>
      </p:sp>
      <p:sp>
        <p:nvSpPr>
          <p:cNvPr id="16" name="Rectangle 86"/>
          <p:cNvSpPr>
            <a:spLocks noChangeArrowheads="1"/>
          </p:cNvSpPr>
          <p:nvPr/>
        </p:nvSpPr>
        <p:spPr bwMode="gray">
          <a:xfrm>
            <a:off x="323850" y="4195763"/>
            <a:ext cx="293688" cy="2952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/>
            <a:r>
              <a:rPr lang="en-US" b="1" noProof="1"/>
              <a:t>6</a:t>
            </a:r>
          </a:p>
        </p:txBody>
      </p:sp>
      <p:sp>
        <p:nvSpPr>
          <p:cNvPr id="17" name="Rectangle 87"/>
          <p:cNvSpPr>
            <a:spLocks noChangeArrowheads="1"/>
          </p:cNvSpPr>
          <p:nvPr/>
        </p:nvSpPr>
        <p:spPr bwMode="gray">
          <a:xfrm>
            <a:off x="762000" y="4195763"/>
            <a:ext cx="8058150" cy="295275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EAEAEA">
                  <a:gamma/>
                  <a:tint val="0"/>
                  <a:invGamma/>
                </a:srgbClr>
              </a:gs>
            </a:gsLst>
            <a:lin ang="0" scaled="1"/>
          </a:gradFill>
          <a:ln w="19050" algn="ctr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/>
          <a:p>
            <a:pPr>
              <a:spcAft>
                <a:spcPct val="20000"/>
              </a:spcAft>
            </a:pPr>
            <a:r>
              <a:rPr lang="en-US" noProof="1"/>
              <a:t>Maintain facilities &amp; equipment</a:t>
            </a:r>
          </a:p>
        </p:txBody>
      </p:sp>
      <p:sp>
        <p:nvSpPr>
          <p:cNvPr id="18" name="Rectangle 88"/>
          <p:cNvSpPr>
            <a:spLocks noChangeArrowheads="1"/>
          </p:cNvSpPr>
          <p:nvPr/>
        </p:nvSpPr>
        <p:spPr bwMode="gray">
          <a:xfrm>
            <a:off x="323850" y="4633913"/>
            <a:ext cx="293688" cy="2952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/>
            <a:r>
              <a:rPr lang="en-US" b="1" noProof="1"/>
              <a:t>7</a:t>
            </a:r>
          </a:p>
        </p:txBody>
      </p:sp>
      <p:sp>
        <p:nvSpPr>
          <p:cNvPr id="19" name="Rectangle 89"/>
          <p:cNvSpPr>
            <a:spLocks noChangeArrowheads="1"/>
          </p:cNvSpPr>
          <p:nvPr/>
        </p:nvSpPr>
        <p:spPr bwMode="gray">
          <a:xfrm>
            <a:off x="762000" y="4633913"/>
            <a:ext cx="8058150" cy="295275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EAEAEA">
                  <a:gamma/>
                  <a:tint val="0"/>
                  <a:invGamma/>
                </a:srgbClr>
              </a:gs>
            </a:gsLst>
            <a:lin ang="0" scaled="1"/>
          </a:gradFill>
          <a:ln w="19050" algn="ctr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/>
          <a:p>
            <a:pPr>
              <a:spcAft>
                <a:spcPct val="20000"/>
              </a:spcAft>
            </a:pPr>
            <a:r>
              <a:rPr lang="en-US" noProof="1"/>
              <a:t>Define, develop &amp; demonstrate job competence</a:t>
            </a:r>
          </a:p>
        </p:txBody>
      </p:sp>
      <p:sp>
        <p:nvSpPr>
          <p:cNvPr id="20" name="Rectangle 90"/>
          <p:cNvSpPr>
            <a:spLocks noChangeArrowheads="1"/>
          </p:cNvSpPr>
          <p:nvPr/>
        </p:nvSpPr>
        <p:spPr bwMode="gray">
          <a:xfrm>
            <a:off x="323850" y="5075238"/>
            <a:ext cx="293688" cy="2952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/>
            <a:r>
              <a:rPr lang="en-US" b="1" noProof="1"/>
              <a:t>8</a:t>
            </a:r>
          </a:p>
        </p:txBody>
      </p:sp>
      <p:sp>
        <p:nvSpPr>
          <p:cNvPr id="21" name="Rectangle 91"/>
          <p:cNvSpPr>
            <a:spLocks noChangeArrowheads="1"/>
          </p:cNvSpPr>
          <p:nvPr/>
        </p:nvSpPr>
        <p:spPr bwMode="gray">
          <a:xfrm>
            <a:off x="762000" y="5075238"/>
            <a:ext cx="8058150" cy="295275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EAEAEA">
                  <a:gamma/>
                  <a:tint val="0"/>
                  <a:invGamma/>
                </a:srgbClr>
              </a:gs>
            </a:gsLst>
            <a:lin ang="0" scaled="1"/>
          </a:gradFill>
          <a:ln w="19050" algn="ctr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/>
          <a:p>
            <a:pPr>
              <a:spcAft>
                <a:spcPct val="20000"/>
              </a:spcAft>
            </a:pPr>
            <a:r>
              <a:rPr lang="en-US" noProof="1"/>
              <a:t>Make cleaning a daily habit</a:t>
            </a:r>
          </a:p>
        </p:txBody>
      </p:sp>
      <p:sp>
        <p:nvSpPr>
          <p:cNvPr id="22" name="Rectangle 92"/>
          <p:cNvSpPr>
            <a:spLocks noChangeArrowheads="1"/>
          </p:cNvSpPr>
          <p:nvPr/>
        </p:nvSpPr>
        <p:spPr bwMode="gray">
          <a:xfrm>
            <a:off x="323850" y="5511800"/>
            <a:ext cx="293688" cy="2952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/>
            <a:r>
              <a:rPr lang="en-US" b="1" noProof="1"/>
              <a:t>9</a:t>
            </a:r>
          </a:p>
        </p:txBody>
      </p:sp>
      <p:sp>
        <p:nvSpPr>
          <p:cNvPr id="23" name="Rectangle 93"/>
          <p:cNvSpPr>
            <a:spLocks noChangeArrowheads="1"/>
          </p:cNvSpPr>
          <p:nvPr/>
        </p:nvSpPr>
        <p:spPr bwMode="gray">
          <a:xfrm>
            <a:off x="762000" y="5511800"/>
            <a:ext cx="8058150" cy="295275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EAEAEA">
                  <a:gamma/>
                  <a:tint val="0"/>
                  <a:invGamma/>
                </a:srgbClr>
              </a:gs>
            </a:gsLst>
            <a:lin ang="0" scaled="1"/>
          </a:gradFill>
          <a:ln w="19050" algn="ctr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/>
          <a:p>
            <a:pPr>
              <a:spcAft>
                <a:spcPct val="20000"/>
              </a:spcAft>
            </a:pPr>
            <a:r>
              <a:rPr lang="en-US" noProof="1"/>
              <a:t>Build quality into the product</a:t>
            </a:r>
          </a:p>
        </p:txBody>
      </p:sp>
      <p:sp>
        <p:nvSpPr>
          <p:cNvPr id="24" name="Rectangle 94"/>
          <p:cNvSpPr>
            <a:spLocks noChangeArrowheads="1"/>
          </p:cNvSpPr>
          <p:nvPr/>
        </p:nvSpPr>
        <p:spPr bwMode="gray">
          <a:xfrm>
            <a:off x="323850" y="5953125"/>
            <a:ext cx="293688" cy="2952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/>
            <a:r>
              <a:rPr lang="en-US" b="1" noProof="1"/>
              <a:t>10</a:t>
            </a:r>
          </a:p>
        </p:txBody>
      </p:sp>
      <p:sp>
        <p:nvSpPr>
          <p:cNvPr id="25" name="Rectangle 95"/>
          <p:cNvSpPr>
            <a:spLocks noChangeArrowheads="1"/>
          </p:cNvSpPr>
          <p:nvPr/>
        </p:nvSpPr>
        <p:spPr bwMode="gray">
          <a:xfrm>
            <a:off x="762000" y="5953125"/>
            <a:ext cx="8058150" cy="295275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EAEAEA">
                  <a:gamma/>
                  <a:tint val="0"/>
                  <a:invGamma/>
                </a:srgbClr>
              </a:gs>
            </a:gsLst>
            <a:lin ang="0" scaled="1"/>
          </a:gradFill>
          <a:ln w="19050" algn="ctr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/>
          <a:p>
            <a:pPr>
              <a:spcAft>
                <a:spcPct val="20000"/>
              </a:spcAft>
            </a:pPr>
            <a:r>
              <a:rPr lang="en-US" noProof="1"/>
              <a:t>Conduct compliance &amp; performance audits</a:t>
            </a:r>
          </a:p>
        </p:txBody>
      </p:sp>
      <p:sp>
        <p:nvSpPr>
          <p:cNvPr id="26" name="Rectangle 4"/>
          <p:cNvSpPr>
            <a:spLocks noChangeArrowheads="1"/>
          </p:cNvSpPr>
          <p:nvPr/>
        </p:nvSpPr>
        <p:spPr bwMode="gray">
          <a:xfrm>
            <a:off x="304800" y="1470025"/>
            <a:ext cx="57531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defTabSz="801688" eaLnBrk="0" hangingPunct="0"/>
            <a:r>
              <a:rPr lang="en-US" sz="2000" noProof="1"/>
              <a:t>Principles of Good Manufacturing Practices</a:t>
            </a:r>
          </a:p>
        </p:txBody>
      </p:sp>
    </p:spTree>
    <p:extLst>
      <p:ext uri="{BB962C8B-B14F-4D97-AF65-F5344CB8AC3E}">
        <p14:creationId xmlns:p14="http://schemas.microsoft.com/office/powerpoint/2010/main" val="1590409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60960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latin typeface="+mn-lt"/>
              </a:rPr>
              <a:t>PRINCIPLE 1 &amp; 2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gray">
          <a:xfrm>
            <a:off x="319088" y="1258887"/>
            <a:ext cx="5753100" cy="66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marL="457200" indent="-457200" defTabSz="801688" eaLnBrk="0" hangingPunct="0">
              <a:buAutoNum type="arabicPeriod"/>
            </a:pPr>
            <a:r>
              <a:rPr lang="en-GB" sz="2000" dirty="0"/>
              <a:t>Step by step written procedures</a:t>
            </a:r>
          </a:p>
          <a:p>
            <a:pPr marL="457200" indent="-457200" defTabSz="801688" eaLnBrk="0" hangingPunct="0">
              <a:buAutoNum type="arabicPeriod"/>
            </a:pPr>
            <a:r>
              <a:rPr lang="en-GB" sz="2000" dirty="0"/>
              <a:t>Follow procedures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gray">
          <a:xfrm>
            <a:off x="319088" y="1909762"/>
            <a:ext cx="4176712" cy="3762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r>
              <a:rPr lang="en-US" b="1" noProof="1"/>
              <a:t>Standard operating procedures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gray">
          <a:xfrm>
            <a:off x="319088" y="2286001"/>
            <a:ext cx="4176712" cy="4191000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chemeClr val="bg1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Standard operating procedures are established methods that are to be followed routinely for the performance of the designated operations 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All operating procedures and work instructions should be written down and made available to employees for better understanding of the facility working procedures</a:t>
            </a: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gray">
          <a:xfrm>
            <a:off x="4652963" y="1909762"/>
            <a:ext cx="4167187" cy="3762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r>
              <a:rPr lang="en-US" b="1" noProof="1"/>
              <a:t>Importance of written procedures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gray">
          <a:xfrm>
            <a:off x="4652963" y="2286001"/>
            <a:ext cx="4167187" cy="4191000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chemeClr val="bg1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In the food industry it is critical that good procedures are in place to ensure a controlled and consistent performance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Written procedures to be concise, and logical 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No shortcuts to be taken, they lead to deviation from the procedure which may lead to hazards</a:t>
            </a:r>
          </a:p>
        </p:txBody>
      </p:sp>
    </p:spTree>
    <p:extLst>
      <p:ext uri="{BB962C8B-B14F-4D97-AF65-F5344CB8AC3E}">
        <p14:creationId xmlns:p14="http://schemas.microsoft.com/office/powerpoint/2010/main" val="2146019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60960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latin typeface="+mn-lt"/>
              </a:rPr>
              <a:t>PRINCIPLE 3 &amp; 4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gray">
          <a:xfrm>
            <a:off x="304800" y="1393825"/>
            <a:ext cx="57531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defTabSz="801688" eaLnBrk="0" hangingPunct="0"/>
            <a:r>
              <a:rPr lang="en-GB" sz="2000" dirty="0"/>
              <a:t>3. Document work</a:t>
            </a:r>
          </a:p>
          <a:p>
            <a:pPr defTabSz="801688" eaLnBrk="0" hangingPunct="0"/>
            <a:r>
              <a:rPr lang="en-GB" sz="2000" dirty="0"/>
              <a:t>4. Validate work</a:t>
            </a:r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gray">
          <a:xfrm>
            <a:off x="323850" y="1909762"/>
            <a:ext cx="4179887" cy="3762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r>
              <a:rPr lang="en-US" b="1" noProof="1"/>
              <a:t>What is Documentation?</a:t>
            </a:r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gray">
          <a:xfrm>
            <a:off x="323850" y="2257425"/>
            <a:ext cx="4184650" cy="942975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36000" rIns="36000" bIns="36000" anchor="ctr"/>
          <a:lstStyle/>
          <a:p>
            <a:pPr marL="190500" indent="-190500">
              <a:lnSpc>
                <a:spcPct val="95000"/>
              </a:lnSpc>
              <a:spcAft>
                <a:spcPct val="20000"/>
              </a:spcAft>
              <a:buFont typeface="Wingdings" pitchFamily="2" charset="2"/>
              <a:buChar char="§"/>
            </a:pPr>
            <a:r>
              <a:rPr lang="en-US" sz="1600" noProof="1"/>
              <a:t>Written material that provides official information or serves as a record</a:t>
            </a:r>
          </a:p>
          <a:p>
            <a:pPr marL="190500" indent="-190500">
              <a:lnSpc>
                <a:spcPct val="95000"/>
              </a:lnSpc>
              <a:spcAft>
                <a:spcPct val="20000"/>
              </a:spcAft>
              <a:buFont typeface="Wingdings" pitchFamily="2" charset="2"/>
              <a:buChar char="§"/>
            </a:pPr>
            <a:r>
              <a:rPr lang="en-US" sz="1600" noProof="1"/>
              <a:t>E.g. Equipment user manual, GMP Manual</a:t>
            </a:r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gray">
          <a:xfrm>
            <a:off x="4633913" y="1909762"/>
            <a:ext cx="4186237" cy="3762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r>
              <a:rPr lang="en-US" b="1" noProof="1"/>
              <a:t>What is validation?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gray">
          <a:xfrm>
            <a:off x="4629150" y="2257425"/>
            <a:ext cx="4191000" cy="942975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36000" rIns="36000" bIns="36000" anchor="ctr"/>
          <a:lstStyle/>
          <a:p>
            <a:pPr marL="190500" indent="-190500">
              <a:lnSpc>
                <a:spcPct val="95000"/>
              </a:lnSpc>
              <a:spcAft>
                <a:spcPct val="20000"/>
              </a:spcAft>
              <a:buFont typeface="Wingdings" pitchFamily="2" charset="2"/>
              <a:buChar char="§"/>
            </a:pPr>
            <a:r>
              <a:rPr lang="en-US" sz="1600" noProof="1"/>
              <a:t>Establishing documentary evidence that the procedure, process or activity and production maintains the desired level of compliance at all stages</a:t>
            </a:r>
          </a:p>
        </p:txBody>
      </p:sp>
      <p:sp>
        <p:nvSpPr>
          <p:cNvPr id="17" name="Rectangle 2"/>
          <p:cNvSpPr>
            <a:spLocks noChangeArrowheads="1"/>
          </p:cNvSpPr>
          <p:nvPr/>
        </p:nvSpPr>
        <p:spPr bwMode="gray">
          <a:xfrm>
            <a:off x="319088" y="3357563"/>
            <a:ext cx="4179887" cy="37623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r>
              <a:rPr lang="en-US" b="1" noProof="1"/>
              <a:t>Document &amp;validate procedures</a:t>
            </a:r>
          </a:p>
        </p:txBody>
      </p:sp>
      <p:sp>
        <p:nvSpPr>
          <p:cNvPr id="18" name="Rectangle 10"/>
          <p:cNvSpPr>
            <a:spLocks noChangeArrowheads="1"/>
          </p:cNvSpPr>
          <p:nvPr/>
        </p:nvSpPr>
        <p:spPr bwMode="gray">
          <a:xfrm>
            <a:off x="319088" y="3733800"/>
            <a:ext cx="4179887" cy="941388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36000" rIns="36000" bIns="36000" anchor="ctr"/>
          <a:lstStyle/>
          <a:p>
            <a:pPr marL="190500" indent="-190500">
              <a:lnSpc>
                <a:spcPct val="95000"/>
              </a:lnSpc>
              <a:spcAft>
                <a:spcPct val="20000"/>
              </a:spcAft>
              <a:buFont typeface="Wingdings" pitchFamily="2" charset="2"/>
              <a:buChar char="§"/>
            </a:pPr>
            <a:r>
              <a:rPr lang="en-US" sz="1600" noProof="1"/>
              <a:t>Document work for compliance &amp; traceability</a:t>
            </a:r>
          </a:p>
          <a:p>
            <a:pPr marL="190500" indent="-190500">
              <a:lnSpc>
                <a:spcPct val="95000"/>
              </a:lnSpc>
              <a:spcAft>
                <a:spcPct val="20000"/>
              </a:spcAft>
              <a:buFont typeface="Wingdings" pitchFamily="2" charset="2"/>
              <a:buChar char="§"/>
            </a:pPr>
            <a:r>
              <a:rPr lang="en-US" sz="1600" noProof="1"/>
              <a:t>Validation provides proof that system is doing what it is supposed to do</a:t>
            </a:r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gray">
          <a:xfrm>
            <a:off x="4638675" y="3357563"/>
            <a:ext cx="4181475" cy="37623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r>
              <a:rPr lang="en-US" b="1" noProof="1"/>
              <a:t>Why document &amp; validate work?</a:t>
            </a:r>
          </a:p>
        </p:txBody>
      </p:sp>
      <p:sp>
        <p:nvSpPr>
          <p:cNvPr id="20" name="Rectangle 13"/>
          <p:cNvSpPr>
            <a:spLocks noChangeArrowheads="1"/>
          </p:cNvSpPr>
          <p:nvPr/>
        </p:nvSpPr>
        <p:spPr bwMode="gray">
          <a:xfrm>
            <a:off x="4629150" y="3733800"/>
            <a:ext cx="4191000" cy="941388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36000" rIns="36000" bIns="36000" anchor="ctr"/>
          <a:lstStyle/>
          <a:p>
            <a:pPr marL="190500" indent="-190500">
              <a:lnSpc>
                <a:spcPct val="95000"/>
              </a:lnSpc>
              <a:spcAft>
                <a:spcPct val="20000"/>
              </a:spcAft>
              <a:buFont typeface="Wingdings" pitchFamily="2" charset="2"/>
              <a:buChar char="§"/>
            </a:pPr>
            <a:r>
              <a:rPr lang="en-US" sz="1600" noProof="1"/>
              <a:t>To prove that processes &amp; equipment consistently do what they are supposed to do </a:t>
            </a:r>
          </a:p>
          <a:p>
            <a:pPr marL="190500" indent="-190500">
              <a:lnSpc>
                <a:spcPct val="95000"/>
              </a:lnSpc>
              <a:spcAft>
                <a:spcPct val="20000"/>
              </a:spcAft>
              <a:buFont typeface="Wingdings" pitchFamily="2" charset="2"/>
              <a:buChar char="§"/>
            </a:pPr>
            <a:r>
              <a:rPr lang="en-US" sz="1600" noProof="1"/>
              <a:t>Maintain &amp; check consistent performance</a:t>
            </a:r>
          </a:p>
        </p:txBody>
      </p:sp>
      <p:sp>
        <p:nvSpPr>
          <p:cNvPr id="21" name="Rectangle 3"/>
          <p:cNvSpPr>
            <a:spLocks noChangeArrowheads="1"/>
          </p:cNvSpPr>
          <p:nvPr/>
        </p:nvSpPr>
        <p:spPr bwMode="gray">
          <a:xfrm>
            <a:off x="319088" y="4832351"/>
            <a:ext cx="4179887" cy="50164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r>
              <a:rPr lang="en-US" b="1" noProof="1"/>
              <a:t>What requires documentation &amp; validation</a:t>
            </a:r>
          </a:p>
        </p:txBody>
      </p:sp>
      <p:sp>
        <p:nvSpPr>
          <p:cNvPr id="22" name="Rectangle 11"/>
          <p:cNvSpPr>
            <a:spLocks noChangeArrowheads="1"/>
          </p:cNvSpPr>
          <p:nvPr/>
        </p:nvSpPr>
        <p:spPr bwMode="gray">
          <a:xfrm>
            <a:off x="319088" y="5334000"/>
            <a:ext cx="4179887" cy="1093788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36000" rIns="36000" bIns="36000" anchor="ctr"/>
          <a:lstStyle/>
          <a:p>
            <a:pPr marL="190500" indent="-190500">
              <a:lnSpc>
                <a:spcPct val="95000"/>
              </a:lnSpc>
              <a:spcAft>
                <a:spcPct val="20000"/>
              </a:spcAft>
              <a:buFont typeface="Wingdings" pitchFamily="2" charset="2"/>
              <a:buChar char="§"/>
            </a:pPr>
            <a:r>
              <a:rPr lang="en-US" sz="1600" noProof="1"/>
              <a:t>New facilities &amp; equipment </a:t>
            </a:r>
          </a:p>
          <a:p>
            <a:pPr marL="190500" indent="-190500">
              <a:lnSpc>
                <a:spcPct val="95000"/>
              </a:lnSpc>
              <a:spcAft>
                <a:spcPct val="20000"/>
              </a:spcAft>
              <a:buFont typeface="Wingdings" pitchFamily="2" charset="2"/>
              <a:buChar char="§"/>
            </a:pPr>
            <a:r>
              <a:rPr lang="en-US" sz="1600" noProof="1"/>
              <a:t>Significant changes to existing system</a:t>
            </a: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gray">
          <a:xfrm>
            <a:off x="4638675" y="4832351"/>
            <a:ext cx="4176713" cy="50164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r>
              <a:rPr lang="en-US" b="1" noProof="1"/>
              <a:t>How is it to be achieved?</a:t>
            </a:r>
          </a:p>
        </p:txBody>
      </p:sp>
      <p:sp>
        <p:nvSpPr>
          <p:cNvPr id="24" name="Rectangle 14"/>
          <p:cNvSpPr>
            <a:spLocks noChangeArrowheads="1"/>
          </p:cNvSpPr>
          <p:nvPr/>
        </p:nvSpPr>
        <p:spPr bwMode="gray">
          <a:xfrm>
            <a:off x="4638675" y="5334000"/>
            <a:ext cx="4176713" cy="1093788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36000" rIns="36000" bIns="36000" anchor="ctr"/>
          <a:lstStyle/>
          <a:p>
            <a:pPr marL="190500" indent="-190500">
              <a:lnSpc>
                <a:spcPct val="95000"/>
              </a:lnSpc>
              <a:spcAft>
                <a:spcPct val="20000"/>
              </a:spcAft>
              <a:buFont typeface="Wingdings" pitchFamily="2" charset="2"/>
              <a:buChar char="§"/>
            </a:pPr>
            <a:r>
              <a:rPr lang="en-US" sz="1600" noProof="1"/>
              <a:t>Validation activities to be well planned &amp; defined clearly</a:t>
            </a:r>
          </a:p>
          <a:p>
            <a:pPr marL="190500" indent="-190500">
              <a:lnSpc>
                <a:spcPct val="95000"/>
              </a:lnSpc>
              <a:spcAft>
                <a:spcPct val="20000"/>
              </a:spcAft>
              <a:buFont typeface="Wingdings" pitchFamily="2" charset="2"/>
              <a:buChar char="§"/>
            </a:pPr>
            <a:r>
              <a:rPr lang="en-US" sz="1600" noProof="1"/>
              <a:t>Correctly following written procedures</a:t>
            </a:r>
          </a:p>
          <a:p>
            <a:pPr marL="190500" indent="-190500">
              <a:lnSpc>
                <a:spcPct val="95000"/>
              </a:lnSpc>
              <a:spcAft>
                <a:spcPct val="20000"/>
              </a:spcAft>
              <a:buFont typeface="Wingdings" pitchFamily="2" charset="2"/>
              <a:buChar char="§"/>
            </a:pPr>
            <a:r>
              <a:rPr lang="en-US" sz="1600" noProof="1"/>
              <a:t>Properly maintaing &amp; calibrating equioment</a:t>
            </a:r>
          </a:p>
        </p:txBody>
      </p:sp>
    </p:spTree>
    <p:extLst>
      <p:ext uri="{BB962C8B-B14F-4D97-AF65-F5344CB8AC3E}">
        <p14:creationId xmlns:p14="http://schemas.microsoft.com/office/powerpoint/2010/main" val="32132433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60960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latin typeface="+mn-lt"/>
              </a:rPr>
              <a:t>PRINCIPLE 5 &amp; 6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gray">
          <a:xfrm>
            <a:off x="304800" y="1393825"/>
            <a:ext cx="86868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defTabSz="801688" eaLnBrk="0" hangingPunct="0"/>
            <a:r>
              <a:rPr lang="en-GB" sz="2000" dirty="0"/>
              <a:t>5. Integrate productivity, quality &amp; safety into facilities &amp; equipment</a:t>
            </a:r>
          </a:p>
          <a:p>
            <a:pPr defTabSz="801688" eaLnBrk="0" hangingPunct="0"/>
            <a:r>
              <a:rPr lang="en-GB" sz="2000" dirty="0"/>
              <a:t>6. Maintain facilities &amp; equipment</a:t>
            </a:r>
          </a:p>
        </p:txBody>
      </p:sp>
      <p:sp>
        <p:nvSpPr>
          <p:cNvPr id="25" name="Rectangle 2"/>
          <p:cNvSpPr>
            <a:spLocks noChangeArrowheads="1"/>
          </p:cNvSpPr>
          <p:nvPr/>
        </p:nvSpPr>
        <p:spPr bwMode="gray">
          <a:xfrm>
            <a:off x="322263" y="1985962"/>
            <a:ext cx="4176712" cy="3762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r>
              <a:rPr lang="en-US" b="1" noProof="1"/>
              <a:t>Facility design</a:t>
            </a:r>
          </a:p>
        </p:txBody>
      </p:sp>
      <p:sp>
        <p:nvSpPr>
          <p:cNvPr id="26" name="Rectangle 8"/>
          <p:cNvSpPr>
            <a:spLocks noChangeArrowheads="1"/>
          </p:cNvSpPr>
          <p:nvPr/>
        </p:nvSpPr>
        <p:spPr bwMode="gray">
          <a:xfrm>
            <a:off x="322263" y="2362200"/>
            <a:ext cx="4176712" cy="1828800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Develop a good design for facility &amp; equipment from the start 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Properly maintain facility &amp; equipment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Design, locate &amp; maintain equipment to suit its intended use</a:t>
            </a:r>
          </a:p>
        </p:txBody>
      </p:sp>
      <p:sp>
        <p:nvSpPr>
          <p:cNvPr id="27" name="Rectangle 5"/>
          <p:cNvSpPr>
            <a:spLocks noChangeArrowheads="1"/>
          </p:cNvSpPr>
          <p:nvPr/>
        </p:nvSpPr>
        <p:spPr bwMode="gray">
          <a:xfrm>
            <a:off x="4656138" y="1985962"/>
            <a:ext cx="4181475" cy="3762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r>
              <a:rPr lang="en-US" b="1" noProof="1"/>
              <a:t>Always aim to</a:t>
            </a:r>
          </a:p>
        </p:txBody>
      </p:sp>
      <p:sp>
        <p:nvSpPr>
          <p:cNvPr id="28" name="Rectangle 11"/>
          <p:cNvSpPr>
            <a:spLocks noChangeArrowheads="1"/>
          </p:cNvSpPr>
          <p:nvPr/>
        </p:nvSpPr>
        <p:spPr bwMode="gray">
          <a:xfrm>
            <a:off x="4656138" y="2366963"/>
            <a:ext cx="4181475" cy="1824037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  <a:defRPr/>
            </a:pPr>
            <a:r>
              <a:rPr lang="en-US" noProof="1"/>
              <a:t>Remove unnecessary traffic in the production area. It could result in hazardous environment 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  <a:defRPr/>
            </a:pPr>
            <a:r>
              <a:rPr lang="en-US" noProof="1"/>
              <a:t>Segregate materials, products &amp; their components to minimize confusion &amp; potential for mix-up &amp; errors</a:t>
            </a:r>
          </a:p>
        </p:txBody>
      </p:sp>
      <p:sp>
        <p:nvSpPr>
          <p:cNvPr id="29" name="Rectangle 3"/>
          <p:cNvSpPr>
            <a:spLocks noChangeArrowheads="1"/>
          </p:cNvSpPr>
          <p:nvPr/>
        </p:nvSpPr>
        <p:spPr bwMode="gray">
          <a:xfrm>
            <a:off x="322263" y="4271963"/>
            <a:ext cx="4176712" cy="37623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r>
              <a:rPr lang="en-US" b="1" noProof="1"/>
              <a:t>Product quality is impacted by</a:t>
            </a:r>
          </a:p>
        </p:txBody>
      </p:sp>
      <p:sp>
        <p:nvSpPr>
          <p:cNvPr id="30" name="Rectangle 9"/>
          <p:cNvSpPr>
            <a:spLocks noChangeArrowheads="1"/>
          </p:cNvSpPr>
          <p:nvPr/>
        </p:nvSpPr>
        <p:spPr bwMode="gray">
          <a:xfrm>
            <a:off x="322263" y="4646612"/>
            <a:ext cx="4176712" cy="1677988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Air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Water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Lightning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Ventillation, temperature</a:t>
            </a:r>
          </a:p>
        </p:txBody>
      </p:sp>
      <p:sp>
        <p:nvSpPr>
          <p:cNvPr id="31" name="Rectangle 4"/>
          <p:cNvSpPr>
            <a:spLocks noChangeArrowheads="1"/>
          </p:cNvSpPr>
          <p:nvPr/>
        </p:nvSpPr>
        <p:spPr bwMode="gray">
          <a:xfrm>
            <a:off x="4656138" y="4271963"/>
            <a:ext cx="4181475" cy="37623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r>
              <a:rPr lang="en-US" b="1" noProof="1"/>
              <a:t>Proper maintenance schedules</a:t>
            </a:r>
          </a:p>
        </p:txBody>
      </p:sp>
      <p:sp>
        <p:nvSpPr>
          <p:cNvPr id="32" name="Rectangle 10"/>
          <p:cNvSpPr>
            <a:spLocks noChangeArrowheads="1"/>
          </p:cNvSpPr>
          <p:nvPr/>
        </p:nvSpPr>
        <p:spPr bwMode="gray">
          <a:xfrm>
            <a:off x="4656138" y="4646612"/>
            <a:ext cx="4181475" cy="1677988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Help prevent equipment breakdown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Reduces risk of product contamination and maintains the validated state of the faciltiy or equipment </a:t>
            </a:r>
          </a:p>
        </p:txBody>
      </p:sp>
    </p:spTree>
    <p:extLst>
      <p:ext uri="{BB962C8B-B14F-4D97-AF65-F5344CB8AC3E}">
        <p14:creationId xmlns:p14="http://schemas.microsoft.com/office/powerpoint/2010/main" val="27934320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60960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latin typeface="+mn-lt"/>
              </a:rPr>
              <a:t>PRINCIPLE 7 &amp; 8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gray">
          <a:xfrm>
            <a:off x="304800" y="1393825"/>
            <a:ext cx="57531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defTabSz="801688" eaLnBrk="0" hangingPunct="0"/>
            <a:r>
              <a:rPr lang="en-GB" sz="2000" dirty="0"/>
              <a:t>7. Define, develop &amp; demonstrate job competency</a:t>
            </a:r>
          </a:p>
          <a:p>
            <a:pPr defTabSz="801688" eaLnBrk="0" hangingPunct="0"/>
            <a:r>
              <a:rPr lang="en-GB" sz="2000" dirty="0"/>
              <a:t>8. Make cleanliness a daily habit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gray">
          <a:xfrm>
            <a:off x="319087" y="1909762"/>
            <a:ext cx="4176713" cy="3762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r>
              <a:rPr lang="en-US" b="1" noProof="1"/>
              <a:t>How to achieve employee competence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gray">
          <a:xfrm>
            <a:off x="319088" y="2286001"/>
            <a:ext cx="4176712" cy="4114800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chemeClr val="bg1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Training to be provided to all employees whose activities could affect product quality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Training to be inclusive of basic training on theory &amp; practice of GMP as well as role related training.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Employees to demonstrate competence by producing quality products in a safe &amp; efficient manner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“Effective implementation of GMP makes for competent employees”</a:t>
            </a: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gray">
          <a:xfrm>
            <a:off x="4652963" y="1909762"/>
            <a:ext cx="4167187" cy="3762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r>
              <a:rPr lang="en-US" b="1" noProof="1"/>
              <a:t>Cleanliness in facility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gray">
          <a:xfrm>
            <a:off x="4652963" y="2286001"/>
            <a:ext cx="4167187" cy="4114800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chemeClr val="bg1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Protect products against contamination by practicing good hygiene.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Always practice good personal hygiene (wash hands, wear protective garments)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Inform supervisor if ill. It  may be hazardous for product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Minimize contact with product, equipment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Follow cleaning &amp; sanitization procedures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Report condition that may cause product contamination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endParaRPr lang="en-US" noProof="1"/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endParaRPr lang="en-US" noProof="1"/>
          </a:p>
        </p:txBody>
      </p:sp>
    </p:spTree>
    <p:extLst>
      <p:ext uri="{BB962C8B-B14F-4D97-AF65-F5344CB8AC3E}">
        <p14:creationId xmlns:p14="http://schemas.microsoft.com/office/powerpoint/2010/main" val="5059784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60960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latin typeface="+mn-lt"/>
              </a:rPr>
              <a:t>PRINCIPLE 7 &amp; 8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gray">
          <a:xfrm>
            <a:off x="304800" y="1393825"/>
            <a:ext cx="57531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defTabSz="801688" eaLnBrk="0" hangingPunct="0"/>
            <a:r>
              <a:rPr lang="en-GB" sz="2000" dirty="0"/>
              <a:t>7. Define, develop &amp; demonstrate job competency</a:t>
            </a:r>
          </a:p>
          <a:p>
            <a:pPr defTabSz="801688" eaLnBrk="0" hangingPunct="0"/>
            <a:r>
              <a:rPr lang="en-GB" sz="2000" dirty="0"/>
              <a:t>8. Make cleanliness a daily habit</a:t>
            </a: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gray">
          <a:xfrm>
            <a:off x="322263" y="1985962"/>
            <a:ext cx="4176712" cy="3762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r>
              <a:rPr lang="en-US" b="1" noProof="1"/>
              <a:t>Food Contamiantion</a:t>
            </a:r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gray">
          <a:xfrm>
            <a:off x="322263" y="2362200"/>
            <a:ext cx="4176712" cy="1671637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It refers to presence of  harmful chemicals or microorganisms that can cause consumer illness</a:t>
            </a:r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gray">
          <a:xfrm>
            <a:off x="4656138" y="1981200"/>
            <a:ext cx="4181475" cy="3762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r>
              <a:rPr lang="en-US" b="1" noProof="1"/>
              <a:t>Particulate Contamination </a:t>
            </a:r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gray">
          <a:xfrm>
            <a:off x="4656138" y="2366963"/>
            <a:ext cx="4181475" cy="1671637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  <a:defRPr/>
            </a:pPr>
            <a:r>
              <a:rPr lang="en-US" noProof="1"/>
              <a:t>Product made impure by any particle that doesn’t belong in it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  <a:defRPr/>
            </a:pPr>
            <a:r>
              <a:rPr lang="en-US" noProof="1"/>
              <a:t>Most common contamination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  <a:defRPr/>
            </a:pPr>
            <a:r>
              <a:rPr lang="en-US" noProof="1"/>
              <a:t>E.g. Dust, dirt, fiber etc in food </a:t>
            </a:r>
          </a:p>
        </p:txBody>
      </p:sp>
      <p:sp>
        <p:nvSpPr>
          <p:cNvPr id="15" name="Rectangle 3"/>
          <p:cNvSpPr>
            <a:spLocks noChangeArrowheads="1"/>
          </p:cNvSpPr>
          <p:nvPr/>
        </p:nvSpPr>
        <p:spPr bwMode="gray">
          <a:xfrm>
            <a:off x="322263" y="4195763"/>
            <a:ext cx="4176712" cy="37623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r>
              <a:rPr lang="en-US" b="1" noProof="1"/>
              <a:t>Microbial Contamination</a:t>
            </a:r>
          </a:p>
        </p:txBody>
      </p:sp>
      <p:sp>
        <p:nvSpPr>
          <p:cNvPr id="16" name="Rectangle 9"/>
          <p:cNvSpPr>
            <a:spLocks noChangeArrowheads="1"/>
          </p:cNvSpPr>
          <p:nvPr/>
        </p:nvSpPr>
        <p:spPr bwMode="gray">
          <a:xfrm>
            <a:off x="322263" y="4572000"/>
            <a:ext cx="4176712" cy="1677988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dirty="0"/>
              <a:t>It refers to the non-intended or accidental introduction of infectious material like bacteria, yeast, mold, fungi, virus, prions, protozoa or their toxins and by-products into food</a:t>
            </a:r>
            <a:endParaRPr lang="en-US" noProof="1"/>
          </a:p>
        </p:txBody>
      </p:sp>
      <p:sp>
        <p:nvSpPr>
          <p:cNvPr id="17" name="Rectangle 4"/>
          <p:cNvSpPr>
            <a:spLocks noChangeArrowheads="1"/>
          </p:cNvSpPr>
          <p:nvPr/>
        </p:nvSpPr>
        <p:spPr bwMode="gray">
          <a:xfrm>
            <a:off x="4656138" y="4195763"/>
            <a:ext cx="4181475" cy="37623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r>
              <a:rPr lang="en-US" b="1" noProof="1"/>
              <a:t>Cross Contamination</a:t>
            </a:r>
          </a:p>
        </p:txBody>
      </p:sp>
      <p:sp>
        <p:nvSpPr>
          <p:cNvPr id="18" name="Rectangle 10"/>
          <p:cNvSpPr>
            <a:spLocks noChangeArrowheads="1"/>
          </p:cNvSpPr>
          <p:nvPr/>
        </p:nvSpPr>
        <p:spPr bwMode="gray">
          <a:xfrm>
            <a:off x="4656138" y="4572000"/>
            <a:ext cx="4181475" cy="1677988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When traces of other materials or products are unintentionally transferred from one product to another posing a hazard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E.g. Allergens</a:t>
            </a:r>
          </a:p>
        </p:txBody>
      </p:sp>
    </p:spTree>
    <p:extLst>
      <p:ext uri="{BB962C8B-B14F-4D97-AF65-F5344CB8AC3E}">
        <p14:creationId xmlns:p14="http://schemas.microsoft.com/office/powerpoint/2010/main" val="22684945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60960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PRINCIPLE 9 &amp; 10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gray">
          <a:xfrm>
            <a:off x="304800" y="1393825"/>
            <a:ext cx="57531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defTabSz="801688" eaLnBrk="0" hangingPunct="0"/>
            <a:r>
              <a:rPr lang="en-GB" sz="2000" dirty="0"/>
              <a:t>9. Build quality into the product</a:t>
            </a:r>
          </a:p>
          <a:p>
            <a:pPr defTabSz="801688" eaLnBrk="0" hangingPunct="0"/>
            <a:r>
              <a:rPr lang="en-GB" sz="2000" dirty="0"/>
              <a:t>10. Conduct compliance &amp; performance audits</a:t>
            </a: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gray">
          <a:xfrm>
            <a:off x="322263" y="1985962"/>
            <a:ext cx="4176712" cy="3762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r>
              <a:rPr lang="en-US" b="1" noProof="1"/>
              <a:t>Product Quality</a:t>
            </a:r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gray">
          <a:xfrm>
            <a:off x="322263" y="2362200"/>
            <a:ext cx="4176712" cy="1671637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 marL="285750" indent="-285750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/>
              <a:t>Every step in the products life cycle requires effective controls to ensure the quality of the product.</a:t>
            </a:r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gray">
          <a:xfrm>
            <a:off x="4656138" y="1981200"/>
            <a:ext cx="4181475" cy="3762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r>
              <a:rPr lang="en-US" b="1" noProof="1"/>
              <a:t>Product quality can be achieved by</a:t>
            </a:r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gray">
          <a:xfrm>
            <a:off x="4656138" y="2366963"/>
            <a:ext cx="4181475" cy="1671637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 marL="285750" indent="-285750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  <a:defRPr/>
            </a:pPr>
            <a:r>
              <a:rPr lang="en-US" noProof="1"/>
              <a:t>Controlling components</a:t>
            </a:r>
          </a:p>
          <a:p>
            <a:pPr marL="285750" indent="-285750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  <a:defRPr/>
            </a:pPr>
            <a:r>
              <a:rPr lang="en-US" noProof="1"/>
              <a:t>Controlling the manufacturing process</a:t>
            </a:r>
          </a:p>
          <a:p>
            <a:pPr marL="285750" indent="-285750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  <a:defRPr/>
            </a:pPr>
            <a:r>
              <a:rPr lang="en-US" noProof="1"/>
              <a:t>Packaging &amp; labeling controls</a:t>
            </a:r>
          </a:p>
          <a:p>
            <a:pPr marL="285750" indent="-285750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  <a:defRPr/>
            </a:pPr>
            <a:r>
              <a:rPr lang="en-US" noProof="1"/>
              <a:t>Holding and distribution controls</a:t>
            </a:r>
          </a:p>
        </p:txBody>
      </p:sp>
      <p:sp>
        <p:nvSpPr>
          <p:cNvPr id="15" name="Rectangle 3"/>
          <p:cNvSpPr>
            <a:spLocks noChangeArrowheads="1"/>
          </p:cNvSpPr>
          <p:nvPr/>
        </p:nvSpPr>
        <p:spPr bwMode="gray">
          <a:xfrm>
            <a:off x="322263" y="4195763"/>
            <a:ext cx="4176712" cy="37623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r>
              <a:rPr lang="en-US" b="1" noProof="1"/>
              <a:t>Controlling components</a:t>
            </a:r>
          </a:p>
        </p:txBody>
      </p:sp>
      <p:sp>
        <p:nvSpPr>
          <p:cNvPr id="16" name="Rectangle 9"/>
          <p:cNvSpPr>
            <a:spLocks noChangeArrowheads="1"/>
          </p:cNvSpPr>
          <p:nvPr/>
        </p:nvSpPr>
        <p:spPr bwMode="gray">
          <a:xfrm>
            <a:off x="322263" y="4572000"/>
            <a:ext cx="4176712" cy="1905000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 marL="285750" indent="-285750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/>
              <a:t>Check all materials &amp; components to ensure they meet defined specifications</a:t>
            </a:r>
          </a:p>
          <a:p>
            <a:pPr marL="285750" indent="-285750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/>
              <a:t>Idenetify components &amp; store them in quarantine area for sampling &amp; testing</a:t>
            </a:r>
          </a:p>
          <a:p>
            <a:pPr marL="285750" indent="-285750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endParaRPr lang="en-US" noProof="1"/>
          </a:p>
        </p:txBody>
      </p:sp>
      <p:sp>
        <p:nvSpPr>
          <p:cNvPr id="17" name="Rectangle 4"/>
          <p:cNvSpPr>
            <a:spLocks noChangeArrowheads="1"/>
          </p:cNvSpPr>
          <p:nvPr/>
        </p:nvSpPr>
        <p:spPr bwMode="gray">
          <a:xfrm>
            <a:off x="4656138" y="4195763"/>
            <a:ext cx="4181475" cy="37623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r>
              <a:rPr lang="en-US" b="1" noProof="1"/>
              <a:t>Controlling manufacturing process</a:t>
            </a:r>
          </a:p>
        </p:txBody>
      </p:sp>
      <p:sp>
        <p:nvSpPr>
          <p:cNvPr id="18" name="Rectangle 10"/>
          <p:cNvSpPr>
            <a:spLocks noChangeArrowheads="1"/>
          </p:cNvSpPr>
          <p:nvPr/>
        </p:nvSpPr>
        <p:spPr bwMode="gray">
          <a:xfrm>
            <a:off x="4656138" y="4572000"/>
            <a:ext cx="4181475" cy="1905000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 marL="285750" indent="-285750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/>
              <a:t>Every product must have</a:t>
            </a:r>
          </a:p>
          <a:p>
            <a:pPr marL="800100" lvl="1" indent="-342900">
              <a:lnSpc>
                <a:spcPct val="95000"/>
              </a:lnSpc>
              <a:spcAft>
                <a:spcPct val="40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/>
              <a:t>Master record outlining specifications</a:t>
            </a:r>
          </a:p>
          <a:p>
            <a:pPr marL="800100" lvl="1" indent="-342900">
              <a:lnSpc>
                <a:spcPct val="95000"/>
              </a:lnSpc>
              <a:spcAft>
                <a:spcPct val="40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/>
              <a:t>Individual batch/ history records</a:t>
            </a:r>
          </a:p>
          <a:p>
            <a:pPr lvl="1">
              <a:lnSpc>
                <a:spcPct val="95000"/>
              </a:lnSpc>
              <a:spcAft>
                <a:spcPct val="40000"/>
              </a:spcAft>
            </a:pPr>
            <a:endParaRPr lang="en-US" noProof="1"/>
          </a:p>
          <a:p>
            <a:pPr marL="742950" lvl="1" indent="-285750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endParaRPr lang="en-US" noProof="1"/>
          </a:p>
        </p:txBody>
      </p:sp>
    </p:spTree>
    <p:extLst>
      <p:ext uri="{BB962C8B-B14F-4D97-AF65-F5344CB8AC3E}">
        <p14:creationId xmlns:p14="http://schemas.microsoft.com/office/powerpoint/2010/main" val="31103452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60960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latin typeface="+mn-lt"/>
              </a:rPr>
              <a:t>PRINCIPLE 9 &amp; 10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gray">
          <a:xfrm>
            <a:off x="304800" y="1393825"/>
            <a:ext cx="57531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defTabSz="801688" eaLnBrk="0" hangingPunct="0"/>
            <a:r>
              <a:rPr lang="en-GB" sz="2000" dirty="0"/>
              <a:t>9. Build quality into the product</a:t>
            </a:r>
          </a:p>
          <a:p>
            <a:pPr defTabSz="801688" eaLnBrk="0" hangingPunct="0"/>
            <a:r>
              <a:rPr lang="en-GB" sz="2000" dirty="0"/>
              <a:t>10. Conduct compliance &amp; performance audits</a:t>
            </a: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gray">
          <a:xfrm>
            <a:off x="322263" y="1985962"/>
            <a:ext cx="4176712" cy="3762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r>
              <a:rPr lang="en-US" b="1" noProof="1"/>
              <a:t>Packaging &amp; labeling control</a:t>
            </a:r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gray">
          <a:xfrm>
            <a:off x="322263" y="2362200"/>
            <a:ext cx="4176712" cy="1833563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To enable traceability</a:t>
            </a:r>
          </a:p>
          <a:p>
            <a:pPr marL="742950" lvl="1" indent="-285750">
              <a:lnSpc>
                <a:spcPct val="95000"/>
              </a:lnSpc>
              <a:spcAft>
                <a:spcPct val="40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/>
              <a:t>Assign batch no. to all products</a:t>
            </a:r>
          </a:p>
          <a:p>
            <a:pPr marL="742950" lvl="1" indent="-285750">
              <a:lnSpc>
                <a:spcPct val="95000"/>
              </a:lnSpc>
              <a:spcAft>
                <a:spcPct val="40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/>
              <a:t>Inspect packaging &amp; labeling before processing new batch</a:t>
            </a:r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gray">
          <a:xfrm>
            <a:off x="4656138" y="1981200"/>
            <a:ext cx="4181475" cy="3762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r>
              <a:rPr lang="en-US" b="1" noProof="1"/>
              <a:t>Holding &amp; distribution controls</a:t>
            </a:r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gray">
          <a:xfrm>
            <a:off x="4656138" y="2366963"/>
            <a:ext cx="4181475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  <a:defRPr/>
            </a:pPr>
            <a:r>
              <a:rPr lang="en-US" noProof="1"/>
              <a:t>Proper controls to be in place against</a:t>
            </a:r>
          </a:p>
          <a:p>
            <a:pPr marL="742950" lvl="1" indent="-285750">
              <a:lnSpc>
                <a:spcPct val="95000"/>
              </a:lnSpc>
              <a:spcAft>
                <a:spcPct val="40000"/>
              </a:spcAft>
              <a:buSzPct val="105000"/>
              <a:buFont typeface="Arial" panose="020B0604020202020204" pitchFamily="34" charset="0"/>
              <a:buChar char="▪"/>
              <a:defRPr/>
            </a:pPr>
            <a:r>
              <a:rPr lang="en-US" noProof="1"/>
              <a:t>Contamination</a:t>
            </a:r>
          </a:p>
          <a:p>
            <a:pPr marL="742950" lvl="1" indent="-285750">
              <a:lnSpc>
                <a:spcPct val="95000"/>
              </a:lnSpc>
              <a:spcAft>
                <a:spcPct val="40000"/>
              </a:spcAft>
              <a:buSzPct val="105000"/>
              <a:buFont typeface="Arial" panose="020B0604020202020204" pitchFamily="34" charset="0"/>
              <a:buChar char="▪"/>
              <a:defRPr/>
            </a:pPr>
            <a:r>
              <a:rPr lang="en-US" noProof="1"/>
              <a:t>Mix-ups &amp; errors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  <a:defRPr/>
            </a:pPr>
            <a:r>
              <a:rPr lang="en-US" noProof="1"/>
              <a:t>Prepare procedures for handling, storage &amp; distribution of products</a:t>
            </a:r>
          </a:p>
        </p:txBody>
      </p:sp>
      <p:sp>
        <p:nvSpPr>
          <p:cNvPr id="19" name="Rectangle 3"/>
          <p:cNvSpPr>
            <a:spLocks noChangeArrowheads="1"/>
          </p:cNvSpPr>
          <p:nvPr/>
        </p:nvSpPr>
        <p:spPr bwMode="gray">
          <a:xfrm>
            <a:off x="323849" y="4424363"/>
            <a:ext cx="8513763" cy="37623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r>
              <a:rPr lang="en-US" b="1" noProof="1"/>
              <a:t>Conduct complaince &amp; performance audits</a:t>
            </a:r>
          </a:p>
        </p:txBody>
      </p:sp>
      <p:sp>
        <p:nvSpPr>
          <p:cNvPr id="20" name="Rectangle 6"/>
          <p:cNvSpPr>
            <a:spLocks noChangeArrowheads="1"/>
          </p:cNvSpPr>
          <p:nvPr/>
        </p:nvSpPr>
        <p:spPr bwMode="gray">
          <a:xfrm>
            <a:off x="323849" y="4800600"/>
            <a:ext cx="8513763" cy="1447800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 marL="190500" indent="-190500">
              <a:lnSpc>
                <a:spcPct val="95000"/>
              </a:lnSpc>
              <a:spcAft>
                <a:spcPct val="15000"/>
              </a:spcAft>
              <a:buFont typeface="Wingdings" pitchFamily="2" charset="2"/>
              <a:buChar char="§"/>
            </a:pPr>
            <a:r>
              <a:rPr lang="en-US" noProof="1"/>
              <a:t>Audits must be conducted to asses whether the faciltiy is following GMP.</a:t>
            </a:r>
          </a:p>
          <a:p>
            <a:pPr marL="190500" indent="-190500">
              <a:lnSpc>
                <a:spcPct val="95000"/>
              </a:lnSpc>
              <a:spcAft>
                <a:spcPct val="15000"/>
              </a:spcAft>
              <a:buFont typeface="Wingdings" pitchFamily="2" charset="2"/>
              <a:buChar char="§"/>
            </a:pPr>
            <a:r>
              <a:rPr lang="en-US" noProof="1"/>
              <a:t>External audits are conducted by external bodies such as FDA etc</a:t>
            </a:r>
          </a:p>
          <a:p>
            <a:pPr marL="190500" indent="-190500">
              <a:lnSpc>
                <a:spcPct val="95000"/>
              </a:lnSpc>
              <a:spcAft>
                <a:spcPct val="15000"/>
              </a:spcAft>
              <a:buFont typeface="Wingdings" pitchFamily="2" charset="2"/>
              <a:buChar char="§"/>
            </a:pPr>
            <a:r>
              <a:rPr lang="en-US" noProof="1"/>
              <a:t>Internal/ in-house audits to be conducted to ensure GMP compliance </a:t>
            </a:r>
          </a:p>
        </p:txBody>
      </p:sp>
    </p:spTree>
    <p:extLst>
      <p:ext uri="{BB962C8B-B14F-4D97-AF65-F5344CB8AC3E}">
        <p14:creationId xmlns:p14="http://schemas.microsoft.com/office/powerpoint/2010/main" val="23909760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Image" ma:contentTypeID="0x0101009148F5A04DDD49CBA7127AADA5FB792B00AADE34325A8B49CDA8BB4DB53328F21400CB1185A5A6DA634F89857E7C01440748" ma:contentTypeVersion="1" ma:contentTypeDescription="Upload an image." ma:contentTypeScope="" ma:versionID="89928a2722378c5a305ce3eb8532539f">
  <xsd:schema xmlns:xsd="http://www.w3.org/2001/XMLSchema" xmlns:xs="http://www.w3.org/2001/XMLSchema" xmlns:p="http://schemas.microsoft.com/office/2006/metadata/properties" xmlns:ns1="http://schemas.microsoft.com/sharepoint/v3" xmlns:ns2="B6023AA3-3CEE-413F-91F8-322A2644F388" xmlns:ns3="http://schemas.microsoft.com/sharepoint/v3/fields" xmlns:ns4="0f0eb950-47b7-49a7-b2b9-b0c411c9c3b8" targetNamespace="http://schemas.microsoft.com/office/2006/metadata/properties" ma:root="true" ma:fieldsID="415cc3288ccbe700ad9137c8513b77d6" ns1:_="" ns2:_="" ns3:_="" ns4:_="">
    <xsd:import namespace="http://schemas.microsoft.com/sharepoint/v3"/>
    <xsd:import namespace="B6023AA3-3CEE-413F-91F8-322A2644F388"/>
    <xsd:import namespace="http://schemas.microsoft.com/sharepoint/v3/fields"/>
    <xsd:import namespace="0f0eb950-47b7-49a7-b2b9-b0c411c9c3b8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4:_dlc_DocId" minOccurs="0"/>
                <xsd:element ref="ns4:_dlc_DocIdUrl" minOccurs="0"/>
                <xsd:element ref="ns4:_dlc_DocIdPersistId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 File Type" ma:hidden="true" ma:internalName="HTML_x0020_File_x0020_Type" ma:readOnly="true">
      <xsd:simpleType>
        <xsd:restriction base="dms:Text"/>
      </xsd:simpleType>
    </xsd:element>
    <xsd:element name="FSObjType" ma:index="11" nillable="true" ma:displayName="Item Type" ma:hidden="true" ma:list="Docs" ma:internalName="FSObjType" ma:readOnly="true" ma:showField="FSType">
      <xsd:simpleType>
        <xsd:restriction base="dms:Lookup"/>
      </xsd:simpleType>
    </xsd:element>
    <xsd:element name="PublishingStartDate" ma:index="30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31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023AA3-3CEE-413F-91F8-322A2644F388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Preview Exists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Width" ma:internalName="ImageWidth" ma:readOnly="true">
      <xsd:simpleType>
        <xsd:restriction base="dms:Unknown"/>
      </xsd:simpleType>
    </xsd:element>
    <xsd:element name="ImageHeight" ma:index="22" nillable="true" ma:displayName="Height" ma:internalName="ImageHeight" ma:readOnly="true">
      <xsd:simpleType>
        <xsd:restriction base="dms:Unknown"/>
      </xsd:simpleType>
    </xsd:element>
    <xsd:element name="ImageCreateDate" ma:index="25" nillable="true" ma:displayName="Date Picture Taken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Copyright" ma:internalName="wic_System_Copyright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0eb950-47b7-49a7-b2b9-b0c411c9c3b8" elementFormDefault="qualified">
    <xsd:import namespace="http://schemas.microsoft.com/office/2006/documentManagement/types"/>
    <xsd:import namespace="http://schemas.microsoft.com/office/infopath/2007/PartnerControls"/>
    <xsd:element name="_dlc_DocId" ma:index="27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8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9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23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ImageCreateDate xmlns="B6023AA3-3CEE-413F-91F8-322A2644F388" xsi:nil="true"/>
    <wic_System_Copyright xmlns="http://schemas.microsoft.com/sharepoint/v3/fields" xsi:nil="true"/>
    <_dlc_DocId xmlns="0f0eb950-47b7-49a7-b2b9-b0c411c9c3b8">VJPUPS4RKR3C-4-97</_dlc_DocId>
    <_dlc_DocIdUrl xmlns="0f0eb950-47b7-49a7-b2b9-b0c411c9c3b8">
      <Url>http://thenest-aoa-in.nestle.com/_layouts/DocIdRedir.aspx?ID=VJPUPS4RKR3C-4-97</Url>
      <Description>VJPUPS4RKR3C-4-97</Description>
    </_dlc_DocIdUrl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C728180-122B-4C3C-A2BE-33F0F38364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6023AA3-3CEE-413F-91F8-322A2644F388"/>
    <ds:schemaRef ds:uri="http://schemas.microsoft.com/sharepoint/v3/fields"/>
    <ds:schemaRef ds:uri="0f0eb950-47b7-49a7-b2b9-b0c411c9c3b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76FB07F-DD47-4C62-89FB-E79CBDA66930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6F0180CB-08B1-436B-9799-0C76022FBD6C}">
  <ds:schemaRefs>
    <ds:schemaRef ds:uri="http://schemas.microsoft.com/sharepoint/v3/fields"/>
    <ds:schemaRef ds:uri="http://purl.org/dc/dcmitype/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elements/1.1/"/>
    <ds:schemaRef ds:uri="0f0eb950-47b7-49a7-b2b9-b0c411c9c3b8"/>
    <ds:schemaRef ds:uri="B6023AA3-3CEE-413F-91F8-322A2644F388"/>
    <ds:schemaRef ds:uri="http://schemas.microsoft.com/sharepoint/v3"/>
    <ds:schemaRef ds:uri="http://schemas.microsoft.com/office/2006/metadata/properties"/>
  </ds:schemaRefs>
</ds:datastoreItem>
</file>

<file path=customXml/itemProps4.xml><?xml version="1.0" encoding="utf-8"?>
<ds:datastoreItem xmlns:ds="http://schemas.openxmlformats.org/officeDocument/2006/customXml" ds:itemID="{184455A5-5B1F-42D7-89F4-4C018F6FE88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ES-501_AG-001</Template>
  <TotalTime>4711</TotalTime>
  <Words>907</Words>
  <Application>Microsoft Office PowerPoint</Application>
  <PresentationFormat>On-screen Show (4:3)</PresentationFormat>
  <Paragraphs>135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Franklin Gothic Book</vt:lpstr>
      <vt:lpstr>Wingdings</vt:lpstr>
      <vt:lpstr>Office Theme</vt:lpstr>
      <vt:lpstr>10 PRINCIPLES OF  GOOD MANUFACTURING PRACTICES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collin</dc:creator>
  <cp:lastModifiedBy>abhinav pandey</cp:lastModifiedBy>
  <cp:revision>682</cp:revision>
  <cp:lastPrinted>2014-11-21T06:58:07Z</cp:lastPrinted>
  <dcterms:created xsi:type="dcterms:W3CDTF">2014-04-07T11:41:40Z</dcterms:created>
  <dcterms:modified xsi:type="dcterms:W3CDTF">2025-04-15T10:54:54Z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0x0101009148F5A04DDD49CBA7127AADA5FB792B00AADE34325A8B49CDA8BB4DB53328F21400CB1185A5A6DA634F89857E7C01440748</vt:lpwstr>
  </property>
  <property fmtid="{D5CDD505-2E9C-101B-9397-08002B2CF9AE}" pid="3" name="_dlc_DocIdItemGuid">
    <vt:lpwstr>69089008-09ec-4558-8149-065431535be3</vt:lpwstr>
  </property>
</Properties>
</file>