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5"/>
  </p:sldMasterIdLst>
  <p:notesMasterIdLst>
    <p:notesMasterId r:id="rId17"/>
  </p:notesMasterIdLst>
  <p:handoutMasterIdLst>
    <p:handoutMasterId r:id="rId18"/>
  </p:handoutMasterIdLst>
  <p:sldIdLst>
    <p:sldId id="256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CC"/>
    <a:srgbClr val="FFCC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6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notesViewPr>
    <p:cSldViewPr>
      <p:cViewPr varScale="1">
        <p:scale>
          <a:sx n="50" d="100"/>
          <a:sy n="50" d="100"/>
        </p:scale>
        <p:origin x="289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446F2-9365-4A1E-AEF0-CDD44A39E2A3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2075C-3A3F-4E51-8EA5-0CFA9536C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11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40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10754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2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9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0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200" y="609600"/>
            <a:ext cx="92202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ILLNESS &amp; COMMUNICABLE DISEASE</a:t>
            </a:r>
          </a:p>
        </p:txBody>
      </p:sp>
      <p:pic>
        <p:nvPicPr>
          <p:cNvPr id="1026" name="Picture 2" descr="Image result for ILLNESS and COMMUNICABLE DISE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2362200"/>
            <a:ext cx="5791200" cy="4019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976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85799"/>
            <a:ext cx="8229600" cy="105806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MANAGEMENT RESPONSIBILITIES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gray">
          <a:xfrm>
            <a:off x="323850" y="1909762"/>
            <a:ext cx="851535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>
                <a:solidFill>
                  <a:srgbClr val="FFFFFF"/>
                </a:solidFill>
              </a:rPr>
              <a:t>To ensure good hygiene  for the food handlers, management to consider the following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323850" y="2290763"/>
            <a:ext cx="8515350" cy="37290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Special attention to be given to diarrhoea, fever, vomiting, jaundice and upper respiratory complaints.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Set company policy- when to restrict or exclude an ill employee and when to allow such an employee to return to work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Set company policy on health a nd personal hygieine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Provide good examples, put up appropriate posters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Monitor employees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Provide proper design and  maintenance of facilities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Provide training</a:t>
            </a:r>
          </a:p>
        </p:txBody>
      </p:sp>
    </p:spTree>
    <p:extLst>
      <p:ext uri="{BB962C8B-B14F-4D97-AF65-F5344CB8AC3E}">
        <p14:creationId xmlns:p14="http://schemas.microsoft.com/office/powerpoint/2010/main" val="735109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85799"/>
            <a:ext cx="8229600" cy="105806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>
                <a:latin typeface="+mn-lt"/>
              </a:rPr>
              <a:t>PERSONNEL </a:t>
            </a:r>
            <a:r>
              <a:rPr lang="en-US" sz="3200" dirty="0">
                <a:latin typeface="+mn-lt"/>
              </a:rPr>
              <a:t>RESPONSIBILITIES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gray">
          <a:xfrm>
            <a:off x="323850" y="1909762"/>
            <a:ext cx="851535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All food handlers to ensure good personal hygiene by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323850" y="2290763"/>
            <a:ext cx="8515350" cy="37290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Reporting any illness to the supervisor before  undertaking work with food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Keep a good state of health by the use of proper rest, nutrition, exercise and physical cleanliness.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Practice good personal hygiene through daily bathing, use of appropriate deodrants, and proper hair cover and care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Be aware of conditions that might cause contamination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18911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00038" y="695325"/>
            <a:ext cx="852011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noProof="1">
                <a:latin typeface="+mn-lt"/>
              </a:rPr>
              <a:t>AGENDA</a:t>
            </a:r>
          </a:p>
        </p:txBody>
      </p:sp>
      <p:sp>
        <p:nvSpPr>
          <p:cNvPr id="3" name="Rectangle 72"/>
          <p:cNvSpPr>
            <a:spLocks noChangeArrowheads="1"/>
          </p:cNvSpPr>
          <p:nvPr/>
        </p:nvSpPr>
        <p:spPr bwMode="gray">
          <a:xfrm>
            <a:off x="323850" y="1555750"/>
            <a:ext cx="342900" cy="34448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2000" b="1" noProof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" name="Rectangle 73"/>
          <p:cNvSpPr>
            <a:spLocks noChangeArrowheads="1"/>
          </p:cNvSpPr>
          <p:nvPr/>
        </p:nvSpPr>
        <p:spPr bwMode="gray">
          <a:xfrm>
            <a:off x="811213" y="1555750"/>
            <a:ext cx="8008937" cy="3444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Illness</a:t>
            </a:r>
          </a:p>
        </p:txBody>
      </p:sp>
      <p:sp>
        <p:nvSpPr>
          <p:cNvPr id="5" name="Rectangle 74"/>
          <p:cNvSpPr>
            <a:spLocks noChangeArrowheads="1"/>
          </p:cNvSpPr>
          <p:nvPr/>
        </p:nvSpPr>
        <p:spPr bwMode="gray">
          <a:xfrm>
            <a:off x="323850" y="2043113"/>
            <a:ext cx="342900" cy="34448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2000" b="1" noProof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Rectangle 75"/>
          <p:cNvSpPr>
            <a:spLocks noChangeArrowheads="1"/>
          </p:cNvSpPr>
          <p:nvPr/>
        </p:nvSpPr>
        <p:spPr bwMode="gray">
          <a:xfrm>
            <a:off x="811213" y="2043113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Disease </a:t>
            </a:r>
          </a:p>
        </p:txBody>
      </p:sp>
      <p:sp>
        <p:nvSpPr>
          <p:cNvPr id="7" name="Rectangle 76"/>
          <p:cNvSpPr>
            <a:spLocks noChangeArrowheads="1"/>
          </p:cNvSpPr>
          <p:nvPr/>
        </p:nvSpPr>
        <p:spPr bwMode="gray">
          <a:xfrm>
            <a:off x="323850" y="2533650"/>
            <a:ext cx="342900" cy="34448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2000" b="1" noProof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" name="Rectangle 77"/>
          <p:cNvSpPr>
            <a:spLocks noChangeArrowheads="1"/>
          </p:cNvSpPr>
          <p:nvPr/>
        </p:nvSpPr>
        <p:spPr bwMode="gray">
          <a:xfrm>
            <a:off x="811213" y="2533650"/>
            <a:ext cx="8008937" cy="3444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Causes of Food Borne Illnes</a:t>
            </a:r>
          </a:p>
        </p:txBody>
      </p:sp>
      <p:sp>
        <p:nvSpPr>
          <p:cNvPr id="10" name="Rectangle 78"/>
          <p:cNvSpPr>
            <a:spLocks noChangeArrowheads="1"/>
          </p:cNvSpPr>
          <p:nvPr/>
        </p:nvSpPr>
        <p:spPr bwMode="gray">
          <a:xfrm>
            <a:off x="323850" y="3017838"/>
            <a:ext cx="342900" cy="34448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2000" b="1" noProof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1" name="Rectangle 79"/>
          <p:cNvSpPr>
            <a:spLocks noChangeArrowheads="1"/>
          </p:cNvSpPr>
          <p:nvPr/>
        </p:nvSpPr>
        <p:spPr bwMode="gray">
          <a:xfrm>
            <a:off x="811213" y="3017838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Control of employee health conditions</a:t>
            </a:r>
          </a:p>
        </p:txBody>
      </p:sp>
      <p:sp>
        <p:nvSpPr>
          <p:cNvPr id="12" name="Rectangle 80"/>
          <p:cNvSpPr>
            <a:spLocks noChangeArrowheads="1"/>
          </p:cNvSpPr>
          <p:nvPr/>
        </p:nvSpPr>
        <p:spPr bwMode="gray">
          <a:xfrm>
            <a:off x="323850" y="3506788"/>
            <a:ext cx="342900" cy="34448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2000" b="1" noProof="1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3" name="Rectangle 81"/>
          <p:cNvSpPr>
            <a:spLocks noChangeArrowheads="1"/>
          </p:cNvSpPr>
          <p:nvPr/>
        </p:nvSpPr>
        <p:spPr bwMode="gray">
          <a:xfrm>
            <a:off x="811213" y="3506788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Common symptoms to be aware of in a food processing plant </a:t>
            </a:r>
          </a:p>
        </p:txBody>
      </p:sp>
      <p:sp>
        <p:nvSpPr>
          <p:cNvPr id="14" name="Rectangle 82"/>
          <p:cNvSpPr>
            <a:spLocks noChangeArrowheads="1"/>
          </p:cNvSpPr>
          <p:nvPr/>
        </p:nvSpPr>
        <p:spPr bwMode="gray">
          <a:xfrm>
            <a:off x="323850" y="3997325"/>
            <a:ext cx="342900" cy="34448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2000" b="1" noProof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5" name="Rectangle 83"/>
          <p:cNvSpPr>
            <a:spLocks noChangeArrowheads="1"/>
          </p:cNvSpPr>
          <p:nvPr/>
        </p:nvSpPr>
        <p:spPr bwMode="gray">
          <a:xfrm>
            <a:off x="811213" y="3997325"/>
            <a:ext cx="8008937" cy="3444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Corrections (if determined with illness)</a:t>
            </a:r>
          </a:p>
        </p:txBody>
      </p:sp>
      <p:sp>
        <p:nvSpPr>
          <p:cNvPr id="16" name="Rectangle 84"/>
          <p:cNvSpPr>
            <a:spLocks noChangeArrowheads="1"/>
          </p:cNvSpPr>
          <p:nvPr/>
        </p:nvSpPr>
        <p:spPr bwMode="gray">
          <a:xfrm>
            <a:off x="323850" y="4484688"/>
            <a:ext cx="342900" cy="34448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2000" b="1" noProof="1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7" name="Rectangle 85"/>
          <p:cNvSpPr>
            <a:spLocks noChangeArrowheads="1"/>
          </p:cNvSpPr>
          <p:nvPr/>
        </p:nvSpPr>
        <p:spPr bwMode="gray">
          <a:xfrm>
            <a:off x="811213" y="4484688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Route of disease originationg from food handler</a:t>
            </a:r>
          </a:p>
        </p:txBody>
      </p:sp>
      <p:sp>
        <p:nvSpPr>
          <p:cNvPr id="18" name="Rectangle 86"/>
          <p:cNvSpPr>
            <a:spLocks noChangeArrowheads="1"/>
          </p:cNvSpPr>
          <p:nvPr/>
        </p:nvSpPr>
        <p:spPr bwMode="gray">
          <a:xfrm>
            <a:off x="323850" y="4972050"/>
            <a:ext cx="342900" cy="34448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2000" b="1" noProof="1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9" name="Rectangle 87"/>
          <p:cNvSpPr>
            <a:spLocks noChangeArrowheads="1"/>
          </p:cNvSpPr>
          <p:nvPr/>
        </p:nvSpPr>
        <p:spPr bwMode="gray">
          <a:xfrm>
            <a:off x="811213" y="4972050"/>
            <a:ext cx="8008937" cy="3444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Management responsibilities</a:t>
            </a:r>
          </a:p>
        </p:txBody>
      </p:sp>
      <p:sp>
        <p:nvSpPr>
          <p:cNvPr id="20" name="Rectangle 88"/>
          <p:cNvSpPr>
            <a:spLocks noChangeArrowheads="1"/>
          </p:cNvSpPr>
          <p:nvPr/>
        </p:nvSpPr>
        <p:spPr bwMode="gray">
          <a:xfrm>
            <a:off x="323850" y="5459413"/>
            <a:ext cx="342900" cy="34448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2000" b="1" noProof="1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21" name="Rectangle 89"/>
          <p:cNvSpPr>
            <a:spLocks noChangeArrowheads="1"/>
          </p:cNvSpPr>
          <p:nvPr/>
        </p:nvSpPr>
        <p:spPr bwMode="gray">
          <a:xfrm>
            <a:off x="811213" y="5459413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Personnel responsibilities </a:t>
            </a:r>
          </a:p>
        </p:txBody>
      </p:sp>
    </p:spTree>
    <p:extLst>
      <p:ext uri="{BB962C8B-B14F-4D97-AF65-F5344CB8AC3E}">
        <p14:creationId xmlns:p14="http://schemas.microsoft.com/office/powerpoint/2010/main" val="1510392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85800"/>
            <a:ext cx="8229600" cy="5715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ILLNESS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2263" y="1555750"/>
            <a:ext cx="4176712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Illness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gray">
          <a:xfrm>
            <a:off x="322263" y="1931988"/>
            <a:ext cx="4176712" cy="16716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Illness ia an unhealthy condition of the body or mind, that may be caused by bacteria, fungi, molds and viruses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4656138" y="1555750"/>
            <a:ext cx="4181475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Types of Illness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gray">
          <a:xfrm>
            <a:off x="4656138" y="1931988"/>
            <a:ext cx="4181475" cy="167163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Food Borne Illness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Water Borne Illness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gray">
          <a:xfrm>
            <a:off x="322263" y="3748088"/>
            <a:ext cx="4176712" cy="37623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Food Borne Illness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gray">
          <a:xfrm>
            <a:off x="322263" y="4124325"/>
            <a:ext cx="4176712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Are infections or irritations of the GI tract caused by food or beverages that contain harmful bacteria, viruses or chemicals.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E.g. Listeriosis, Norovirus Infection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gray">
          <a:xfrm>
            <a:off x="4656138" y="3748088"/>
            <a:ext cx="4181475" cy="37623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Water Borne Illness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gray">
          <a:xfrm>
            <a:off x="4656138" y="4124325"/>
            <a:ext cx="4181475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Are infections caused by drinking contaminated or dirty water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E.g. Typhoid, Diarrhoea</a:t>
            </a:r>
          </a:p>
        </p:txBody>
      </p:sp>
    </p:spTree>
    <p:extLst>
      <p:ext uri="{BB962C8B-B14F-4D97-AF65-F5344CB8AC3E}">
        <p14:creationId xmlns:p14="http://schemas.microsoft.com/office/powerpoint/2010/main" val="933934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85800"/>
            <a:ext cx="8229600" cy="5715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DISEASE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2263" y="1555750"/>
            <a:ext cx="4176712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Disease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gray">
          <a:xfrm>
            <a:off x="322263" y="1931988"/>
            <a:ext cx="4176712" cy="16716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 particular abnormal condition of the bodyor one of its parts that impairs normal functioning and is manifested by distinguishing signs &amp; symptoms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4656138" y="1555750"/>
            <a:ext cx="4181475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Types of Disease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gray">
          <a:xfrm>
            <a:off x="4656138" y="1931988"/>
            <a:ext cx="4181475" cy="167163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 Communicable Disease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Non Communicable Disease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gray">
          <a:xfrm>
            <a:off x="322263" y="3748088"/>
            <a:ext cx="4176712" cy="37623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Communicable Disease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gray">
          <a:xfrm>
            <a:off x="322263" y="4124325"/>
            <a:ext cx="4176712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An infectious disease transmitted by direct cintact with an infected person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E.g. Flu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gray">
          <a:xfrm>
            <a:off x="4656138" y="3748088"/>
            <a:ext cx="4181475" cy="37623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Non Communicable Disease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gray">
          <a:xfrm>
            <a:off x="4656138" y="4124325"/>
            <a:ext cx="4181475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Medical condition not caused by infectious agents and is non trasmittable from the suffering person to a healthy human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E.g. Cancer</a:t>
            </a:r>
          </a:p>
        </p:txBody>
      </p:sp>
    </p:spTree>
    <p:extLst>
      <p:ext uri="{BB962C8B-B14F-4D97-AF65-F5344CB8AC3E}">
        <p14:creationId xmlns:p14="http://schemas.microsoft.com/office/powerpoint/2010/main" val="3525916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85800"/>
            <a:ext cx="8229600" cy="5715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CAUSES OF FOOD BORNE ILLNESS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2263" y="1555750"/>
            <a:ext cx="4176712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Major Causes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gray">
          <a:xfrm>
            <a:off x="322263" y="1931988"/>
            <a:ext cx="4176712" cy="16716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Biological Hazards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Chemical Hazards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Physical Hazards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4656138" y="1555750"/>
            <a:ext cx="4181475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Biological Hazards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gray">
          <a:xfrm>
            <a:off x="4656138" y="1931988"/>
            <a:ext cx="4181475" cy="167163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  <a:defRPr/>
            </a:pPr>
            <a:r>
              <a:rPr lang="en-US" noProof="1"/>
              <a:t> Bacteria, viruses &amp; parasites are the biggest threats to food safety 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  <a:defRPr/>
            </a:pPr>
            <a:r>
              <a:rPr lang="en-US" noProof="1"/>
              <a:t>They can be inherent in the product or due to mishandling (e.g time/temp abuse)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gray">
          <a:xfrm>
            <a:off x="322263" y="3748088"/>
            <a:ext cx="4176712" cy="37623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Chemical Hazards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gray">
          <a:xfrm>
            <a:off x="322263" y="4124325"/>
            <a:ext cx="4176712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Some natural toxins are associated with food itself, &amp; some are made by pathogens in food when it is time-temp abused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E.g. Food Allergens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gray">
          <a:xfrm>
            <a:off x="4656138" y="3748088"/>
            <a:ext cx="4181475" cy="376237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Physical Hazards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gray">
          <a:xfrm>
            <a:off x="4656138" y="4124325"/>
            <a:ext cx="4181475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/>
              <a:t>Physical hazards can get into food by contamination or poor procedure practices throughout the food</a:t>
            </a:r>
            <a:r>
              <a:rPr lang="en-US" b="1" dirty="0"/>
              <a:t> </a:t>
            </a:r>
            <a:r>
              <a:rPr lang="en-US" dirty="0"/>
              <a:t>chain.</a:t>
            </a:r>
            <a:endParaRPr lang="en-US" noProof="1"/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E.g. Dust, Dirt, broken glass, etal shavings etc. </a:t>
            </a:r>
          </a:p>
        </p:txBody>
      </p:sp>
    </p:spTree>
    <p:extLst>
      <p:ext uri="{BB962C8B-B14F-4D97-AF65-F5344CB8AC3E}">
        <p14:creationId xmlns:p14="http://schemas.microsoft.com/office/powerpoint/2010/main" val="1937777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85800"/>
            <a:ext cx="8229600" cy="5715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CONTROL OF EMPLOYEE HEALTH CONDITIONS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Importance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4164012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 person suffering from an illness can be a source of contamination of the food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Employee health and hygiene are key components of a firm’s sanitation control program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Individuals may be carriers in some cases, which means the individual transmits the organism without actually exhibiting symptoms of the disease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Unless good hygiene practices are followed, food handled by such a person can in turn transmit the disease to unsuspecting consumers 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Monitoring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4164012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The primary goal of monitoring employee health is to control conditions that could result in  microbiological contamination of food, food packaging materials and food contact surfaces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Monitoring must be used to observe plant employees for symptoms of illness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It is important to monitor employee health on daily basis because health of a person can change over night.</a:t>
            </a:r>
          </a:p>
        </p:txBody>
      </p:sp>
    </p:spTree>
    <p:extLst>
      <p:ext uri="{BB962C8B-B14F-4D97-AF65-F5344CB8AC3E}">
        <p14:creationId xmlns:p14="http://schemas.microsoft.com/office/powerpoint/2010/main" val="1175176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85799"/>
            <a:ext cx="8229600" cy="105806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COMMON SYMPTOMS TO BE AWARE OF IN A FOOD PROCESSING PLANT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gray">
          <a:xfrm>
            <a:off x="323850" y="1909762"/>
            <a:ext cx="851535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Symptoms to notice in employees in case of illness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323850" y="2290763"/>
            <a:ext cx="8515350" cy="37290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In case of any of the understated symptoms, employees to report immediately to the supervisor of the plant </a:t>
            </a:r>
          </a:p>
          <a:p>
            <a:pPr marL="742950" lvl="1" indent="-285750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Diarrhea</a:t>
            </a:r>
          </a:p>
          <a:p>
            <a:pPr marL="742950" lvl="1" indent="-285750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Fever</a:t>
            </a:r>
          </a:p>
          <a:p>
            <a:pPr marL="742950" lvl="1" indent="-285750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Vomiting</a:t>
            </a:r>
          </a:p>
          <a:p>
            <a:pPr marL="742950" lvl="1" indent="-285750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Jaundice (Yellow skin &amp; Eyes)</a:t>
            </a:r>
          </a:p>
          <a:p>
            <a:pPr marL="742950" lvl="1" indent="-285750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Sore throat with fever</a:t>
            </a:r>
          </a:p>
          <a:p>
            <a:pPr marL="742950" lvl="1" indent="-285750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Open skin sores or cuts</a:t>
            </a:r>
          </a:p>
          <a:p>
            <a:pPr marL="742950" lvl="1" indent="-285750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Boils</a:t>
            </a:r>
          </a:p>
          <a:p>
            <a:pPr marL="742950" lvl="1" indent="-285750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Dark urine</a:t>
            </a:r>
          </a:p>
          <a:p>
            <a:pPr marL="742950" lvl="1" indent="-285750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Conjuctivitis</a:t>
            </a:r>
          </a:p>
          <a:p>
            <a:pPr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endParaRPr lang="en-US" noProof="1"/>
          </a:p>
        </p:txBody>
      </p:sp>
      <p:pic>
        <p:nvPicPr>
          <p:cNvPr id="1026" name="Picture 2" descr="Image result for Vomit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495800"/>
            <a:ext cx="1066800" cy="1380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Diarrhe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032" y="2840037"/>
            <a:ext cx="1323418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Jaund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4478337"/>
            <a:ext cx="2454832" cy="132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356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85799"/>
            <a:ext cx="8229600" cy="105806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CORRECTIONS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gray">
          <a:xfrm>
            <a:off x="323850" y="1909762"/>
            <a:ext cx="851535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>
                <a:solidFill>
                  <a:srgbClr val="FFFFFF"/>
                </a:solidFill>
              </a:rPr>
              <a:t>If employee is determined  with illness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323850" y="2290763"/>
            <a:ext cx="8515350" cy="37290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Reassign and relocate employee to a non food processing area or send him home untillhealth conditions change or tests are negative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When lesions are present, either reassign the employee, send him home or impermeable cover to be provided for placing over lesions.</a:t>
            </a:r>
          </a:p>
        </p:txBody>
      </p:sp>
    </p:spTree>
    <p:extLst>
      <p:ext uri="{BB962C8B-B14F-4D97-AF65-F5344CB8AC3E}">
        <p14:creationId xmlns:p14="http://schemas.microsoft.com/office/powerpoint/2010/main" val="2572571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85799"/>
            <a:ext cx="8229600" cy="105806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ROUTE OF DISEASE ORIGINATING FROM FOOD HANDLER</a:t>
            </a:r>
          </a:p>
        </p:txBody>
      </p:sp>
      <p:sp>
        <p:nvSpPr>
          <p:cNvPr id="3" name="Rectangle 2"/>
          <p:cNvSpPr/>
          <p:nvPr/>
        </p:nvSpPr>
        <p:spPr>
          <a:xfrm>
            <a:off x="2667000" y="1219200"/>
            <a:ext cx="3733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Food Handlers carrying disease organisms with or without symptoms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2743200"/>
            <a:ext cx="3733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From open sores, cut &amp; boils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4114800"/>
            <a:ext cx="3733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Food prepared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67000" y="5105400"/>
            <a:ext cx="3733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Food Eaten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667000" y="6019800"/>
            <a:ext cx="3733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Illness occurs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2743200"/>
            <a:ext cx="2057400" cy="816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From respiratory tract through coughing/ sneezing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629400" y="274320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From intestinal tract through hands soiled with feces</a:t>
            </a:r>
          </a:p>
        </p:txBody>
      </p:sp>
      <p:sp>
        <p:nvSpPr>
          <p:cNvPr id="5" name="Down Arrow 4"/>
          <p:cNvSpPr/>
          <p:nvPr/>
        </p:nvSpPr>
        <p:spPr>
          <a:xfrm rot="2692284">
            <a:off x="1542511" y="1345228"/>
            <a:ext cx="306163" cy="1555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4191000" y="3505200"/>
            <a:ext cx="457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4114800" y="2133600"/>
            <a:ext cx="5334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4140896" y="4572000"/>
            <a:ext cx="533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4114800" y="5562600"/>
            <a:ext cx="5334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3660599">
            <a:off x="7054526" y="3299867"/>
            <a:ext cx="417929" cy="13616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19091338">
            <a:off x="6955182" y="1324689"/>
            <a:ext cx="322550" cy="15248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 rot="18345553">
            <a:off x="1602114" y="3404975"/>
            <a:ext cx="428371" cy="13186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61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Props1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F0180CB-08B1-436B-9799-0C76022FBD6C}">
  <ds:schemaRefs>
    <ds:schemaRef ds:uri="http://schemas.microsoft.com/sharepoint/v3/field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0f0eb950-47b7-49a7-b2b9-b0c411c9c3b8"/>
    <ds:schemaRef ds:uri="B6023AA3-3CEE-413F-91F8-322A2644F388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pmg</Template>
  <TotalTime>3628</TotalTime>
  <Words>781</Words>
  <Application>Microsoft Office PowerPoint</Application>
  <PresentationFormat>On-screen Show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Rounded MT Bold</vt:lpstr>
      <vt:lpstr>Calibri</vt:lpstr>
      <vt:lpstr>Calibri Light</vt:lpstr>
      <vt:lpstr>Wingdings</vt:lpstr>
      <vt:lpstr>Office Theme</vt:lpstr>
      <vt:lpstr>ILLNESS &amp; COMMUNICABLE DISEASE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collin</dc:creator>
  <cp:lastModifiedBy>abhinav pandey</cp:lastModifiedBy>
  <cp:revision>655</cp:revision>
  <cp:lastPrinted>2014-11-21T06:58:07Z</cp:lastPrinted>
  <dcterms:created xsi:type="dcterms:W3CDTF">2014-04-07T11:41:40Z</dcterms:created>
  <dcterms:modified xsi:type="dcterms:W3CDTF">2025-04-15T10:55:23Z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