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5"/>
  </p:sldMasterIdLst>
  <p:notesMasterIdLst>
    <p:notesMasterId r:id="rId14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99CC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50" autoAdjust="0"/>
    <p:restoredTop sz="94737" autoAdjust="0"/>
  </p:normalViewPr>
  <p:slideViewPr>
    <p:cSldViewPr>
      <p:cViewPr varScale="1">
        <p:scale>
          <a:sx n="93" d="100"/>
          <a:sy n="93" d="100"/>
        </p:scale>
        <p:origin x="162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6051E60-6005-4EF7-BEBC-ED004E8F5AE6}" type="slidenum">
              <a:rPr altLang="en-US"/>
              <a:pPr/>
              <a:t>2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B093DA8-15BC-465E-BAA0-E559BDEB8B29}" type="slidenum">
              <a:rPr lang="en-GB" altLang="en-US" sz="1300"/>
              <a:pPr algn="r" eaLnBrk="1" hangingPunct="1"/>
              <a:t>2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086530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6051E60-6005-4EF7-BEBC-ED004E8F5AE6}" type="slidenum">
              <a:rPr altLang="en-US"/>
              <a:pPr/>
              <a:t>3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B093DA8-15BC-465E-BAA0-E559BDEB8B29}" type="slidenum">
              <a:rPr lang="en-GB" altLang="en-US" sz="1300"/>
              <a:pPr algn="r" eaLnBrk="1" hangingPunct="1"/>
              <a:t>3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290030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6051E60-6005-4EF7-BEBC-ED004E8F5AE6}" type="slidenum">
              <a:rPr altLang="en-US"/>
              <a:pPr/>
              <a:t>4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B093DA8-15BC-465E-BAA0-E559BDEB8B29}" type="slidenum">
              <a:rPr lang="en-GB" altLang="en-US" sz="1300"/>
              <a:pPr algn="r" eaLnBrk="1" hangingPunct="1"/>
              <a:t>4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023131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6051E60-6005-4EF7-BEBC-ED004E8F5AE6}" type="slidenum">
              <a:rPr altLang="en-US"/>
              <a:pPr/>
              <a:t>5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B093DA8-15BC-465E-BAA0-E559BDEB8B29}" type="slidenum">
              <a:rPr lang="en-GB" altLang="en-US" sz="1300"/>
              <a:pPr algn="r" eaLnBrk="1" hangingPunct="1"/>
              <a:t>5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496018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6051E60-6005-4EF7-BEBC-ED004E8F5AE6}" type="slidenum">
              <a:rPr altLang="en-US"/>
              <a:pPr/>
              <a:t>6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B093DA8-15BC-465E-BAA0-E559BDEB8B29}" type="slidenum">
              <a:rPr lang="en-GB" altLang="en-US" sz="1300"/>
              <a:pPr algn="r" eaLnBrk="1" hangingPunct="1"/>
              <a:t>6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8026445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6051E60-6005-4EF7-BEBC-ED004E8F5AE6}" type="slidenum">
              <a:rPr altLang="en-US"/>
              <a:pPr/>
              <a:t>7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B093DA8-15BC-465E-BAA0-E559BDEB8B29}" type="slidenum">
              <a:rPr lang="en-GB" altLang="en-US" sz="1300"/>
              <a:pPr algn="r" eaLnBrk="1" hangingPunct="1"/>
              <a:t>7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1222856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6051E60-6005-4EF7-BEBC-ED004E8F5AE6}" type="slidenum">
              <a:rPr altLang="en-US"/>
              <a:pPr/>
              <a:t>8</a:t>
            </a:fld>
            <a:endParaRPr lang="en-US" altLang="en-US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9B093DA8-15BC-465E-BAA0-E559BDEB8B29}" type="slidenum">
              <a:rPr lang="en-GB" altLang="en-US" sz="1300"/>
              <a:pPr algn="r" eaLnBrk="1" hangingPunct="1"/>
              <a:t>8</a:t>
            </a:fld>
            <a:endParaRPr lang="en-GB" altLang="en-US" sz="1300"/>
          </a:p>
        </p:txBody>
      </p:sp>
      <p:sp>
        <p:nvSpPr>
          <p:cNvPr id="5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068771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463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4067979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496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4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834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159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Rockwell" panose="02060603020205020403" pitchFamily="18" charset="0"/>
              </a:rPr>
              <a:t>UTILITIES MANAGEMENT</a:t>
            </a: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286000"/>
            <a:ext cx="3810000" cy="400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8980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AGENDA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sp>
        <p:nvSpPr>
          <p:cNvPr id="4100" name="Rectangle 51"/>
          <p:cNvSpPr>
            <a:spLocks noChangeArrowheads="1"/>
          </p:cNvSpPr>
          <p:nvPr/>
        </p:nvSpPr>
        <p:spPr bwMode="gray">
          <a:xfrm>
            <a:off x="323850" y="1555750"/>
            <a:ext cx="733425" cy="73501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4101" name="Rectangle 52"/>
          <p:cNvSpPr>
            <a:spLocks noChangeArrowheads="1"/>
          </p:cNvSpPr>
          <p:nvPr/>
        </p:nvSpPr>
        <p:spPr bwMode="gray">
          <a:xfrm>
            <a:off x="1201738" y="1555750"/>
            <a:ext cx="7618412" cy="7350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Utility Services</a:t>
            </a:r>
          </a:p>
        </p:txBody>
      </p:sp>
      <p:sp>
        <p:nvSpPr>
          <p:cNvPr id="4102" name="Rectangle 53"/>
          <p:cNvSpPr>
            <a:spLocks noChangeArrowheads="1"/>
          </p:cNvSpPr>
          <p:nvPr/>
        </p:nvSpPr>
        <p:spPr bwMode="gray">
          <a:xfrm>
            <a:off x="323850" y="2436813"/>
            <a:ext cx="733425" cy="73501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4103" name="Rectangle 54"/>
          <p:cNvSpPr>
            <a:spLocks noChangeArrowheads="1"/>
          </p:cNvSpPr>
          <p:nvPr/>
        </p:nvSpPr>
        <p:spPr bwMode="gray">
          <a:xfrm>
            <a:off x="1201738" y="2436813"/>
            <a:ext cx="7618412" cy="73501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Environmental air</a:t>
            </a:r>
          </a:p>
        </p:txBody>
      </p:sp>
      <p:sp>
        <p:nvSpPr>
          <p:cNvPr id="4104" name="Rectangle 55"/>
          <p:cNvSpPr>
            <a:spLocks noChangeArrowheads="1"/>
          </p:cNvSpPr>
          <p:nvPr/>
        </p:nvSpPr>
        <p:spPr bwMode="gray">
          <a:xfrm>
            <a:off x="323850" y="3314700"/>
            <a:ext cx="733425" cy="73501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4105" name="Rectangle 56"/>
          <p:cNvSpPr>
            <a:spLocks noChangeArrowheads="1"/>
          </p:cNvSpPr>
          <p:nvPr/>
        </p:nvSpPr>
        <p:spPr bwMode="gray">
          <a:xfrm>
            <a:off x="1201738" y="3314700"/>
            <a:ext cx="7618412" cy="7350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Compressed air</a:t>
            </a:r>
          </a:p>
        </p:txBody>
      </p:sp>
      <p:sp>
        <p:nvSpPr>
          <p:cNvPr id="4106" name="Rectangle 57"/>
          <p:cNvSpPr>
            <a:spLocks noChangeArrowheads="1"/>
          </p:cNvSpPr>
          <p:nvPr/>
        </p:nvSpPr>
        <p:spPr bwMode="gray">
          <a:xfrm>
            <a:off x="323850" y="4192588"/>
            <a:ext cx="733425" cy="735012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4107" name="Rectangle 58"/>
          <p:cNvSpPr>
            <a:spLocks noChangeArrowheads="1"/>
          </p:cNvSpPr>
          <p:nvPr/>
        </p:nvSpPr>
        <p:spPr bwMode="gray">
          <a:xfrm>
            <a:off x="1201738" y="4192588"/>
            <a:ext cx="7618412" cy="73501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Water</a:t>
            </a:r>
          </a:p>
        </p:txBody>
      </p:sp>
      <p:sp>
        <p:nvSpPr>
          <p:cNvPr id="4108" name="Rectangle 59"/>
          <p:cNvSpPr>
            <a:spLocks noChangeArrowheads="1"/>
          </p:cNvSpPr>
          <p:nvPr/>
        </p:nvSpPr>
        <p:spPr bwMode="gray">
          <a:xfrm>
            <a:off x="323850" y="5067300"/>
            <a:ext cx="733425" cy="735013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noProof="1">
                <a:solidFill>
                  <a:schemeClr val="bg1"/>
                </a:solidFill>
                <a:latin typeface="+mn-lt"/>
              </a:rPr>
              <a:t>5</a:t>
            </a:r>
          </a:p>
        </p:txBody>
      </p:sp>
      <p:sp>
        <p:nvSpPr>
          <p:cNvPr id="4109" name="Rectangle 60"/>
          <p:cNvSpPr>
            <a:spLocks noChangeArrowheads="1"/>
          </p:cNvSpPr>
          <p:nvPr/>
        </p:nvSpPr>
        <p:spPr bwMode="gray">
          <a:xfrm>
            <a:off x="1201738" y="5067300"/>
            <a:ext cx="7618412" cy="7350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sz="2000" noProof="1">
                <a:latin typeface="+mn-lt"/>
              </a:rPr>
              <a:t>Steam</a:t>
            </a:r>
          </a:p>
        </p:txBody>
      </p:sp>
    </p:spTree>
    <p:extLst>
      <p:ext uri="{BB962C8B-B14F-4D97-AF65-F5344CB8AC3E}">
        <p14:creationId xmlns:p14="http://schemas.microsoft.com/office/powerpoint/2010/main" val="332774395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UTILITY SERVICES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solidFill>
                  <a:srgbClr val="FFFFFF"/>
                </a:solidFill>
                <a:latin typeface="+mn-lt"/>
              </a:rPr>
              <a:t>Ensure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Safe provision of utility services in a food production area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Utility services in a food plant include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Environmental Air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Compressed Air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Water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Steam</a:t>
            </a:r>
          </a:p>
        </p:txBody>
      </p:sp>
      <p:pic>
        <p:nvPicPr>
          <p:cNvPr id="1026" name="Picture 2" descr="Image result for Compressed Ai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53" y="4724400"/>
            <a:ext cx="2925747" cy="163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074193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ENVIRONMENTAL AIR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solidFill>
                  <a:srgbClr val="FFFFFF"/>
                </a:solidFill>
                <a:latin typeface="+mn-lt"/>
              </a:rPr>
              <a:t>What to keep in mind?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Visually examine all exterior air ports for physical integrity from time to time.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Integrity of air filters should be checked as a part of preventive maintenance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Maintain suitable air pressure differentials between adjacent areasin relation to positive, negative, and ambient airflow to prevent contamination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Air for controlled or high controlled zones not to be sourced from unprocessed (raw) areas.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Regular monitoring, trending and review of air quality by appropriate personnel to ensure suitable microbiological quality.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All sampling locations, action limits, corrective actions to be described.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Air blown on surface of  microbiologically sensitive material to be sourced from within processing area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393070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ENVIRONMENTAL AIR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solidFill>
                  <a:srgbClr val="FFFFFF"/>
                </a:solidFill>
                <a:latin typeface="+mn-lt"/>
              </a:rPr>
              <a:t>What to keep in mind?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Air sourced from outside to be filtered to the level required for the product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Air supplied to the filler in an aspetic filling system (for beverages) to be filtered through a HEPA filter (H13)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If air is used to transport non microbiological sensitive material with a further kill step, it must be filtered to F5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If air is used to transport sensitive ingredients with no further kill step, F7 filter to be used.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0818557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COMPRESSED AIR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solidFill>
                  <a:srgbClr val="FFFFFF"/>
                </a:solidFill>
                <a:latin typeface="+mn-lt"/>
              </a:rPr>
              <a:t>What to keep in mind?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Compressed air for general applications to be dry,oil free, and filtered to remove foreign particles.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Compressors providing air for direct contact with food to be of oil free design. If unavoidable, food grade oil to be used.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When used as an ingredient, or in contact with microbiological sensitive substance, compressed air to be filtered to 0.3µ at point of use.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Prior to kill step, compressed air to be filrtered to 1.0µ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Distribution piping to be of approved material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Preventive maintenance of air filters to be documneted</a:t>
            </a:r>
          </a:p>
        </p:txBody>
      </p:sp>
      <p:pic>
        <p:nvPicPr>
          <p:cNvPr id="2050" name="Picture 2" descr="Image result for COMPRESSED AIR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4322929"/>
            <a:ext cx="2857500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54464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WATER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solidFill>
                  <a:srgbClr val="FFFFFF"/>
                </a:solidFill>
                <a:latin typeface="+mn-lt"/>
              </a:rPr>
              <a:t>What to keep in mind?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Potable water supply system should meet all local and national regulatory requiurements.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Water moicrobiological quality to be controlled and meet specific requirements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Microbiological tests to be performed periodically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Watter used in the product to be analyzed weekly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Test all water (reclaim water, hand wash water, water for brine solutions, recirculated cooling water, water as sanitation final rinse) to be tested for TVC (Total Viable Count) and coliform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Recommended limits are TVC&lt; 500 cfu/ml and coliforms &lt;1cfu/100ml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Initiate corrective action for out of standard results.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Test ozone &amp; chlorine periodically for chlorinated water</a:t>
            </a:r>
          </a:p>
        </p:txBody>
      </p:sp>
    </p:spTree>
    <p:extLst>
      <p:ext uri="{BB962C8B-B14F-4D97-AF65-F5344CB8AC3E}">
        <p14:creationId xmlns:p14="http://schemas.microsoft.com/office/powerpoint/2010/main" val="216909711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STEAM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gray">
          <a:xfrm>
            <a:off x="304800" y="1038225"/>
            <a:ext cx="57531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 sz="2000" noProof="1">
              <a:latin typeface="+mn-lt"/>
            </a:endParaRPr>
          </a:p>
        </p:txBody>
      </p:sp>
      <p:pic>
        <p:nvPicPr>
          <p:cNvPr id="4110" name="Picture 6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3333750"/>
            <a:ext cx="692150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1" name="Picture 6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24717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2" name="Picture 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4211638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3" name="Picture 6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50847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14" name="Picture 6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4488" y="1566863"/>
            <a:ext cx="692150" cy="34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solidFill>
                  <a:srgbClr val="FFFFFF"/>
                </a:solidFill>
                <a:latin typeface="+mn-lt"/>
              </a:rPr>
              <a:t>What to keep in mind?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4545012"/>
          </a:xfrm>
          <a:prstGeom prst="rect">
            <a:avLst/>
          </a:prstGeom>
          <a:gradFill rotWithShape="1">
            <a:gsLst>
              <a:gs pos="0">
                <a:srgbClr val="F0F0F0"/>
              </a:gs>
              <a:gs pos="100000">
                <a:srgbClr val="FFFFFF"/>
              </a:gs>
            </a:gsLst>
            <a:lin ang="54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Process steam is the steam used indirectly during processing( e.g steam for jacketed equipment)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Steam to be produced using boiler chemicals or water treatment that is apporoved under local/ national regulations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Culinary steam or clean steam is suitable for direct product contact and can be directly injected into product. 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Culinary steam to be produced only using approved food grade boiler chemicals.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The piping assembly for direct steam should: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Contain an entrainment separator capable of removing particles of 30 micron size</a:t>
            </a:r>
          </a:p>
          <a:p>
            <a:pPr lvl="1" eaLnBrk="1" hangingPunct="1">
              <a:lnSpc>
                <a:spcPct val="95000"/>
              </a:lnSpc>
              <a:spcAft>
                <a:spcPct val="15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Be delivered through stainless steel pipework to the point of use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Condensate quality to be evaluated routinely for turbidity</a:t>
            </a:r>
          </a:p>
        </p:txBody>
      </p:sp>
    </p:spTree>
    <p:extLst>
      <p:ext uri="{BB962C8B-B14F-4D97-AF65-F5344CB8AC3E}">
        <p14:creationId xmlns:p14="http://schemas.microsoft.com/office/powerpoint/2010/main" val="128561856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0180CB-08B1-436B-9799-0C76022FBD6C}">
  <ds:schemaRefs>
    <ds:schemaRef ds:uri="http://schemas.microsoft.com/office/2006/metadata/properties"/>
    <ds:schemaRef ds:uri="B6023AA3-3CEE-413F-91F8-322A2644F388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microsoft.com/sharepoint/v3/fields"/>
    <ds:schemaRef ds:uri="0f0eb950-47b7-49a7-b2b9-b0c411c9c3b8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2623</TotalTime>
  <Words>597</Words>
  <Application>Microsoft Office PowerPoint</Application>
  <PresentationFormat>On-screen Show (4:3)</PresentationFormat>
  <Paragraphs>77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Rockwell</vt:lpstr>
      <vt:lpstr>Wingdings</vt:lpstr>
      <vt:lpstr>Office Theme</vt:lpstr>
      <vt:lpstr>UTILITIES MANAGEMENT</vt:lpstr>
      <vt:lpstr>AGENDA</vt:lpstr>
      <vt:lpstr>UTILITY SERVICES</vt:lpstr>
      <vt:lpstr>ENVIRONMENTAL AIR</vt:lpstr>
      <vt:lpstr>ENVIRONMENTAL AIR</vt:lpstr>
      <vt:lpstr>COMPRESSED AIR</vt:lpstr>
      <vt:lpstr>WATER</vt:lpstr>
      <vt:lpstr>STEAM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UTILITIES MANAGEMENT</dc:title>
  <dc:creator>PMG-54</dc:creator>
  <cp:lastModifiedBy>abhinav pandey</cp:lastModifiedBy>
  <cp:revision>31</cp:revision>
  <cp:lastPrinted>2014-11-21T06:58:07Z</cp:lastPrinted>
  <dcterms:created xsi:type="dcterms:W3CDTF">2017-06-28T04:42:32Z</dcterms:created>
  <dcterms:modified xsi:type="dcterms:W3CDTF">2025-04-15T10:55:49Z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