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41"/>
  </p:notesMasterIdLst>
  <p:sldIdLst>
    <p:sldId id="256" r:id="rId6"/>
    <p:sldId id="265" r:id="rId7"/>
    <p:sldId id="259" r:id="rId8"/>
    <p:sldId id="260" r:id="rId9"/>
    <p:sldId id="29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FFFF"/>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37" autoAdjust="0"/>
  </p:normalViewPr>
  <p:slideViewPr>
    <p:cSldViewPr>
      <p:cViewPr varScale="1">
        <p:scale>
          <a:sx n="93" d="100"/>
          <a:sy n="93" d="100"/>
        </p:scale>
        <p:origin x="156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D267EC-C29F-4770-A65D-33EB5FD9EDFF}" type="slidenum">
              <a:rPr altLang="en-US"/>
              <a:pPr/>
              <a:t>2</a:t>
            </a:fld>
            <a:endParaRPr lang="en-US" altLang="en-US"/>
          </a:p>
        </p:txBody>
      </p:sp>
      <p:sp>
        <p:nvSpPr>
          <p:cNvPr id="1126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737FAA8-4216-4982-A471-50ECEE7BBC62}" type="slidenum">
              <a:rPr lang="en-GB" altLang="en-US" sz="1300"/>
              <a:pPr algn="r" eaLnBrk="1" hangingPunct="1"/>
              <a:t>2</a:t>
            </a:fld>
            <a:endParaRPr lang="en-GB" altLang="en-US" sz="1300"/>
          </a:p>
        </p:txBody>
      </p:sp>
      <p:sp>
        <p:nvSpPr>
          <p:cNvPr id="11268" name="Rectangle 2"/>
          <p:cNvSpPr>
            <a:spLocks noGrp="1" noRot="1" noChangeAspect="1" noChangeArrowheads="1" noTextEdit="1"/>
          </p:cNvSpPr>
          <p:nvPr>
            <p:ph type="sldImg"/>
          </p:nvPr>
        </p:nvSpPr>
        <p:spPr>
          <a:xfrm>
            <a:off x="1143000" y="685800"/>
            <a:ext cx="4573588" cy="3430588"/>
          </a:xfrm>
          <a:ln/>
        </p:spPr>
      </p:sp>
      <p:sp>
        <p:nvSpPr>
          <p:cNvPr id="1126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97643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51875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6481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77800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62142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42569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20810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95135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58714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32545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50947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3691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081627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6165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75436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343149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84984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66807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373694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828318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29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29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63222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16400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684356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23663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687597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54510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0523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35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35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4573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7944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5226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73173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86575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1410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FE45A-8A00-4877-95CB-C1AD96AC6702}" type="slidenum">
              <a:rPr altLang="en-US"/>
              <a:pPr/>
              <a:t>10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4AA7E1-15E8-4D47-956B-F33294D71A29}" type="slidenum">
              <a:rPr lang="en-GB" altLang="en-US" sz="1300"/>
              <a:pPr algn="r" eaLnBrk="1" hangingPunct="1"/>
              <a:t>10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8121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5830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0922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9710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00577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7036523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87693"/>
            <a:ext cx="7772400" cy="1470025"/>
          </a:xfrm>
        </p:spPr>
        <p:txBody>
          <a:bodyPr>
            <a:normAutofit fontScale="90000"/>
          </a:bodyPr>
          <a:lstStyle/>
          <a:p>
            <a:r>
              <a:rPr lang="en-US" dirty="0">
                <a:latin typeface="Gungsuh" panose="02030600000101010101" pitchFamily="18" charset="-127"/>
                <a:ea typeface="Gungsuh" panose="02030600000101010101" pitchFamily="18" charset="-127"/>
              </a:rPr>
              <a:t>PLANT BUILDING DESIGN</a:t>
            </a:r>
          </a:p>
        </p:txBody>
      </p:sp>
      <p:pic>
        <p:nvPicPr>
          <p:cNvPr id="1026" name="Picture 2" descr="Image result for PLANT BUILDING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362200"/>
            <a:ext cx="6019800" cy="389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1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PREMISES, SURROUNDINGS &amp; BUILDING SITE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Exterior Lighting</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Exterior ligting attracts insects and hence location of these fixturez is of critical importance </a:t>
            </a:r>
            <a:r>
              <a:rPr lang="en-US" dirty="0">
                <a:latin typeface="+mn-lt"/>
              </a:rPr>
              <a:t>for preventing insects from entering the facility </a:t>
            </a:r>
          </a:p>
          <a:p>
            <a:pPr eaLnBrk="1" hangingPunct="1">
              <a:lnSpc>
                <a:spcPct val="95000"/>
              </a:lnSpc>
              <a:spcAft>
                <a:spcPct val="15000"/>
              </a:spcAft>
              <a:buFont typeface="Wingdings" panose="05000000000000000000" pitchFamily="2" charset="2"/>
              <a:buChar char="§"/>
            </a:pPr>
            <a:r>
              <a:rPr lang="en-US" dirty="0">
                <a:latin typeface="+mn-lt"/>
              </a:rPr>
              <a:t>The location of fixtures, especially when positioned over doorways, needs special attention. </a:t>
            </a:r>
          </a:p>
          <a:p>
            <a:pPr eaLnBrk="1" hangingPunct="1">
              <a:lnSpc>
                <a:spcPct val="95000"/>
              </a:lnSpc>
              <a:spcAft>
                <a:spcPct val="15000"/>
              </a:spcAft>
              <a:buFont typeface="Wingdings" panose="05000000000000000000" pitchFamily="2" charset="2"/>
              <a:buChar char="§"/>
            </a:pPr>
            <a:r>
              <a:rPr lang="en-US" dirty="0">
                <a:latin typeface="+mn-lt"/>
              </a:rPr>
              <a:t>Lighting be mounted on poles or standards, be at least 30 feet from buildings, and the light directed towards doorways and entrances </a:t>
            </a:r>
          </a:p>
          <a:p>
            <a:pPr eaLnBrk="1" hangingPunct="1">
              <a:lnSpc>
                <a:spcPct val="95000"/>
              </a:lnSpc>
              <a:spcAft>
                <a:spcPct val="15000"/>
              </a:spcAft>
              <a:buFont typeface="Wingdings" panose="05000000000000000000" pitchFamily="2" charset="2"/>
              <a:buChar char="§"/>
            </a:pPr>
            <a:r>
              <a:rPr lang="en-US" dirty="0">
                <a:latin typeface="+mn-lt"/>
              </a:rPr>
              <a:t>Lighting fixtures should be shielded with a non-breakable, transparent material. </a:t>
            </a:r>
            <a:endParaRPr lang="en-US" noProof="1">
              <a:latin typeface="+mn-lt"/>
            </a:endParaRPr>
          </a:p>
        </p:txBody>
      </p:sp>
      <p:pic>
        <p:nvPicPr>
          <p:cNvPr id="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61756"/>
            <a:ext cx="4243137" cy="23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779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PREMISES, SURROUNDINGS &amp; BUILDING SITE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Driveways and receiving areas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Receiving area </a:t>
            </a:r>
            <a:r>
              <a:rPr lang="en-US" dirty="0">
                <a:latin typeface="+mn-lt"/>
              </a:rPr>
              <a:t>is the last line of defense in protecting the building, care should be taken to make sure that such areas are designed to minimize contamination and intrusion from pests. </a:t>
            </a:r>
          </a:p>
          <a:p>
            <a:pPr eaLnBrk="1" hangingPunct="1">
              <a:lnSpc>
                <a:spcPct val="95000"/>
              </a:lnSpc>
              <a:spcAft>
                <a:spcPct val="15000"/>
              </a:spcAft>
              <a:buFont typeface="Wingdings" panose="05000000000000000000" pitchFamily="2" charset="2"/>
              <a:buChar char="§"/>
            </a:pPr>
            <a:r>
              <a:rPr lang="en-US" dirty="0">
                <a:latin typeface="+mn-lt"/>
              </a:rPr>
              <a:t>Driveways leading to receiving areas should be appropriately paved and constructed for adequate drainage. </a:t>
            </a:r>
          </a:p>
          <a:p>
            <a:pPr eaLnBrk="1" hangingPunct="1">
              <a:lnSpc>
                <a:spcPct val="95000"/>
              </a:lnSpc>
              <a:spcAft>
                <a:spcPct val="15000"/>
              </a:spcAft>
              <a:buFont typeface="Wingdings" panose="05000000000000000000" pitchFamily="2" charset="2"/>
              <a:buChar char="§"/>
            </a:pPr>
            <a:r>
              <a:rPr lang="en-US" dirty="0">
                <a:latin typeface="+mn-lt"/>
              </a:rPr>
              <a:t>Asphalt driveways should be avoided, as this material may attract rodents. </a:t>
            </a:r>
          </a:p>
          <a:p>
            <a:pPr eaLnBrk="1" hangingPunct="1">
              <a:lnSpc>
                <a:spcPct val="95000"/>
              </a:lnSpc>
              <a:spcAft>
                <a:spcPct val="15000"/>
              </a:spcAft>
              <a:buFont typeface="Wingdings" panose="05000000000000000000" pitchFamily="2" charset="2"/>
              <a:buChar char="§"/>
            </a:pPr>
            <a:r>
              <a:rPr lang="en-US" dirty="0">
                <a:latin typeface="+mn-lt"/>
              </a:rPr>
              <a:t>Drains should be designed with catch baskets for debris, and hose stations should be provided to facilitate cleaning and maintenance. </a:t>
            </a:r>
          </a:p>
          <a:p>
            <a:pPr eaLnBrk="1" hangingPunct="1">
              <a:lnSpc>
                <a:spcPct val="95000"/>
              </a:lnSpc>
              <a:spcAft>
                <a:spcPct val="15000"/>
              </a:spcAft>
              <a:buFont typeface="Wingdings" panose="05000000000000000000" pitchFamily="2" charset="2"/>
              <a:buChar char="§"/>
            </a:pPr>
            <a:r>
              <a:rPr lang="en-US" dirty="0">
                <a:latin typeface="+mn-lt"/>
              </a:rPr>
              <a:t>Bait stations and traps, where used, should be properly located. </a:t>
            </a:r>
            <a:endParaRPr lang="en-US" noProof="1">
              <a:latin typeface="+mn-lt"/>
            </a:endParaRPr>
          </a:p>
        </p:txBody>
      </p:sp>
      <p:pic>
        <p:nvPicPr>
          <p:cNvPr id="5122" name="Picture 2" descr="Image result for Driveways and receiving areas in dairy p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2354" y="4556125"/>
            <a:ext cx="3599459" cy="189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42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EXTERIOR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Objectives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The primary objective of sanitary design in building construction is to design and construct a building that is cleanable. </a:t>
            </a:r>
          </a:p>
          <a:p>
            <a:pPr eaLnBrk="1" hangingPunct="1">
              <a:lnSpc>
                <a:spcPct val="95000"/>
              </a:lnSpc>
              <a:spcAft>
                <a:spcPct val="15000"/>
              </a:spcAft>
              <a:buFont typeface="Wingdings" panose="05000000000000000000" pitchFamily="2" charset="2"/>
              <a:buChar char="§"/>
            </a:pPr>
            <a:r>
              <a:rPr lang="en-US" dirty="0">
                <a:latin typeface="+mn-lt"/>
              </a:rPr>
              <a:t>Other objectives are to minimize contamination and adequately seal food processing and handling areas from sources of contamination </a:t>
            </a:r>
          </a:p>
          <a:p>
            <a:pPr eaLnBrk="1" hangingPunct="1">
              <a:lnSpc>
                <a:spcPct val="95000"/>
              </a:lnSpc>
              <a:spcAft>
                <a:spcPct val="15000"/>
              </a:spcAft>
              <a:buFont typeface="Wingdings" panose="05000000000000000000" pitchFamily="2" charset="2"/>
              <a:buChar char="§"/>
            </a:pPr>
            <a:r>
              <a:rPr lang="en-US" dirty="0">
                <a:latin typeface="+mn-lt"/>
              </a:rPr>
              <a:t>Simple and inexpensive preventative measures can be built into building construction with regard to vermin proofing the building. For example, installing flanging to foundations below grade level will discourage rodents from burrowing under the floor slab. </a:t>
            </a:r>
          </a:p>
          <a:p>
            <a:pPr eaLnBrk="1" hangingPunct="1">
              <a:lnSpc>
                <a:spcPct val="95000"/>
              </a:lnSpc>
              <a:spcAft>
                <a:spcPct val="15000"/>
              </a:spcAft>
              <a:buFont typeface="Wingdings" panose="05000000000000000000" pitchFamily="2" charset="2"/>
              <a:buChar char="§"/>
            </a:pPr>
            <a:r>
              <a:rPr lang="en-US" dirty="0">
                <a:latin typeface="+mn-lt"/>
              </a:rPr>
              <a:t>Avoiding any horizontal ledges or overhangs in construction will discourage roosting or nesting of birds. </a:t>
            </a:r>
          </a:p>
          <a:p>
            <a:pPr eaLnBrk="1" hangingPunct="1">
              <a:lnSpc>
                <a:spcPct val="95000"/>
              </a:lnSpc>
              <a:spcAft>
                <a:spcPct val="15000"/>
              </a:spcAft>
              <a:buFont typeface="Wingdings" panose="05000000000000000000" pitchFamily="2" charset="2"/>
              <a:buChar char="§"/>
            </a:pPr>
            <a:r>
              <a:rPr lang="en-US" dirty="0">
                <a:latin typeface="+mn-lt"/>
              </a:rPr>
              <a:t>If ledges cannot be avoided, they should be sloped rather than flat or horizontal. </a:t>
            </a:r>
          </a:p>
          <a:p>
            <a:pPr eaLnBrk="1" hangingPunct="1">
              <a:lnSpc>
                <a:spcPct val="95000"/>
              </a:lnSpc>
              <a:spcAft>
                <a:spcPct val="15000"/>
              </a:spcAft>
              <a:buFont typeface="Wingdings" panose="05000000000000000000" pitchFamily="2" charset="2"/>
              <a:buChar char="§"/>
            </a:pPr>
            <a:r>
              <a:rPr lang="en-US" dirty="0">
                <a:latin typeface="+mn-lt"/>
              </a:rPr>
              <a:t>Preventing the entry of rodents and insects into buildings can be accomplished by sealing all openings to the outside which are 1/4 inch or greater.</a:t>
            </a:r>
            <a:endParaRPr lang="en-US" b="1" noProof="1">
              <a:latin typeface="+mn-lt"/>
            </a:endParaRPr>
          </a:p>
        </p:txBody>
      </p:sp>
    </p:spTree>
    <p:extLst>
      <p:ext uri="{BB962C8B-B14F-4D97-AF65-F5344CB8AC3E}">
        <p14:creationId xmlns:p14="http://schemas.microsoft.com/office/powerpoint/2010/main" val="38443144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EXTERIOR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Loading Docks, Platforms, and Receiving Rooms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Receiving areas and rooms should be enclosed as much as is practicable </a:t>
            </a:r>
          </a:p>
          <a:p>
            <a:pPr eaLnBrk="1" hangingPunct="1">
              <a:lnSpc>
                <a:spcPct val="95000"/>
              </a:lnSpc>
              <a:spcAft>
                <a:spcPct val="15000"/>
              </a:spcAft>
              <a:buFont typeface="Wingdings" panose="05000000000000000000" pitchFamily="2" charset="2"/>
              <a:buChar char="§"/>
            </a:pPr>
            <a:r>
              <a:rPr lang="en-US" dirty="0">
                <a:latin typeface="+mn-lt"/>
              </a:rPr>
              <a:t>An improperly designed and constructed receiving room will provide an attractive harborage for birds, rodents, and insects </a:t>
            </a:r>
          </a:p>
          <a:p>
            <a:pPr eaLnBrk="1" hangingPunct="1">
              <a:lnSpc>
                <a:spcPct val="95000"/>
              </a:lnSpc>
              <a:spcAft>
                <a:spcPct val="15000"/>
              </a:spcAft>
              <a:buFont typeface="Wingdings" panose="05000000000000000000" pitchFamily="2" charset="2"/>
              <a:buChar char="§"/>
            </a:pPr>
            <a:r>
              <a:rPr lang="en-US" dirty="0">
                <a:latin typeface="+mn-lt"/>
              </a:rPr>
              <a:t>Loading docks should be at least 3 feet above ground with the underside lined with a smooth, galvanized metal or similar material with a 12 inch over-hang to prevent rodents from climbing into the building. </a:t>
            </a:r>
          </a:p>
          <a:p>
            <a:pPr eaLnBrk="1" hangingPunct="1">
              <a:lnSpc>
                <a:spcPct val="95000"/>
              </a:lnSpc>
              <a:spcAft>
                <a:spcPct val="15000"/>
              </a:spcAft>
              <a:buFont typeface="Wingdings" panose="05000000000000000000" pitchFamily="2" charset="2"/>
              <a:buChar char="§"/>
            </a:pPr>
            <a:r>
              <a:rPr lang="en-US" dirty="0">
                <a:latin typeface="+mn-lt"/>
              </a:rPr>
              <a:t>Properly installed rapid open/close doors or air curtains should be used to discourage entrance of insects and birds. </a:t>
            </a:r>
          </a:p>
          <a:p>
            <a:pPr eaLnBrk="1" hangingPunct="1">
              <a:lnSpc>
                <a:spcPct val="95000"/>
              </a:lnSpc>
              <a:spcAft>
                <a:spcPct val="15000"/>
              </a:spcAft>
              <a:buFont typeface="Wingdings" panose="05000000000000000000" pitchFamily="2" charset="2"/>
              <a:buChar char="§"/>
            </a:pPr>
            <a:r>
              <a:rPr lang="en-US" dirty="0">
                <a:latin typeface="+mn-lt"/>
              </a:rPr>
              <a:t>Overhangs should be constructed to be free of roosting and nesting areas for birds. </a:t>
            </a:r>
            <a:endParaRPr lang="en-US" b="1" noProof="1">
              <a:latin typeface="+mn-lt"/>
            </a:endParaRPr>
          </a:p>
        </p:txBody>
      </p:sp>
      <p:pic>
        <p:nvPicPr>
          <p:cNvPr id="6146" name="Picture 2" descr="Image result for Loading Docks, Platforms, and Receiving Ro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656722"/>
            <a:ext cx="2830596" cy="174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069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EXTERIOR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Exterior Walls</a:t>
            </a:r>
          </a:p>
        </p:txBody>
      </p:sp>
      <p:sp>
        <p:nvSpPr>
          <p:cNvPr id="14" name="Rectangle 5"/>
          <p:cNvSpPr>
            <a:spLocks noChangeArrowheads="1"/>
          </p:cNvSpPr>
          <p:nvPr/>
        </p:nvSpPr>
        <p:spPr bwMode="gray">
          <a:xfrm>
            <a:off x="323850" y="1931988"/>
            <a:ext cx="849630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Building materials used for exterior walls vary in their need for preventative maintenance with regard to re-caulking of joints. For example, a poured concrete wall, needs less maintenance than other materials because it does not have seams.</a:t>
            </a:r>
          </a:p>
          <a:p>
            <a:pPr eaLnBrk="1" hangingPunct="1">
              <a:lnSpc>
                <a:spcPct val="95000"/>
              </a:lnSpc>
              <a:spcAft>
                <a:spcPct val="15000"/>
              </a:spcAft>
              <a:buFont typeface="Wingdings" panose="05000000000000000000" pitchFamily="2" charset="2"/>
              <a:buChar char="§"/>
            </a:pPr>
            <a:r>
              <a:rPr lang="en-US" dirty="0">
                <a:latin typeface="+mn-lt"/>
              </a:rPr>
              <a:t>Low-density concrete block (e.g., cinder block), commonly used in domestic building, should be avoided unless an adequate sealer is used to avoid moisture intrusion and penetration of mold and mildew. </a:t>
            </a:r>
          </a:p>
          <a:p>
            <a:pPr eaLnBrk="1" hangingPunct="1">
              <a:lnSpc>
                <a:spcPct val="95000"/>
              </a:lnSpc>
              <a:spcAft>
                <a:spcPct val="15000"/>
              </a:spcAft>
              <a:buFont typeface="Wingdings" panose="05000000000000000000" pitchFamily="2" charset="2"/>
              <a:buChar char="§"/>
            </a:pPr>
            <a:r>
              <a:rPr lang="en-US" dirty="0">
                <a:latin typeface="+mn-lt"/>
              </a:rPr>
              <a:t>Concrete block walls should be sealed at the base and capped at the top. </a:t>
            </a:r>
          </a:p>
          <a:p>
            <a:pPr eaLnBrk="1" hangingPunct="1">
              <a:lnSpc>
                <a:spcPct val="95000"/>
              </a:lnSpc>
              <a:spcAft>
                <a:spcPct val="15000"/>
              </a:spcAft>
              <a:buFont typeface="Wingdings" panose="05000000000000000000" pitchFamily="2" charset="2"/>
              <a:buChar char="§"/>
            </a:pPr>
            <a:r>
              <a:rPr lang="en-US" dirty="0">
                <a:latin typeface="+mn-lt"/>
              </a:rPr>
              <a:t>Corrugated metal siding is the least desirable material for wall construction in a food handling facility. </a:t>
            </a:r>
          </a:p>
          <a:p>
            <a:pPr eaLnBrk="1" hangingPunct="1">
              <a:lnSpc>
                <a:spcPct val="95000"/>
              </a:lnSpc>
              <a:spcAft>
                <a:spcPct val="15000"/>
              </a:spcAft>
              <a:buFont typeface="Wingdings" panose="05000000000000000000" pitchFamily="2" charset="2"/>
              <a:buChar char="§"/>
            </a:pPr>
            <a:r>
              <a:rPr lang="en-US" dirty="0">
                <a:latin typeface="+mn-lt"/>
              </a:rPr>
              <a:t>If used, it is imperative that it be adequately caulked along the base and at the seams.  </a:t>
            </a:r>
          </a:p>
          <a:p>
            <a:pPr eaLnBrk="1" hangingPunct="1">
              <a:lnSpc>
                <a:spcPct val="95000"/>
              </a:lnSpc>
              <a:spcAft>
                <a:spcPct val="15000"/>
              </a:spcAft>
              <a:buFont typeface="Wingdings" panose="05000000000000000000" pitchFamily="2" charset="2"/>
              <a:buChar char="§"/>
            </a:pPr>
            <a:endParaRPr lang="en-US" b="1" noProof="1">
              <a:latin typeface="+mn-lt"/>
            </a:endParaRPr>
          </a:p>
        </p:txBody>
      </p:sp>
    </p:spTree>
    <p:extLst>
      <p:ext uri="{BB962C8B-B14F-4D97-AF65-F5344CB8AC3E}">
        <p14:creationId xmlns:p14="http://schemas.microsoft.com/office/powerpoint/2010/main" val="3962171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EXTERIOR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Roofs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lnSpc>
                <a:spcPct val="95000"/>
              </a:lnSpc>
              <a:spcAft>
                <a:spcPct val="15000"/>
              </a:spcAft>
              <a:buFont typeface="Wingdings" panose="05000000000000000000" pitchFamily="2" charset="2"/>
              <a:buChar char="§"/>
            </a:pPr>
            <a:r>
              <a:rPr lang="en-US" dirty="0">
                <a:latin typeface="+mn-lt"/>
              </a:rPr>
              <a:t>The roof should be designed and built so it can be kept clean, especially where there is the possibility of product spillage or deposition on the roof. </a:t>
            </a:r>
          </a:p>
          <a:p>
            <a:pPr marL="342900" indent="-342900" eaLnBrk="1" hangingPunct="1">
              <a:lnSpc>
                <a:spcPct val="95000"/>
              </a:lnSpc>
              <a:spcAft>
                <a:spcPct val="15000"/>
              </a:spcAft>
              <a:buFont typeface="Wingdings" panose="05000000000000000000" pitchFamily="2" charset="2"/>
              <a:buChar char="§"/>
            </a:pPr>
            <a:r>
              <a:rPr lang="en-US" dirty="0">
                <a:latin typeface="+mn-lt"/>
              </a:rPr>
              <a:t>Food related dust (e.g. Flour, powdered milk, or grain) can accumulate on the roof and is an invitation to birds and insects. </a:t>
            </a:r>
          </a:p>
          <a:p>
            <a:pPr marL="342900" indent="-342900" eaLnBrk="1" hangingPunct="1">
              <a:lnSpc>
                <a:spcPct val="95000"/>
              </a:lnSpc>
              <a:spcAft>
                <a:spcPct val="15000"/>
              </a:spcAft>
              <a:buFont typeface="Wingdings" panose="05000000000000000000" pitchFamily="2" charset="2"/>
              <a:buChar char="§"/>
            </a:pPr>
            <a:r>
              <a:rPr lang="en-US" dirty="0">
                <a:latin typeface="+mn-lt"/>
              </a:rPr>
              <a:t>Smooth membrane type roofs are often the most desirable type of roof for food processing facilities. </a:t>
            </a:r>
          </a:p>
          <a:p>
            <a:pPr marL="342900" indent="-342900" eaLnBrk="1" hangingPunct="1">
              <a:lnSpc>
                <a:spcPct val="95000"/>
              </a:lnSpc>
              <a:spcAft>
                <a:spcPct val="15000"/>
              </a:spcAft>
              <a:buFont typeface="Wingdings" panose="05000000000000000000" pitchFamily="2" charset="2"/>
              <a:buChar char="§"/>
            </a:pPr>
            <a:r>
              <a:rPr lang="en-US" dirty="0">
                <a:latin typeface="+mn-lt"/>
              </a:rPr>
              <a:t>Tar and gravel roofs are usually not recommended as they tend to attract dust and are very difficult to clean and maintain. </a:t>
            </a:r>
            <a:endParaRPr lang="en-US" b="1" noProof="1">
              <a:latin typeface="+mn-lt"/>
            </a:endParaRPr>
          </a:p>
        </p:txBody>
      </p:sp>
    </p:spTree>
    <p:extLst>
      <p:ext uri="{BB962C8B-B14F-4D97-AF65-F5344CB8AC3E}">
        <p14:creationId xmlns:p14="http://schemas.microsoft.com/office/powerpoint/2010/main" val="40315241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Exterior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Openings into buildings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Any openings into buildings, including doors, windows, ventilation ducts, and other openings must be appropriately sealed and protected </a:t>
            </a:r>
          </a:p>
          <a:p>
            <a:pPr eaLnBrk="1" hangingPunct="1">
              <a:lnSpc>
                <a:spcPct val="95000"/>
              </a:lnSpc>
              <a:spcAft>
                <a:spcPct val="15000"/>
              </a:spcAft>
              <a:buFont typeface="Wingdings" panose="05000000000000000000" pitchFamily="2" charset="2"/>
              <a:buChar char="§"/>
            </a:pPr>
            <a:r>
              <a:rPr lang="en-US" dirty="0">
                <a:latin typeface="+mn-lt"/>
              </a:rPr>
              <a:t>Openings into the roof such as exhaust fans for air handling systems, ventilation ducts, and plumbing vent pipes must be sealed, and appropriately flashed and screened. </a:t>
            </a:r>
          </a:p>
          <a:p>
            <a:pPr eaLnBrk="1" hangingPunct="1">
              <a:lnSpc>
                <a:spcPct val="95000"/>
              </a:lnSpc>
              <a:spcAft>
                <a:spcPct val="15000"/>
              </a:spcAft>
              <a:buFont typeface="Wingdings" panose="05000000000000000000" pitchFamily="2" charset="2"/>
              <a:buChar char="§"/>
            </a:pPr>
            <a:r>
              <a:rPr lang="en-US" dirty="0">
                <a:latin typeface="+mn-lt"/>
              </a:rPr>
              <a:t>Windows are discouraged in food processing operations as they present sanitation problems due to glass breakage and overall maintenance considerations. </a:t>
            </a:r>
          </a:p>
          <a:p>
            <a:pPr eaLnBrk="1" hangingPunct="1">
              <a:lnSpc>
                <a:spcPct val="95000"/>
              </a:lnSpc>
              <a:spcAft>
                <a:spcPct val="15000"/>
              </a:spcAft>
              <a:buFont typeface="Wingdings" panose="05000000000000000000" pitchFamily="2" charset="2"/>
              <a:buChar char="§"/>
            </a:pPr>
            <a:r>
              <a:rPr lang="en-US" dirty="0">
                <a:latin typeface="+mn-lt"/>
              </a:rPr>
              <a:t>If used, windows should be designed to be flush with the inside wall and be permanently closed. </a:t>
            </a:r>
          </a:p>
          <a:p>
            <a:pPr eaLnBrk="1" hangingPunct="1">
              <a:lnSpc>
                <a:spcPct val="95000"/>
              </a:lnSpc>
              <a:spcAft>
                <a:spcPct val="15000"/>
              </a:spcAft>
              <a:buFont typeface="Wingdings" panose="05000000000000000000" pitchFamily="2" charset="2"/>
              <a:buChar char="§"/>
            </a:pPr>
            <a:r>
              <a:rPr lang="en-US" dirty="0">
                <a:latin typeface="+mn-lt"/>
              </a:rPr>
              <a:t>Sills should be sloped away from the wall at not less than a 45 degree angle to prevent birds from nesting or dust from collecting. </a:t>
            </a:r>
            <a:endParaRPr lang="en-US" b="1" noProof="1">
              <a:latin typeface="+mn-lt"/>
            </a:endParaRPr>
          </a:p>
        </p:txBody>
      </p:sp>
    </p:spTree>
    <p:extLst>
      <p:ext uri="{BB962C8B-B14F-4D97-AF65-F5344CB8AC3E}">
        <p14:creationId xmlns:p14="http://schemas.microsoft.com/office/powerpoint/2010/main" val="15729984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Objectives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sanitary objectives for interior building design and construction are to:</a:t>
            </a:r>
          </a:p>
          <a:p>
            <a:pPr lvl="1" eaLnBrk="1" hangingPunct="1">
              <a:lnSpc>
                <a:spcPct val="95000"/>
              </a:lnSpc>
              <a:spcAft>
                <a:spcPct val="15000"/>
              </a:spcAft>
              <a:buSzPct val="105000"/>
              <a:buFont typeface="Arial" panose="020B0604020202020204" pitchFamily="34" charset="0"/>
              <a:buChar char="▪"/>
            </a:pPr>
            <a:r>
              <a:rPr lang="en-US" noProof="1">
                <a:latin typeface="+mn-lt"/>
              </a:rPr>
              <a:t>minimize potential harborages of pests and microorganisms;</a:t>
            </a:r>
          </a:p>
          <a:p>
            <a:pPr lvl="1" eaLnBrk="1" hangingPunct="1">
              <a:lnSpc>
                <a:spcPct val="95000"/>
              </a:lnSpc>
              <a:spcAft>
                <a:spcPct val="15000"/>
              </a:spcAft>
              <a:buSzPct val="105000"/>
              <a:buFont typeface="Arial" panose="020B0604020202020204" pitchFamily="34" charset="0"/>
              <a:buChar char="▪"/>
            </a:pPr>
            <a:r>
              <a:rPr lang="en-US" noProof="1">
                <a:latin typeface="+mn-lt"/>
              </a:rPr>
              <a:t>maximize cleanability; and</a:t>
            </a:r>
          </a:p>
          <a:p>
            <a:pPr lvl="1" eaLnBrk="1" hangingPunct="1">
              <a:lnSpc>
                <a:spcPct val="95000"/>
              </a:lnSpc>
              <a:spcAft>
                <a:spcPct val="15000"/>
              </a:spcAft>
              <a:buSzPct val="105000"/>
              <a:buFont typeface="Arial" panose="020B0604020202020204" pitchFamily="34" charset="0"/>
              <a:buChar char="▪"/>
            </a:pPr>
            <a:r>
              <a:rPr lang="en-US" noProof="1">
                <a:latin typeface="+mn-lt"/>
              </a:rPr>
              <a:t>maximize the protection of the food products from contamination.</a:t>
            </a:r>
          </a:p>
          <a:p>
            <a:pPr marL="190500" lvl="1" indent="-190500" eaLnBrk="1" hangingPunct="1">
              <a:lnSpc>
                <a:spcPct val="95000"/>
              </a:lnSpc>
              <a:spcAft>
                <a:spcPct val="15000"/>
              </a:spcAft>
              <a:buFont typeface="Wingdings" panose="05000000000000000000" pitchFamily="2" charset="2"/>
              <a:buChar char="§"/>
            </a:pPr>
            <a:r>
              <a:rPr lang="en-US" dirty="0">
                <a:latin typeface="+mn-lt"/>
              </a:rPr>
              <a:t>Having a facility designed and built to sanitary specifications does not guarantee a safe food product if the facility is not adequately cleaned and maintained on an appropriate schedule. </a:t>
            </a:r>
            <a:endParaRPr lang="en-US"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a:p>
            <a:pPr lvl="1"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spTree>
    <p:extLst>
      <p:ext uri="{BB962C8B-B14F-4D97-AF65-F5344CB8AC3E}">
        <p14:creationId xmlns:p14="http://schemas.microsoft.com/office/powerpoint/2010/main" val="1059387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Interior Walls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A cleanable, sanitary wall is one that is</a:t>
            </a:r>
          </a:p>
          <a:p>
            <a:pPr lvl="1" eaLnBrk="1" hangingPunct="1">
              <a:lnSpc>
                <a:spcPct val="95000"/>
              </a:lnSpc>
              <a:spcAft>
                <a:spcPct val="15000"/>
              </a:spcAft>
              <a:buSzPct val="105000"/>
              <a:buFont typeface="Arial" panose="020B0604020202020204" pitchFamily="34" charset="0"/>
              <a:buChar char="▪"/>
            </a:pPr>
            <a:r>
              <a:rPr lang="en-US" noProof="1">
                <a:latin typeface="+mn-lt"/>
              </a:rPr>
              <a:t>hard, flat, and smooth;</a:t>
            </a:r>
          </a:p>
          <a:p>
            <a:pPr lvl="1" eaLnBrk="1" hangingPunct="1">
              <a:lnSpc>
                <a:spcPct val="95000"/>
              </a:lnSpc>
              <a:spcAft>
                <a:spcPct val="15000"/>
              </a:spcAft>
              <a:buSzPct val="105000"/>
              <a:buFont typeface="Arial" panose="020B0604020202020204" pitchFamily="34" charset="0"/>
              <a:buChar char="▪"/>
            </a:pPr>
            <a:r>
              <a:rPr lang="en-US" noProof="1">
                <a:latin typeface="+mn-lt"/>
              </a:rPr>
              <a:t>free of pits, cracks, checks, and crevices;</a:t>
            </a:r>
          </a:p>
          <a:p>
            <a:pPr lvl="1" eaLnBrk="1" hangingPunct="1">
              <a:lnSpc>
                <a:spcPct val="95000"/>
              </a:lnSpc>
              <a:spcAft>
                <a:spcPct val="15000"/>
              </a:spcAft>
              <a:buSzPct val="105000"/>
              <a:buFont typeface="Arial" panose="020B0604020202020204" pitchFamily="34" charset="0"/>
              <a:buChar char="▪"/>
            </a:pPr>
            <a:r>
              <a:rPr lang="en-US" noProof="1">
                <a:latin typeface="+mn-lt"/>
              </a:rPr>
              <a:t>impervious and non-absorbent;</a:t>
            </a:r>
          </a:p>
          <a:p>
            <a:pPr lvl="1" eaLnBrk="1" hangingPunct="1">
              <a:lnSpc>
                <a:spcPct val="95000"/>
              </a:lnSpc>
              <a:spcAft>
                <a:spcPct val="15000"/>
              </a:spcAft>
              <a:buSzPct val="105000"/>
              <a:buFont typeface="Arial" panose="020B0604020202020204" pitchFamily="34" charset="0"/>
              <a:buChar char="▪"/>
            </a:pPr>
            <a:r>
              <a:rPr lang="en-US" noProof="1">
                <a:latin typeface="+mn-lt"/>
              </a:rPr>
              <a:t>resistant to cleaning and sanitizing chemicals;</a:t>
            </a:r>
          </a:p>
          <a:p>
            <a:pPr lvl="1" eaLnBrk="1" hangingPunct="1">
              <a:lnSpc>
                <a:spcPct val="95000"/>
              </a:lnSpc>
              <a:spcAft>
                <a:spcPct val="15000"/>
              </a:spcAft>
              <a:buSzPct val="105000"/>
              <a:buFont typeface="Arial" panose="020B0604020202020204" pitchFamily="34" charset="0"/>
              <a:buChar char="▪"/>
            </a:pPr>
            <a:r>
              <a:rPr lang="en-US" noProof="1">
                <a:latin typeface="+mn-lt"/>
              </a:rPr>
              <a:t>corrosion resistant;</a:t>
            </a:r>
          </a:p>
          <a:p>
            <a:pPr lvl="1" eaLnBrk="1" hangingPunct="1">
              <a:lnSpc>
                <a:spcPct val="95000"/>
              </a:lnSpc>
              <a:spcAft>
                <a:spcPct val="15000"/>
              </a:spcAft>
              <a:buSzPct val="105000"/>
              <a:buFont typeface="Arial" panose="020B0604020202020204" pitchFamily="34" charset="0"/>
              <a:buChar char="▪"/>
            </a:pPr>
            <a:r>
              <a:rPr lang="en-US" noProof="1">
                <a:latin typeface="+mn-lt"/>
              </a:rPr>
              <a:t>durable, easily maintained, and wear resistant; and</a:t>
            </a:r>
          </a:p>
          <a:p>
            <a:pPr lvl="1" eaLnBrk="1" hangingPunct="1">
              <a:lnSpc>
                <a:spcPct val="95000"/>
              </a:lnSpc>
              <a:spcAft>
                <a:spcPct val="15000"/>
              </a:spcAft>
              <a:buSzPct val="105000"/>
              <a:buFont typeface="Arial" panose="020B0604020202020204" pitchFamily="34" charset="0"/>
              <a:buChar char="▪"/>
            </a:pPr>
            <a:r>
              <a:rPr lang="en-US" noProof="1">
                <a:latin typeface="+mn-lt"/>
              </a:rPr>
              <a:t>properly installed, sealed, and covered</a:t>
            </a:r>
          </a:p>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a:p>
            <a:pPr eaLnBrk="1" hangingPunct="1">
              <a:lnSpc>
                <a:spcPct val="95000"/>
              </a:lnSpc>
              <a:spcAft>
                <a:spcPct val="15000"/>
              </a:spcAft>
              <a:buFont typeface="Wingdings" panose="05000000000000000000" pitchFamily="2" charset="2"/>
              <a:buChar char="§"/>
            </a:pPr>
            <a:r>
              <a:rPr lang="en-US" noProof="1">
                <a:latin typeface="+mn-lt"/>
              </a:rPr>
              <a:t>Acceptable surfaces and materials for walls</a:t>
            </a:r>
          </a:p>
          <a:p>
            <a:pPr lvl="1" eaLnBrk="1" hangingPunct="1">
              <a:lnSpc>
                <a:spcPct val="95000"/>
              </a:lnSpc>
              <a:spcAft>
                <a:spcPct val="15000"/>
              </a:spcAft>
              <a:buSzPct val="105000"/>
              <a:buFont typeface="Arial" panose="020B0604020202020204" pitchFamily="34" charset="0"/>
              <a:buChar char="▪"/>
            </a:pPr>
            <a:r>
              <a:rPr lang="en-US" b="1" dirty="0">
                <a:latin typeface="+mn-lt"/>
              </a:rPr>
              <a:t>Seamless Poured Concrete </a:t>
            </a:r>
            <a:r>
              <a:rPr lang="en-US" dirty="0">
                <a:latin typeface="+mn-lt"/>
              </a:rPr>
              <a:t>is often recommended, because of its lack of seams and associated maintenance requirements. However, such walls should be finished smooth and sealed</a:t>
            </a:r>
            <a:endParaRPr lang="en-US" noProof="1">
              <a:latin typeface="+mn-lt"/>
            </a:endParaRPr>
          </a:p>
          <a:p>
            <a:pPr lvl="1" eaLnBrk="1" hangingPunct="1">
              <a:lnSpc>
                <a:spcPct val="95000"/>
              </a:lnSpc>
              <a:spcAft>
                <a:spcPct val="15000"/>
              </a:spcAft>
              <a:buSzPct val="1050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7625179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Interior Walls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95000"/>
              </a:lnSpc>
              <a:spcAft>
                <a:spcPct val="15000"/>
              </a:spcAft>
              <a:buSzPct val="105000"/>
              <a:buFont typeface="Arial" panose="020B0604020202020204" pitchFamily="34" charset="0"/>
              <a:buChar char="▪"/>
            </a:pPr>
            <a:r>
              <a:rPr lang="en-US" b="1" dirty="0">
                <a:latin typeface="+mn-lt"/>
              </a:rPr>
              <a:t>Concrete Block </a:t>
            </a:r>
            <a:r>
              <a:rPr lang="en-US" dirty="0">
                <a:latin typeface="+mn-lt"/>
              </a:rPr>
              <a:t>walls should be heavy density, non-porous blocks. Concrete block walls should be installed in a stack bond pattern (with reinforcement), rather than a running bond pattern  </a:t>
            </a:r>
            <a:endParaRPr lang="en-US" noProof="1">
              <a:latin typeface="+mn-lt"/>
            </a:endParaRPr>
          </a:p>
          <a:p>
            <a:pPr lvl="1"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343025" y="3606634"/>
            <a:ext cx="6477000" cy="2550126"/>
          </a:xfrm>
          <a:prstGeom prst="rect">
            <a:avLst/>
          </a:prstGeom>
        </p:spPr>
      </p:pic>
    </p:spTree>
    <p:extLst>
      <p:ext uri="{BB962C8B-B14F-4D97-AF65-F5344CB8AC3E}">
        <p14:creationId xmlns:p14="http://schemas.microsoft.com/office/powerpoint/2010/main" val="30957110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sz="3200" noProof="1"/>
              <a:t>AGENDA</a:t>
            </a:r>
          </a:p>
        </p:txBody>
      </p:sp>
      <p:sp>
        <p:nvSpPr>
          <p:cNvPr id="10245" name="Rectangle 69"/>
          <p:cNvSpPr>
            <a:spLocks noChangeArrowheads="1"/>
          </p:cNvSpPr>
          <p:nvPr/>
        </p:nvSpPr>
        <p:spPr bwMode="gray">
          <a:xfrm>
            <a:off x="323850" y="1555750"/>
            <a:ext cx="585788" cy="587375"/>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rPr>
              <a:t>1</a:t>
            </a:r>
          </a:p>
        </p:txBody>
      </p:sp>
      <p:sp>
        <p:nvSpPr>
          <p:cNvPr id="10246" name="Rectangle 70"/>
          <p:cNvSpPr>
            <a:spLocks noChangeArrowheads="1"/>
          </p:cNvSpPr>
          <p:nvPr/>
        </p:nvSpPr>
        <p:spPr bwMode="gray">
          <a:xfrm>
            <a:off x="1054100" y="1555750"/>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2000" noProof="1"/>
              <a:t>Introduction</a:t>
            </a:r>
          </a:p>
        </p:txBody>
      </p:sp>
      <p:sp>
        <p:nvSpPr>
          <p:cNvPr id="10247" name="Rectangle 71"/>
          <p:cNvSpPr>
            <a:spLocks noChangeArrowheads="1"/>
          </p:cNvSpPr>
          <p:nvPr/>
        </p:nvSpPr>
        <p:spPr bwMode="gray">
          <a:xfrm>
            <a:off x="323850" y="2289175"/>
            <a:ext cx="585788" cy="587375"/>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rPr>
              <a:t>2</a:t>
            </a:r>
          </a:p>
        </p:txBody>
      </p:sp>
      <p:sp>
        <p:nvSpPr>
          <p:cNvPr id="10248" name="Rectangle 72"/>
          <p:cNvSpPr>
            <a:spLocks noChangeArrowheads="1"/>
          </p:cNvSpPr>
          <p:nvPr/>
        </p:nvSpPr>
        <p:spPr bwMode="gray">
          <a:xfrm>
            <a:off x="1054100" y="2289175"/>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2000" noProof="1"/>
              <a:t>How is a food processing plant design distinct?</a:t>
            </a:r>
          </a:p>
        </p:txBody>
      </p:sp>
      <p:sp>
        <p:nvSpPr>
          <p:cNvPr id="10249" name="Rectangle 73"/>
          <p:cNvSpPr>
            <a:spLocks noChangeArrowheads="1"/>
          </p:cNvSpPr>
          <p:nvPr/>
        </p:nvSpPr>
        <p:spPr bwMode="gray">
          <a:xfrm>
            <a:off x="323850" y="3019425"/>
            <a:ext cx="585788" cy="587375"/>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rPr>
              <a:t>3</a:t>
            </a:r>
          </a:p>
        </p:txBody>
      </p:sp>
      <p:sp>
        <p:nvSpPr>
          <p:cNvPr id="10250" name="Rectangle 74"/>
          <p:cNvSpPr>
            <a:spLocks noChangeArrowheads="1"/>
          </p:cNvSpPr>
          <p:nvPr/>
        </p:nvSpPr>
        <p:spPr bwMode="gray">
          <a:xfrm>
            <a:off x="1054100" y="3019425"/>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2000" noProof="1"/>
              <a:t>Premises, surroundings &amp; building site</a:t>
            </a:r>
          </a:p>
        </p:txBody>
      </p:sp>
      <p:sp>
        <p:nvSpPr>
          <p:cNvPr id="10251" name="Rectangle 75"/>
          <p:cNvSpPr>
            <a:spLocks noChangeArrowheads="1"/>
          </p:cNvSpPr>
          <p:nvPr/>
        </p:nvSpPr>
        <p:spPr bwMode="gray">
          <a:xfrm>
            <a:off x="323850" y="3751263"/>
            <a:ext cx="585788" cy="587375"/>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rPr>
              <a:t>4</a:t>
            </a:r>
          </a:p>
        </p:txBody>
      </p:sp>
      <p:sp>
        <p:nvSpPr>
          <p:cNvPr id="10252" name="Rectangle 76"/>
          <p:cNvSpPr>
            <a:spLocks noChangeArrowheads="1"/>
          </p:cNvSpPr>
          <p:nvPr/>
        </p:nvSpPr>
        <p:spPr bwMode="gray">
          <a:xfrm>
            <a:off x="1054100" y="3751263"/>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2000" noProof="1"/>
              <a:t>Exterior building design &amp; construction </a:t>
            </a:r>
          </a:p>
        </p:txBody>
      </p:sp>
      <p:sp>
        <p:nvSpPr>
          <p:cNvPr id="10253" name="Rectangle 77"/>
          <p:cNvSpPr>
            <a:spLocks noChangeArrowheads="1"/>
          </p:cNvSpPr>
          <p:nvPr/>
        </p:nvSpPr>
        <p:spPr bwMode="gray">
          <a:xfrm>
            <a:off x="323850" y="4484688"/>
            <a:ext cx="585788" cy="587375"/>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rPr>
              <a:t>5</a:t>
            </a:r>
          </a:p>
        </p:txBody>
      </p:sp>
      <p:sp>
        <p:nvSpPr>
          <p:cNvPr id="10254" name="Rectangle 78"/>
          <p:cNvSpPr>
            <a:spLocks noChangeArrowheads="1"/>
          </p:cNvSpPr>
          <p:nvPr/>
        </p:nvSpPr>
        <p:spPr bwMode="gray">
          <a:xfrm>
            <a:off x="1054100" y="4484688"/>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2000" noProof="1"/>
              <a:t>Interior building design &amp; construction </a:t>
            </a:r>
          </a:p>
        </p:txBody>
      </p:sp>
      <p:sp>
        <p:nvSpPr>
          <p:cNvPr id="10255" name="Rectangle 79"/>
          <p:cNvSpPr>
            <a:spLocks noChangeArrowheads="1"/>
          </p:cNvSpPr>
          <p:nvPr/>
        </p:nvSpPr>
        <p:spPr bwMode="gray">
          <a:xfrm>
            <a:off x="323850" y="5222875"/>
            <a:ext cx="585788" cy="587375"/>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rPr>
              <a:t>6</a:t>
            </a:r>
          </a:p>
        </p:txBody>
      </p:sp>
      <p:sp>
        <p:nvSpPr>
          <p:cNvPr id="10256" name="Rectangle 80"/>
          <p:cNvSpPr>
            <a:spLocks noChangeArrowheads="1"/>
          </p:cNvSpPr>
          <p:nvPr/>
        </p:nvSpPr>
        <p:spPr bwMode="gray">
          <a:xfrm>
            <a:off x="1054100" y="5222875"/>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2000" noProof="1"/>
              <a:t>Operational flow and facility layout</a:t>
            </a:r>
          </a:p>
        </p:txBody>
      </p:sp>
    </p:spTree>
    <p:extLst>
      <p:ext uri="{BB962C8B-B14F-4D97-AF65-F5344CB8AC3E}">
        <p14:creationId xmlns:p14="http://schemas.microsoft.com/office/powerpoint/2010/main" val="1532728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Interior Walls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95000"/>
              </a:lnSpc>
              <a:spcAft>
                <a:spcPct val="15000"/>
              </a:spcAft>
              <a:buSzPct val="105000"/>
              <a:buFont typeface="Arial" panose="020B0604020202020204" pitchFamily="34" charset="0"/>
              <a:buChar char="▪"/>
            </a:pPr>
            <a:r>
              <a:rPr lang="en-US" b="1" dirty="0">
                <a:latin typeface="+mn-lt"/>
              </a:rPr>
              <a:t>Fiberglass Panels </a:t>
            </a:r>
            <a:r>
              <a:rPr lang="en-US" dirty="0">
                <a:latin typeface="+mn-lt"/>
              </a:rPr>
              <a:t>are a highly acceptable wall material and are commonly used in newly constructed facilities. Gel coated, reinforced fiberglass panels are most recommended </a:t>
            </a:r>
          </a:p>
          <a:p>
            <a:pPr lvl="1" eaLnBrk="1" hangingPunct="1">
              <a:lnSpc>
                <a:spcPct val="95000"/>
              </a:lnSpc>
              <a:spcAft>
                <a:spcPct val="15000"/>
              </a:spcAft>
              <a:buSzPct val="105000"/>
              <a:buFont typeface="Arial" panose="020B0604020202020204" pitchFamily="34" charset="0"/>
              <a:buChar char="▪"/>
            </a:pPr>
            <a:r>
              <a:rPr lang="en-US" b="1" dirty="0">
                <a:latin typeface="+mn-lt"/>
              </a:rPr>
              <a:t>Glazed Ceramic Tile</a:t>
            </a:r>
            <a:r>
              <a:rPr lang="en-US" dirty="0">
                <a:latin typeface="+mn-lt"/>
              </a:rPr>
              <a:t>, due to its durability and resistance to a wide range of chemicals, is the most highly recommended wall material in wet processing areas and is often used in dairy and beverage plants. </a:t>
            </a:r>
          </a:p>
          <a:p>
            <a:pPr lvl="1" eaLnBrk="1" hangingPunct="1">
              <a:lnSpc>
                <a:spcPct val="95000"/>
              </a:lnSpc>
              <a:spcAft>
                <a:spcPct val="15000"/>
              </a:spcAft>
              <a:buSzPct val="105000"/>
              <a:buFont typeface="Arial" panose="020B0604020202020204" pitchFamily="34" charset="0"/>
              <a:buChar char="▪"/>
            </a:pPr>
            <a:r>
              <a:rPr lang="en-US" b="1" dirty="0">
                <a:latin typeface="+mn-lt"/>
              </a:rPr>
              <a:t>Wood </a:t>
            </a:r>
            <a:r>
              <a:rPr lang="en-US" dirty="0">
                <a:latin typeface="+mn-lt"/>
              </a:rPr>
              <a:t>(e.g., plywood, pressed wood), due to its porosity, is not recommended and should be avoided for interior walls in food facilities. Wood cannot be adequately sealed. </a:t>
            </a:r>
          </a:p>
          <a:p>
            <a:pPr lvl="1" eaLnBrk="1" hangingPunct="1">
              <a:lnSpc>
                <a:spcPct val="95000"/>
              </a:lnSpc>
              <a:spcAft>
                <a:spcPct val="15000"/>
              </a:spcAft>
              <a:buSzPct val="105000"/>
              <a:buFont typeface="Arial" panose="020B0604020202020204" pitchFamily="34" charset="0"/>
              <a:buChar char="▪"/>
            </a:pPr>
            <a:r>
              <a:rPr lang="en-US" b="1" dirty="0">
                <a:latin typeface="+mn-lt"/>
              </a:rPr>
              <a:t>Metal panels </a:t>
            </a:r>
            <a:r>
              <a:rPr lang="en-US" dirty="0">
                <a:latin typeface="+mn-lt"/>
              </a:rPr>
              <a:t>(e.g., stainless steel, galvanized metal) are not usually recommended for walls in a food facility due to condensation problems. Plus, expansion and contraction of metal panels make maintenance of the seam seals very difficult. </a:t>
            </a:r>
          </a:p>
        </p:txBody>
      </p:sp>
    </p:spTree>
    <p:extLst>
      <p:ext uri="{BB962C8B-B14F-4D97-AF65-F5344CB8AC3E}">
        <p14:creationId xmlns:p14="http://schemas.microsoft.com/office/powerpoint/2010/main" val="20738089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Interior Walls</a:t>
            </a:r>
          </a:p>
        </p:txBody>
      </p:sp>
      <p:sp>
        <p:nvSpPr>
          <p:cNvPr id="14" name="Rectangle 5"/>
          <p:cNvSpPr>
            <a:spLocks noChangeArrowheads="1"/>
          </p:cNvSpPr>
          <p:nvPr/>
        </p:nvSpPr>
        <p:spPr bwMode="gray">
          <a:xfrm>
            <a:off x="323850" y="1931988"/>
            <a:ext cx="8516938"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Walls should be covered with a light colored paint and caulked, sealed or grouted appropriately at joints and junctions. </a:t>
            </a:r>
          </a:p>
          <a:p>
            <a:pPr eaLnBrk="1" hangingPunct="1">
              <a:lnSpc>
                <a:spcPct val="95000"/>
              </a:lnSpc>
              <a:spcAft>
                <a:spcPct val="15000"/>
              </a:spcAft>
              <a:buFont typeface="Wingdings" panose="05000000000000000000" pitchFamily="2" charset="2"/>
              <a:buChar char="§"/>
            </a:pPr>
            <a:r>
              <a:rPr lang="en-US" b="1" dirty="0">
                <a:latin typeface="+mn-lt"/>
              </a:rPr>
              <a:t>Junctures </a:t>
            </a:r>
            <a:r>
              <a:rPr lang="en-US" dirty="0">
                <a:latin typeface="+mn-lt"/>
              </a:rPr>
              <a:t>between walls and ceilings, and between walls and floors should be rounded (or coved) with a radius of one inch or greater. Coving minimizes a right angle crevice, which is difficult to clean and maintain. </a:t>
            </a:r>
          </a:p>
        </p:txBody>
      </p:sp>
      <p:pic>
        <p:nvPicPr>
          <p:cNvPr id="2" name="Picture 1"/>
          <p:cNvPicPr>
            <a:picLocks noChangeAspect="1"/>
          </p:cNvPicPr>
          <p:nvPr/>
        </p:nvPicPr>
        <p:blipFill>
          <a:blip r:embed="rId4"/>
          <a:stretch>
            <a:fillRect/>
          </a:stretch>
        </p:blipFill>
        <p:spPr>
          <a:xfrm>
            <a:off x="1761507" y="3505994"/>
            <a:ext cx="5640036" cy="2642250"/>
          </a:xfrm>
          <a:prstGeom prst="rect">
            <a:avLst/>
          </a:prstGeom>
        </p:spPr>
      </p:pic>
    </p:spTree>
    <p:extLst>
      <p:ext uri="{BB962C8B-B14F-4D97-AF65-F5344CB8AC3E}">
        <p14:creationId xmlns:p14="http://schemas.microsoft.com/office/powerpoint/2010/main" val="37087470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Ceilings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Improperly installed ceilings, ceilings that promote condensation, or poorly maintained ceilings (e.g., flaking paint) can increase the potential for overhead contamination of food products. </a:t>
            </a:r>
          </a:p>
          <a:p>
            <a:pPr eaLnBrk="1" hangingPunct="1">
              <a:lnSpc>
                <a:spcPct val="95000"/>
              </a:lnSpc>
              <a:spcAft>
                <a:spcPct val="15000"/>
              </a:spcAft>
              <a:buFont typeface="Wingdings" panose="05000000000000000000" pitchFamily="2" charset="2"/>
              <a:buChar char="§"/>
            </a:pPr>
            <a:r>
              <a:rPr lang="en-US" b="1" dirty="0">
                <a:latin typeface="+mn-lt"/>
              </a:rPr>
              <a:t>Concrete </a:t>
            </a:r>
            <a:r>
              <a:rPr lang="en-US" dirty="0">
                <a:latin typeface="+mn-lt"/>
              </a:rPr>
              <a:t>ceilings are often recommended due to durability and minimal maintenance requirements. The most recommended installation is the concrete slab with exposed double tee beam construction, which avoids ledges associated with I-Beam construction. Concrete ceilings should be ground smooth, appropriately finished, and caulked at the joints. </a:t>
            </a:r>
          </a:p>
          <a:p>
            <a:pPr eaLnBrk="1" hangingPunct="1">
              <a:lnSpc>
                <a:spcPct val="95000"/>
              </a:lnSpc>
              <a:spcAft>
                <a:spcPct val="15000"/>
              </a:spcAft>
              <a:buFont typeface="Wingdings" panose="05000000000000000000" pitchFamily="2" charset="2"/>
              <a:buChar char="§"/>
            </a:pPr>
            <a:r>
              <a:rPr lang="en-US" b="1" dirty="0">
                <a:latin typeface="+mn-lt"/>
              </a:rPr>
              <a:t>Metal </a:t>
            </a:r>
            <a:r>
              <a:rPr lang="en-US" dirty="0">
                <a:latin typeface="+mn-lt"/>
              </a:rPr>
              <a:t>ceilings are not recommended due to condensation maintenance problems. Joints in metal panel ceilings are very difficult to maintain </a:t>
            </a:r>
          </a:p>
          <a:p>
            <a:pPr eaLnBrk="1" hangingPunct="1">
              <a:lnSpc>
                <a:spcPct val="95000"/>
              </a:lnSpc>
              <a:spcAft>
                <a:spcPct val="15000"/>
              </a:spcAft>
              <a:buFont typeface="Wingdings" panose="05000000000000000000" pitchFamily="2" charset="2"/>
              <a:buChar char="§"/>
            </a:pPr>
            <a:r>
              <a:rPr lang="en-US" b="1" dirty="0">
                <a:latin typeface="+mn-lt"/>
              </a:rPr>
              <a:t>Wood ceilings</a:t>
            </a:r>
            <a:r>
              <a:rPr lang="en-US" dirty="0">
                <a:latin typeface="+mn-lt"/>
              </a:rPr>
              <a:t>, due to their porosity, are impossible to clean and maintain and must be avoided. </a:t>
            </a:r>
          </a:p>
          <a:p>
            <a:pPr eaLnBrk="1" hangingPunct="1">
              <a:lnSpc>
                <a:spcPct val="95000"/>
              </a:lnSpc>
              <a:spcAft>
                <a:spcPct val="15000"/>
              </a:spcAft>
              <a:buFont typeface="Wingdings" panose="05000000000000000000" pitchFamily="2" charset="2"/>
              <a:buChar char="§"/>
            </a:pPr>
            <a:r>
              <a:rPr lang="en-US" b="1" dirty="0">
                <a:latin typeface="+mn-lt"/>
              </a:rPr>
              <a:t>Dropped ceilings </a:t>
            </a:r>
            <a:r>
              <a:rPr lang="en-US" dirty="0">
                <a:latin typeface="+mn-lt"/>
              </a:rPr>
              <a:t>are acceptable only if properly installed. False ceilings, which create a crawl space above the ceiling for utilities and services, should be avoided </a:t>
            </a:r>
          </a:p>
        </p:txBody>
      </p:sp>
    </p:spTree>
    <p:extLst>
      <p:ext uri="{BB962C8B-B14F-4D97-AF65-F5344CB8AC3E}">
        <p14:creationId xmlns:p14="http://schemas.microsoft.com/office/powerpoint/2010/main" val="35245081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Insulation</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Insulation should be installed so that it is not exposed and is sealed off from food processing and handling areas. The insulation material should be:</a:t>
            </a:r>
          </a:p>
          <a:p>
            <a:pPr eaLnBrk="1" hangingPunct="1">
              <a:lnSpc>
                <a:spcPct val="95000"/>
              </a:lnSpc>
              <a:spcAft>
                <a:spcPct val="15000"/>
              </a:spcAft>
              <a:buFont typeface="Wingdings" panose="05000000000000000000" pitchFamily="2" charset="2"/>
              <a:buChar char="§"/>
            </a:pPr>
            <a:r>
              <a:rPr lang="en-US" dirty="0">
                <a:latin typeface="+mn-lt"/>
              </a:rPr>
              <a:t>nontoxic;</a:t>
            </a:r>
          </a:p>
          <a:p>
            <a:pPr eaLnBrk="1" hangingPunct="1">
              <a:lnSpc>
                <a:spcPct val="95000"/>
              </a:lnSpc>
              <a:spcAft>
                <a:spcPct val="15000"/>
              </a:spcAft>
              <a:buFont typeface="Wingdings" panose="05000000000000000000" pitchFamily="2" charset="2"/>
              <a:buChar char="§"/>
            </a:pPr>
            <a:r>
              <a:rPr lang="en-US" dirty="0">
                <a:latin typeface="+mn-lt"/>
              </a:rPr>
              <a:t>odorless;</a:t>
            </a:r>
          </a:p>
          <a:p>
            <a:pPr eaLnBrk="1" hangingPunct="1">
              <a:lnSpc>
                <a:spcPct val="95000"/>
              </a:lnSpc>
              <a:spcAft>
                <a:spcPct val="15000"/>
              </a:spcAft>
              <a:buFont typeface="Wingdings" panose="05000000000000000000" pitchFamily="2" charset="2"/>
              <a:buChar char="§"/>
            </a:pPr>
            <a:r>
              <a:rPr lang="en-US" dirty="0">
                <a:latin typeface="+mn-lt"/>
              </a:rPr>
              <a:t>unattractive to pests; and</a:t>
            </a:r>
          </a:p>
          <a:p>
            <a:pPr eaLnBrk="1" hangingPunct="1">
              <a:lnSpc>
                <a:spcPct val="95000"/>
              </a:lnSpc>
              <a:spcAft>
                <a:spcPct val="15000"/>
              </a:spcAft>
              <a:buFont typeface="Wingdings" panose="05000000000000000000" pitchFamily="2" charset="2"/>
              <a:buChar char="§"/>
            </a:pPr>
            <a:r>
              <a:rPr lang="en-US" dirty="0">
                <a:latin typeface="+mn-lt"/>
              </a:rPr>
              <a:t>non-contaminating.</a:t>
            </a:r>
          </a:p>
          <a:p>
            <a:pPr eaLnBrk="1" hangingPunct="1">
              <a:lnSpc>
                <a:spcPct val="95000"/>
              </a:lnSpc>
              <a:spcAft>
                <a:spcPct val="15000"/>
              </a:spcAft>
              <a:buFont typeface="Wingdings" panose="05000000000000000000" pitchFamily="2" charset="2"/>
              <a:buChar char="§"/>
            </a:pPr>
            <a:r>
              <a:rPr lang="en-US" dirty="0">
                <a:latin typeface="+mn-lt"/>
              </a:rPr>
              <a:t>Fiberglass batting insulation should also be avoided as it attracts insects and rodents, and the fibers may become airborne causing a contamination hazard </a:t>
            </a:r>
          </a:p>
          <a:p>
            <a:pPr eaLnBrk="1" hangingPunct="1">
              <a:lnSpc>
                <a:spcPct val="95000"/>
              </a:lnSpc>
              <a:spcAft>
                <a:spcPct val="15000"/>
              </a:spcAft>
              <a:buFont typeface="Wingdings" panose="05000000000000000000" pitchFamily="2" charset="2"/>
              <a:buChar char="§"/>
            </a:pPr>
            <a:r>
              <a:rPr lang="en-US" dirty="0">
                <a:latin typeface="+mn-lt"/>
              </a:rPr>
              <a:t>Acceptable materials include: Styrofoam panels, foam glass, and urethane. </a:t>
            </a:r>
          </a:p>
        </p:txBody>
      </p:sp>
    </p:spTree>
    <p:extLst>
      <p:ext uri="{BB962C8B-B14F-4D97-AF65-F5344CB8AC3E}">
        <p14:creationId xmlns:p14="http://schemas.microsoft.com/office/powerpoint/2010/main" val="24003112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Floors</a:t>
            </a:r>
          </a:p>
        </p:txBody>
      </p:sp>
      <p:sp>
        <p:nvSpPr>
          <p:cNvPr id="14" name="Rectangle 5"/>
          <p:cNvSpPr>
            <a:spLocks noChangeArrowheads="1"/>
          </p:cNvSpPr>
          <p:nvPr/>
        </p:nvSpPr>
        <p:spPr bwMode="gray">
          <a:xfrm>
            <a:off x="323850" y="1931988"/>
            <a:ext cx="849630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Floors should be smooth, impervious, non-absorbent, corrosion resistant, cleanable and in good repair. For safety considerations, floors should not be so smooth that they cause employees to slip and fall. </a:t>
            </a:r>
          </a:p>
          <a:p>
            <a:pPr eaLnBrk="1" hangingPunct="1">
              <a:lnSpc>
                <a:spcPct val="95000"/>
              </a:lnSpc>
              <a:spcAft>
                <a:spcPct val="15000"/>
              </a:spcAft>
              <a:buFont typeface="Wingdings" panose="05000000000000000000" pitchFamily="2" charset="2"/>
              <a:buChar char="§"/>
            </a:pPr>
            <a:r>
              <a:rPr lang="en-US" dirty="0">
                <a:latin typeface="+mn-lt"/>
              </a:rPr>
              <a:t>the floor should be installed to provide adequate slope for drainage and prevention of pooled water. </a:t>
            </a:r>
          </a:p>
          <a:p>
            <a:pPr eaLnBrk="1" hangingPunct="1">
              <a:lnSpc>
                <a:spcPct val="95000"/>
              </a:lnSpc>
              <a:spcAft>
                <a:spcPct val="15000"/>
              </a:spcAft>
              <a:buFont typeface="Wingdings" panose="05000000000000000000" pitchFamily="2" charset="2"/>
              <a:buChar char="§"/>
            </a:pPr>
            <a:r>
              <a:rPr lang="en-US" dirty="0">
                <a:latin typeface="+mn-lt"/>
              </a:rPr>
              <a:t>The most recommended are sealed concrete, epoxy sealed concrete, quarry tile, and glazed tile. </a:t>
            </a:r>
          </a:p>
          <a:p>
            <a:pPr eaLnBrk="1" hangingPunct="1">
              <a:lnSpc>
                <a:spcPct val="95000"/>
              </a:lnSpc>
              <a:spcAft>
                <a:spcPct val="15000"/>
              </a:spcAft>
              <a:buFont typeface="Wingdings" panose="05000000000000000000" pitchFamily="2" charset="2"/>
              <a:buChar char="§"/>
            </a:pPr>
            <a:r>
              <a:rPr lang="en-US" dirty="0">
                <a:latin typeface="+mn-lt"/>
              </a:rPr>
              <a:t>Unsealed concrete floors should be avoided as they are highly porous and break down with continued exposure to chemicals. Once cracks, crevices, spalls, or other damage occurs, a concrete floor is especially vulnerable to harboring microorganisms. </a:t>
            </a:r>
          </a:p>
        </p:txBody>
      </p:sp>
    </p:spTree>
    <p:extLst>
      <p:ext uri="{BB962C8B-B14F-4D97-AF65-F5344CB8AC3E}">
        <p14:creationId xmlns:p14="http://schemas.microsoft.com/office/powerpoint/2010/main" val="4520659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Drains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Floor drains are a major source of microbial contamination in a food processing facility. Floor drains should be:</a:t>
            </a:r>
          </a:p>
          <a:p>
            <a:pPr lvl="1" eaLnBrk="1" hangingPunct="1">
              <a:lnSpc>
                <a:spcPct val="95000"/>
              </a:lnSpc>
              <a:spcAft>
                <a:spcPct val="15000"/>
              </a:spcAft>
              <a:buSzPct val="105000"/>
              <a:buFont typeface="Arial" panose="020B0604020202020204" pitchFamily="34" charset="0"/>
              <a:buChar char="▪"/>
            </a:pPr>
            <a:r>
              <a:rPr lang="en-US" dirty="0">
                <a:latin typeface="+mn-lt"/>
              </a:rPr>
              <a:t>of adequate number and size;</a:t>
            </a:r>
          </a:p>
          <a:p>
            <a:pPr lvl="1" eaLnBrk="1" hangingPunct="1">
              <a:lnSpc>
                <a:spcPct val="95000"/>
              </a:lnSpc>
              <a:spcAft>
                <a:spcPct val="15000"/>
              </a:spcAft>
              <a:buSzPct val="105000"/>
              <a:buFont typeface="Arial" panose="020B0604020202020204" pitchFamily="34" charset="0"/>
              <a:buChar char="▪"/>
            </a:pPr>
            <a:r>
              <a:rPr lang="en-US" dirty="0">
                <a:latin typeface="+mn-lt"/>
              </a:rPr>
              <a:t>appropriately located;</a:t>
            </a:r>
          </a:p>
          <a:p>
            <a:pPr lvl="1" eaLnBrk="1" hangingPunct="1">
              <a:lnSpc>
                <a:spcPct val="95000"/>
              </a:lnSpc>
              <a:spcAft>
                <a:spcPct val="15000"/>
              </a:spcAft>
              <a:buSzPct val="105000"/>
              <a:buFont typeface="Arial" panose="020B0604020202020204" pitchFamily="34" charset="0"/>
              <a:buChar char="▪"/>
            </a:pPr>
            <a:r>
              <a:rPr lang="en-US" dirty="0">
                <a:latin typeface="+mn-lt"/>
              </a:rPr>
              <a:t>designed and installed so that they are cleanable; and</a:t>
            </a:r>
          </a:p>
          <a:p>
            <a:pPr lvl="1" eaLnBrk="1" hangingPunct="1">
              <a:lnSpc>
                <a:spcPct val="95000"/>
              </a:lnSpc>
              <a:spcAft>
                <a:spcPct val="15000"/>
              </a:spcAft>
              <a:buSzPct val="105000"/>
              <a:buFont typeface="Arial" panose="020B0604020202020204" pitchFamily="34" charset="0"/>
              <a:buChar char="▪"/>
            </a:pPr>
            <a:r>
              <a:rPr lang="en-US" dirty="0">
                <a:latin typeface="+mn-lt"/>
              </a:rPr>
              <a:t>maintained in good repair. </a:t>
            </a:r>
          </a:p>
          <a:p>
            <a:pPr marL="285750" indent="-285750" eaLnBrk="1" hangingPunct="1">
              <a:lnSpc>
                <a:spcPct val="95000"/>
              </a:lnSpc>
              <a:spcAft>
                <a:spcPct val="15000"/>
              </a:spcAft>
              <a:buFont typeface="Wingdings" panose="05000000000000000000" pitchFamily="2" charset="2"/>
              <a:buChar char="§"/>
            </a:pPr>
            <a:r>
              <a:rPr lang="en-US" dirty="0">
                <a:latin typeface="+mn-lt"/>
              </a:rPr>
              <a:t>Circular, catch basket drains are most often recommended provided that they are appropriately sealed and grouted to the floor, and are maintained in good repair. </a:t>
            </a:r>
          </a:p>
          <a:p>
            <a:pPr marL="285750" indent="-285750" eaLnBrk="1" hangingPunct="1">
              <a:lnSpc>
                <a:spcPct val="95000"/>
              </a:lnSpc>
              <a:spcAft>
                <a:spcPct val="15000"/>
              </a:spcAft>
              <a:buFont typeface="Wingdings" panose="05000000000000000000" pitchFamily="2" charset="2"/>
              <a:buChar char="§"/>
            </a:pPr>
            <a:r>
              <a:rPr lang="en-US" dirty="0">
                <a:latin typeface="+mn-lt"/>
              </a:rPr>
              <a:t>A trench drain should be constructed and installed to provide adequate slope or grade ensuring there is no standing water in the trench. </a:t>
            </a:r>
          </a:p>
        </p:txBody>
      </p:sp>
    </p:spTree>
    <p:extLst>
      <p:ext uri="{BB962C8B-B14F-4D97-AF65-F5344CB8AC3E}">
        <p14:creationId xmlns:p14="http://schemas.microsoft.com/office/powerpoint/2010/main" val="26704405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Interior Lighting</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Light fixtures should be of the type approved for food facilities, and should be equipped with break resistant lenses or shatterproof shielding. </a:t>
            </a:r>
          </a:p>
          <a:p>
            <a:pPr eaLnBrk="1" hangingPunct="1">
              <a:lnSpc>
                <a:spcPct val="95000"/>
              </a:lnSpc>
              <a:spcAft>
                <a:spcPct val="15000"/>
              </a:spcAft>
              <a:buFont typeface="Wingdings" panose="05000000000000000000" pitchFamily="2" charset="2"/>
              <a:buChar char="§"/>
            </a:pPr>
            <a:r>
              <a:rPr lang="en-US" dirty="0">
                <a:latin typeface="+mn-lt"/>
              </a:rPr>
              <a:t>The fixtures should be designed to be moisture resistant and cleanable </a:t>
            </a:r>
          </a:p>
          <a:p>
            <a:pPr eaLnBrk="1" hangingPunct="1">
              <a:lnSpc>
                <a:spcPct val="95000"/>
              </a:lnSpc>
              <a:spcAft>
                <a:spcPct val="15000"/>
              </a:spcAft>
              <a:buFont typeface="Wingdings" panose="05000000000000000000" pitchFamily="2" charset="2"/>
              <a:buChar char="§"/>
            </a:pPr>
            <a:r>
              <a:rPr lang="en-US" dirty="0">
                <a:latin typeface="+mn-lt"/>
              </a:rPr>
              <a:t>A general suggested range of lighting recommendations is as below:</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448997747"/>
              </p:ext>
            </p:extLst>
          </p:nvPr>
        </p:nvGraphicFramePr>
        <p:xfrm>
          <a:off x="1295400" y="3230880"/>
          <a:ext cx="6096000" cy="2865120"/>
        </p:xfrm>
        <a:graphic>
          <a:graphicData uri="http://schemas.openxmlformats.org/drawingml/2006/table">
            <a:tbl>
              <a:tblPr firstRow="1" bandRow="1">
                <a:tableStyleId>{1FECB4D8-DB02-4DC6-A0A2-4F2EBAE1DC90}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r>
                        <a:rPr lang="en-US" dirty="0"/>
                        <a:t>Lighting</a:t>
                      </a:r>
                      <a:r>
                        <a:rPr lang="en-US" baseline="0" dirty="0"/>
                        <a:t> Intensity (Foot Candles)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extLst>
                  <a:ext uri="{0D108BD9-81ED-4DB2-BD59-A6C34878D82A}">
                    <a16:rowId xmlns:a16="http://schemas.microsoft.com/office/drawing/2014/main" val="10000"/>
                  </a:ext>
                </a:extLst>
              </a:tr>
              <a:tr h="370840">
                <a:tc>
                  <a:txBody>
                    <a:bodyPr/>
                    <a:lstStyle/>
                    <a:p>
                      <a:r>
                        <a:rPr lang="en-US" dirty="0"/>
                        <a:t>Raw material receiving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Ingredient warehouse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t>Bulk</a:t>
                      </a:r>
                      <a:r>
                        <a:rPr lang="en-US" baseline="0" dirty="0"/>
                        <a:t> ingredient storage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t>Processing departments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55-65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t>Product inspection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110-130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t>Packaging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33178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Interior Lighting</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r>
              <a:rPr lang="en-US" dirty="0">
                <a:latin typeface="+mn-lt"/>
              </a:rPr>
              <a:t>1 Foot Candle= 10.76 Lux</a:t>
            </a:r>
          </a:p>
        </p:txBody>
      </p:sp>
      <p:graphicFrame>
        <p:nvGraphicFramePr>
          <p:cNvPr id="2" name="Table 1"/>
          <p:cNvGraphicFramePr>
            <a:graphicFrameLocks noGrp="1"/>
          </p:cNvGraphicFramePr>
          <p:nvPr>
            <p:extLst>
              <p:ext uri="{D42A27DB-BD31-4B8C-83A1-F6EECF244321}">
                <p14:modId xmlns:p14="http://schemas.microsoft.com/office/powerpoint/2010/main" val="4117631545"/>
              </p:ext>
            </p:extLst>
          </p:nvPr>
        </p:nvGraphicFramePr>
        <p:xfrm>
          <a:off x="1295400" y="2209800"/>
          <a:ext cx="6096000" cy="249428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r>
                        <a:rPr lang="en-US" dirty="0"/>
                        <a:t>Lighting</a:t>
                      </a:r>
                      <a:r>
                        <a:rPr lang="en-US" baseline="0" dirty="0"/>
                        <a:t> Intensity (Foot Candles)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extLst>
                  <a:ext uri="{0D108BD9-81ED-4DB2-BD59-A6C34878D82A}">
                    <a16:rowId xmlns:a16="http://schemas.microsoft.com/office/drawing/2014/main" val="10000"/>
                  </a:ext>
                </a:extLst>
              </a:tr>
              <a:tr h="370840">
                <a:tc>
                  <a:txBody>
                    <a:bodyPr/>
                    <a:lstStyle/>
                    <a:p>
                      <a:r>
                        <a:rPr lang="en-US" dirty="0"/>
                        <a:t>Finished</a:t>
                      </a:r>
                      <a:r>
                        <a:rPr lang="en-US" baseline="0" dirty="0"/>
                        <a:t> product warehouse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Maintenance</a:t>
                      </a:r>
                      <a:r>
                        <a:rPr lang="en-US" baseline="0" dirty="0"/>
                        <a:t> areas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t>Administrative</a:t>
                      </a:r>
                      <a:r>
                        <a:rPr lang="en-US" baseline="0" dirty="0"/>
                        <a:t> offices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t>Cafeteria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t>Locker</a:t>
                      </a:r>
                      <a:r>
                        <a:rPr lang="en-US" baseline="0" dirty="0"/>
                        <a:t> rooms/ restrooms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188511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Heating,Ventilation and Air Conditioning (HVAC) Systems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Heating, ventilation, and air conditioning (HVAC) systems function to maintain the temperature and humidity of a facility</a:t>
            </a:r>
          </a:p>
          <a:p>
            <a:pPr marL="285750" indent="-285750" eaLnBrk="1" hangingPunct="1">
              <a:lnSpc>
                <a:spcPct val="95000"/>
              </a:lnSpc>
              <a:spcAft>
                <a:spcPct val="15000"/>
              </a:spcAft>
              <a:buFont typeface="Wingdings" panose="05000000000000000000" pitchFamily="2" charset="2"/>
              <a:buChar char="§"/>
            </a:pPr>
            <a:r>
              <a:rPr lang="en-US" dirty="0">
                <a:latin typeface="+mn-lt"/>
              </a:rPr>
              <a:t>Systems should be constructed, designed, installed, cleaned, and maintained so that they are not a source of contamination. For example, the air supply should be located to not draw air from nearby sources of contamination (e.g., chemicals, bird droppings); adequate filters should be installed (and changed frequently); and duct work should be located outside of the processing areas. </a:t>
            </a:r>
          </a:p>
          <a:p>
            <a:pPr marL="285750" indent="-285750" eaLnBrk="1" hangingPunct="1">
              <a:lnSpc>
                <a:spcPct val="95000"/>
              </a:lnSpc>
              <a:spcAft>
                <a:spcPct val="15000"/>
              </a:spcAft>
              <a:buFont typeface="Wingdings" panose="05000000000000000000" pitchFamily="2" charset="2"/>
              <a:buChar char="§"/>
            </a:pPr>
            <a:r>
              <a:rPr lang="en-US" dirty="0">
                <a:latin typeface="+mn-lt"/>
              </a:rPr>
              <a:t>Air handling systems should be designed to be cleanable </a:t>
            </a:r>
          </a:p>
          <a:p>
            <a:pPr marL="285750" indent="-285750" eaLnBrk="1" hangingPunct="1">
              <a:lnSpc>
                <a:spcPct val="95000"/>
              </a:lnSpc>
              <a:spcAft>
                <a:spcPct val="15000"/>
              </a:spcAft>
              <a:buFont typeface="Wingdings" panose="05000000000000000000" pitchFamily="2" charset="2"/>
              <a:buChar char="§"/>
            </a:pPr>
            <a:r>
              <a:rPr lang="en-US" dirty="0">
                <a:latin typeface="+mn-lt"/>
              </a:rPr>
              <a:t>Care should be used in using corrosive chemicals in cleaning these systems. </a:t>
            </a:r>
          </a:p>
        </p:txBody>
      </p:sp>
    </p:spTree>
    <p:extLst>
      <p:ext uri="{BB962C8B-B14F-4D97-AF65-F5344CB8AC3E}">
        <p14:creationId xmlns:p14="http://schemas.microsoft.com/office/powerpoint/2010/main" val="38288776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Hand washing sinks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Hand washing sinks, lavatories, or stations should be: </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conveniently located near food operations;</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of sufficient number based on the size and function of the operation;</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constructed and installed to meet plumbing codes including appropriate backflow prevention and no submerged inlets;</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installed with faucets of sanitary design (preferably foot or electric eye operated);</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supplied with hot (not steam) and cold water in order to provide an adequate flow of water at 85°–100°F;</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provided with an adequate supply of soap, single service towels, and a covered waste receptacle; and</a:t>
            </a:r>
          </a:p>
          <a:p>
            <a:pPr marL="838200" lvl="1" eaLnBrk="1" hangingPunct="1">
              <a:lnSpc>
                <a:spcPct val="95000"/>
              </a:lnSpc>
              <a:spcAft>
                <a:spcPct val="15000"/>
              </a:spcAft>
              <a:buSzPct val="105000"/>
              <a:buFont typeface="Arial" panose="020B0604020202020204" pitchFamily="34" charset="0"/>
              <a:buChar char="▪"/>
            </a:pPr>
            <a:r>
              <a:rPr lang="en-US" dirty="0">
                <a:latin typeface="+mn-lt"/>
              </a:rPr>
              <a:t>maintained, cleaned, and kept in good repair.</a:t>
            </a:r>
          </a:p>
        </p:txBody>
      </p:sp>
    </p:spTree>
    <p:extLst>
      <p:ext uri="{BB962C8B-B14F-4D97-AF65-F5344CB8AC3E}">
        <p14:creationId xmlns:p14="http://schemas.microsoft.com/office/powerpoint/2010/main" val="40588762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INTRODUCTION </a:t>
            </a:r>
          </a:p>
        </p:txBody>
      </p:sp>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Plant Design</a:t>
            </a:r>
          </a:p>
        </p:txBody>
      </p:sp>
      <p:sp>
        <p:nvSpPr>
          <p:cNvPr id="14" name="Rectangle 5"/>
          <p:cNvSpPr>
            <a:spLocks noChangeArrowheads="1"/>
          </p:cNvSpPr>
          <p:nvPr/>
        </p:nvSpPr>
        <p:spPr bwMode="gray">
          <a:xfrm>
            <a:off x="323850" y="1922463"/>
            <a:ext cx="8515350" cy="45545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Plant design refers to the overall design of a manufacturing enterprise/ facility.</a:t>
            </a:r>
          </a:p>
          <a:p>
            <a:pPr eaLnBrk="1" hangingPunct="1">
              <a:lnSpc>
                <a:spcPct val="95000"/>
              </a:lnSpc>
              <a:spcAft>
                <a:spcPct val="15000"/>
              </a:spcAft>
              <a:buFont typeface="Wingdings" panose="05000000000000000000" pitchFamily="2" charset="2"/>
              <a:buChar char="§"/>
            </a:pPr>
            <a:r>
              <a:rPr lang="en-US" noProof="1">
                <a:latin typeface="+mn-lt"/>
              </a:rPr>
              <a:t>The objectives of designing &amp; constructing a sanitary food handling facility are:</a:t>
            </a:r>
          </a:p>
          <a:p>
            <a:pPr lvl="1" eaLnBrk="1" hangingPunct="1">
              <a:lnSpc>
                <a:spcPct val="95000"/>
              </a:lnSpc>
              <a:spcAft>
                <a:spcPct val="15000"/>
              </a:spcAft>
              <a:buSzPct val="105000"/>
              <a:buFont typeface="Arial" panose="020B0604020202020204" pitchFamily="34" charset="0"/>
              <a:buChar char="▪"/>
            </a:pPr>
            <a:r>
              <a:rPr lang="en-US" noProof="1">
                <a:latin typeface="+mn-lt"/>
              </a:rPr>
              <a:t>To minimize harborages</a:t>
            </a:r>
          </a:p>
          <a:p>
            <a:pPr lvl="1" eaLnBrk="1" hangingPunct="1">
              <a:lnSpc>
                <a:spcPct val="95000"/>
              </a:lnSpc>
              <a:spcAft>
                <a:spcPct val="15000"/>
              </a:spcAft>
              <a:buSzPct val="105000"/>
              <a:buFont typeface="Arial" panose="020B0604020202020204" pitchFamily="34" charset="0"/>
              <a:buChar char="▪"/>
            </a:pPr>
            <a:r>
              <a:rPr lang="en-US" noProof="1">
                <a:latin typeface="+mn-lt"/>
              </a:rPr>
              <a:t>Eliminate the entrance of pests and other sources of contamination</a:t>
            </a:r>
          </a:p>
          <a:p>
            <a:pPr eaLnBrk="1" hangingPunct="1">
              <a:lnSpc>
                <a:spcPct val="95000"/>
              </a:lnSpc>
              <a:spcAft>
                <a:spcPct val="15000"/>
              </a:spcAft>
              <a:buFont typeface="Wingdings" panose="05000000000000000000" pitchFamily="2" charset="2"/>
              <a:buChar char="§"/>
            </a:pPr>
            <a:r>
              <a:rPr lang="en-US" noProof="1">
                <a:latin typeface="+mn-lt"/>
              </a:rPr>
              <a:t>Plant design specifies</a:t>
            </a:r>
          </a:p>
          <a:p>
            <a:pPr lvl="1" eaLnBrk="1" hangingPunct="1">
              <a:lnSpc>
                <a:spcPct val="95000"/>
              </a:lnSpc>
              <a:spcAft>
                <a:spcPct val="15000"/>
              </a:spcAft>
              <a:buSzPct val="105000"/>
              <a:buFont typeface="Arial" panose="020B0604020202020204" pitchFamily="34" charset="0"/>
              <a:buChar char="▪"/>
            </a:pPr>
            <a:r>
              <a:rPr lang="en-US" noProof="1">
                <a:latin typeface="+mn-lt"/>
              </a:rPr>
              <a:t>the equipment to be used</a:t>
            </a:r>
          </a:p>
          <a:p>
            <a:pPr lvl="1" eaLnBrk="1" hangingPunct="1">
              <a:lnSpc>
                <a:spcPct val="95000"/>
              </a:lnSpc>
              <a:spcAft>
                <a:spcPct val="15000"/>
              </a:spcAft>
              <a:buSzPct val="105000"/>
              <a:buFont typeface="Arial" panose="020B0604020202020204" pitchFamily="34" charset="0"/>
              <a:buChar char="▪"/>
            </a:pPr>
            <a:r>
              <a:rPr lang="en-US" noProof="1">
                <a:latin typeface="+mn-lt"/>
              </a:rPr>
              <a:t>performance requirements for the equipment</a:t>
            </a:r>
          </a:p>
          <a:p>
            <a:pPr lvl="1" eaLnBrk="1" hangingPunct="1">
              <a:lnSpc>
                <a:spcPct val="95000"/>
              </a:lnSpc>
              <a:spcAft>
                <a:spcPct val="15000"/>
              </a:spcAft>
              <a:buSzPct val="105000"/>
              <a:buFont typeface="Arial" panose="020B0604020202020204" pitchFamily="34" charset="0"/>
              <a:buChar char="▪"/>
            </a:pPr>
            <a:r>
              <a:rPr lang="en-US" noProof="1">
                <a:latin typeface="+mn-lt"/>
              </a:rPr>
              <a:t>interconnections and raw material flows in terms of flow charts and plant layouts</a:t>
            </a:r>
          </a:p>
          <a:p>
            <a:pPr lvl="1" eaLnBrk="1" hangingPunct="1">
              <a:lnSpc>
                <a:spcPct val="95000"/>
              </a:lnSpc>
              <a:spcAft>
                <a:spcPct val="15000"/>
              </a:spcAft>
              <a:buSzPct val="105000"/>
              <a:buFont typeface="Arial" panose="020B0604020202020204" pitchFamily="34" charset="0"/>
              <a:buChar char="▪"/>
            </a:pPr>
            <a:r>
              <a:rPr lang="en-US" noProof="1">
                <a:latin typeface="+mn-lt"/>
              </a:rPr>
              <a:t>the placement of equipment, storage spaces, shop facilities, office spaces, delivery and shipping facilities, access ways, site plans and elevation drawings</a:t>
            </a:r>
          </a:p>
        </p:txBody>
      </p:sp>
    </p:spTree>
    <p:extLst>
      <p:ext uri="{BB962C8B-B14F-4D97-AF65-F5344CB8AC3E}">
        <p14:creationId xmlns:p14="http://schemas.microsoft.com/office/powerpoint/2010/main" val="631317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Employee Facilities, Locker Rooms &amp; restrooms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Maintenance and construction recommendations for walls, ceilings, and floors of locker rooms, restrooms, and related facilities should meet the same criteria as those for other areas of the facility. </a:t>
            </a:r>
          </a:p>
          <a:p>
            <a:pPr marL="285750" indent="-285750" eaLnBrk="1" hangingPunct="1">
              <a:lnSpc>
                <a:spcPct val="95000"/>
              </a:lnSpc>
              <a:spcAft>
                <a:spcPct val="15000"/>
              </a:spcAft>
              <a:buFont typeface="Wingdings" panose="05000000000000000000" pitchFamily="2" charset="2"/>
              <a:buChar char="§"/>
            </a:pPr>
            <a:r>
              <a:rPr lang="en-US" dirty="0">
                <a:latin typeface="+mn-lt"/>
              </a:rPr>
              <a:t>Lockers should be sealed to the wall and should have sloped, rather than flat, tops to prevent accumulation of dust and debris. </a:t>
            </a:r>
          </a:p>
          <a:p>
            <a:pPr marL="285750" indent="-285750" eaLnBrk="1" hangingPunct="1">
              <a:lnSpc>
                <a:spcPct val="95000"/>
              </a:lnSpc>
              <a:spcAft>
                <a:spcPct val="15000"/>
              </a:spcAft>
              <a:buFont typeface="Wingdings" panose="05000000000000000000" pitchFamily="2" charset="2"/>
              <a:buChar char="§"/>
            </a:pPr>
            <a:r>
              <a:rPr lang="en-US" dirty="0">
                <a:latin typeface="+mn-lt"/>
              </a:rPr>
              <a:t>Employee facilities should not open directly into processing or other critical areas. Most food regulations require a two-door separation between locker rooms or restrooms and food processing areas or food handling areas. </a:t>
            </a:r>
          </a:p>
        </p:txBody>
      </p:sp>
    </p:spTree>
    <p:extLst>
      <p:ext uri="{BB962C8B-B14F-4D97-AF65-F5344CB8AC3E}">
        <p14:creationId xmlns:p14="http://schemas.microsoft.com/office/powerpoint/2010/main" val="31657845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Freezers, Refrigerators, and Coolers</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Permanent freezing and refrigeration rooms should meet the same sanitary construction and design criteria as other rooms in the food facility </a:t>
            </a:r>
          </a:p>
          <a:p>
            <a:pPr marL="285750" indent="-285750" eaLnBrk="1" hangingPunct="1">
              <a:lnSpc>
                <a:spcPct val="95000"/>
              </a:lnSpc>
              <a:spcAft>
                <a:spcPct val="15000"/>
              </a:spcAft>
              <a:buFont typeface="Wingdings" panose="05000000000000000000" pitchFamily="2" charset="2"/>
              <a:buChar char="§"/>
            </a:pPr>
            <a:r>
              <a:rPr lang="en-US" dirty="0">
                <a:latin typeface="+mn-lt"/>
              </a:rPr>
              <a:t>These units must be installed with sufficient space between the unit and the wall (approximately 18 inches) to allow accessibility for cleaning. </a:t>
            </a:r>
          </a:p>
          <a:p>
            <a:pPr marL="285750" indent="-285750" eaLnBrk="1" hangingPunct="1">
              <a:lnSpc>
                <a:spcPct val="95000"/>
              </a:lnSpc>
              <a:spcAft>
                <a:spcPct val="15000"/>
              </a:spcAft>
              <a:buFont typeface="Wingdings" panose="05000000000000000000" pitchFamily="2" charset="2"/>
              <a:buChar char="§"/>
            </a:pPr>
            <a:r>
              <a:rPr lang="en-US" dirty="0">
                <a:latin typeface="+mn-lt"/>
              </a:rPr>
              <a:t>Refrigeration units, due to coils, fins, and other dust collection points, can also be a source of contamination. These units should be designed and installed for adequate cleaning. </a:t>
            </a:r>
          </a:p>
          <a:p>
            <a:pPr marL="285750" indent="-285750" eaLnBrk="1" hangingPunct="1">
              <a:lnSpc>
                <a:spcPct val="95000"/>
              </a:lnSpc>
              <a:spcAft>
                <a:spcPct val="15000"/>
              </a:spcAft>
              <a:buFont typeface="Wingdings" panose="05000000000000000000" pitchFamily="2" charset="2"/>
              <a:buChar char="§"/>
            </a:pPr>
            <a:r>
              <a:rPr lang="en-US" dirty="0">
                <a:latin typeface="+mn-lt"/>
              </a:rPr>
              <a:t>A major contamination problem area is the condenser draining system. Drains, trays, and pans should be installed to prevent overhead contamination of stored food products, and should be flushed and cleaned daily </a:t>
            </a:r>
          </a:p>
          <a:p>
            <a:pPr marL="285750" indent="-285750" eaLnBrk="1" hangingPunct="1">
              <a:lnSpc>
                <a:spcPct val="95000"/>
              </a:lnSpc>
              <a:spcAft>
                <a:spcPct val="15000"/>
              </a:spcAft>
              <a:buFont typeface="Wingdings" panose="05000000000000000000" pitchFamily="2" charset="2"/>
              <a:buChar char="§"/>
            </a:pPr>
            <a:r>
              <a:rPr lang="en-US" dirty="0">
                <a:latin typeface="+mn-lt"/>
              </a:rPr>
              <a:t>Drain lines exiting refrigeration rooms or boxes should be installed to drain into a floor drain, with an appropriate air gap, and should not drain directly into critical food processing and handling areas. </a:t>
            </a:r>
          </a:p>
        </p:txBody>
      </p:sp>
    </p:spTree>
    <p:extLst>
      <p:ext uri="{BB962C8B-B14F-4D97-AF65-F5344CB8AC3E}">
        <p14:creationId xmlns:p14="http://schemas.microsoft.com/office/powerpoint/2010/main" val="42511534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200" noProof="1">
                <a:latin typeface="+mn-lt"/>
              </a:rPr>
              <a:t>INTERIOR BUILDING DESIGN &amp; CONSTRUCTION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Overall “Protection from Contamination” Features of Interior Construction</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A sanitary food processing and handling facility must also have designed-in (integrated) features to protect the food products from contamination </a:t>
            </a:r>
          </a:p>
          <a:p>
            <a:pPr marL="285750" indent="-285750" eaLnBrk="1" hangingPunct="1">
              <a:lnSpc>
                <a:spcPct val="95000"/>
              </a:lnSpc>
              <a:spcAft>
                <a:spcPct val="15000"/>
              </a:spcAft>
              <a:buFont typeface="Wingdings" panose="05000000000000000000" pitchFamily="2" charset="2"/>
              <a:buChar char="§"/>
            </a:pPr>
            <a:r>
              <a:rPr lang="en-US" dirty="0">
                <a:latin typeface="+mn-lt"/>
              </a:rPr>
              <a:t>Facilities should be periodically inspected and evaluated for potential contamination of product due to the facilities themselves. </a:t>
            </a:r>
          </a:p>
          <a:p>
            <a:pPr marL="285750" indent="-285750" eaLnBrk="1" hangingPunct="1">
              <a:lnSpc>
                <a:spcPct val="95000"/>
              </a:lnSpc>
              <a:spcAft>
                <a:spcPct val="15000"/>
              </a:spcAft>
              <a:buFont typeface="Wingdings" panose="05000000000000000000" pitchFamily="2" charset="2"/>
              <a:buChar char="§"/>
            </a:pPr>
            <a:r>
              <a:rPr lang="en-US" dirty="0">
                <a:latin typeface="+mn-lt"/>
              </a:rPr>
              <a:t>Utility and water supply lines, and other accoutrements hung or attached to the wall or ceiling must be appropriately caulked and sealed to the wall or mounted in such a way to allow cleaning behind and around. For example, it is recommended that a minimum of 1 inch clearance be allowed for cleaning around and behind items hung on walls </a:t>
            </a:r>
          </a:p>
          <a:p>
            <a:pPr marL="285750" indent="-285750" eaLnBrk="1" hangingPunct="1">
              <a:lnSpc>
                <a:spcPct val="95000"/>
              </a:lnSpc>
              <a:spcAft>
                <a:spcPct val="15000"/>
              </a:spcAft>
              <a:buFont typeface="Wingdings" panose="05000000000000000000" pitchFamily="2" charset="2"/>
              <a:buChar char="§"/>
            </a:pPr>
            <a:r>
              <a:rPr lang="en-US" dirty="0">
                <a:latin typeface="+mn-lt"/>
              </a:rPr>
              <a:t>Electrical boxes and related equipment should be water proof and of acceptable sanitary design </a:t>
            </a:r>
          </a:p>
          <a:p>
            <a:pPr marL="285750" indent="-285750" eaLnBrk="1" hangingPunct="1">
              <a:lnSpc>
                <a:spcPct val="95000"/>
              </a:lnSpc>
              <a:spcAft>
                <a:spcPct val="15000"/>
              </a:spcAft>
              <a:buFont typeface="Wingdings" panose="05000000000000000000" pitchFamily="2" charset="2"/>
              <a:buChar char="§"/>
            </a:pPr>
            <a:r>
              <a:rPr lang="en-US" dirty="0">
                <a:latin typeface="+mn-lt"/>
              </a:rPr>
              <a:t>Exposed threads should be minimized on hangers used for piping and other equipment or other attachments, as they accumulate dirt and dust. </a:t>
            </a:r>
          </a:p>
          <a:p>
            <a:pPr marL="285750" indent="-285750" eaLnBrk="1" hangingPunct="1">
              <a:lnSpc>
                <a:spcPct val="95000"/>
              </a:lnSpc>
              <a:spcAft>
                <a:spcPct val="15000"/>
              </a:spcAft>
              <a:buFont typeface="Wingdings" panose="05000000000000000000" pitchFamily="2" charset="2"/>
              <a:buChar char="§"/>
            </a:pPr>
            <a:r>
              <a:rPr lang="en-US" dirty="0">
                <a:latin typeface="+mn-lt"/>
              </a:rPr>
              <a:t>Wherever appropriate, shielding should be provided over product conveyances and areas where food products are exposed. </a:t>
            </a:r>
          </a:p>
        </p:txBody>
      </p:sp>
    </p:spTree>
    <p:extLst>
      <p:ext uri="{BB962C8B-B14F-4D97-AF65-F5344CB8AC3E}">
        <p14:creationId xmlns:p14="http://schemas.microsoft.com/office/powerpoint/2010/main" val="25591716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OPERATIONAL FLOW AND FACILITY LAYOUT</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Operational Flow-Through Pattern</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Ideally, a facility should be designed to provide a flow pattern for food products (as well as personnel and equipment) to prevent potential contact of the finished product with raw materials. </a:t>
            </a:r>
          </a:p>
          <a:p>
            <a:pPr marL="285750" indent="-285750" eaLnBrk="1" hangingPunct="1">
              <a:lnSpc>
                <a:spcPct val="95000"/>
              </a:lnSpc>
              <a:spcAft>
                <a:spcPct val="15000"/>
              </a:spcAft>
              <a:buFont typeface="Wingdings" panose="05000000000000000000" pitchFamily="2" charset="2"/>
              <a:buChar char="§"/>
            </a:pPr>
            <a:r>
              <a:rPr lang="en-US" dirty="0">
                <a:latin typeface="+mn-lt"/>
              </a:rPr>
              <a:t>Flow should be in one direction and follow a logical sequence from raw material handling to finished product storage </a:t>
            </a:r>
          </a:p>
        </p:txBody>
      </p:sp>
    </p:spTree>
    <p:extLst>
      <p:ext uri="{BB962C8B-B14F-4D97-AF65-F5344CB8AC3E}">
        <p14:creationId xmlns:p14="http://schemas.microsoft.com/office/powerpoint/2010/main" val="31105591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OPERATIONAL FLOW AND FACILITY LAYOUT</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Operational Flow-Through Pattern</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p:txBody>
      </p:sp>
      <p:pic>
        <p:nvPicPr>
          <p:cNvPr id="2" name="Picture 1"/>
          <p:cNvPicPr>
            <a:picLocks noChangeAspect="1"/>
          </p:cNvPicPr>
          <p:nvPr/>
        </p:nvPicPr>
        <p:blipFill rotWithShape="1">
          <a:blip r:embed="rId4">
            <a:clrChange>
              <a:clrFrom>
                <a:srgbClr val="FFFFFF"/>
              </a:clrFrom>
              <a:clrTo>
                <a:srgbClr val="FFFFFF">
                  <a:alpha val="0"/>
                </a:srgbClr>
              </a:clrTo>
            </a:clrChange>
          </a:blip>
          <a:srcRect b="2701"/>
          <a:stretch/>
        </p:blipFill>
        <p:spPr>
          <a:xfrm>
            <a:off x="2590800" y="1983790"/>
            <a:ext cx="3276600" cy="4417009"/>
          </a:xfrm>
          <a:prstGeom prst="rect">
            <a:avLst/>
          </a:prstGeom>
        </p:spPr>
      </p:pic>
    </p:spTree>
    <p:extLst>
      <p:ext uri="{BB962C8B-B14F-4D97-AF65-F5344CB8AC3E}">
        <p14:creationId xmlns:p14="http://schemas.microsoft.com/office/powerpoint/2010/main" val="42142329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OPERATIONAL FLOW AND FACILITY LAYOUT</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Physical Separation</a:t>
            </a:r>
          </a:p>
        </p:txBody>
      </p:sp>
      <p:sp>
        <p:nvSpPr>
          <p:cNvPr id="14" name="Rectangle 5"/>
          <p:cNvSpPr>
            <a:spLocks noChangeArrowheads="1"/>
          </p:cNvSpPr>
          <p:nvPr/>
        </p:nvSpPr>
        <p:spPr bwMode="gray">
          <a:xfrm>
            <a:off x="323850" y="1931988"/>
            <a:ext cx="8515350" cy="44688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As much as is practicable, there should be a physical separation between raw and finished products and minimal entry into critical areas. </a:t>
            </a:r>
          </a:p>
          <a:p>
            <a:pPr marL="285750" indent="-285750" eaLnBrk="1" hangingPunct="1">
              <a:lnSpc>
                <a:spcPct val="95000"/>
              </a:lnSpc>
              <a:spcAft>
                <a:spcPct val="15000"/>
              </a:spcAft>
              <a:buFont typeface="Wingdings" panose="05000000000000000000" pitchFamily="2" charset="2"/>
              <a:buChar char="§"/>
            </a:pPr>
            <a:r>
              <a:rPr lang="en-US" dirty="0">
                <a:latin typeface="+mn-lt"/>
              </a:rPr>
              <a:t>Such physical separation should be accomplished by installation of walls and doorways with anti-back tracking features, and by adjusting air handling systems to provide positive pressure in finished product rooms. </a:t>
            </a:r>
          </a:p>
          <a:p>
            <a:pPr marL="285750" indent="-285750" eaLnBrk="1" hangingPunct="1">
              <a:lnSpc>
                <a:spcPct val="95000"/>
              </a:lnSpc>
              <a:spcAft>
                <a:spcPct val="15000"/>
              </a:spcAft>
              <a:buFont typeface="Wingdings" panose="05000000000000000000" pitchFamily="2" charset="2"/>
              <a:buChar char="§"/>
            </a:pPr>
            <a:r>
              <a:rPr lang="en-US" dirty="0">
                <a:latin typeface="+mn-lt"/>
              </a:rPr>
              <a:t>As the best physical separation can be undermined by human error or improper personnel flow, there should be an operational and philosophic separation between raw and finished product. This can be accomplished by barring employees working with raw materials from entering finished product rooms, this includes maintenance and janitorial staff. </a:t>
            </a:r>
          </a:p>
          <a:p>
            <a:pPr marL="285750" indent="-285750" eaLnBrk="1" hangingPunct="1">
              <a:lnSpc>
                <a:spcPct val="95000"/>
              </a:lnSpc>
              <a:spcAft>
                <a:spcPct val="15000"/>
              </a:spcAft>
              <a:buFont typeface="Wingdings" panose="05000000000000000000" pitchFamily="2" charset="2"/>
              <a:buChar char="§"/>
            </a:pPr>
            <a:r>
              <a:rPr lang="en-US" dirty="0">
                <a:latin typeface="+mn-lt"/>
              </a:rPr>
              <a:t>Separation can also be accomplished by the installation of sanitizer systems (e.g., foot baths, spray systems) inside entrance doors to critical areas.  </a:t>
            </a: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p:txBody>
      </p:sp>
    </p:spTree>
    <p:extLst>
      <p:ext uri="{BB962C8B-B14F-4D97-AF65-F5344CB8AC3E}">
        <p14:creationId xmlns:p14="http://schemas.microsoft.com/office/powerpoint/2010/main" val="15045829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INTRODUCTION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Plant Design</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95000"/>
              </a:lnSpc>
              <a:spcAft>
                <a:spcPct val="15000"/>
              </a:spcAft>
              <a:buSzPct val="105000"/>
              <a:buFont typeface="Arial" panose="020B0604020202020204" pitchFamily="34" charset="0"/>
              <a:buChar char="▪"/>
            </a:pPr>
            <a:r>
              <a:rPr lang="en-US" noProof="1">
                <a:latin typeface="+mn-lt"/>
              </a:rPr>
              <a:t>required </a:t>
            </a:r>
            <a:r>
              <a:rPr lang="en-US" b="1" noProof="1">
                <a:latin typeface="+mn-lt"/>
              </a:rPr>
              <a:t>instrumentation and controls</a:t>
            </a:r>
            <a:r>
              <a:rPr lang="en-US" noProof="1">
                <a:latin typeface="+mn-lt"/>
              </a:rPr>
              <a:t>, and process monitoring and control interconnections</a:t>
            </a:r>
          </a:p>
          <a:p>
            <a:pPr lvl="1" eaLnBrk="1" hangingPunct="1">
              <a:lnSpc>
                <a:spcPct val="95000"/>
              </a:lnSpc>
              <a:spcAft>
                <a:spcPct val="15000"/>
              </a:spcAft>
              <a:buSzPct val="105000"/>
              <a:buFont typeface="Arial" panose="020B0604020202020204" pitchFamily="34" charset="0"/>
              <a:buChar char="▪"/>
            </a:pPr>
            <a:r>
              <a:rPr lang="en-US" noProof="1">
                <a:latin typeface="+mn-lt"/>
              </a:rPr>
              <a:t>utility and </a:t>
            </a:r>
            <a:r>
              <a:rPr lang="en-US" b="1" noProof="1">
                <a:latin typeface="+mn-lt"/>
              </a:rPr>
              <a:t>waste treatment requirements</a:t>
            </a:r>
            <a:r>
              <a:rPr lang="en-US" noProof="1">
                <a:latin typeface="+mn-lt"/>
              </a:rPr>
              <a:t>, connections and facilities</a:t>
            </a:r>
          </a:p>
          <a:p>
            <a:pPr lvl="1" eaLnBrk="1" hangingPunct="1">
              <a:lnSpc>
                <a:spcPct val="95000"/>
              </a:lnSpc>
              <a:spcAft>
                <a:spcPct val="15000"/>
              </a:spcAft>
              <a:buSzPct val="105000"/>
              <a:buFont typeface="Arial" panose="020B0604020202020204" pitchFamily="34" charset="0"/>
              <a:buChar char="▪"/>
            </a:pPr>
            <a:r>
              <a:rPr lang="en-US" noProof="1">
                <a:latin typeface="+mn-lt"/>
              </a:rPr>
              <a:t>the rationale for site selection</a:t>
            </a:r>
          </a:p>
          <a:p>
            <a:pPr lvl="1" eaLnBrk="1" hangingPunct="1">
              <a:lnSpc>
                <a:spcPct val="95000"/>
              </a:lnSpc>
              <a:spcAft>
                <a:spcPct val="15000"/>
              </a:spcAft>
              <a:buSzPct val="105000"/>
              <a:buFont typeface="Arial" panose="020B0604020202020204" pitchFamily="34" charset="0"/>
              <a:buChar char="▪"/>
            </a:pPr>
            <a:r>
              <a:rPr lang="en-US" dirty="0">
                <a:latin typeface="+mn-lt"/>
              </a:rPr>
              <a:t>the basis for </a:t>
            </a:r>
            <a:r>
              <a:rPr lang="en-US" b="1" dirty="0">
                <a:latin typeface="+mn-lt"/>
              </a:rPr>
              <a:t>selecting and sizing critical pieces of equipment</a:t>
            </a:r>
          </a:p>
          <a:p>
            <a:pPr lvl="1" eaLnBrk="1" hangingPunct="1">
              <a:lnSpc>
                <a:spcPct val="95000"/>
              </a:lnSpc>
              <a:spcAft>
                <a:spcPct val="15000"/>
              </a:spcAft>
              <a:buSzPct val="105000"/>
              <a:buFont typeface="Arial" panose="020B0604020202020204" pitchFamily="34" charset="0"/>
              <a:buChar char="▪"/>
            </a:pPr>
            <a:r>
              <a:rPr lang="en-US" noProof="1">
                <a:latin typeface="+mn-lt"/>
              </a:rPr>
              <a:t>ways in which the design was optimized and the engineering basis for such optimization</a:t>
            </a:r>
          </a:p>
        </p:txBody>
      </p:sp>
    </p:spTree>
    <p:extLst>
      <p:ext uri="{BB962C8B-B14F-4D97-AF65-F5344CB8AC3E}">
        <p14:creationId xmlns:p14="http://schemas.microsoft.com/office/powerpoint/2010/main" val="4165509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INTRODUCTION </a:t>
            </a:r>
          </a:p>
        </p:txBody>
      </p:sp>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Plant Design</a:t>
            </a:r>
          </a:p>
        </p:txBody>
      </p:sp>
      <p:sp>
        <p:nvSpPr>
          <p:cNvPr id="14" name="Rectangle 5"/>
          <p:cNvSpPr>
            <a:spLocks noChangeArrowheads="1"/>
          </p:cNvSpPr>
          <p:nvPr/>
        </p:nvSpPr>
        <p:spPr bwMode="gray">
          <a:xfrm>
            <a:off x="323850" y="1922463"/>
            <a:ext cx="8515350" cy="45545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endParaRPr lang="en-US" noProof="1">
              <a:latin typeface="+mn-lt"/>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75656"/>
            <a:ext cx="7620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918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541338"/>
            <a:ext cx="7924800" cy="1143000"/>
          </a:xfrm>
        </p:spPr>
        <p:txBody>
          <a:bodyPr>
            <a:normAutofit/>
          </a:bodyPr>
          <a:lstStyle/>
          <a:p>
            <a:r>
              <a:rPr lang="en-US" altLang="en-US" sz="3200" noProof="1">
                <a:latin typeface="+mn-lt"/>
              </a:rPr>
              <a:t>HOW IS A FOOD PROCESSING PLANT DESIGN DISTINCT?</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Difference b/w food processing &amp; non food processing plant</a:t>
            </a:r>
          </a:p>
        </p:txBody>
      </p:sp>
      <p:sp>
        <p:nvSpPr>
          <p:cNvPr id="14" name="Rectangle 5"/>
          <p:cNvSpPr>
            <a:spLocks noChangeArrowheads="1"/>
          </p:cNvSpPr>
          <p:nvPr/>
        </p:nvSpPr>
        <p:spPr bwMode="gray">
          <a:xfrm>
            <a:off x="323850" y="1931988"/>
            <a:ext cx="849630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main difference lies in </a:t>
            </a:r>
          </a:p>
          <a:p>
            <a:pPr lvl="1" eaLnBrk="1" hangingPunct="1">
              <a:lnSpc>
                <a:spcPct val="95000"/>
              </a:lnSpc>
              <a:spcAft>
                <a:spcPct val="15000"/>
              </a:spcAft>
              <a:buSzPct val="105000"/>
              <a:buFont typeface="Arial" panose="020B0604020202020204" pitchFamily="34" charset="0"/>
              <a:buChar char="▪"/>
            </a:pPr>
            <a:r>
              <a:rPr lang="en-US" noProof="1">
                <a:latin typeface="+mn-lt"/>
              </a:rPr>
              <a:t>Areas of the equipments</a:t>
            </a:r>
          </a:p>
          <a:p>
            <a:pPr lvl="1" eaLnBrk="1" hangingPunct="1">
              <a:lnSpc>
                <a:spcPct val="95000"/>
              </a:lnSpc>
              <a:spcAft>
                <a:spcPct val="15000"/>
              </a:spcAft>
              <a:buSzPct val="105000"/>
              <a:buFont typeface="Arial" panose="020B0604020202020204" pitchFamily="34" charset="0"/>
              <a:buChar char="▪"/>
            </a:pPr>
            <a:r>
              <a:rPr lang="en-US" noProof="1">
                <a:latin typeface="+mn-lt"/>
              </a:rPr>
              <a:t>Selection and sizing</a:t>
            </a:r>
          </a:p>
          <a:p>
            <a:pPr lvl="1" eaLnBrk="1" hangingPunct="1">
              <a:lnSpc>
                <a:spcPct val="95000"/>
              </a:lnSpc>
              <a:spcAft>
                <a:spcPct val="15000"/>
              </a:spcAft>
              <a:buSzPct val="105000"/>
              <a:buFont typeface="Arial" panose="020B0604020202020204" pitchFamily="34" charset="0"/>
              <a:buChar char="▪"/>
            </a:pPr>
            <a:r>
              <a:rPr lang="en-US" noProof="1">
                <a:latin typeface="+mn-lt"/>
              </a:rPr>
              <a:t>Working space design</a:t>
            </a:r>
          </a:p>
          <a:p>
            <a:pPr eaLnBrk="1" hangingPunct="1">
              <a:lnSpc>
                <a:spcPct val="95000"/>
              </a:lnSpc>
              <a:spcAft>
                <a:spcPct val="15000"/>
              </a:spcAft>
              <a:buFont typeface="Wingdings" panose="05000000000000000000" pitchFamily="2" charset="2"/>
              <a:buChar char="§"/>
            </a:pPr>
            <a:r>
              <a:rPr lang="en-US" b="1" noProof="1">
                <a:latin typeface="+mn-lt"/>
              </a:rPr>
              <a:t>Such differences arise due to:</a:t>
            </a:r>
          </a:p>
          <a:p>
            <a:pPr lvl="1" eaLnBrk="1" hangingPunct="1">
              <a:lnSpc>
                <a:spcPct val="95000"/>
              </a:lnSpc>
              <a:spcAft>
                <a:spcPct val="15000"/>
              </a:spcAft>
              <a:buSzPct val="105000"/>
              <a:buFont typeface="Arial" panose="020B0604020202020204" pitchFamily="34" charset="0"/>
              <a:buChar char="▪"/>
            </a:pPr>
            <a:r>
              <a:rPr lang="en-US" b="1" noProof="1">
                <a:latin typeface="+mn-lt"/>
              </a:rPr>
              <a:t>Storagse life</a:t>
            </a:r>
            <a:r>
              <a:rPr lang="en-US" noProof="1">
                <a:latin typeface="+mn-lt"/>
              </a:rPr>
              <a:t> of foods is </a:t>
            </a:r>
            <a:r>
              <a:rPr lang="en-US" b="1" noProof="1">
                <a:latin typeface="+mn-lt"/>
              </a:rPr>
              <a:t>relatively limited </a:t>
            </a:r>
            <a:r>
              <a:rPr lang="en-US" noProof="1">
                <a:latin typeface="+mn-lt"/>
              </a:rPr>
              <a:t>and strongly affected by temperature, pH, water activity, maturity, prior history, and initial microbial contamination levels.</a:t>
            </a:r>
            <a:r>
              <a:rPr lang="en-US" b="1" noProof="1">
                <a:latin typeface="+mn-lt"/>
              </a:rPr>
              <a:t> </a:t>
            </a:r>
            <a:r>
              <a:rPr lang="en-US" noProof="1">
                <a:latin typeface="+mn-lt"/>
              </a:rPr>
              <a:t> </a:t>
            </a:r>
          </a:p>
          <a:p>
            <a:pPr lvl="1" eaLnBrk="1" hangingPunct="1">
              <a:lnSpc>
                <a:spcPct val="95000"/>
              </a:lnSpc>
              <a:spcAft>
                <a:spcPct val="15000"/>
              </a:spcAft>
              <a:buSzPct val="105000"/>
              <a:buFont typeface="Arial" panose="020B0604020202020204" pitchFamily="34" charset="0"/>
              <a:buChar char="▪"/>
            </a:pPr>
            <a:r>
              <a:rPr lang="en-US" noProof="1">
                <a:latin typeface="+mn-lt"/>
              </a:rPr>
              <a:t>Very high and verifiable levels of </a:t>
            </a:r>
            <a:r>
              <a:rPr lang="en-US" b="1" noProof="1">
                <a:latin typeface="+mn-lt"/>
              </a:rPr>
              <a:t>product safety and sterility </a:t>
            </a:r>
            <a:r>
              <a:rPr lang="en-US" noProof="1">
                <a:latin typeface="+mn-lt"/>
              </a:rPr>
              <a:t>have to be provided.</a:t>
            </a:r>
          </a:p>
          <a:p>
            <a:pPr lvl="1" eaLnBrk="1" hangingPunct="1">
              <a:lnSpc>
                <a:spcPct val="95000"/>
              </a:lnSpc>
              <a:spcAft>
                <a:spcPct val="15000"/>
              </a:spcAft>
              <a:buSzPct val="105000"/>
              <a:buFont typeface="Arial" panose="020B0604020202020204" pitchFamily="34" charset="0"/>
              <a:buChar char="▪"/>
            </a:pPr>
            <a:r>
              <a:rPr lang="en-US" noProof="1">
                <a:latin typeface="+mn-lt"/>
              </a:rPr>
              <a:t>Foods are </a:t>
            </a:r>
            <a:r>
              <a:rPr lang="en-US" b="1" noProof="1">
                <a:latin typeface="+mn-lt"/>
              </a:rPr>
              <a:t>highly susceptible </a:t>
            </a:r>
            <a:r>
              <a:rPr lang="en-US" noProof="1">
                <a:latin typeface="+mn-lt"/>
              </a:rPr>
              <a:t>to microbial attack and insect and rodent infestation.</a:t>
            </a:r>
          </a:p>
          <a:p>
            <a:pPr lvl="1" eaLnBrk="1" hangingPunct="1">
              <a:lnSpc>
                <a:spcPct val="95000"/>
              </a:lnSpc>
              <a:spcAft>
                <a:spcPct val="15000"/>
              </a:spcAft>
              <a:buSzPct val="105000"/>
              <a:buFont typeface="Arial" panose="020B0604020202020204" pitchFamily="34" charset="0"/>
              <a:buChar char="▪"/>
            </a:pPr>
            <a:r>
              <a:rPr lang="en-US" dirty="0">
                <a:latin typeface="+mn-lt"/>
              </a:rPr>
              <a:t>Food processing generates wastes with </a:t>
            </a:r>
            <a:r>
              <a:rPr lang="en-US" b="1" dirty="0">
                <a:latin typeface="+mn-lt"/>
              </a:rPr>
              <a:t>high BOD loads</a:t>
            </a:r>
            <a:r>
              <a:rPr lang="en-US" dirty="0">
                <a:latin typeface="+mn-lt"/>
              </a:rPr>
              <a:t>.</a:t>
            </a:r>
            <a:endParaRPr lang="en-US" noProof="1">
              <a:latin typeface="+mn-lt"/>
            </a:endParaRPr>
          </a:p>
        </p:txBody>
      </p:sp>
    </p:spTree>
    <p:extLst>
      <p:ext uri="{BB962C8B-B14F-4D97-AF65-F5344CB8AC3E}">
        <p14:creationId xmlns:p14="http://schemas.microsoft.com/office/powerpoint/2010/main" val="136117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PREMISES, SURROUNDINGS &amp; BUILDING SITE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Objectives regarding sanitary building site are to</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Use every effort and means possible to minimize:</a:t>
            </a:r>
          </a:p>
          <a:p>
            <a:pPr lvl="1" eaLnBrk="1" hangingPunct="1">
              <a:lnSpc>
                <a:spcPct val="95000"/>
              </a:lnSpc>
              <a:spcAft>
                <a:spcPct val="15000"/>
              </a:spcAft>
              <a:buSzPct val="105000"/>
              <a:buFont typeface="Arial" panose="020B0604020202020204" pitchFamily="34" charset="0"/>
              <a:buChar char="▪"/>
            </a:pPr>
            <a:r>
              <a:rPr lang="en-US" noProof="1">
                <a:latin typeface="+mn-lt"/>
              </a:rPr>
              <a:t>harborages and infestations of vermin (e.g., rodents, insects, birds, other pests), mold and mildew, and microorganisms;and</a:t>
            </a:r>
          </a:p>
          <a:p>
            <a:pPr lvl="1" eaLnBrk="1" hangingPunct="1">
              <a:lnSpc>
                <a:spcPct val="95000"/>
              </a:lnSpc>
              <a:spcAft>
                <a:spcPct val="15000"/>
              </a:spcAft>
              <a:buSzPct val="105000"/>
              <a:buFont typeface="Arial" panose="020B0604020202020204" pitchFamily="34" charset="0"/>
              <a:buChar char="▪"/>
            </a:pPr>
            <a:r>
              <a:rPr lang="en-US" noProof="1">
                <a:latin typeface="+mn-lt"/>
              </a:rPr>
              <a:t>potential for contamination with environmental chemical pollutants</a:t>
            </a:r>
          </a:p>
          <a:p>
            <a:pPr eaLnBrk="1" hangingPunct="1">
              <a:lnSpc>
                <a:spcPct val="95000"/>
              </a:lnSpc>
              <a:spcAft>
                <a:spcPct val="15000"/>
              </a:spcAft>
              <a:buFont typeface="Wingdings" panose="05000000000000000000" pitchFamily="2" charset="2"/>
              <a:buChar char="§"/>
            </a:pPr>
            <a:r>
              <a:rPr lang="en-US" noProof="1">
                <a:latin typeface="+mn-lt"/>
              </a:rPr>
              <a:t>It is imperative that an adequate pest control management program is in place for food processing and handling facilities.</a:t>
            </a:r>
          </a:p>
          <a:p>
            <a:pPr eaLnBrk="1" hangingPunct="1">
              <a:lnSpc>
                <a:spcPct val="95000"/>
              </a:lnSpc>
              <a:spcAft>
                <a:spcPct val="15000"/>
              </a:spcAft>
              <a:buFont typeface="Wingdings" panose="05000000000000000000" pitchFamily="2" charset="2"/>
              <a:buChar char="§"/>
            </a:pPr>
            <a:r>
              <a:rPr lang="en-US" noProof="1">
                <a:latin typeface="+mn-lt"/>
              </a:rPr>
              <a:t>Proper records and documentation of a pest control program is important to the success of an overall sanitation program</a:t>
            </a:r>
          </a:p>
          <a:p>
            <a:pPr eaLnBrk="1" hangingPunct="1">
              <a:lnSpc>
                <a:spcPct val="95000"/>
              </a:lnSpc>
              <a:spcAft>
                <a:spcPct val="15000"/>
              </a:spcAft>
              <a:buFont typeface="Wingdings" panose="05000000000000000000" pitchFamily="2" charset="2"/>
              <a:buChar char="§"/>
            </a:pPr>
            <a:r>
              <a:rPr lang="en-US" noProof="1">
                <a:latin typeface="+mn-lt"/>
              </a:rPr>
              <a:t>Focus areas:</a:t>
            </a:r>
          </a:p>
          <a:p>
            <a:pPr lvl="1" eaLnBrk="1" hangingPunct="1">
              <a:lnSpc>
                <a:spcPct val="95000"/>
              </a:lnSpc>
              <a:spcAft>
                <a:spcPct val="15000"/>
              </a:spcAft>
              <a:buSzPct val="105000"/>
              <a:buFont typeface="Arial" panose="020B0604020202020204" pitchFamily="34" charset="0"/>
              <a:buChar char="▪"/>
            </a:pPr>
            <a:r>
              <a:rPr lang="en-US" noProof="1">
                <a:latin typeface="+mn-lt"/>
              </a:rPr>
              <a:t>Location</a:t>
            </a:r>
          </a:p>
          <a:p>
            <a:pPr lvl="1" eaLnBrk="1" hangingPunct="1">
              <a:lnSpc>
                <a:spcPct val="95000"/>
              </a:lnSpc>
              <a:spcAft>
                <a:spcPct val="15000"/>
              </a:spcAft>
              <a:buSzPct val="105000"/>
              <a:buFont typeface="Arial" panose="020B0604020202020204" pitchFamily="34" charset="0"/>
              <a:buChar char="▪"/>
            </a:pPr>
            <a:r>
              <a:rPr lang="en-US" noProof="1">
                <a:latin typeface="+mn-lt"/>
              </a:rPr>
              <a:t>Site condition, preparation &amp; maintenance</a:t>
            </a:r>
          </a:p>
          <a:p>
            <a:pPr lvl="1" eaLnBrk="1" hangingPunct="1">
              <a:lnSpc>
                <a:spcPct val="95000"/>
              </a:lnSpc>
              <a:spcAft>
                <a:spcPct val="15000"/>
              </a:spcAft>
              <a:buSzPct val="105000"/>
              <a:buFont typeface="Arial" panose="020B0604020202020204" pitchFamily="34" charset="0"/>
              <a:buChar char="▪"/>
            </a:pPr>
            <a:r>
              <a:rPr lang="en-US" noProof="1">
                <a:latin typeface="+mn-lt"/>
              </a:rPr>
              <a:t>Exterior lighting</a:t>
            </a:r>
          </a:p>
          <a:p>
            <a:pPr lvl="1" eaLnBrk="1" hangingPunct="1">
              <a:lnSpc>
                <a:spcPct val="95000"/>
              </a:lnSpc>
              <a:spcAft>
                <a:spcPct val="15000"/>
              </a:spcAft>
              <a:buSzPct val="105000"/>
              <a:buFont typeface="Arial" panose="020B0604020202020204" pitchFamily="34" charset="0"/>
              <a:buChar char="▪"/>
            </a:pPr>
            <a:r>
              <a:rPr lang="en-US" noProof="1">
                <a:latin typeface="+mn-lt"/>
              </a:rPr>
              <a:t>Driveways &amp; receiving areas</a:t>
            </a:r>
          </a:p>
        </p:txBody>
      </p:sp>
    </p:spTree>
    <p:extLst>
      <p:ext uri="{BB962C8B-B14F-4D97-AF65-F5344CB8AC3E}">
        <p14:creationId xmlns:p14="http://schemas.microsoft.com/office/powerpoint/2010/main" val="6222205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PREMISES, SURROUNDINGS &amp; BUILDING SITE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Location</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SzPct val="100000"/>
              <a:buFont typeface="Wingdings" panose="05000000000000000000" pitchFamily="2" charset="2"/>
              <a:buChar char="§"/>
            </a:pPr>
            <a:r>
              <a:rPr lang="en-US" noProof="1">
                <a:latin typeface="+mn-lt"/>
              </a:rPr>
              <a:t>Ideally</a:t>
            </a:r>
          </a:p>
          <a:p>
            <a:pPr lvl="1" eaLnBrk="1" hangingPunct="1">
              <a:lnSpc>
                <a:spcPct val="95000"/>
              </a:lnSpc>
              <a:spcAft>
                <a:spcPct val="15000"/>
              </a:spcAft>
              <a:buSzPct val="105000"/>
              <a:buFont typeface="Arial" panose="020B0604020202020204" pitchFamily="34" charset="0"/>
              <a:buChar char="▪"/>
            </a:pPr>
            <a:r>
              <a:rPr lang="en-US" noProof="1">
                <a:latin typeface="+mn-lt"/>
              </a:rPr>
              <a:t>The food processing facility should be located away from sources of contamination e.g., chemical plant, sewage treatment facility, salvage yard, livestock housing, cow pasture, or body of water).</a:t>
            </a:r>
          </a:p>
          <a:p>
            <a:pPr lvl="1" eaLnBrk="1" hangingPunct="1">
              <a:lnSpc>
                <a:spcPct val="95000"/>
              </a:lnSpc>
              <a:spcAft>
                <a:spcPct val="15000"/>
              </a:spcAft>
              <a:buSzPct val="105000"/>
              <a:buFont typeface="Arial" panose="020B0604020202020204" pitchFamily="34" charset="0"/>
              <a:buChar char="▪"/>
            </a:pPr>
            <a:r>
              <a:rPr lang="en-US" noProof="1">
                <a:latin typeface="+mn-lt"/>
              </a:rPr>
              <a:t>Surroundings of facility should be evaluated for potential sources of contamination.</a:t>
            </a:r>
          </a:p>
          <a:p>
            <a:pPr lvl="1" eaLnBrk="1" hangingPunct="1">
              <a:lnSpc>
                <a:spcPct val="95000"/>
              </a:lnSpc>
              <a:spcAft>
                <a:spcPct val="15000"/>
              </a:spcAft>
              <a:buSzPct val="105000"/>
              <a:buFont typeface="Arial" panose="020B0604020202020204" pitchFamily="34" charset="0"/>
              <a:buChar char="▪"/>
            </a:pPr>
            <a:r>
              <a:rPr lang="en-US" noProof="1">
                <a:latin typeface="+mn-lt"/>
              </a:rPr>
              <a:t>Special precsutions should be taken in casesources of contamination are found to be located near the plant to avoid odors &amp; contaminants from entering the yard or the facility</a:t>
            </a:r>
          </a:p>
        </p:txBody>
      </p:sp>
      <p:pic>
        <p:nvPicPr>
          <p:cNvPr id="2050" name="Picture 2" descr="Image result for Lo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0927" y="4431631"/>
            <a:ext cx="1596189" cy="199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571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PREMISES, SURROUNDINGS &amp; BUILDING SITE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gray">
          <a:xfrm>
            <a:off x="323850" y="1555750"/>
            <a:ext cx="851535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solidFill>
                  <a:srgbClr val="FFFFFF"/>
                </a:solidFill>
                <a:latin typeface="+mn-lt"/>
              </a:rPr>
              <a:t>Site condition, preparation &amp; maintenance</a:t>
            </a:r>
          </a:p>
        </p:txBody>
      </p:sp>
      <p:sp>
        <p:nvSpPr>
          <p:cNvPr id="14"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When preparing a new site for construction:</a:t>
            </a:r>
          </a:p>
          <a:p>
            <a:pPr lvl="1" eaLnBrk="1" hangingPunct="1">
              <a:lnSpc>
                <a:spcPct val="95000"/>
              </a:lnSpc>
              <a:spcAft>
                <a:spcPct val="15000"/>
              </a:spcAft>
              <a:buSzPct val="105000"/>
              <a:buFont typeface="Arial" panose="020B0604020202020204" pitchFamily="34" charset="0"/>
              <a:buChar char="▪"/>
            </a:pPr>
            <a:r>
              <a:rPr lang="en-US" noProof="1">
                <a:latin typeface="+mn-lt"/>
              </a:rPr>
              <a:t>The site </a:t>
            </a:r>
            <a:r>
              <a:rPr lang="en-US" dirty="0">
                <a:latin typeface="+mn-lt"/>
              </a:rPr>
              <a:t>should be thoroughly cleaned of any potentially toxic materials and graded for appropriate drainage and prevention of standing or pooled water. </a:t>
            </a:r>
          </a:p>
          <a:p>
            <a:pPr lvl="1" eaLnBrk="1" hangingPunct="1">
              <a:lnSpc>
                <a:spcPct val="95000"/>
              </a:lnSpc>
              <a:spcAft>
                <a:spcPct val="15000"/>
              </a:spcAft>
              <a:buSzPct val="105000"/>
              <a:buFont typeface="Arial" panose="020B0604020202020204" pitchFamily="34" charset="0"/>
              <a:buChar char="▪"/>
            </a:pPr>
            <a:r>
              <a:rPr lang="en-US" dirty="0">
                <a:latin typeface="+mn-lt"/>
              </a:rPr>
              <a:t>Storm sewers should be designed and located to allow for adequate runoff and paving should be used to minimize dust.</a:t>
            </a:r>
          </a:p>
          <a:p>
            <a:pPr lvl="1" eaLnBrk="1" hangingPunct="1">
              <a:lnSpc>
                <a:spcPct val="95000"/>
              </a:lnSpc>
              <a:spcAft>
                <a:spcPct val="15000"/>
              </a:spcAft>
              <a:buSzPct val="105000"/>
              <a:buFont typeface="Arial" panose="020B0604020202020204" pitchFamily="34" charset="0"/>
              <a:buChar char="▪"/>
            </a:pPr>
            <a:r>
              <a:rPr lang="en-US" noProof="1">
                <a:latin typeface="+mn-lt"/>
              </a:rPr>
              <a:t>Landscaping should not be present too close to the building (</a:t>
            </a:r>
            <a:r>
              <a:rPr lang="en-US" dirty="0">
                <a:latin typeface="+mn-lt"/>
              </a:rPr>
              <a:t>trees and shrubbery should be no closer than 30 feet from the building, and grass coverings should end 30 inches from the building walls)</a:t>
            </a:r>
          </a:p>
          <a:p>
            <a:pPr lvl="1" eaLnBrk="1" hangingPunct="1">
              <a:lnSpc>
                <a:spcPct val="95000"/>
              </a:lnSpc>
              <a:spcAft>
                <a:spcPct val="15000"/>
              </a:spcAft>
              <a:buSzPct val="105000"/>
              <a:buFont typeface="Arial" panose="020B0604020202020204" pitchFamily="34" charset="0"/>
              <a:buChar char="▪"/>
            </a:pPr>
            <a:r>
              <a:rPr lang="en-US" dirty="0">
                <a:latin typeface="+mn-lt"/>
              </a:rPr>
              <a:t>Gravel buffer should be established between the building and landscaping to discourage rodents </a:t>
            </a:r>
          </a:p>
          <a:p>
            <a:pPr lvl="1" eaLnBrk="1" hangingPunct="1">
              <a:lnSpc>
                <a:spcPct val="95000"/>
              </a:lnSpc>
              <a:spcAft>
                <a:spcPct val="15000"/>
              </a:spcAft>
              <a:buSzPct val="105000"/>
              <a:buFont typeface="Arial" panose="020B0604020202020204" pitchFamily="34" charset="0"/>
              <a:buChar char="▪"/>
            </a:pPr>
            <a:r>
              <a:rPr lang="en-US" dirty="0">
                <a:latin typeface="+mn-lt"/>
              </a:rPr>
              <a:t>Area to be kept uncluttered and free of refuse, to discourage insects and other vermin from taking up residence. </a:t>
            </a:r>
          </a:p>
          <a:p>
            <a:pPr lvl="1" eaLnBrk="1" hangingPunct="1">
              <a:lnSpc>
                <a:spcPct val="95000"/>
              </a:lnSpc>
              <a:spcAft>
                <a:spcPct val="15000"/>
              </a:spcAft>
              <a:buSzPct val="105000"/>
              <a:buFont typeface="Arial" panose="020B0604020202020204" pitchFamily="34" charset="0"/>
              <a:buChar char="▪"/>
            </a:pPr>
            <a:r>
              <a:rPr lang="en-US" dirty="0">
                <a:latin typeface="+mn-lt"/>
              </a:rPr>
              <a:t>The drainage system/landscape design must be maintained appropriately to minimize standing water. </a:t>
            </a:r>
            <a:endParaRPr lang="en-US" noProof="1">
              <a:latin typeface="+mn-lt"/>
            </a:endParaRPr>
          </a:p>
        </p:txBody>
      </p:sp>
    </p:spTree>
    <p:extLst>
      <p:ext uri="{BB962C8B-B14F-4D97-AF65-F5344CB8AC3E}">
        <p14:creationId xmlns:p14="http://schemas.microsoft.com/office/powerpoint/2010/main" val="4211732851"/>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2.xml><?xml version="1.0" encoding="utf-8"?>
<ds:datastoreItem xmlns:ds="http://schemas.openxmlformats.org/officeDocument/2006/customXml" ds:itemID="{6F0180CB-08B1-436B-9799-0C76022FBD6C}">
  <ds:schemaRefs>
    <ds:schemaRef ds:uri="http://schemas.microsoft.com/office/2006/metadata/properties"/>
    <ds:schemaRef ds:uri="B6023AA3-3CEE-413F-91F8-322A2644F388"/>
    <ds:schemaRef ds:uri="http://schemas.openxmlformats.org/package/2006/metadata/core-propertie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sharepoint/v3/fields"/>
    <ds:schemaRef ds:uri="0f0eb950-47b7-49a7-b2b9-b0c411c9c3b8"/>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pmg</Template>
  <TotalTime>1701</TotalTime>
  <Words>3445</Words>
  <Application>Microsoft Office PowerPoint</Application>
  <PresentationFormat>On-screen Show (4:3)</PresentationFormat>
  <Paragraphs>344</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Gungsuh</vt:lpstr>
      <vt:lpstr>Wingdings</vt:lpstr>
      <vt:lpstr>Office Theme</vt:lpstr>
      <vt:lpstr>PLANT BUILDING DESIGN</vt:lpstr>
      <vt:lpstr>AGENDA</vt:lpstr>
      <vt:lpstr>INTRODUCTION </vt:lpstr>
      <vt:lpstr>INTRODUCTION </vt:lpstr>
      <vt:lpstr>INTRODUCTION </vt:lpstr>
      <vt:lpstr>HOW IS A FOOD PROCESSING PLANT DESIGN DISTINCT?</vt:lpstr>
      <vt:lpstr>PREMISES, SURROUNDINGS &amp; BUILDING SITE</vt:lpstr>
      <vt:lpstr>PREMISES, SURROUNDINGS &amp; BUILDING SITE</vt:lpstr>
      <vt:lpstr>PREMISES, SURROUNDINGS &amp; BUILDING SITE</vt:lpstr>
      <vt:lpstr>PREMISES, SURROUNDINGS &amp; BUILDING SITE</vt:lpstr>
      <vt:lpstr>PREMISES, SURROUNDINGS &amp; BUILDING SITE</vt:lpstr>
      <vt:lpstr>EXTERIOR BUILDING DESIGN &amp; CONSTRUCTION </vt:lpstr>
      <vt:lpstr>EXTERIOR BUILDING DESIGN &amp; CONSTRUCTION </vt:lpstr>
      <vt:lpstr>EXTERIOR BUILDING DESIGN &amp; CONSTRUCTION </vt:lpstr>
      <vt:lpstr>EXTERIOR BUILDING DESIGN &amp; CONSTRUCTION </vt:lpstr>
      <vt:lpstr>Exterior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INTERIOR BUILDING DESIGN &amp; CONSTRUCTION </vt:lpstr>
      <vt:lpstr>OPERATIONAL FLOW AND FACILITY LAYOUT</vt:lpstr>
      <vt:lpstr>OPERATIONAL FLOW AND FACILITY LAYOUT</vt:lpstr>
      <vt:lpstr>OPERATIONAL FLOW AND FACILITY LAYOUT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BUILDING DESIGN</dc:title>
  <dc:creator>PMG-54</dc:creator>
  <cp:lastModifiedBy>abhinav pandey</cp:lastModifiedBy>
  <cp:revision>77</cp:revision>
  <cp:lastPrinted>2014-11-21T06:58:07Z</cp:lastPrinted>
  <dcterms:created xsi:type="dcterms:W3CDTF">2017-06-29T04:15:24Z</dcterms:created>
  <dcterms:modified xsi:type="dcterms:W3CDTF">2025-04-15T10:56:53Z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