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37" autoAdjust="0"/>
  </p:normalViewPr>
  <p:slideViewPr>
    <p:cSldViewPr>
      <p:cViewPr varScale="1">
        <p:scale>
          <a:sx n="93" d="100"/>
          <a:sy n="93" d="100"/>
        </p:scale>
        <p:origin x="156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778426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11</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11</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53794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12</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12</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39386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13</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13</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8388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14</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14</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07253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15</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15</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56663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16</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16</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12001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17</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17</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761321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18</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18</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67575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19</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19</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52369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20</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20</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71471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3</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3</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825893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21</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21</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53951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22</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22</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05277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23</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23</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659390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24</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24</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99840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25</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25</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883588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26</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26</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62115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4</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4</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96411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5</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5</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72729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6</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6</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75335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7</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7</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02278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8</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8</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76162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9</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9</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08764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F3C7-9D24-4B32-8B80-6CFC04387420}" type="slidenum">
              <a:rPr altLang="en-US"/>
              <a:pPr/>
              <a:t>10</a:t>
            </a:fld>
            <a:endParaRPr lang="en-US" altLang="en-US"/>
          </a:p>
        </p:txBody>
      </p:sp>
      <p:sp>
        <p:nvSpPr>
          <p:cNvPr id="921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A0C3C65-DCBF-404F-AA81-0570E016D3EA}" type="slidenum">
              <a:rPr lang="en-GB" altLang="en-US" sz="1300"/>
              <a:pPr algn="r" eaLnBrk="1" hangingPunct="1"/>
              <a:t>10</a:t>
            </a:fld>
            <a:endParaRPr lang="en-GB" altLang="en-US" sz="1300"/>
          </a:p>
        </p:txBody>
      </p:sp>
      <p:sp>
        <p:nvSpPr>
          <p:cNvPr id="9220" name="Rectangle 2"/>
          <p:cNvSpPr>
            <a:spLocks noGrp="1" noRot="1" noChangeAspect="1" noChangeArrowheads="1" noTextEdit="1"/>
          </p:cNvSpPr>
          <p:nvPr>
            <p:ph type="sldImg"/>
          </p:nvPr>
        </p:nvSpPr>
        <p:spPr>
          <a:xfrm>
            <a:off x="1143000" y="685800"/>
            <a:ext cx="4573588" cy="3430588"/>
          </a:xfrm>
          <a:ln/>
        </p:spPr>
      </p:sp>
      <p:sp>
        <p:nvSpPr>
          <p:cNvPr id="9221"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32185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752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56322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7324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27733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4545318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0"/>
            <a:ext cx="7772400" cy="1470025"/>
          </a:xfrm>
        </p:spPr>
        <p:txBody>
          <a:bodyPr/>
          <a:lstStyle/>
          <a:p>
            <a:r>
              <a:rPr lang="en-US" b="1" dirty="0">
                <a:latin typeface="Courier New" panose="02070309020205020404" pitchFamily="49" charset="0"/>
                <a:cs typeface="Courier New" panose="02070309020205020404" pitchFamily="49" charset="0"/>
              </a:rPr>
              <a:t>EQUIPMENT DESIGN</a:t>
            </a:r>
          </a:p>
        </p:txBody>
      </p:sp>
      <p:sp>
        <p:nvSpPr>
          <p:cNvPr id="4" name="Slide Number Placeholder 3"/>
          <p:cNvSpPr>
            <a:spLocks noGrp="1"/>
          </p:cNvSpPr>
          <p:nvPr>
            <p:ph type="sldNum" sz="quarter" idx="4"/>
          </p:nvPr>
        </p:nvSpPr>
        <p:spPr/>
        <p:txBody>
          <a:bodyPr/>
          <a:lstStyle/>
          <a:p>
            <a:fld id="{7B35B823-78A6-4AA4-A0F1-2DC210CA05EA}" type="slidenum">
              <a:rPr lang="en-US" smtClean="0"/>
              <a:pPr/>
              <a:t>1</a:t>
            </a:fld>
            <a:endParaRPr lang="en-US" dirty="0"/>
          </a:p>
        </p:txBody>
      </p:sp>
      <p:pic>
        <p:nvPicPr>
          <p:cNvPr id="1026" name="Picture 2" descr="Image result for EQUIPMENT DE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886" y="2220494"/>
            <a:ext cx="5953125" cy="396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6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3600"/>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Food equipment should be designed and fabricated in such a way that all food contact surfaces are free of sharp corners and crevices. </a:t>
            </a:r>
          </a:p>
          <a:p>
            <a:pPr eaLnBrk="1" hangingPunct="1">
              <a:lnSpc>
                <a:spcPct val="95000"/>
              </a:lnSpc>
              <a:spcAft>
                <a:spcPct val="15000"/>
              </a:spcAft>
              <a:buFont typeface="Wingdings" panose="05000000000000000000" pitchFamily="2" charset="2"/>
              <a:buChar char="§"/>
            </a:pPr>
            <a:r>
              <a:rPr lang="en-US" dirty="0">
                <a:latin typeface="+mn-lt"/>
              </a:rPr>
              <a:t>All mating surfaces must also be continuous (e.g., substantially flush). </a:t>
            </a:r>
          </a:p>
          <a:p>
            <a:pPr eaLnBrk="1" hangingPunct="1">
              <a:lnSpc>
                <a:spcPct val="95000"/>
              </a:lnSpc>
              <a:spcAft>
                <a:spcPct val="15000"/>
              </a:spcAft>
              <a:buFont typeface="Wingdings" panose="05000000000000000000" pitchFamily="2" charset="2"/>
              <a:buChar char="§"/>
            </a:pPr>
            <a:r>
              <a:rPr lang="en-US" dirty="0">
                <a:latin typeface="+mn-lt"/>
              </a:rPr>
              <a:t>Construction of all food handling or processing equipment should allow for easy disassembly for cleaning and inspection </a:t>
            </a:r>
          </a:p>
          <a:p>
            <a:pPr eaLnBrk="1" hangingPunct="1">
              <a:lnSpc>
                <a:spcPct val="95000"/>
              </a:lnSpc>
              <a:spcAft>
                <a:spcPct val="15000"/>
              </a:spcAft>
              <a:buFont typeface="Wingdings" panose="05000000000000000000" pitchFamily="2" charset="2"/>
              <a:buChar char="§"/>
            </a:pPr>
            <a:r>
              <a:rPr lang="en-US" dirty="0">
                <a:latin typeface="+mn-lt"/>
              </a:rPr>
              <a:t>Where appropriate (e.g., vessels, chambers, tanks), equipment should be self-draining and pitched to a drainable port with no potential hold up of food materials or solutions </a:t>
            </a:r>
            <a:endParaRPr lang="en-US" noProof="1">
              <a:latin typeface="+mn-lt"/>
            </a:endParaRPr>
          </a:p>
        </p:txBody>
      </p:sp>
    </p:spTree>
    <p:extLst>
      <p:ext uri="{BB962C8B-B14F-4D97-AF65-F5344CB8AC3E}">
        <p14:creationId xmlns:p14="http://schemas.microsoft.com/office/powerpoint/2010/main" val="21995139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t>FOOD PRODUCT CONTACT SURFACES</a:t>
            </a:r>
          </a:p>
        </p:txBody>
      </p:sp>
      <p:sp>
        <p:nvSpPr>
          <p:cNvPr id="3" name="Slide Number Placeholder 2"/>
          <p:cNvSpPr>
            <a:spLocks noGrp="1"/>
          </p:cNvSpPr>
          <p:nvPr>
            <p:ph type="sldNum" sz="quarter" idx="4"/>
          </p:nvPr>
        </p:nvSpPr>
        <p:spPr/>
        <p:txBody>
          <a:bodyPr/>
          <a:lstStyle/>
          <a:p>
            <a:fld id="{7B35B823-78A6-4AA4-A0F1-2DC210CA05EA}" type="slidenum">
              <a:rPr lang="en-US" smtClean="0"/>
              <a:pPr/>
              <a:t>11</a:t>
            </a:fld>
            <a:endParaRPr lang="en-US" dirty="0"/>
          </a:p>
        </p:txBody>
      </p:sp>
      <p:sp>
        <p:nvSpPr>
          <p:cNvPr id="8195"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p>
        </p:txBody>
      </p:sp>
      <p:pic>
        <p:nvPicPr>
          <p:cNvPr id="8204" name="Picture 59"/>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156686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60"/>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2655888"/>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61"/>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3749675"/>
            <a:ext cx="9017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7663" y="4849813"/>
            <a:ext cx="9017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t>Construction and Fabrication</a:t>
            </a:r>
          </a:p>
        </p:txBody>
      </p:sp>
      <p:sp>
        <p:nvSpPr>
          <p:cNvPr id="17" name="Rectangle 5"/>
          <p:cNvSpPr>
            <a:spLocks noChangeArrowheads="1"/>
          </p:cNvSpPr>
          <p:nvPr/>
        </p:nvSpPr>
        <p:spPr bwMode="gray">
          <a:xfrm>
            <a:off x="323850" y="2133600"/>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eaLnBrk="1" hangingPunct="1">
              <a:lnSpc>
                <a:spcPct val="95000"/>
              </a:lnSpc>
              <a:spcAft>
                <a:spcPct val="15000"/>
              </a:spcAft>
              <a:buClr>
                <a:schemeClr val="accent1"/>
              </a:buClr>
            </a:pPr>
            <a:endParaRPr lang="en-US" b="1" dirty="0"/>
          </a:p>
          <a:p>
            <a:pPr marL="0" indent="0" algn="ctr" eaLnBrk="1" hangingPunct="1">
              <a:lnSpc>
                <a:spcPct val="95000"/>
              </a:lnSpc>
              <a:spcAft>
                <a:spcPct val="15000"/>
              </a:spcAft>
              <a:buClr>
                <a:schemeClr val="accent1"/>
              </a:buClr>
            </a:pPr>
            <a:r>
              <a:rPr lang="en-US" b="1" dirty="0"/>
              <a:t>Acceptable vs. unacceptable self-drainage design for tanks and vessels </a:t>
            </a:r>
          </a:p>
        </p:txBody>
      </p:sp>
      <p:pic>
        <p:nvPicPr>
          <p:cNvPr id="2" name="Picture 1"/>
          <p:cNvPicPr>
            <a:picLocks noChangeAspect="1"/>
          </p:cNvPicPr>
          <p:nvPr/>
        </p:nvPicPr>
        <p:blipFill>
          <a:blip r:embed="rId4"/>
          <a:stretch>
            <a:fillRect/>
          </a:stretch>
        </p:blipFill>
        <p:spPr>
          <a:xfrm>
            <a:off x="2581275" y="2324099"/>
            <a:ext cx="4000500" cy="3418388"/>
          </a:xfrm>
          <a:prstGeom prst="rect">
            <a:avLst/>
          </a:prstGeom>
        </p:spPr>
      </p:pic>
    </p:spTree>
    <p:extLst>
      <p:ext uri="{BB962C8B-B14F-4D97-AF65-F5344CB8AC3E}">
        <p14:creationId xmlns:p14="http://schemas.microsoft.com/office/powerpoint/2010/main" val="7858719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29589"/>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Piping systems not designed for routine disassembly must be sloped to drain </a:t>
            </a:r>
          </a:p>
          <a:p>
            <a:pPr marL="0" indent="0" eaLnBrk="1" hangingPunct="1">
              <a:lnSpc>
                <a:spcPct val="95000"/>
              </a:lnSpc>
              <a:spcAft>
                <a:spcPct val="15000"/>
              </a:spcAft>
              <a:buClr>
                <a:schemeClr val="accent1"/>
              </a:buClr>
            </a:pPr>
            <a:r>
              <a:rPr lang="en-US" dirty="0">
                <a:latin typeface="+mn-lt"/>
              </a:rPr>
              <a:t> </a:t>
            </a: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marL="0" indent="0" algn="ctr" eaLnBrk="1" hangingPunct="1">
              <a:lnSpc>
                <a:spcPct val="95000"/>
              </a:lnSpc>
              <a:spcAft>
                <a:spcPct val="15000"/>
              </a:spcAft>
              <a:buClr>
                <a:schemeClr val="accent1"/>
              </a:buClr>
            </a:pPr>
            <a:r>
              <a:rPr lang="en-US" b="1" dirty="0">
                <a:latin typeface="+mn-lt"/>
              </a:rPr>
              <a:t>Drainage of Pipes</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p:txBody>
      </p:sp>
      <p:pic>
        <p:nvPicPr>
          <p:cNvPr id="3" name="Picture 2"/>
          <p:cNvPicPr>
            <a:picLocks noChangeAspect="1"/>
          </p:cNvPicPr>
          <p:nvPr/>
        </p:nvPicPr>
        <p:blipFill>
          <a:blip r:embed="rId3"/>
          <a:stretch>
            <a:fillRect/>
          </a:stretch>
        </p:blipFill>
        <p:spPr>
          <a:xfrm>
            <a:off x="1724025" y="2691747"/>
            <a:ext cx="5715000" cy="3109583"/>
          </a:xfrm>
          <a:prstGeom prst="rect">
            <a:avLst/>
          </a:prstGeom>
        </p:spPr>
      </p:pic>
    </p:spTree>
    <p:extLst>
      <p:ext uri="{BB962C8B-B14F-4D97-AF65-F5344CB8AC3E}">
        <p14:creationId xmlns:p14="http://schemas.microsoft.com/office/powerpoint/2010/main" val="16319314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3600"/>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Internal Angles </a:t>
            </a:r>
          </a:p>
          <a:p>
            <a:pPr lvl="1" eaLnBrk="1" hangingPunct="1">
              <a:lnSpc>
                <a:spcPct val="95000"/>
              </a:lnSpc>
              <a:spcAft>
                <a:spcPct val="15000"/>
              </a:spcAft>
              <a:buSzPct val="105000"/>
              <a:buFont typeface="Arial" panose="020B0604020202020204" pitchFamily="34" charset="0"/>
              <a:buChar char="▪"/>
            </a:pPr>
            <a:r>
              <a:rPr lang="en-US" dirty="0">
                <a:latin typeface="+mn-lt"/>
              </a:rPr>
              <a:t>Should be coved or rounded with defined radii </a:t>
            </a:r>
          </a:p>
          <a:p>
            <a:pPr lvl="1" eaLnBrk="1" hangingPunct="1">
              <a:lnSpc>
                <a:spcPct val="95000"/>
              </a:lnSpc>
              <a:spcAft>
                <a:spcPct val="15000"/>
              </a:spcAft>
              <a:buSzPct val="105000"/>
              <a:buFont typeface="Arial" panose="020B0604020202020204" pitchFamily="34" charset="0"/>
              <a:buChar char="▪"/>
            </a:pPr>
            <a:r>
              <a:rPr lang="en-US" dirty="0">
                <a:latin typeface="+mn-lt"/>
              </a:rPr>
              <a:t>Equipment standards specify appropriate radii for specific equipment applications and components. For example, radii requirements stated in the 3A Sanitary Standards indicate that “all internal angles 135 degrees or less should have a minimum radii of 1/4 inch (6.35 mm).”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r>
              <a:rPr lang="en-US" b="1" dirty="0">
                <a:latin typeface="+mn-lt"/>
              </a:rPr>
              <a:t>Acceptable vs. unacceptable internal angles of food equipment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p:txBody>
      </p:sp>
      <p:pic>
        <p:nvPicPr>
          <p:cNvPr id="2" name="Picture 1"/>
          <p:cNvPicPr>
            <a:picLocks noChangeAspect="1"/>
          </p:cNvPicPr>
          <p:nvPr/>
        </p:nvPicPr>
        <p:blipFill>
          <a:blip r:embed="rId3"/>
          <a:stretch>
            <a:fillRect/>
          </a:stretch>
        </p:blipFill>
        <p:spPr>
          <a:xfrm>
            <a:off x="2286000" y="3974306"/>
            <a:ext cx="4191000" cy="1512094"/>
          </a:xfrm>
          <a:prstGeom prst="rect">
            <a:avLst/>
          </a:prstGeom>
        </p:spPr>
      </p:pic>
    </p:spTree>
    <p:extLst>
      <p:ext uri="{BB962C8B-B14F-4D97-AF65-F5344CB8AC3E}">
        <p14:creationId xmlns:p14="http://schemas.microsoft.com/office/powerpoint/2010/main" val="8768395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3600"/>
            <a:ext cx="8515349"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Permanent Joint </a:t>
            </a:r>
          </a:p>
          <a:p>
            <a:pPr lvl="1" eaLnBrk="1" hangingPunct="1">
              <a:lnSpc>
                <a:spcPct val="95000"/>
              </a:lnSpc>
              <a:spcAft>
                <a:spcPct val="15000"/>
              </a:spcAft>
              <a:buSzPct val="105000"/>
              <a:buFont typeface="Arial" panose="020B0604020202020204" pitchFamily="34" charset="0"/>
              <a:buChar char="▪"/>
            </a:pPr>
            <a:r>
              <a:rPr lang="en-US" dirty="0">
                <a:latin typeface="+mn-lt"/>
              </a:rPr>
              <a:t>All joints should be smooth, durable, and meet all sanitary design criteria. </a:t>
            </a:r>
          </a:p>
          <a:p>
            <a:pPr lvl="1" eaLnBrk="1" hangingPunct="1">
              <a:lnSpc>
                <a:spcPct val="95000"/>
              </a:lnSpc>
              <a:spcAft>
                <a:spcPct val="15000"/>
              </a:spcAft>
              <a:buSzPct val="105000"/>
              <a:buFont typeface="Arial" panose="020B0604020202020204" pitchFamily="34" charset="0"/>
              <a:buChar char="▪"/>
            </a:pPr>
            <a:r>
              <a:rPr lang="en-US" dirty="0">
                <a:latin typeface="+mn-lt"/>
              </a:rPr>
              <a:t>Equipment standards generally require that welded joints on stainless steel surfaces be continuous, butt-type joints and ground smooth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r>
              <a:rPr lang="en-US" b="1" dirty="0">
                <a:latin typeface="+mn-lt"/>
              </a:rPr>
              <a:t>Permanent welded joints showing butt weld vs. lap weld </a:t>
            </a:r>
          </a:p>
          <a:p>
            <a:pPr eaLnBrk="1" hangingPunct="1">
              <a:lnSpc>
                <a:spcPct val="95000"/>
              </a:lnSpc>
              <a:spcAft>
                <a:spcPct val="15000"/>
              </a:spcAft>
              <a:buClr>
                <a:schemeClr val="accent1"/>
              </a:buClr>
              <a:buFont typeface="Wingdings" panose="05000000000000000000" pitchFamily="2" charset="2"/>
              <a:buChar char="§"/>
            </a:pPr>
            <a:endParaRPr lang="en-US" b="1" dirty="0">
              <a:latin typeface="+mn-lt"/>
            </a:endParaRPr>
          </a:p>
        </p:txBody>
      </p:sp>
      <p:pic>
        <p:nvPicPr>
          <p:cNvPr id="3" name="Picture 2"/>
          <p:cNvPicPr>
            <a:picLocks noChangeAspect="1"/>
          </p:cNvPicPr>
          <p:nvPr/>
        </p:nvPicPr>
        <p:blipFill>
          <a:blip r:embed="rId3"/>
          <a:stretch>
            <a:fillRect/>
          </a:stretch>
        </p:blipFill>
        <p:spPr>
          <a:xfrm>
            <a:off x="2057400" y="3433677"/>
            <a:ext cx="4598558" cy="2205123"/>
          </a:xfrm>
          <a:prstGeom prst="rect">
            <a:avLst/>
          </a:prstGeom>
        </p:spPr>
      </p:pic>
    </p:spTree>
    <p:extLst>
      <p:ext uri="{BB962C8B-B14F-4D97-AF65-F5344CB8AC3E}">
        <p14:creationId xmlns:p14="http://schemas.microsoft.com/office/powerpoint/2010/main" val="26376480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4853" y="2133600"/>
            <a:ext cx="8514347"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Permanent Joint </a:t>
            </a:r>
          </a:p>
          <a:p>
            <a:pPr lvl="1" eaLnBrk="1" hangingPunct="1">
              <a:lnSpc>
                <a:spcPct val="95000"/>
              </a:lnSpc>
              <a:spcAft>
                <a:spcPct val="15000"/>
              </a:spcAft>
              <a:buSzPct val="105000"/>
              <a:buFont typeface="Arial" panose="020B0604020202020204" pitchFamily="34" charset="0"/>
              <a:buChar char="▪"/>
            </a:pPr>
            <a:r>
              <a:rPr lang="en-US" dirty="0">
                <a:latin typeface="+mn-lt"/>
              </a:rPr>
              <a:t>If the welded joint is at a corner, it must be coved to the appropriate radius and ground smooth </a:t>
            </a:r>
          </a:p>
          <a:p>
            <a:pPr lvl="1" eaLnBrk="1" hangingPunct="1">
              <a:lnSpc>
                <a:spcPct val="95000"/>
              </a:lnSpc>
              <a:spcAft>
                <a:spcPct val="15000"/>
              </a:spcAft>
              <a:buSzPct val="105000"/>
              <a:buFont typeface="Arial" panose="020B0604020202020204" pitchFamily="34" charset="0"/>
              <a:buChar char="▪"/>
            </a:pPr>
            <a:r>
              <a:rPr lang="en-US" dirty="0">
                <a:latin typeface="+mn-lt"/>
              </a:rPr>
              <a:t>Use of soldered joints should be limited by application with use of only non-toxic materials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r>
              <a:rPr lang="en-US" b="1" dirty="0">
                <a:latin typeface="+mn-lt"/>
              </a:rPr>
              <a:t>Corner welds in food equipment </a:t>
            </a:r>
          </a:p>
        </p:txBody>
      </p:sp>
      <p:pic>
        <p:nvPicPr>
          <p:cNvPr id="4" name="Picture 3"/>
          <p:cNvPicPr>
            <a:picLocks noChangeAspect="1"/>
          </p:cNvPicPr>
          <p:nvPr/>
        </p:nvPicPr>
        <p:blipFill>
          <a:blip r:embed="rId3"/>
          <a:stretch>
            <a:fillRect/>
          </a:stretch>
        </p:blipFill>
        <p:spPr>
          <a:xfrm>
            <a:off x="2438400" y="3715205"/>
            <a:ext cx="4495799" cy="2269216"/>
          </a:xfrm>
          <a:prstGeom prst="rect">
            <a:avLst/>
          </a:prstGeom>
        </p:spPr>
      </p:pic>
    </p:spTree>
    <p:extLst>
      <p:ext uri="{BB962C8B-B14F-4D97-AF65-F5344CB8AC3E}">
        <p14:creationId xmlns:p14="http://schemas.microsoft.com/office/powerpoint/2010/main" val="25772014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4853" y="2133600"/>
            <a:ext cx="8514347"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Connections, attachments, and ancillary equipment</a:t>
            </a:r>
          </a:p>
          <a:p>
            <a:pPr lvl="1" eaLnBrk="1" hangingPunct="1">
              <a:lnSpc>
                <a:spcPct val="95000"/>
              </a:lnSpc>
              <a:spcAft>
                <a:spcPct val="15000"/>
              </a:spcAft>
              <a:buSzPct val="105000"/>
              <a:buFont typeface="Arial" panose="020B0604020202020204" pitchFamily="34" charset="0"/>
              <a:buChar char="▪"/>
            </a:pPr>
            <a:r>
              <a:rPr lang="en-US" dirty="0">
                <a:latin typeface="+mn-lt"/>
              </a:rPr>
              <a:t>Care should be taken when connecting pipes, gauges, thermometers, probes, or other equipment to food contact surfaces. </a:t>
            </a:r>
          </a:p>
          <a:p>
            <a:pPr lvl="1" eaLnBrk="1" hangingPunct="1">
              <a:lnSpc>
                <a:spcPct val="95000"/>
              </a:lnSpc>
              <a:spcAft>
                <a:spcPct val="15000"/>
              </a:spcAft>
              <a:buSzPct val="105000"/>
              <a:buFont typeface="Arial" panose="020B0604020202020204" pitchFamily="34" charset="0"/>
              <a:buChar char="▪"/>
            </a:pPr>
            <a:r>
              <a:rPr lang="en-US" dirty="0">
                <a:latin typeface="+mn-lt"/>
              </a:rPr>
              <a:t>It is necessary to ensure the connection does not create a dead end or an area where food product can accumulate and is not accessible to cleaning solutions </a:t>
            </a:r>
          </a:p>
          <a:p>
            <a:pPr lvl="1" eaLnBrk="1" hangingPunct="1">
              <a:lnSpc>
                <a:spcPct val="95000"/>
              </a:lnSpc>
              <a:spcAft>
                <a:spcPct val="15000"/>
              </a:spcAft>
              <a:buSzPct val="105000"/>
              <a:buFont typeface="Arial" panose="020B0604020202020204" pitchFamily="34" charset="0"/>
              <a:buChar char="▪"/>
            </a:pPr>
            <a:r>
              <a:rPr lang="en-US" dirty="0">
                <a:latin typeface="+mn-lt"/>
              </a:rPr>
              <a:t>Such connections should be close coupled (e.g., pipe connection should not be of length greater than one pipe diameter)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p:txBody>
      </p:sp>
    </p:spTree>
    <p:extLst>
      <p:ext uri="{BB962C8B-B14F-4D97-AF65-F5344CB8AC3E}">
        <p14:creationId xmlns:p14="http://schemas.microsoft.com/office/powerpoint/2010/main" val="22224808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3600"/>
            <a:ext cx="8519361"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Connections, attachments, and ancillary equipment</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eaLnBrk="1" hangingPunct="1">
              <a:lnSpc>
                <a:spcPct val="95000"/>
              </a:lnSpc>
              <a:spcAft>
                <a:spcPct val="15000"/>
              </a:spcAft>
              <a:buClr>
                <a:schemeClr val="accent1"/>
              </a:buCl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a:p>
            <a:pPr marL="0" indent="0" algn="ctr" eaLnBrk="1" hangingPunct="1">
              <a:lnSpc>
                <a:spcPct val="95000"/>
              </a:lnSpc>
              <a:spcAft>
                <a:spcPct val="15000"/>
              </a:spcAft>
              <a:buClr>
                <a:schemeClr val="accent1"/>
              </a:buClr>
            </a:pPr>
            <a:r>
              <a:rPr lang="en-US" b="1" dirty="0">
                <a:latin typeface="+mn-lt"/>
              </a:rPr>
              <a:t>Closed connection length (a) no greater than the pipe diameter (d)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p:txBody>
      </p:sp>
      <p:pic>
        <p:nvPicPr>
          <p:cNvPr id="2" name="Picture 1"/>
          <p:cNvPicPr>
            <a:picLocks noChangeAspect="1"/>
          </p:cNvPicPr>
          <p:nvPr/>
        </p:nvPicPr>
        <p:blipFill>
          <a:blip r:embed="rId3"/>
          <a:stretch>
            <a:fillRect/>
          </a:stretch>
        </p:blipFill>
        <p:spPr>
          <a:xfrm>
            <a:off x="2447925" y="2514600"/>
            <a:ext cx="4267200" cy="3334917"/>
          </a:xfrm>
          <a:prstGeom prst="rect">
            <a:avLst/>
          </a:prstGeom>
        </p:spPr>
      </p:pic>
    </p:spTree>
    <p:extLst>
      <p:ext uri="{BB962C8B-B14F-4D97-AF65-F5344CB8AC3E}">
        <p14:creationId xmlns:p14="http://schemas.microsoft.com/office/powerpoint/2010/main" val="41649658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8363"/>
            <a:ext cx="8515350"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Connections, attachments, and ancillary equipment</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a:p>
            <a:pPr marL="0" indent="0" algn="ctr" eaLnBrk="1" hangingPunct="1">
              <a:lnSpc>
                <a:spcPct val="95000"/>
              </a:lnSpc>
              <a:spcAft>
                <a:spcPct val="15000"/>
              </a:spcAft>
              <a:buClr>
                <a:schemeClr val="accent1"/>
              </a:buClr>
            </a:pPr>
            <a:r>
              <a:rPr lang="fr-FR" b="1" dirty="0">
                <a:latin typeface="+mn-lt"/>
              </a:rPr>
              <a:t>Acceptable vs. un acceptable gauge connections</a:t>
            </a:r>
            <a:endParaRPr lang="en-US" b="1" dirty="0">
              <a:latin typeface="+mn-lt"/>
            </a:endParaRPr>
          </a:p>
        </p:txBody>
      </p:sp>
      <p:pic>
        <p:nvPicPr>
          <p:cNvPr id="3" name="Picture 2"/>
          <p:cNvPicPr>
            <a:picLocks noChangeAspect="1"/>
          </p:cNvPicPr>
          <p:nvPr/>
        </p:nvPicPr>
        <p:blipFill>
          <a:blip r:embed="rId3"/>
          <a:stretch>
            <a:fillRect/>
          </a:stretch>
        </p:blipFill>
        <p:spPr>
          <a:xfrm>
            <a:off x="2959076" y="2711988"/>
            <a:ext cx="3244897" cy="3115185"/>
          </a:xfrm>
          <a:prstGeom prst="rect">
            <a:avLst/>
          </a:prstGeom>
        </p:spPr>
      </p:pic>
    </p:spTree>
    <p:extLst>
      <p:ext uri="{BB962C8B-B14F-4D97-AF65-F5344CB8AC3E}">
        <p14:creationId xmlns:p14="http://schemas.microsoft.com/office/powerpoint/2010/main" val="31712708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8363"/>
            <a:ext cx="8515350"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Connections, attachments, and ancillary equipment</a:t>
            </a:r>
          </a:p>
          <a:p>
            <a:pPr lvl="1" eaLnBrk="1" hangingPunct="1">
              <a:lnSpc>
                <a:spcPct val="95000"/>
              </a:lnSpc>
              <a:spcAft>
                <a:spcPct val="15000"/>
              </a:spcAft>
              <a:buSzPct val="105000"/>
              <a:buFont typeface="Arial" panose="020B0604020202020204" pitchFamily="34" charset="0"/>
              <a:buChar char="▪"/>
            </a:pPr>
            <a:r>
              <a:rPr lang="en-US" dirty="0">
                <a:latin typeface="+mn-lt"/>
              </a:rPr>
              <a:t>Shafts, bearings, agitators, and other attachments or ancillary components should be attached to food equipment in such a way that the food contact zone is sealed from contamination caused by leakage of lubricants or other contaminants into the product zone. </a:t>
            </a:r>
          </a:p>
          <a:p>
            <a:pPr lvl="1" eaLnBrk="1" hangingPunct="1">
              <a:lnSpc>
                <a:spcPct val="95000"/>
              </a:lnSpc>
              <a:spcAft>
                <a:spcPct val="15000"/>
              </a:spcAft>
              <a:buSzPct val="105000"/>
              <a:buFont typeface="Arial" panose="020B0604020202020204" pitchFamily="34" charset="0"/>
              <a:buChar char="▪"/>
            </a:pPr>
            <a:r>
              <a:rPr lang="en-US" dirty="0">
                <a:latin typeface="+mn-lt"/>
              </a:rPr>
              <a:t>Such components should be accessible and removable for cleaning. Threads of food equipment are to be avoided in or over the food product zone.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p:txBody>
      </p:sp>
    </p:spTree>
    <p:extLst>
      <p:ext uri="{BB962C8B-B14F-4D97-AF65-F5344CB8AC3E}">
        <p14:creationId xmlns:p14="http://schemas.microsoft.com/office/powerpoint/2010/main" val="26773695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sz="3200" noProof="1">
                <a:latin typeface="+mn-lt"/>
              </a:rPr>
              <a:t>AGENDA </a:t>
            </a:r>
          </a:p>
        </p:txBody>
      </p:sp>
      <p:sp>
        <p:nvSpPr>
          <p:cNvPr id="2" name="Slide Number Placeholder 1"/>
          <p:cNvSpPr>
            <a:spLocks noGrp="1"/>
          </p:cNvSpPr>
          <p:nvPr>
            <p:ph type="sldNum" sz="quarter" idx="4"/>
          </p:nvPr>
        </p:nvSpPr>
        <p:spPr/>
        <p:txBody>
          <a:bodyPr/>
          <a:lstStyle/>
          <a:p>
            <a:fld id="{7B35B823-78A6-4AA4-A0F1-2DC210CA05EA}" type="slidenum">
              <a:rPr lang="en-US" smtClean="0"/>
              <a:pPr/>
              <a:t>2</a:t>
            </a:fld>
            <a:endParaRPr lang="en-US" dirty="0"/>
          </a:p>
        </p:txBody>
      </p:sp>
      <p:sp>
        <p:nvSpPr>
          <p:cNvPr id="8196" name="Rectangle 48"/>
          <p:cNvSpPr>
            <a:spLocks noChangeArrowheads="1"/>
          </p:cNvSpPr>
          <p:nvPr/>
        </p:nvSpPr>
        <p:spPr bwMode="gray">
          <a:xfrm>
            <a:off x="323850" y="1555750"/>
            <a:ext cx="952500" cy="95408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1</a:t>
            </a:r>
          </a:p>
        </p:txBody>
      </p:sp>
      <p:sp>
        <p:nvSpPr>
          <p:cNvPr id="8197" name="Rectangle 49"/>
          <p:cNvSpPr>
            <a:spLocks noChangeArrowheads="1"/>
          </p:cNvSpPr>
          <p:nvPr/>
        </p:nvSpPr>
        <p:spPr bwMode="gray">
          <a:xfrm>
            <a:off x="1420813" y="1555750"/>
            <a:ext cx="7399337" cy="954088"/>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noProof="1">
                <a:latin typeface="+mn-lt"/>
              </a:rPr>
              <a:t>Sanitary construction &amp; design of food equipment</a:t>
            </a:r>
          </a:p>
        </p:txBody>
      </p:sp>
      <p:sp>
        <p:nvSpPr>
          <p:cNvPr id="8198" name="Rectangle 50"/>
          <p:cNvSpPr>
            <a:spLocks noChangeArrowheads="1"/>
          </p:cNvSpPr>
          <p:nvPr/>
        </p:nvSpPr>
        <p:spPr bwMode="gray">
          <a:xfrm>
            <a:off x="323850" y="2655888"/>
            <a:ext cx="952500" cy="954087"/>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2</a:t>
            </a:r>
          </a:p>
        </p:txBody>
      </p:sp>
      <p:sp>
        <p:nvSpPr>
          <p:cNvPr id="8199" name="Rectangle 51"/>
          <p:cNvSpPr>
            <a:spLocks noChangeArrowheads="1"/>
          </p:cNvSpPr>
          <p:nvPr/>
        </p:nvSpPr>
        <p:spPr bwMode="gray">
          <a:xfrm>
            <a:off x="1420813" y="2655888"/>
            <a:ext cx="7399337" cy="95408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noProof="1">
                <a:latin typeface="+mn-lt"/>
              </a:rPr>
              <a:t>Food product contact services</a:t>
            </a:r>
          </a:p>
        </p:txBody>
      </p:sp>
      <p:sp>
        <p:nvSpPr>
          <p:cNvPr id="8200" name="Rectangle 52"/>
          <p:cNvSpPr>
            <a:spLocks noChangeArrowheads="1"/>
          </p:cNvSpPr>
          <p:nvPr/>
        </p:nvSpPr>
        <p:spPr bwMode="gray">
          <a:xfrm>
            <a:off x="323850" y="3756025"/>
            <a:ext cx="952500" cy="95408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3</a:t>
            </a:r>
          </a:p>
        </p:txBody>
      </p:sp>
      <p:sp>
        <p:nvSpPr>
          <p:cNvPr id="8201" name="Rectangle 53"/>
          <p:cNvSpPr>
            <a:spLocks noChangeArrowheads="1"/>
          </p:cNvSpPr>
          <p:nvPr/>
        </p:nvSpPr>
        <p:spPr bwMode="gray">
          <a:xfrm>
            <a:off x="1420813" y="3756025"/>
            <a:ext cx="7399337" cy="954088"/>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noProof="1">
                <a:latin typeface="+mn-lt"/>
              </a:rPr>
              <a:t>Non product contact services </a:t>
            </a:r>
          </a:p>
        </p:txBody>
      </p:sp>
      <p:sp>
        <p:nvSpPr>
          <p:cNvPr id="8202" name="Rectangle 54"/>
          <p:cNvSpPr>
            <a:spLocks noChangeArrowheads="1"/>
          </p:cNvSpPr>
          <p:nvPr/>
        </p:nvSpPr>
        <p:spPr bwMode="gray">
          <a:xfrm>
            <a:off x="323850" y="4856163"/>
            <a:ext cx="952500" cy="954087"/>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4</a:t>
            </a:r>
          </a:p>
        </p:txBody>
      </p:sp>
      <p:sp>
        <p:nvSpPr>
          <p:cNvPr id="8203" name="Rectangle 55"/>
          <p:cNvSpPr>
            <a:spLocks noChangeArrowheads="1"/>
          </p:cNvSpPr>
          <p:nvPr/>
        </p:nvSpPr>
        <p:spPr bwMode="gray">
          <a:xfrm>
            <a:off x="1420813" y="4856163"/>
            <a:ext cx="7399337" cy="95408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noProof="1">
                <a:latin typeface="+mn-lt"/>
              </a:rPr>
              <a:t>Food equipment installation</a:t>
            </a:r>
          </a:p>
        </p:txBody>
      </p:sp>
    </p:spTree>
    <p:extLst>
      <p:ext uri="{BB962C8B-B14F-4D97-AF65-F5344CB8AC3E}">
        <p14:creationId xmlns:p14="http://schemas.microsoft.com/office/powerpoint/2010/main" val="40835160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8363"/>
            <a:ext cx="8515350"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Openings, covers, and top rims </a:t>
            </a:r>
          </a:p>
          <a:p>
            <a:pPr lvl="1" eaLnBrk="1" hangingPunct="1">
              <a:lnSpc>
                <a:spcPct val="95000"/>
              </a:lnSpc>
              <a:spcAft>
                <a:spcPct val="15000"/>
              </a:spcAft>
              <a:buSzPct val="105000"/>
              <a:buFont typeface="Arial" panose="020B0604020202020204" pitchFamily="34" charset="0"/>
              <a:buChar char="▪"/>
            </a:pPr>
            <a:r>
              <a:rPr lang="en-US" dirty="0">
                <a:latin typeface="+mn-lt"/>
              </a:rPr>
              <a:t>Any opening or cover should be designed, fabricated, and constructed in such a manner as to adequately protect food products from contamination and to divert potential contamination away from the food product zone. </a:t>
            </a:r>
          </a:p>
          <a:p>
            <a:pPr lvl="1" eaLnBrk="1" hangingPunct="1">
              <a:lnSpc>
                <a:spcPct val="95000"/>
              </a:lnSpc>
              <a:spcAft>
                <a:spcPct val="15000"/>
              </a:spcAft>
              <a:buSzPct val="105000"/>
              <a:buFont typeface="Arial" panose="020B0604020202020204" pitchFamily="34" charset="0"/>
              <a:buChar char="▪"/>
            </a:pPr>
            <a:r>
              <a:rPr lang="en-US" dirty="0">
                <a:latin typeface="+mn-lt"/>
              </a:rPr>
              <a:t>Openings should be lipped and covered with a shoe box type design and the top rims of equipment should be constructed and fabricated to avoid the collection of water droplets or dust. </a:t>
            </a:r>
          </a:p>
          <a:p>
            <a:pPr marL="285750" indent="-285750" eaLnBrk="1" hangingPunct="1">
              <a:lnSpc>
                <a:spcPct val="95000"/>
              </a:lnSpc>
              <a:spcAft>
                <a:spcPct val="15000"/>
              </a:spcAft>
              <a:buSzPct val="105000"/>
              <a:buFont typeface="Arial" panose="020B0604020202020204" pitchFamily="34" charset="0"/>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p:txBody>
      </p:sp>
    </p:spTree>
    <p:extLst>
      <p:ext uri="{BB962C8B-B14F-4D97-AF65-F5344CB8AC3E}">
        <p14:creationId xmlns:p14="http://schemas.microsoft.com/office/powerpoint/2010/main" val="29349428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3850" y="2138361"/>
            <a:ext cx="8515350"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Openings, covers, and top rims </a:t>
            </a:r>
          </a:p>
          <a:p>
            <a:pPr lvl="1"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algn="ct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r>
              <a:rPr lang="en-US" b="1" dirty="0">
                <a:latin typeface="+mn-lt"/>
              </a:rPr>
              <a:t>Acceptable shoe box design openings and covers </a:t>
            </a:r>
          </a:p>
          <a:p>
            <a:pPr marL="0" indent="0" algn="ctr" eaLnBrk="1" hangingPunct="1">
              <a:lnSpc>
                <a:spcPct val="95000"/>
              </a:lnSpc>
              <a:spcAft>
                <a:spcPct val="15000"/>
              </a:spcAft>
              <a:buClr>
                <a:schemeClr val="accent1"/>
              </a:buClr>
            </a:pPr>
            <a:endParaRPr lang="en-US" b="1" dirty="0">
              <a:latin typeface="+mn-lt"/>
            </a:endParaRPr>
          </a:p>
        </p:txBody>
      </p:sp>
      <p:pic>
        <p:nvPicPr>
          <p:cNvPr id="2" name="Picture 1"/>
          <p:cNvPicPr>
            <a:picLocks noChangeAspect="1"/>
          </p:cNvPicPr>
          <p:nvPr/>
        </p:nvPicPr>
        <p:blipFill>
          <a:blip r:embed="rId3"/>
          <a:stretch>
            <a:fillRect/>
          </a:stretch>
        </p:blipFill>
        <p:spPr>
          <a:xfrm>
            <a:off x="990600" y="2571897"/>
            <a:ext cx="6579992" cy="3395367"/>
          </a:xfrm>
          <a:prstGeom prst="rect">
            <a:avLst/>
          </a:prstGeom>
        </p:spPr>
      </p:pic>
    </p:spTree>
    <p:extLst>
      <p:ext uri="{BB962C8B-B14F-4D97-AF65-F5344CB8AC3E}">
        <p14:creationId xmlns:p14="http://schemas.microsoft.com/office/powerpoint/2010/main" val="29265909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Construction and Fabrication</a:t>
            </a:r>
          </a:p>
        </p:txBody>
      </p:sp>
      <p:sp>
        <p:nvSpPr>
          <p:cNvPr id="17" name="Rectangle 5"/>
          <p:cNvSpPr>
            <a:spLocks noChangeArrowheads="1"/>
          </p:cNvSpPr>
          <p:nvPr/>
        </p:nvSpPr>
        <p:spPr bwMode="gray">
          <a:xfrm>
            <a:off x="327610" y="2138780"/>
            <a:ext cx="8515350"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dirty="0">
                <a:latin typeface="+mn-lt"/>
              </a:rPr>
              <a:t>Openings, covers, and top rims </a:t>
            </a:r>
          </a:p>
          <a:p>
            <a:pPr lvl="1" eaLnBrk="1" hangingPunct="1">
              <a:lnSpc>
                <a:spcPct val="95000"/>
              </a:lnSpc>
              <a:spcAft>
                <a:spcPct val="15000"/>
              </a:spcAft>
              <a:buClr>
                <a:schemeClr val="accent1"/>
              </a:buClr>
              <a:buFont typeface="Courier New" panose="02070309020205020404" pitchFamily="49" charset="0"/>
              <a:buChar char="o"/>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algn="ct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r>
              <a:rPr lang="en-US" b="1" dirty="0">
                <a:latin typeface="+mn-lt"/>
              </a:rPr>
              <a:t>Top rim of food equipment</a:t>
            </a:r>
          </a:p>
          <a:p>
            <a:pPr marL="0" indent="0" algn="ctr" eaLnBrk="1" hangingPunct="1">
              <a:lnSpc>
                <a:spcPct val="95000"/>
              </a:lnSpc>
              <a:spcAft>
                <a:spcPct val="15000"/>
              </a:spcAft>
              <a:buClr>
                <a:schemeClr val="accent1"/>
              </a:buClr>
            </a:pPr>
            <a:endParaRPr lang="en-US" b="1" dirty="0">
              <a:latin typeface="+mn-lt"/>
            </a:endParaRPr>
          </a:p>
        </p:txBody>
      </p:sp>
      <p:pic>
        <p:nvPicPr>
          <p:cNvPr id="3" name="Picture 2"/>
          <p:cNvPicPr>
            <a:picLocks noChangeAspect="1"/>
          </p:cNvPicPr>
          <p:nvPr/>
        </p:nvPicPr>
        <p:blipFill>
          <a:blip r:embed="rId3"/>
          <a:stretch>
            <a:fillRect/>
          </a:stretch>
        </p:blipFill>
        <p:spPr>
          <a:xfrm>
            <a:off x="2400300" y="2651406"/>
            <a:ext cx="3657600" cy="3534751"/>
          </a:xfrm>
          <a:prstGeom prst="rect">
            <a:avLst/>
          </a:prstGeom>
        </p:spPr>
      </p:pic>
    </p:spTree>
    <p:extLst>
      <p:ext uri="{BB962C8B-B14F-4D97-AF65-F5344CB8AC3E}">
        <p14:creationId xmlns:p14="http://schemas.microsoft.com/office/powerpoint/2010/main" val="26903958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NON-FOOD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Non food contact surfaces</a:t>
            </a:r>
          </a:p>
        </p:txBody>
      </p:sp>
      <p:sp>
        <p:nvSpPr>
          <p:cNvPr id="17" name="Rectangle 5"/>
          <p:cNvSpPr>
            <a:spLocks noChangeArrowheads="1"/>
          </p:cNvSpPr>
          <p:nvPr/>
        </p:nvSpPr>
        <p:spPr bwMode="gray">
          <a:xfrm>
            <a:off x="323850" y="2137611"/>
            <a:ext cx="8515350"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Non-product contact surfaces of food equipment are a source for environmental contamination of a food facility with pathogens (especially </a:t>
            </a:r>
            <a:r>
              <a:rPr lang="en-US" i="1" dirty="0">
                <a:latin typeface="+mn-lt"/>
              </a:rPr>
              <a:t>Listeria monocytogenes</a:t>
            </a:r>
            <a:r>
              <a:rPr lang="en-US" dirty="0">
                <a:latin typeface="+mn-lt"/>
              </a:rPr>
              <a:t>). </a:t>
            </a:r>
          </a:p>
          <a:p>
            <a:pPr marL="342900" indent="-342900" eaLnBrk="1" hangingPunct="1">
              <a:lnSpc>
                <a:spcPct val="95000"/>
              </a:lnSpc>
              <a:spcAft>
                <a:spcPct val="15000"/>
              </a:spcAft>
              <a:buFont typeface="Wingdings" panose="05000000000000000000" pitchFamily="2" charset="2"/>
              <a:buChar char="§"/>
            </a:pPr>
            <a:r>
              <a:rPr lang="en-US" dirty="0">
                <a:latin typeface="+mn-lt"/>
              </a:rPr>
              <a:t>These areas can also be harborage areas for insects and rodents. Therefore, care should be used in evaluating these surfaces of equipment with regard to sanitary construction and design. </a:t>
            </a:r>
          </a:p>
          <a:p>
            <a:pPr marL="285750" indent="-285750" eaLnBrk="1" hangingPunct="1">
              <a:lnSpc>
                <a:spcPct val="95000"/>
              </a:lnSpc>
              <a:spcAft>
                <a:spcPct val="15000"/>
              </a:spcAft>
              <a:buFont typeface="Wingdings" panose="05000000000000000000" pitchFamily="2" charset="2"/>
              <a:buChar char="§"/>
            </a:pPr>
            <a:r>
              <a:rPr lang="en-US" dirty="0">
                <a:latin typeface="+mn-lt"/>
              </a:rPr>
              <a:t>non-product surfaces of equipment should be constructed with appropriate materials and fabricated in such a manner as to be reasonably cleanable, corrosion resistant, and maintenance free. </a:t>
            </a:r>
          </a:p>
          <a:p>
            <a:pPr marL="285750" indent="-285750" eaLnBrk="1" hangingPunct="1">
              <a:lnSpc>
                <a:spcPct val="95000"/>
              </a:lnSpc>
              <a:spcAft>
                <a:spcPct val="15000"/>
              </a:spcAft>
              <a:buFont typeface="Wingdings" panose="05000000000000000000" pitchFamily="2" charset="2"/>
              <a:buChar char="§"/>
            </a:pPr>
            <a:r>
              <a:rPr lang="en-US" dirty="0">
                <a:latin typeface="+mn-lt"/>
              </a:rPr>
              <a:t>Tubular steel equipment framework should be entirely sealed and not penetrated (e.g., bolts, studs), to avoid creating niches for microorganisms </a:t>
            </a:r>
          </a:p>
          <a:p>
            <a:pPr marL="285750" indent="-285750" eaLnBrk="1" hangingPunct="1">
              <a:lnSpc>
                <a:spcPct val="95000"/>
              </a:lnSpc>
              <a:spcAft>
                <a:spcPct val="15000"/>
              </a:spcAft>
              <a:buFont typeface="Wingdings" panose="05000000000000000000" pitchFamily="2" charset="2"/>
              <a:buChar char="§"/>
            </a:pPr>
            <a:r>
              <a:rPr lang="en-US" dirty="0">
                <a:latin typeface="+mn-lt"/>
              </a:rPr>
              <a:t>Whenever practicable, attachments should be welded to the surface of the tubing and not attached via drilled and tapped holes. </a:t>
            </a:r>
            <a:endParaRPr lang="en-US" b="1" dirty="0">
              <a:latin typeface="+mn-lt"/>
            </a:endParaRPr>
          </a:p>
          <a:p>
            <a:pPr lvl="1"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eaLnBrk="1" hangingPunct="1">
              <a:lnSpc>
                <a:spcPct val="95000"/>
              </a:lnSpc>
              <a:spcAft>
                <a:spcPct val="15000"/>
              </a:spcAft>
              <a:buFont typeface="Wingdings" panose="05000000000000000000" pitchFamily="2" charset="2"/>
              <a:buChar char="§"/>
            </a:pPr>
            <a:endParaRPr lang="en-US" dirty="0">
              <a:latin typeface="+mn-lt"/>
            </a:endParaRPr>
          </a:p>
          <a:p>
            <a:pPr marL="285750" indent="-285750" algn="ctr" eaLnBrk="1" hangingPunct="1">
              <a:lnSpc>
                <a:spcPct val="95000"/>
              </a:lnSpc>
              <a:spcAft>
                <a:spcPct val="15000"/>
              </a:spcAft>
              <a:buFont typeface="Wingdings" panose="05000000000000000000" pitchFamily="2" charset="2"/>
              <a:buChar char="§"/>
            </a:pPr>
            <a:endParaRPr lang="en-US" dirty="0">
              <a:latin typeface="+mn-lt"/>
            </a:endParaRPr>
          </a:p>
          <a:p>
            <a:pPr marL="285750" indent="-285750" algn="ctr" eaLnBrk="1" hangingPunct="1">
              <a:lnSpc>
                <a:spcPct val="95000"/>
              </a:lnSpc>
              <a:spcAft>
                <a:spcPct val="15000"/>
              </a:spcAft>
              <a:buFont typeface="Wingdings" panose="05000000000000000000" pitchFamily="2" charset="2"/>
              <a:buChar char="§"/>
            </a:pPr>
            <a:endParaRPr lang="en-US" b="1" dirty="0">
              <a:latin typeface="+mn-lt"/>
            </a:endParaRPr>
          </a:p>
        </p:txBody>
      </p:sp>
    </p:spTree>
    <p:extLst>
      <p:ext uri="{BB962C8B-B14F-4D97-AF65-F5344CB8AC3E}">
        <p14:creationId xmlns:p14="http://schemas.microsoft.com/office/powerpoint/2010/main" val="20228608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NON-FOOD PRODUCT CONTACT SURFACES</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Non food contact surfaces</a:t>
            </a:r>
          </a:p>
        </p:txBody>
      </p:sp>
      <p:sp>
        <p:nvSpPr>
          <p:cNvPr id="17" name="Rectangle 5"/>
          <p:cNvSpPr>
            <a:spLocks noChangeArrowheads="1"/>
          </p:cNvSpPr>
          <p:nvPr/>
        </p:nvSpPr>
        <p:spPr bwMode="gray">
          <a:xfrm>
            <a:off x="325250" y="2133600"/>
            <a:ext cx="8513949"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5000"/>
              </a:lnSpc>
              <a:spcAft>
                <a:spcPct val="15000"/>
              </a:spcAft>
              <a:buClr>
                <a:schemeClr val="accent1"/>
              </a:buCl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a:p>
            <a:pPr marL="0" indent="0" algn="ctr" eaLnBrk="1" hangingPunct="1">
              <a:lnSpc>
                <a:spcPct val="95000"/>
              </a:lnSpc>
              <a:spcAft>
                <a:spcPct val="15000"/>
              </a:spcAft>
              <a:buClr>
                <a:schemeClr val="accent1"/>
              </a:buClr>
            </a:pPr>
            <a:r>
              <a:rPr lang="en-US" b="1" dirty="0">
                <a:latin typeface="+mn-lt"/>
              </a:rPr>
              <a:t>Tubular framework with bolted attachments potential microbial niche </a:t>
            </a:r>
          </a:p>
          <a:p>
            <a:pPr eaLnBrk="1" hangingPunct="1">
              <a:lnSpc>
                <a:spcPct val="95000"/>
              </a:lnSpc>
              <a:spcAft>
                <a:spcPct val="15000"/>
              </a:spcAft>
              <a:buClr>
                <a:schemeClr val="accent1"/>
              </a:buClr>
              <a:buFont typeface="Wingdings" panose="05000000000000000000" pitchFamily="2" charset="2"/>
              <a:buChar char="§"/>
            </a:pPr>
            <a:endParaRPr lang="en-US" b="1" dirty="0">
              <a:latin typeface="+mn-lt"/>
            </a:endParaRPr>
          </a:p>
          <a:p>
            <a:pPr algn="ct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p:txBody>
      </p:sp>
      <p:pic>
        <p:nvPicPr>
          <p:cNvPr id="2" name="Picture 1"/>
          <p:cNvPicPr>
            <a:picLocks noChangeAspect="1"/>
          </p:cNvPicPr>
          <p:nvPr/>
        </p:nvPicPr>
        <p:blipFill rotWithShape="1">
          <a:blip r:embed="rId3"/>
          <a:srcRect l="9435" r="9435" b="11914"/>
          <a:stretch/>
        </p:blipFill>
        <p:spPr>
          <a:xfrm>
            <a:off x="2286000" y="2232959"/>
            <a:ext cx="4343400" cy="3863041"/>
          </a:xfrm>
          <a:prstGeom prst="rect">
            <a:avLst/>
          </a:prstGeom>
        </p:spPr>
      </p:pic>
    </p:spTree>
    <p:extLst>
      <p:ext uri="{BB962C8B-B14F-4D97-AF65-F5344CB8AC3E}">
        <p14:creationId xmlns:p14="http://schemas.microsoft.com/office/powerpoint/2010/main" val="38306173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EQUIPMENT INSTALLATION</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Food equipment should be</a:t>
            </a:r>
          </a:p>
        </p:txBody>
      </p:sp>
      <p:sp>
        <p:nvSpPr>
          <p:cNvPr id="17" name="Rectangle 5"/>
          <p:cNvSpPr>
            <a:spLocks noChangeArrowheads="1"/>
          </p:cNvSpPr>
          <p:nvPr/>
        </p:nvSpPr>
        <p:spPr bwMode="gray">
          <a:xfrm>
            <a:off x="325250" y="2133600"/>
            <a:ext cx="8513949"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Installed in a logical sequence top avoid cross contamination</a:t>
            </a:r>
          </a:p>
          <a:p>
            <a:pPr marL="285750" indent="-285750" eaLnBrk="1" hangingPunct="1">
              <a:lnSpc>
                <a:spcPct val="95000"/>
              </a:lnSpc>
              <a:spcAft>
                <a:spcPct val="15000"/>
              </a:spcAft>
              <a:buFont typeface="Wingdings" panose="05000000000000000000" pitchFamily="2" charset="2"/>
              <a:buChar char="§"/>
            </a:pPr>
            <a:r>
              <a:rPr lang="en-US" dirty="0">
                <a:latin typeface="+mn-lt"/>
              </a:rPr>
              <a:t>Space around and between equipment and between equipment, and walls should be adequate enough to allow for sufficient cleaning </a:t>
            </a:r>
          </a:p>
          <a:p>
            <a:pPr marL="285750" indent="-285750" eaLnBrk="1" hangingPunct="1">
              <a:lnSpc>
                <a:spcPct val="95000"/>
              </a:lnSpc>
              <a:spcAft>
                <a:spcPct val="15000"/>
              </a:spcAft>
              <a:buFont typeface="Wingdings" panose="05000000000000000000" pitchFamily="2" charset="2"/>
              <a:buChar char="§"/>
            </a:pPr>
            <a:r>
              <a:rPr lang="en-US" dirty="0">
                <a:latin typeface="+mn-lt"/>
              </a:rPr>
              <a:t>There should be no potential harborages for insects and rodents. </a:t>
            </a:r>
          </a:p>
          <a:p>
            <a:pPr marL="285750" indent="-285750" eaLnBrk="1" hangingPunct="1">
              <a:lnSpc>
                <a:spcPct val="95000"/>
              </a:lnSpc>
              <a:spcAft>
                <a:spcPct val="15000"/>
              </a:spcAft>
              <a:buFont typeface="Wingdings" panose="05000000000000000000" pitchFamily="2" charset="2"/>
              <a:buChar char="§"/>
            </a:pPr>
            <a:r>
              <a:rPr lang="en-US" dirty="0">
                <a:latin typeface="+mn-lt"/>
              </a:rPr>
              <a:t>Unless sealed to walls, food equipment should be at least 4 inches from walls.</a:t>
            </a:r>
          </a:p>
          <a:p>
            <a:pPr marL="285750" indent="-285750" eaLnBrk="1" hangingPunct="1">
              <a:lnSpc>
                <a:spcPct val="95000"/>
              </a:lnSpc>
              <a:spcAft>
                <a:spcPct val="15000"/>
              </a:spcAft>
              <a:buFont typeface="Wingdings" panose="05000000000000000000" pitchFamily="2" charset="2"/>
              <a:buChar char="§"/>
            </a:pPr>
            <a:r>
              <a:rPr lang="en-US" dirty="0">
                <a:latin typeface="+mn-lt"/>
              </a:rPr>
              <a:t>Floor mounted equipment should be sealed to the floor, platform, or pedestal or should be no less than 6 inches from the floor. </a:t>
            </a:r>
          </a:p>
          <a:p>
            <a:pPr marL="285750" indent="-285750" eaLnBrk="1" hangingPunct="1">
              <a:lnSpc>
                <a:spcPct val="95000"/>
              </a:lnSpc>
              <a:spcAft>
                <a:spcPct val="15000"/>
              </a:spcAft>
              <a:buFont typeface="Wingdings" panose="05000000000000000000" pitchFamily="2" charset="2"/>
              <a:buChar char="§"/>
            </a:pPr>
            <a:r>
              <a:rPr lang="en-US" dirty="0">
                <a:latin typeface="+mn-lt"/>
              </a:rPr>
              <a:t>Table mounted equipment should be sealed to the table, or be no less than 4 inches from the counter top </a:t>
            </a:r>
            <a:endParaRPr lang="en-US" b="1" dirty="0">
              <a:latin typeface="+mn-lt"/>
            </a:endParaRPr>
          </a:p>
        </p:txBody>
      </p:sp>
    </p:spTree>
    <p:extLst>
      <p:ext uri="{BB962C8B-B14F-4D97-AF65-F5344CB8AC3E}">
        <p14:creationId xmlns:p14="http://schemas.microsoft.com/office/powerpoint/2010/main" val="38018189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EQUIPMENT INSTALLATION</a:t>
            </a:r>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Food equipment should be</a:t>
            </a:r>
          </a:p>
        </p:txBody>
      </p:sp>
      <p:sp>
        <p:nvSpPr>
          <p:cNvPr id="17" name="Rectangle 5"/>
          <p:cNvSpPr>
            <a:spLocks noChangeArrowheads="1"/>
          </p:cNvSpPr>
          <p:nvPr/>
        </p:nvSpPr>
        <p:spPr bwMode="gray">
          <a:xfrm>
            <a:off x="325250" y="2133600"/>
            <a:ext cx="8513949" cy="42624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r>
              <a:rPr lang="en-US" b="1" dirty="0">
                <a:latin typeface="+mn-lt"/>
              </a:rPr>
              <a:t>Floor mounting of stationary food equipment </a:t>
            </a:r>
          </a:p>
          <a:p>
            <a:pPr eaLnBrk="1" hangingPunct="1">
              <a:lnSpc>
                <a:spcPct val="95000"/>
              </a:lnSpc>
              <a:spcAft>
                <a:spcPct val="15000"/>
              </a:spcAft>
              <a:buClr>
                <a:schemeClr val="accent1"/>
              </a:buClr>
              <a:buFont typeface="Wingdings" panose="05000000000000000000" pitchFamily="2" charset="2"/>
              <a:buChar char="§"/>
            </a:pPr>
            <a:endParaRPr lang="en-US" dirty="0">
              <a:latin typeface="+mn-lt"/>
            </a:endParaRPr>
          </a:p>
          <a:p>
            <a:pPr marL="0" indent="0" algn="ctr" eaLnBrk="1" hangingPunct="1">
              <a:lnSpc>
                <a:spcPct val="95000"/>
              </a:lnSpc>
              <a:spcAft>
                <a:spcPct val="15000"/>
              </a:spcAft>
              <a:buClr>
                <a:schemeClr val="accent1"/>
              </a:buClr>
            </a:pPr>
            <a:endParaRPr lang="en-US" b="1" dirty="0">
              <a:latin typeface="+mn-lt"/>
            </a:endParaRPr>
          </a:p>
          <a:p>
            <a:pPr marL="0" indent="0" algn="ctr" eaLnBrk="1" hangingPunct="1">
              <a:lnSpc>
                <a:spcPct val="95000"/>
              </a:lnSpc>
              <a:spcAft>
                <a:spcPct val="15000"/>
              </a:spcAft>
              <a:buClr>
                <a:schemeClr val="accent1"/>
              </a:buClr>
            </a:pPr>
            <a:endParaRPr lang="en-US" b="1" dirty="0">
              <a:latin typeface="+mn-lt"/>
            </a:endParaRPr>
          </a:p>
        </p:txBody>
      </p:sp>
      <p:pic>
        <p:nvPicPr>
          <p:cNvPr id="2" name="Picture 1"/>
          <p:cNvPicPr>
            <a:picLocks noChangeAspect="1"/>
          </p:cNvPicPr>
          <p:nvPr/>
        </p:nvPicPr>
        <p:blipFill>
          <a:blip r:embed="rId3"/>
          <a:stretch>
            <a:fillRect/>
          </a:stretch>
        </p:blipFill>
        <p:spPr>
          <a:xfrm>
            <a:off x="1752600" y="2251075"/>
            <a:ext cx="5337828" cy="3844925"/>
          </a:xfrm>
          <a:prstGeom prst="rect">
            <a:avLst/>
          </a:prstGeom>
        </p:spPr>
      </p:pic>
    </p:spTree>
    <p:extLst>
      <p:ext uri="{BB962C8B-B14F-4D97-AF65-F5344CB8AC3E}">
        <p14:creationId xmlns:p14="http://schemas.microsoft.com/office/powerpoint/2010/main" val="24429240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SANITARY CONSTRUCTION &amp; DESIGN OF FOOD EQUIPMENT</a:t>
            </a:r>
          </a:p>
        </p:txBody>
      </p:sp>
      <p:sp>
        <p:nvSpPr>
          <p:cNvPr id="2" name="Slide Number Placeholder 1"/>
          <p:cNvSpPr>
            <a:spLocks noGrp="1"/>
          </p:cNvSpPr>
          <p:nvPr>
            <p:ph type="sldNum" sz="quarter" idx="4"/>
          </p:nvPr>
        </p:nvSpPr>
        <p:spPr/>
        <p:txBody>
          <a:bodyPr/>
          <a:lstStyle/>
          <a:p>
            <a:fld id="{7B35B823-78A6-4AA4-A0F1-2DC210CA05EA}" type="slidenum">
              <a:rPr lang="en-US" smtClean="0"/>
              <a:pPr/>
              <a:t>3</a:t>
            </a:fld>
            <a:endParaRPr lang="en-US" dirty="0"/>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General Aspects</a:t>
            </a:r>
          </a:p>
        </p:txBody>
      </p:sp>
      <p:sp>
        <p:nvSpPr>
          <p:cNvPr id="17" name="Rectangle 5"/>
          <p:cNvSpPr>
            <a:spLocks noChangeArrowheads="1"/>
          </p:cNvSpPr>
          <p:nvPr/>
        </p:nvSpPr>
        <p:spPr bwMode="gray">
          <a:xfrm>
            <a:off x="323851" y="2133600"/>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surfaces of food equipment can be subdivided into two categories:</a:t>
            </a:r>
          </a:p>
          <a:p>
            <a:pPr lvl="1" eaLnBrk="1" hangingPunct="1">
              <a:lnSpc>
                <a:spcPct val="95000"/>
              </a:lnSpc>
              <a:spcAft>
                <a:spcPct val="15000"/>
              </a:spcAft>
              <a:buSzPct val="105000"/>
              <a:buFont typeface="Arial" panose="020B0604020202020204" pitchFamily="34" charset="0"/>
              <a:buChar char="▪"/>
            </a:pPr>
            <a:r>
              <a:rPr lang="en-US" noProof="1">
                <a:latin typeface="+mn-lt"/>
              </a:rPr>
              <a:t>Food product contact surfaces, and</a:t>
            </a:r>
          </a:p>
          <a:p>
            <a:pPr lvl="1" eaLnBrk="1" hangingPunct="1">
              <a:lnSpc>
                <a:spcPct val="95000"/>
              </a:lnSpc>
              <a:spcAft>
                <a:spcPct val="15000"/>
              </a:spcAft>
              <a:buSzPct val="105000"/>
              <a:buFont typeface="Arial" panose="020B0604020202020204" pitchFamily="34" charset="0"/>
              <a:buChar char="▪"/>
            </a:pPr>
            <a:r>
              <a:rPr lang="en-US" noProof="1">
                <a:latin typeface="+mn-lt"/>
              </a:rPr>
              <a:t>Non-product contact surfaces.</a:t>
            </a:r>
          </a:p>
          <a:p>
            <a:pPr eaLnBrk="1" hangingPunct="1">
              <a:lnSpc>
                <a:spcPct val="95000"/>
              </a:lnSpc>
              <a:spcAft>
                <a:spcPct val="15000"/>
              </a:spcAft>
              <a:buFont typeface="Wingdings" panose="05000000000000000000" pitchFamily="2" charset="2"/>
              <a:buChar char="§"/>
            </a:pPr>
            <a:r>
              <a:rPr lang="en-US" b="1" noProof="1">
                <a:latin typeface="+mn-lt"/>
              </a:rPr>
              <a:t>Food product contact surface:</a:t>
            </a:r>
            <a:r>
              <a:rPr lang="en-US" noProof="1">
                <a:latin typeface="+mn-lt"/>
              </a:rPr>
              <a:t> A surface in “direct contact with food residue, or where food residue can drip, drain, diffuse, or be drawn”</a:t>
            </a:r>
          </a:p>
          <a:p>
            <a:pPr eaLnBrk="1" hangingPunct="1">
              <a:lnSpc>
                <a:spcPct val="95000"/>
              </a:lnSpc>
              <a:spcAft>
                <a:spcPct val="15000"/>
              </a:spcAft>
              <a:buFont typeface="Wingdings" panose="05000000000000000000" pitchFamily="2" charset="2"/>
              <a:buChar char="§"/>
            </a:pPr>
            <a:r>
              <a:rPr lang="en-US" b="1" dirty="0">
                <a:latin typeface="+mn-lt"/>
              </a:rPr>
              <a:t>Non-product contact surface: </a:t>
            </a:r>
            <a:r>
              <a:rPr lang="en-US" dirty="0">
                <a:latin typeface="+mn-lt"/>
              </a:rPr>
              <a:t>Those surfaces that are part of the equipment (e.g., legs, supports, housings) that do not directly contact food. </a:t>
            </a:r>
            <a:endParaRPr lang="en-US" noProof="1">
              <a:latin typeface="+mn-lt"/>
            </a:endParaRPr>
          </a:p>
        </p:txBody>
      </p:sp>
    </p:spTree>
    <p:extLst>
      <p:ext uri="{BB962C8B-B14F-4D97-AF65-F5344CB8AC3E}">
        <p14:creationId xmlns:p14="http://schemas.microsoft.com/office/powerpoint/2010/main" val="29947875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2" name="Slide Number Placeholder 1"/>
          <p:cNvSpPr>
            <a:spLocks noGrp="1"/>
          </p:cNvSpPr>
          <p:nvPr>
            <p:ph type="sldNum" sz="quarter" idx="4"/>
          </p:nvPr>
        </p:nvSpPr>
        <p:spPr/>
        <p:txBody>
          <a:bodyPr/>
          <a:lstStyle/>
          <a:p>
            <a:fld id="{7B35B823-78A6-4AA4-A0F1-2DC210CA05EA}" type="slidenum">
              <a:rPr lang="en-US" smtClean="0"/>
              <a:pPr/>
              <a:t>4</a:t>
            </a:fld>
            <a:endParaRPr lang="en-US" dirty="0"/>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In terms of sanitary design, all food contact surfaces should be:</a:t>
            </a:r>
          </a:p>
        </p:txBody>
      </p:sp>
      <p:sp>
        <p:nvSpPr>
          <p:cNvPr id="17" name="Rectangle 5"/>
          <p:cNvSpPr>
            <a:spLocks noChangeArrowheads="1"/>
          </p:cNvSpPr>
          <p:nvPr/>
        </p:nvSpPr>
        <p:spPr bwMode="gray">
          <a:xfrm>
            <a:off x="323850" y="2133600"/>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Smooth</a:t>
            </a:r>
          </a:p>
          <a:p>
            <a:pPr eaLnBrk="1" hangingPunct="1">
              <a:lnSpc>
                <a:spcPct val="95000"/>
              </a:lnSpc>
              <a:spcAft>
                <a:spcPct val="15000"/>
              </a:spcAft>
              <a:buFont typeface="Wingdings" panose="05000000000000000000" pitchFamily="2" charset="2"/>
              <a:buChar char="§"/>
            </a:pPr>
            <a:r>
              <a:rPr lang="en-US" noProof="1">
                <a:latin typeface="+mn-lt"/>
              </a:rPr>
              <a:t>Impervious</a:t>
            </a:r>
          </a:p>
          <a:p>
            <a:pPr eaLnBrk="1" hangingPunct="1">
              <a:lnSpc>
                <a:spcPct val="95000"/>
              </a:lnSpc>
              <a:spcAft>
                <a:spcPct val="15000"/>
              </a:spcAft>
              <a:buFont typeface="Wingdings" panose="05000000000000000000" pitchFamily="2" charset="2"/>
              <a:buChar char="§"/>
            </a:pPr>
            <a:r>
              <a:rPr lang="en-US" noProof="1">
                <a:latin typeface="+mn-lt"/>
              </a:rPr>
              <a:t>Free of cracks and crevices</a:t>
            </a:r>
          </a:p>
          <a:p>
            <a:pPr eaLnBrk="1" hangingPunct="1">
              <a:lnSpc>
                <a:spcPct val="95000"/>
              </a:lnSpc>
              <a:spcAft>
                <a:spcPct val="15000"/>
              </a:spcAft>
              <a:buFont typeface="Wingdings" panose="05000000000000000000" pitchFamily="2" charset="2"/>
              <a:buChar char="§"/>
            </a:pPr>
            <a:r>
              <a:rPr lang="en-US" noProof="1">
                <a:latin typeface="+mn-lt"/>
              </a:rPr>
              <a:t>Nonporous</a:t>
            </a:r>
          </a:p>
          <a:p>
            <a:pPr eaLnBrk="1" hangingPunct="1">
              <a:lnSpc>
                <a:spcPct val="95000"/>
              </a:lnSpc>
              <a:spcAft>
                <a:spcPct val="15000"/>
              </a:spcAft>
              <a:buFont typeface="Wingdings" panose="05000000000000000000" pitchFamily="2" charset="2"/>
              <a:buChar char="§"/>
            </a:pPr>
            <a:r>
              <a:rPr lang="en-US" noProof="1">
                <a:latin typeface="+mn-lt"/>
              </a:rPr>
              <a:t>Nonabsorbent</a:t>
            </a:r>
          </a:p>
          <a:p>
            <a:pPr eaLnBrk="1" hangingPunct="1">
              <a:lnSpc>
                <a:spcPct val="95000"/>
              </a:lnSpc>
              <a:spcAft>
                <a:spcPct val="15000"/>
              </a:spcAft>
              <a:buFont typeface="Wingdings" panose="05000000000000000000" pitchFamily="2" charset="2"/>
              <a:buChar char="§"/>
            </a:pPr>
            <a:r>
              <a:rPr lang="en-US" noProof="1">
                <a:latin typeface="+mn-lt"/>
              </a:rPr>
              <a:t>Non-contaminating</a:t>
            </a:r>
          </a:p>
          <a:p>
            <a:pPr eaLnBrk="1" hangingPunct="1">
              <a:lnSpc>
                <a:spcPct val="95000"/>
              </a:lnSpc>
              <a:spcAft>
                <a:spcPct val="15000"/>
              </a:spcAft>
              <a:buFont typeface="Wingdings" panose="05000000000000000000" pitchFamily="2" charset="2"/>
              <a:buChar char="§"/>
            </a:pPr>
            <a:r>
              <a:rPr lang="en-US" noProof="1">
                <a:latin typeface="+mn-lt"/>
              </a:rPr>
              <a:t>Nonreactive</a:t>
            </a:r>
          </a:p>
          <a:p>
            <a:pPr eaLnBrk="1" hangingPunct="1">
              <a:lnSpc>
                <a:spcPct val="95000"/>
              </a:lnSpc>
              <a:spcAft>
                <a:spcPct val="15000"/>
              </a:spcAft>
              <a:buFont typeface="Wingdings" panose="05000000000000000000" pitchFamily="2" charset="2"/>
              <a:buChar char="§"/>
            </a:pPr>
            <a:r>
              <a:rPr lang="en-US" noProof="1">
                <a:latin typeface="+mn-lt"/>
              </a:rPr>
              <a:t>Corrosion resistant</a:t>
            </a:r>
          </a:p>
          <a:p>
            <a:pPr eaLnBrk="1" hangingPunct="1">
              <a:lnSpc>
                <a:spcPct val="95000"/>
              </a:lnSpc>
              <a:spcAft>
                <a:spcPct val="15000"/>
              </a:spcAft>
              <a:buFont typeface="Wingdings" panose="05000000000000000000" pitchFamily="2" charset="2"/>
              <a:buChar char="§"/>
            </a:pPr>
            <a:r>
              <a:rPr lang="en-US" noProof="1">
                <a:latin typeface="+mn-lt"/>
              </a:rPr>
              <a:t>Durable and maintenance free</a:t>
            </a:r>
          </a:p>
          <a:p>
            <a:pPr eaLnBrk="1" hangingPunct="1">
              <a:lnSpc>
                <a:spcPct val="95000"/>
              </a:lnSpc>
              <a:spcAft>
                <a:spcPct val="15000"/>
              </a:spcAft>
              <a:buFont typeface="Wingdings" panose="05000000000000000000" pitchFamily="2" charset="2"/>
              <a:buChar char="§"/>
            </a:pPr>
            <a:r>
              <a:rPr lang="en-US" noProof="1">
                <a:latin typeface="+mn-lt"/>
              </a:rPr>
              <a:t>Nontoxic</a:t>
            </a:r>
          </a:p>
          <a:p>
            <a:pPr eaLnBrk="1" hangingPunct="1">
              <a:lnSpc>
                <a:spcPct val="95000"/>
              </a:lnSpc>
              <a:spcAft>
                <a:spcPct val="15000"/>
              </a:spcAft>
              <a:buFont typeface="Wingdings" panose="05000000000000000000" pitchFamily="2" charset="2"/>
              <a:buChar char="§"/>
            </a:pPr>
            <a:r>
              <a:rPr lang="en-US" noProof="1">
                <a:latin typeface="+mn-lt"/>
              </a:rPr>
              <a:t>Cleanable</a:t>
            </a:r>
          </a:p>
        </p:txBody>
      </p:sp>
    </p:spTree>
    <p:extLst>
      <p:ext uri="{BB962C8B-B14F-4D97-AF65-F5344CB8AC3E}">
        <p14:creationId xmlns:p14="http://schemas.microsoft.com/office/powerpoint/2010/main" val="13153446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2" name="Slide Number Placeholder 1"/>
          <p:cNvSpPr>
            <a:spLocks noGrp="1"/>
          </p:cNvSpPr>
          <p:nvPr>
            <p:ph type="sldNum" sz="quarter" idx="4"/>
          </p:nvPr>
        </p:nvSpPr>
        <p:spPr/>
        <p:txBody>
          <a:bodyPr/>
          <a:lstStyle/>
          <a:p>
            <a:fld id="{7B35B823-78A6-4AA4-A0F1-2DC210CA05EA}" type="slidenum">
              <a:rPr lang="en-US" smtClean="0"/>
              <a:pPr/>
              <a:t>5</a:t>
            </a:fld>
            <a:endParaRPr lang="en-US" dirty="0"/>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In terms of sanitary design, all food contact surfaces should be:</a:t>
            </a:r>
          </a:p>
        </p:txBody>
      </p:sp>
      <p:sp>
        <p:nvSpPr>
          <p:cNvPr id="17" name="Rectangle 5"/>
          <p:cNvSpPr>
            <a:spLocks noChangeArrowheads="1"/>
          </p:cNvSpPr>
          <p:nvPr/>
        </p:nvSpPr>
        <p:spPr bwMode="gray">
          <a:xfrm>
            <a:off x="324853" y="2126413"/>
            <a:ext cx="8514347"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If the surface is coated with metal alloy or non-metal (e.g. ceramics, plastic, rubber) in any way, the final surface must meet the above stated requirements.</a:t>
            </a:r>
          </a:p>
          <a:p>
            <a:pPr eaLnBrk="1" hangingPunct="1">
              <a:lnSpc>
                <a:spcPct val="95000"/>
              </a:lnSpc>
              <a:spcAft>
                <a:spcPct val="15000"/>
              </a:spcAft>
              <a:buFont typeface="Wingdings" panose="05000000000000000000" pitchFamily="2" charset="2"/>
              <a:buChar char="§"/>
            </a:pPr>
            <a:r>
              <a:rPr lang="en-US" dirty="0">
                <a:latin typeface="+mn-lt"/>
              </a:rPr>
              <a:t>Such coatings should maintain corrosion resistance, and be free of surface delamination, pitting, flaking, chipping, blistering, and distortion under conditions of intended use  </a:t>
            </a:r>
          </a:p>
          <a:p>
            <a:pPr eaLnBrk="1" hangingPunct="1">
              <a:lnSpc>
                <a:spcPct val="95000"/>
              </a:lnSpc>
              <a:spcAft>
                <a:spcPct val="15000"/>
              </a:spcAft>
              <a:buFont typeface="Wingdings" panose="05000000000000000000" pitchFamily="2" charset="2"/>
              <a:buChar char="§"/>
            </a:pPr>
            <a:r>
              <a:rPr lang="en-US" dirty="0">
                <a:latin typeface="+mn-lt"/>
              </a:rPr>
              <a:t>If any other modification or process is used in fabrication (e.g., welded, bonded, or soldered) it should be done using appropriate materials and in a manner that ensures the final surface meets the sanitary design criteria. </a:t>
            </a:r>
          </a:p>
          <a:p>
            <a:pPr eaLnBrk="1" hangingPunct="1">
              <a:lnSpc>
                <a:spcPct val="95000"/>
              </a:lnSpc>
              <a:spcAft>
                <a:spcPct val="15000"/>
              </a:spcAft>
              <a:buFont typeface="Wingdings" panose="05000000000000000000" pitchFamily="2" charset="2"/>
              <a:buChar char="§"/>
            </a:pPr>
            <a:r>
              <a:rPr lang="en-US" noProof="1">
                <a:latin typeface="+mn-lt"/>
              </a:rPr>
              <a:t>Focus areas</a:t>
            </a:r>
          </a:p>
          <a:p>
            <a:pPr lvl="1" eaLnBrk="1" hangingPunct="1">
              <a:lnSpc>
                <a:spcPct val="95000"/>
              </a:lnSpc>
              <a:spcAft>
                <a:spcPct val="15000"/>
              </a:spcAft>
              <a:buSzPct val="105000"/>
              <a:buFont typeface="Arial" panose="020B0604020202020204" pitchFamily="34" charset="0"/>
              <a:buChar char="▪"/>
            </a:pPr>
            <a:r>
              <a:rPr lang="en-US" noProof="1">
                <a:latin typeface="+mn-lt"/>
              </a:rPr>
              <a:t>Materials</a:t>
            </a:r>
          </a:p>
          <a:p>
            <a:pPr lvl="1" eaLnBrk="1" hangingPunct="1">
              <a:lnSpc>
                <a:spcPct val="95000"/>
              </a:lnSpc>
              <a:spcAft>
                <a:spcPct val="15000"/>
              </a:spcAft>
              <a:buSzPct val="105000"/>
              <a:buFont typeface="Arial" panose="020B0604020202020204" pitchFamily="34" charset="0"/>
              <a:buChar char="▪"/>
            </a:pPr>
            <a:r>
              <a:rPr lang="en-US" noProof="1">
                <a:latin typeface="+mn-lt"/>
              </a:rPr>
              <a:t>Surface texture/ finish</a:t>
            </a:r>
          </a:p>
          <a:p>
            <a:pPr lvl="1" eaLnBrk="1" hangingPunct="1">
              <a:lnSpc>
                <a:spcPct val="95000"/>
              </a:lnSpc>
              <a:spcAft>
                <a:spcPct val="15000"/>
              </a:spcAft>
              <a:buSzPct val="105000"/>
              <a:buFont typeface="Arial" panose="020B0604020202020204" pitchFamily="34" charset="0"/>
              <a:buChar char="▪"/>
            </a:pPr>
            <a:r>
              <a:rPr lang="en-US" noProof="1">
                <a:latin typeface="+mn-lt"/>
              </a:rPr>
              <a:t>Construction &amp; fabrication</a:t>
            </a:r>
          </a:p>
        </p:txBody>
      </p:sp>
    </p:spTree>
    <p:extLst>
      <p:ext uri="{BB962C8B-B14F-4D97-AF65-F5344CB8AC3E}">
        <p14:creationId xmlns:p14="http://schemas.microsoft.com/office/powerpoint/2010/main" val="34886384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2" name="Slide Number Placeholder 1"/>
          <p:cNvSpPr>
            <a:spLocks noGrp="1"/>
          </p:cNvSpPr>
          <p:nvPr>
            <p:ph type="sldNum" sz="quarter" idx="4"/>
          </p:nvPr>
        </p:nvSpPr>
        <p:spPr/>
        <p:txBody>
          <a:bodyPr/>
          <a:lstStyle/>
          <a:p>
            <a:fld id="{7B35B823-78A6-4AA4-A0F1-2DC210CA05EA}" type="slidenum">
              <a:rPr lang="en-US" smtClean="0"/>
              <a:pPr/>
              <a:t>6</a:t>
            </a:fld>
            <a:endParaRPr lang="en-US" dirty="0"/>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Materials- Metals</a:t>
            </a:r>
          </a:p>
        </p:txBody>
      </p:sp>
      <p:sp>
        <p:nvSpPr>
          <p:cNvPr id="17" name="Rectangle 5"/>
          <p:cNvSpPr>
            <a:spLocks noChangeArrowheads="1"/>
          </p:cNvSpPr>
          <p:nvPr/>
        </p:nvSpPr>
        <p:spPr bwMode="gray">
          <a:xfrm>
            <a:off x="323850" y="2133600"/>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dirty="0">
                <a:latin typeface="+mn-lt"/>
              </a:rPr>
              <a:t>A variety of materials are used in the construction and fabrication for different applications in food equipment. These materials vary in their properties with regard to workability, compatibility, and sanitary design features. </a:t>
            </a:r>
          </a:p>
          <a:p>
            <a:pPr eaLnBrk="1" hangingPunct="1">
              <a:lnSpc>
                <a:spcPct val="95000"/>
              </a:lnSpc>
              <a:spcAft>
                <a:spcPct val="15000"/>
              </a:spcAft>
              <a:buFont typeface="Wingdings" panose="05000000000000000000" pitchFamily="2" charset="2"/>
              <a:buChar char="§"/>
            </a:pPr>
            <a:r>
              <a:rPr lang="en-US" b="1" noProof="1">
                <a:latin typeface="+mn-lt"/>
              </a:rPr>
              <a:t>Metals:</a:t>
            </a:r>
          </a:p>
          <a:p>
            <a:pPr lvl="1" eaLnBrk="1" hangingPunct="1">
              <a:lnSpc>
                <a:spcPct val="95000"/>
              </a:lnSpc>
              <a:spcAft>
                <a:spcPct val="15000"/>
              </a:spcAft>
              <a:buSzPct val="105000"/>
              <a:buFont typeface="Arial" panose="020B0604020202020204" pitchFamily="34" charset="0"/>
              <a:buChar char="▪"/>
            </a:pPr>
            <a:r>
              <a:rPr lang="en-US" b="1" noProof="1">
                <a:latin typeface="+mn-lt"/>
              </a:rPr>
              <a:t>Stainless steel </a:t>
            </a:r>
            <a:r>
              <a:rPr lang="en-US" noProof="1">
                <a:latin typeface="+mn-lt"/>
              </a:rPr>
              <a:t>is the preferred general use metal for food contact surfaces because of its corrosion resistance and durability in most food applications</a:t>
            </a:r>
          </a:p>
          <a:p>
            <a:pPr lvl="1" eaLnBrk="1" hangingPunct="1">
              <a:lnSpc>
                <a:spcPct val="95000"/>
              </a:lnSpc>
              <a:spcAft>
                <a:spcPct val="15000"/>
              </a:spcAft>
              <a:buSzPct val="105000"/>
              <a:buFont typeface="Arial" panose="020B0604020202020204" pitchFamily="34" charset="0"/>
              <a:buChar char="▪"/>
            </a:pPr>
            <a:r>
              <a:rPr lang="en-US" b="1" noProof="1">
                <a:latin typeface="+mn-lt"/>
              </a:rPr>
              <a:t>Titanium</a:t>
            </a:r>
            <a:r>
              <a:rPr lang="en-US" noProof="1">
                <a:latin typeface="+mn-lt"/>
              </a:rPr>
              <a:t> has excellent durability and corrosion resistance (especially in an acidic environment) . However, its use is limited by high cost. Titanium is used in stainless steel alloys for food equipment used in the processing of food products with high acid and/or salt content (e.g., citrus juice, tomato products).</a:t>
            </a:r>
          </a:p>
        </p:txBody>
      </p:sp>
    </p:spTree>
    <p:extLst>
      <p:ext uri="{BB962C8B-B14F-4D97-AF65-F5344CB8AC3E}">
        <p14:creationId xmlns:p14="http://schemas.microsoft.com/office/powerpoint/2010/main" val="12111344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2" name="Slide Number Placeholder 1"/>
          <p:cNvSpPr>
            <a:spLocks noGrp="1"/>
          </p:cNvSpPr>
          <p:nvPr>
            <p:ph type="sldNum" sz="quarter" idx="4"/>
          </p:nvPr>
        </p:nvSpPr>
        <p:spPr/>
        <p:txBody>
          <a:bodyPr/>
          <a:lstStyle/>
          <a:p>
            <a:fld id="{7B35B823-78A6-4AA4-A0F1-2DC210CA05EA}" type="slidenum">
              <a:rPr lang="en-US" smtClean="0"/>
              <a:pPr/>
              <a:t>7</a:t>
            </a:fld>
            <a:endParaRPr lang="en-US" dirty="0"/>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Materials- Metals</a:t>
            </a:r>
          </a:p>
        </p:txBody>
      </p:sp>
      <p:sp>
        <p:nvSpPr>
          <p:cNvPr id="17" name="Rectangle 5"/>
          <p:cNvSpPr>
            <a:spLocks noChangeArrowheads="1"/>
          </p:cNvSpPr>
          <p:nvPr/>
        </p:nvSpPr>
        <p:spPr bwMode="gray">
          <a:xfrm>
            <a:off x="323850" y="2130509"/>
            <a:ext cx="8515350"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Metals limited by application:</a:t>
            </a:r>
          </a:p>
          <a:p>
            <a:pPr lvl="1" eaLnBrk="1" hangingPunct="1">
              <a:lnSpc>
                <a:spcPct val="95000"/>
              </a:lnSpc>
              <a:spcAft>
                <a:spcPct val="15000"/>
              </a:spcAft>
              <a:buSzPct val="105000"/>
              <a:buFont typeface="Arial" panose="020B0604020202020204" pitchFamily="34" charset="0"/>
              <a:buChar char="▪"/>
            </a:pPr>
            <a:r>
              <a:rPr lang="en-US" b="1" noProof="1">
                <a:latin typeface="+mn-lt"/>
              </a:rPr>
              <a:t>Copper</a:t>
            </a:r>
            <a:r>
              <a:rPr lang="en-US" noProof="1">
                <a:latin typeface="+mn-lt"/>
              </a:rPr>
              <a:t> is primarily used for equipment used in the brewing industry, with some use for cheese vats in Swiss cheese manufacture, due to tradition. Care should be used with copper equipment when processing acid products, as copper residues can leach into the product.</a:t>
            </a:r>
          </a:p>
          <a:p>
            <a:pPr lvl="1" eaLnBrk="1" hangingPunct="1">
              <a:lnSpc>
                <a:spcPct val="95000"/>
              </a:lnSpc>
              <a:spcAft>
                <a:spcPct val="15000"/>
              </a:spcAft>
              <a:buSzPct val="105000"/>
              <a:buFont typeface="Arial" panose="020B0604020202020204" pitchFamily="34" charset="0"/>
              <a:buChar char="▪"/>
            </a:pPr>
            <a:r>
              <a:rPr lang="en-US" b="1" noProof="1">
                <a:latin typeface="+mn-lt"/>
              </a:rPr>
              <a:t>Aluminum</a:t>
            </a:r>
            <a:r>
              <a:rPr lang="en-US" noProof="1">
                <a:latin typeface="+mn-lt"/>
              </a:rPr>
              <a:t> is used in certain parts and components where lighter weight is desired. However, aluminum has poor corrosion resistance and can become pitted and cracked with continued use. Care should taken when cleaning and sanitizing aluminum components as oxidizing chemicals can accelerate the pitting of the metal.</a:t>
            </a:r>
          </a:p>
          <a:p>
            <a:pPr lvl="1" eaLnBrk="1" hangingPunct="1">
              <a:lnSpc>
                <a:spcPct val="95000"/>
              </a:lnSpc>
              <a:spcAft>
                <a:spcPct val="15000"/>
              </a:spcAft>
              <a:buSzPct val="105000"/>
              <a:buFont typeface="Arial" panose="020B0604020202020204" pitchFamily="34" charset="0"/>
              <a:buChar char="▪"/>
            </a:pPr>
            <a:r>
              <a:rPr lang="en-US" b="1" noProof="1">
                <a:latin typeface="+mn-lt"/>
              </a:rPr>
              <a:t>Carbonized metal </a:t>
            </a:r>
            <a:r>
              <a:rPr lang="en-US" noProof="1">
                <a:latin typeface="+mn-lt"/>
              </a:rPr>
              <a:t>and </a:t>
            </a:r>
            <a:r>
              <a:rPr lang="en-US" b="1" noProof="1">
                <a:latin typeface="+mn-lt"/>
              </a:rPr>
              <a:t>cast iron </a:t>
            </a:r>
            <a:r>
              <a:rPr lang="en-US" noProof="1">
                <a:latin typeface="+mn-lt"/>
              </a:rPr>
              <a:t>are only used for frying and cooking surfaces, and similar applications in food service.</a:t>
            </a:r>
          </a:p>
          <a:p>
            <a:pPr lvl="1" eaLnBrk="1" hangingPunct="1">
              <a:lnSpc>
                <a:spcPct val="95000"/>
              </a:lnSpc>
              <a:spcAft>
                <a:spcPct val="15000"/>
              </a:spcAft>
              <a:buSzPct val="105000"/>
              <a:buFont typeface="Arial" panose="020B0604020202020204" pitchFamily="34" charset="0"/>
              <a:buChar char="▪"/>
            </a:pPr>
            <a:r>
              <a:rPr lang="en-US" b="1" noProof="1">
                <a:latin typeface="+mn-lt"/>
              </a:rPr>
              <a:t>Galvanized iron </a:t>
            </a:r>
            <a:r>
              <a:rPr lang="en-US" noProof="1">
                <a:latin typeface="+mn-lt"/>
              </a:rPr>
              <a:t>should be avoided as a food contact surface because it is highly reactive with acids.</a:t>
            </a:r>
          </a:p>
        </p:txBody>
      </p:sp>
    </p:spTree>
    <p:extLst>
      <p:ext uri="{BB962C8B-B14F-4D97-AF65-F5344CB8AC3E}">
        <p14:creationId xmlns:p14="http://schemas.microsoft.com/office/powerpoint/2010/main" val="16927407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2" name="Slide Number Placeholder 1"/>
          <p:cNvSpPr>
            <a:spLocks noGrp="1"/>
          </p:cNvSpPr>
          <p:nvPr>
            <p:ph type="sldNum" sz="quarter" idx="4"/>
          </p:nvPr>
        </p:nvSpPr>
        <p:spPr/>
        <p:txBody>
          <a:bodyPr/>
          <a:lstStyle/>
          <a:p>
            <a:fld id="{7B35B823-78A6-4AA4-A0F1-2DC210CA05EA}" type="slidenum">
              <a:rPr lang="en-US" smtClean="0"/>
              <a:pPr/>
              <a:t>8</a:t>
            </a:fld>
            <a:endParaRPr lang="en-US" dirty="0"/>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Materials- Non-metals</a:t>
            </a:r>
          </a:p>
        </p:txBody>
      </p:sp>
      <p:sp>
        <p:nvSpPr>
          <p:cNvPr id="17" name="Rectangle 5"/>
          <p:cNvSpPr>
            <a:spLocks noChangeArrowheads="1"/>
          </p:cNvSpPr>
          <p:nvPr/>
        </p:nvSpPr>
        <p:spPr bwMode="gray">
          <a:xfrm>
            <a:off x="323849" y="2133600"/>
            <a:ext cx="8515351"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b="1" noProof="1">
                <a:latin typeface="+mn-lt"/>
              </a:rPr>
              <a:t>Non-Metals</a:t>
            </a:r>
          </a:p>
          <a:p>
            <a:pPr lvl="1" eaLnBrk="1" hangingPunct="1">
              <a:lnSpc>
                <a:spcPct val="95000"/>
              </a:lnSpc>
              <a:spcAft>
                <a:spcPct val="15000"/>
              </a:spcAft>
              <a:buSzPct val="105000"/>
              <a:buFont typeface="Arial" panose="020B0604020202020204" pitchFamily="34" charset="0"/>
              <a:buChar char="▪"/>
            </a:pPr>
            <a:r>
              <a:rPr lang="en-US" b="1" noProof="1">
                <a:latin typeface="+mn-lt"/>
              </a:rPr>
              <a:t>Plastics, rubber</a:t>
            </a:r>
            <a:r>
              <a:rPr lang="en-US" noProof="1">
                <a:latin typeface="+mn-lt"/>
              </a:rPr>
              <a:t>, and </a:t>
            </a:r>
            <a:r>
              <a:rPr lang="en-US" b="1" noProof="1">
                <a:latin typeface="+mn-lt"/>
              </a:rPr>
              <a:t>rubber-like</a:t>
            </a:r>
            <a:r>
              <a:rPr lang="en-US" noProof="1">
                <a:latin typeface="+mn-lt"/>
              </a:rPr>
              <a:t> materials that should be food grade</a:t>
            </a:r>
          </a:p>
          <a:p>
            <a:pPr lvl="1" eaLnBrk="1" hangingPunct="1">
              <a:lnSpc>
                <a:spcPct val="95000"/>
              </a:lnSpc>
              <a:spcAft>
                <a:spcPct val="15000"/>
              </a:spcAft>
              <a:buSzPct val="105000"/>
              <a:buFont typeface="Arial" panose="020B0604020202020204" pitchFamily="34" charset="0"/>
              <a:buChar char="▪"/>
            </a:pPr>
            <a:r>
              <a:rPr lang="en-US" b="1" noProof="1">
                <a:latin typeface="+mn-lt"/>
              </a:rPr>
              <a:t>Ceramics</a:t>
            </a:r>
            <a:r>
              <a:rPr lang="en-US" noProof="1">
                <a:latin typeface="+mn-lt"/>
              </a:rPr>
              <a:t> are used primarily in membrane filtration systems. They may also be used in other limited applications if wear resistance is necessary.</a:t>
            </a:r>
          </a:p>
          <a:p>
            <a:pPr lvl="1" eaLnBrk="1" hangingPunct="1">
              <a:lnSpc>
                <a:spcPct val="95000"/>
              </a:lnSpc>
              <a:spcAft>
                <a:spcPct val="15000"/>
              </a:spcAft>
              <a:buSzPct val="105000"/>
              <a:buFont typeface="Arial" panose="020B0604020202020204" pitchFamily="34" charset="0"/>
              <a:buChar char="▪"/>
            </a:pPr>
            <a:r>
              <a:rPr lang="en-US" b="1" noProof="1">
                <a:latin typeface="+mn-lt"/>
              </a:rPr>
              <a:t>Glass</a:t>
            </a:r>
            <a:r>
              <a:rPr lang="en-US" noProof="1">
                <a:latin typeface="+mn-lt"/>
              </a:rPr>
              <a:t> may be used as a food contact surface. These applications are limited due to the potential for breakage. When glass is used, it must be durable,break resistant or heat resistant glass. Some applications where glass is used are light and sight openings into vessels and in very limited glass piping applications.</a:t>
            </a:r>
          </a:p>
          <a:p>
            <a:pPr lvl="1" eaLnBrk="1" hangingPunct="1">
              <a:lnSpc>
                <a:spcPct val="95000"/>
              </a:lnSpc>
              <a:spcAft>
                <a:spcPct val="15000"/>
              </a:spcAft>
              <a:buSzPct val="105000"/>
              <a:buFont typeface="Arial" panose="020B0604020202020204" pitchFamily="34" charset="0"/>
              <a:buChar char="▪"/>
            </a:pPr>
            <a:r>
              <a:rPr lang="en-US" b="1" noProof="1">
                <a:latin typeface="+mn-lt"/>
              </a:rPr>
              <a:t>Paper</a:t>
            </a:r>
            <a:r>
              <a:rPr lang="en-US" noProof="1">
                <a:latin typeface="+mn-lt"/>
              </a:rPr>
              <a:t> has been used over the years as a gasket material in piping systems designed for daily disassembly. Paper is considered a single use material.</a:t>
            </a:r>
          </a:p>
          <a:p>
            <a:pPr lvl="1" eaLnBrk="1" hangingPunct="1">
              <a:lnSpc>
                <a:spcPct val="95000"/>
              </a:lnSpc>
              <a:spcAft>
                <a:spcPct val="15000"/>
              </a:spcAft>
              <a:buSzPct val="105000"/>
              <a:buFont typeface="Arial" panose="020B0604020202020204" pitchFamily="34" charset="0"/>
              <a:buChar char="▪"/>
            </a:pPr>
            <a:r>
              <a:rPr lang="en-US" b="1" noProof="1">
                <a:latin typeface="+mn-lt"/>
              </a:rPr>
              <a:t>Wood</a:t>
            </a:r>
            <a:r>
              <a:rPr lang="en-US" noProof="1">
                <a:latin typeface="+mn-lt"/>
              </a:rPr>
              <a:t>, which is highly porous and difficult to clean, should be avoided as a food contact surface.</a:t>
            </a:r>
          </a:p>
        </p:txBody>
      </p:sp>
    </p:spTree>
    <p:extLst>
      <p:ext uri="{BB962C8B-B14F-4D97-AF65-F5344CB8AC3E}">
        <p14:creationId xmlns:p14="http://schemas.microsoft.com/office/powerpoint/2010/main" val="882111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46112"/>
            <a:ext cx="8229600" cy="1143000"/>
          </a:xfrm>
        </p:spPr>
        <p:txBody>
          <a:bodyPr>
            <a:normAutofit/>
          </a:bodyPr>
          <a:lstStyle/>
          <a:p>
            <a:r>
              <a:rPr lang="en-US" altLang="en-US" sz="3200" noProof="1">
                <a:latin typeface="+mn-lt"/>
              </a:rPr>
              <a:t>FOOD PRODUCT CONTACT SURFACES</a:t>
            </a:r>
          </a:p>
        </p:txBody>
      </p:sp>
      <p:sp>
        <p:nvSpPr>
          <p:cNvPr id="2" name="Slide Number Placeholder 1"/>
          <p:cNvSpPr>
            <a:spLocks noGrp="1"/>
          </p:cNvSpPr>
          <p:nvPr>
            <p:ph type="sldNum" sz="quarter" idx="4"/>
          </p:nvPr>
        </p:nvSpPr>
        <p:spPr/>
        <p:txBody>
          <a:bodyPr/>
          <a:lstStyle/>
          <a:p>
            <a:fld id="{7B35B823-78A6-4AA4-A0F1-2DC210CA05EA}" type="slidenum">
              <a:rPr lang="en-US" smtClean="0"/>
              <a:pPr/>
              <a:t>9</a:t>
            </a:fld>
            <a:endParaRPr lang="en-US" dirty="0"/>
          </a:p>
        </p:txBody>
      </p:sp>
      <p:sp>
        <p:nvSpPr>
          <p:cNvPr id="16" name="Rectangle 2"/>
          <p:cNvSpPr>
            <a:spLocks noChangeArrowheads="1"/>
          </p:cNvSpPr>
          <p:nvPr/>
        </p:nvSpPr>
        <p:spPr bwMode="gray">
          <a:xfrm>
            <a:off x="323850" y="1757362"/>
            <a:ext cx="8515350" cy="376238"/>
          </a:xfrm>
          <a:prstGeom prst="rect">
            <a:avLst/>
          </a:prstGeom>
          <a:solidFill>
            <a:schemeClr val="accent5">
              <a:lumMod val="75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Surface Texture and/or Finish</a:t>
            </a:r>
          </a:p>
        </p:txBody>
      </p:sp>
      <p:sp>
        <p:nvSpPr>
          <p:cNvPr id="17" name="Rectangle 5"/>
          <p:cNvSpPr>
            <a:spLocks noChangeArrowheads="1"/>
          </p:cNvSpPr>
          <p:nvPr/>
        </p:nvSpPr>
        <p:spPr bwMode="gray">
          <a:xfrm>
            <a:off x="324853" y="2133600"/>
            <a:ext cx="8514347" cy="4110037"/>
          </a:xfrm>
          <a:prstGeom prst="rect">
            <a:avLst/>
          </a:prstGeom>
          <a:solidFill>
            <a:schemeClr val="accent5">
              <a:lumMod val="20000"/>
              <a:lumOff val="80000"/>
            </a:schemeClr>
          </a:soli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95000"/>
              </a:lnSpc>
              <a:spcAft>
                <a:spcPct val="15000"/>
              </a:spcAft>
              <a:buFont typeface="Wingdings" panose="05000000000000000000" pitchFamily="2" charset="2"/>
              <a:buChar char="§"/>
            </a:pPr>
            <a:r>
              <a:rPr lang="en-US" dirty="0">
                <a:latin typeface="+mn-lt"/>
              </a:rPr>
              <a:t>If any surface is ground, polished, or textured in any way, it must be done so the final surface is smooth, durable, free of cracks and crevices</a:t>
            </a:r>
          </a:p>
          <a:p>
            <a:pPr marL="285750" indent="-285750" eaLnBrk="1" hangingPunct="1">
              <a:lnSpc>
                <a:spcPct val="95000"/>
              </a:lnSpc>
              <a:spcAft>
                <a:spcPct val="15000"/>
              </a:spcAft>
              <a:buFont typeface="Wingdings" panose="05000000000000000000" pitchFamily="2" charset="2"/>
              <a:buChar char="§"/>
            </a:pPr>
            <a:r>
              <a:rPr lang="en-US" dirty="0">
                <a:latin typeface="+mn-lt"/>
              </a:rPr>
              <a:t>polished stainless steel surfaces meet a No. 4 ground surface, and unpolished surfaces meet a No. 2B or mill finish. </a:t>
            </a:r>
          </a:p>
          <a:p>
            <a:pPr marL="285750" indent="-285750" eaLnBrk="1" hangingPunct="1">
              <a:lnSpc>
                <a:spcPct val="95000"/>
              </a:lnSpc>
              <a:spcAft>
                <a:spcPct val="15000"/>
              </a:spcAft>
              <a:buFont typeface="Wingdings" panose="05000000000000000000" pitchFamily="2" charset="2"/>
              <a:buChar char="§"/>
            </a:pPr>
            <a:r>
              <a:rPr lang="en-US" dirty="0">
                <a:latin typeface="+mn-lt"/>
              </a:rPr>
              <a:t>The surface texture or finish of a material is decided by </a:t>
            </a:r>
            <a:r>
              <a:rPr lang="en-US" b="1" dirty="0">
                <a:latin typeface="+mn-lt"/>
              </a:rPr>
              <a:t>Ra Value</a:t>
            </a:r>
          </a:p>
          <a:p>
            <a:pPr lvl="1" eaLnBrk="1" hangingPunct="1">
              <a:lnSpc>
                <a:spcPct val="95000"/>
              </a:lnSpc>
              <a:spcAft>
                <a:spcPct val="15000"/>
              </a:spcAft>
              <a:buSzPct val="105000"/>
              <a:buFont typeface="Arial" panose="020B0604020202020204" pitchFamily="34" charset="0"/>
              <a:buChar char="▪"/>
            </a:pPr>
            <a:r>
              <a:rPr lang="en-US" b="1" dirty="0">
                <a:latin typeface="+mn-lt"/>
              </a:rPr>
              <a:t>Roughness average or Ra value</a:t>
            </a:r>
            <a:r>
              <a:rPr lang="en-US" dirty="0">
                <a:latin typeface="+mn-lt"/>
              </a:rPr>
              <a:t> is determined using a sensitive instrument (termed a profilometer) which employs a diamond tipped stylus to measure peaks and valleys in a relatively smooth surface </a:t>
            </a:r>
            <a:endParaRPr lang="en-US" noProof="1">
              <a:latin typeface="+mn-lt"/>
            </a:endParaRPr>
          </a:p>
        </p:txBody>
      </p:sp>
    </p:spTree>
    <p:extLst>
      <p:ext uri="{BB962C8B-B14F-4D97-AF65-F5344CB8AC3E}">
        <p14:creationId xmlns:p14="http://schemas.microsoft.com/office/powerpoint/2010/main" val="2855818910"/>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6F0180CB-08B1-436B-9799-0C76022FBD6C}">
  <ds:schemaRefs>
    <ds:schemaRef ds:uri="http://schemas.microsoft.com/office/2006/metadata/properties"/>
    <ds:schemaRef ds:uri="B6023AA3-3CEE-413F-91F8-322A2644F388"/>
    <ds:schemaRef ds:uri="http://schemas.openxmlformats.org/package/2006/metadata/core-propertie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sharepoint/v3/fields"/>
    <ds:schemaRef ds:uri="0f0eb950-47b7-49a7-b2b9-b0c411c9c3b8"/>
    <ds:schemaRef ds:uri="http://schemas.microsoft.com/sharepoint/v3"/>
    <ds:schemaRef ds:uri="http://www.w3.org/XML/1998/namespace"/>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pmg</Template>
  <TotalTime>286</TotalTime>
  <Words>1818</Words>
  <Application>Microsoft Office PowerPoint</Application>
  <PresentationFormat>On-screen Show (4:3)</PresentationFormat>
  <Paragraphs>361</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Wingdings</vt:lpstr>
      <vt:lpstr>Office Theme</vt:lpstr>
      <vt:lpstr>EQUIPMENT DESIGN</vt:lpstr>
      <vt:lpstr>AGENDA </vt:lpstr>
      <vt:lpstr>SANITARY CONSTRUCTION &amp; DESIGN OF FOOD EQUIPMENT</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FOOD PRODUCT CONTACT SURFACES</vt:lpstr>
      <vt:lpstr>NON-FOOD PRODUCT CONTACT SURFACES</vt:lpstr>
      <vt:lpstr>NON-FOOD PRODUCT CONTACT SURFACES</vt:lpstr>
      <vt:lpstr>FOOD EQUIPMENT INSTALLATION</vt:lpstr>
      <vt:lpstr>FOOD EQUIPMENT INSTALLATION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DESIGN</dc:title>
  <dc:creator>PMG-54</dc:creator>
  <cp:lastModifiedBy>abhinav pandey</cp:lastModifiedBy>
  <cp:revision>56</cp:revision>
  <cp:lastPrinted>2014-11-21T06:58:07Z</cp:lastPrinted>
  <dcterms:created xsi:type="dcterms:W3CDTF">2017-06-29T09:48:02Z</dcterms:created>
  <dcterms:modified xsi:type="dcterms:W3CDTF">2025-04-15T10:59:07Z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