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5"/>
  </p:sldMasterIdLst>
  <p:notesMasterIdLst>
    <p:notesMasterId r:id="rId23"/>
  </p:notesMasterIdLst>
  <p:sldIdLst>
    <p:sldId id="267" r:id="rId6"/>
    <p:sldId id="268" r:id="rId7"/>
    <p:sldId id="271" r:id="rId8"/>
    <p:sldId id="272" r:id="rId9"/>
    <p:sldId id="273" r:id="rId10"/>
    <p:sldId id="274" r:id="rId11"/>
    <p:sldId id="275" r:id="rId12"/>
    <p:sldId id="286" r:id="rId13"/>
    <p:sldId id="276" r:id="rId14"/>
    <p:sldId id="277" r:id="rId15"/>
    <p:sldId id="285" r:id="rId16"/>
    <p:sldId id="278" r:id="rId17"/>
    <p:sldId id="280" r:id="rId18"/>
    <p:sldId id="281" r:id="rId19"/>
    <p:sldId id="282" r:id="rId20"/>
    <p:sldId id="283" r:id="rId21"/>
    <p:sldId id="284" r:id="rId2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AF2"/>
    <a:srgbClr val="C3B6D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p:cViewPr varScale="1">
        <p:scale>
          <a:sx n="93" d="100"/>
          <a:sy n="93" d="100"/>
        </p:scale>
        <p:origin x="158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notesViewPr>
    <p:cSldViewPr>
      <p:cViewPr varScale="1">
        <p:scale>
          <a:sx n="55" d="100"/>
          <a:sy n="55" d="100"/>
        </p:scale>
        <p:origin x="261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5462E2-F543-4B30-B078-C63253CE8CBB}" type="slidenum">
              <a:rPr lang="en-US" smtClean="0"/>
              <a:t>5</a:t>
            </a:fld>
            <a:endParaRPr lang="en-US" dirty="0"/>
          </a:p>
        </p:txBody>
      </p:sp>
    </p:spTree>
    <p:extLst>
      <p:ext uri="{BB962C8B-B14F-4D97-AF65-F5344CB8AC3E}">
        <p14:creationId xmlns:p14="http://schemas.microsoft.com/office/powerpoint/2010/main" val="194948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826243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96124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844309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60804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49007098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762000"/>
            <a:ext cx="8763000" cy="1508105"/>
          </a:xfrm>
          <a:prstGeom prst="rect">
            <a:avLst/>
          </a:prstGeom>
        </p:spPr>
        <p:txBody>
          <a:bodyPr wrap="square">
            <a:spAutoFit/>
          </a:bodyPr>
          <a:lstStyle/>
          <a:p>
            <a:pPr algn="ctr"/>
            <a:r>
              <a:rPr lang="en-US" sz="4600" dirty="0">
                <a:solidFill>
                  <a:prstClr val="black"/>
                </a:solidFill>
                <a:latin typeface="Cooper Black" panose="0208090404030B020404" pitchFamily="18" charset="0"/>
                <a:ea typeface="+mj-ea"/>
                <a:cs typeface="+mj-cs"/>
              </a:rPr>
              <a:t>CONCEPTS OF CLEANING AND SANITIZATION</a:t>
            </a:r>
            <a:endParaRPr lang="en-US" sz="4600" dirty="0">
              <a:latin typeface="Cooper Black" panose="0208090404030B020404" pitchFamily="18" charset="0"/>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1026" name="Picture 2" descr="http://ecom.training.dupont.com/IMAGE/PRODUCTIMAGE/FOOD03_400X300%5b1%5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827337"/>
            <a:ext cx="4724400" cy="354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3329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HOW TO CLEAN?</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5" name="Rectangle 2"/>
          <p:cNvSpPr>
            <a:spLocks noChangeArrowheads="1"/>
          </p:cNvSpPr>
          <p:nvPr/>
        </p:nvSpPr>
        <p:spPr bwMode="gray">
          <a:xfrm>
            <a:off x="322263" y="1555750"/>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Equipment classification</a:t>
            </a:r>
          </a:p>
        </p:txBody>
      </p:sp>
      <p:sp>
        <p:nvSpPr>
          <p:cNvPr id="16" name="Rectangle 8"/>
          <p:cNvSpPr>
            <a:spLocks noChangeArrowheads="1"/>
          </p:cNvSpPr>
          <p:nvPr/>
        </p:nvSpPr>
        <p:spPr bwMode="gray">
          <a:xfrm>
            <a:off x="322263" y="1931988"/>
            <a:ext cx="4176712" cy="1854199"/>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Equipment can be categorized with regard to cleaning method as </a:t>
            </a:r>
          </a:p>
          <a:p>
            <a:pPr eaLnBrk="1" hangingPunct="1">
              <a:lnSpc>
                <a:spcPct val="95000"/>
              </a:lnSpc>
              <a:spcAft>
                <a:spcPct val="40000"/>
              </a:spcAft>
              <a:buFont typeface="Wingdings" panose="05000000000000000000" pitchFamily="2" charset="2"/>
              <a:buChar char="§"/>
            </a:pPr>
            <a:r>
              <a:rPr lang="en-US" altLang="en-US" noProof="1">
                <a:latin typeface="+mn-lt"/>
              </a:rPr>
              <a:t>CIP</a:t>
            </a:r>
          </a:p>
          <a:p>
            <a:pPr eaLnBrk="1" hangingPunct="1">
              <a:lnSpc>
                <a:spcPct val="95000"/>
              </a:lnSpc>
              <a:spcAft>
                <a:spcPct val="40000"/>
              </a:spcAft>
              <a:buFont typeface="Wingdings" panose="05000000000000000000" pitchFamily="2" charset="2"/>
              <a:buChar char="§"/>
            </a:pPr>
            <a:r>
              <a:rPr lang="en-US" altLang="en-US" noProof="1">
                <a:latin typeface="+mn-lt"/>
              </a:rPr>
              <a:t>COP</a:t>
            </a:r>
          </a:p>
          <a:p>
            <a:pPr eaLnBrk="1" hangingPunct="1">
              <a:lnSpc>
                <a:spcPct val="95000"/>
              </a:lnSpc>
              <a:spcAft>
                <a:spcPct val="40000"/>
              </a:spcAft>
              <a:buFont typeface="Wingdings" panose="05000000000000000000" pitchFamily="2" charset="2"/>
              <a:buChar char="§"/>
            </a:pPr>
            <a:r>
              <a:rPr lang="en-US" altLang="en-US" noProof="1">
                <a:latin typeface="+mn-lt"/>
              </a:rPr>
              <a:t>Manual</a:t>
            </a:r>
          </a:p>
        </p:txBody>
      </p:sp>
      <p:sp>
        <p:nvSpPr>
          <p:cNvPr id="17" name="Rectangle 5"/>
          <p:cNvSpPr>
            <a:spLocks noChangeArrowheads="1"/>
          </p:cNvSpPr>
          <p:nvPr/>
        </p:nvSpPr>
        <p:spPr bwMode="gray">
          <a:xfrm>
            <a:off x="4656138" y="1555750"/>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Mechanical Cleaning</a:t>
            </a:r>
          </a:p>
        </p:txBody>
      </p:sp>
      <p:sp>
        <p:nvSpPr>
          <p:cNvPr id="18" name="Rectangle 11"/>
          <p:cNvSpPr>
            <a:spLocks noChangeArrowheads="1"/>
          </p:cNvSpPr>
          <p:nvPr/>
        </p:nvSpPr>
        <p:spPr bwMode="gray">
          <a:xfrm>
            <a:off x="4656138" y="1931988"/>
            <a:ext cx="4181475" cy="1865312"/>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indent="-190500">
              <a:lnSpc>
                <a:spcPct val="95000"/>
              </a:lnSpc>
              <a:spcAft>
                <a:spcPct val="40000"/>
              </a:spcAft>
              <a:buFont typeface="Wingdings" pitchFamily="2" charset="2"/>
              <a:buChar char="§"/>
              <a:defRPr/>
            </a:pPr>
            <a:r>
              <a:rPr lang="en-US" noProof="1">
                <a:cs typeface="Arial" charset="0"/>
              </a:rPr>
              <a:t>Often referred to as clean-in-place (CIP)</a:t>
            </a:r>
          </a:p>
          <a:p>
            <a:pPr marL="190500" indent="-190500">
              <a:lnSpc>
                <a:spcPct val="95000"/>
              </a:lnSpc>
              <a:spcAft>
                <a:spcPct val="40000"/>
              </a:spcAft>
              <a:buFont typeface="Wingdings" pitchFamily="2" charset="2"/>
              <a:buChar char="§"/>
              <a:defRPr/>
            </a:pPr>
            <a:r>
              <a:rPr lang="en-US" dirty="0">
                <a:cs typeface="Arial" panose="020B0604020202020204" pitchFamily="34" charset="0"/>
              </a:rPr>
              <a:t>Requires no disassembly or partial disassembly</a:t>
            </a:r>
            <a:endParaRPr lang="en-US" noProof="1">
              <a:solidFill>
                <a:srgbClr val="FFFFFF"/>
              </a:solidFill>
              <a:cs typeface="Arial" panose="020B0604020202020204" pitchFamily="34" charset="0"/>
            </a:endParaRPr>
          </a:p>
          <a:p>
            <a:pPr marL="190500" indent="-190500">
              <a:lnSpc>
                <a:spcPct val="95000"/>
              </a:lnSpc>
              <a:spcAft>
                <a:spcPct val="40000"/>
              </a:spcAft>
              <a:buFont typeface="Wingdings" pitchFamily="2" charset="2"/>
              <a:buChar char="§"/>
              <a:defRPr/>
            </a:pPr>
            <a:endParaRPr lang="en-US" noProof="1">
              <a:cs typeface="Arial" charset="0"/>
            </a:endParaRPr>
          </a:p>
        </p:txBody>
      </p:sp>
      <p:sp>
        <p:nvSpPr>
          <p:cNvPr id="19" name="Rectangle 3"/>
          <p:cNvSpPr>
            <a:spLocks noChangeArrowheads="1"/>
          </p:cNvSpPr>
          <p:nvPr/>
        </p:nvSpPr>
        <p:spPr bwMode="gray">
          <a:xfrm>
            <a:off x="322263" y="3965575"/>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Clean-out-of-Place (COP)</a:t>
            </a:r>
          </a:p>
        </p:txBody>
      </p:sp>
      <p:sp>
        <p:nvSpPr>
          <p:cNvPr id="20" name="Rectangle 9"/>
          <p:cNvSpPr>
            <a:spLocks noChangeArrowheads="1"/>
          </p:cNvSpPr>
          <p:nvPr/>
        </p:nvSpPr>
        <p:spPr bwMode="gray">
          <a:xfrm>
            <a:off x="322263" y="43418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Can be partially disassembled and cleaned in specialized COP pressure tanks</a:t>
            </a:r>
            <a:endParaRPr lang="en-US" altLang="en-US" noProof="1">
              <a:latin typeface="+mn-lt"/>
            </a:endParaRPr>
          </a:p>
        </p:txBody>
      </p:sp>
      <p:sp>
        <p:nvSpPr>
          <p:cNvPr id="21" name="Rectangle 4"/>
          <p:cNvSpPr>
            <a:spLocks noChangeArrowheads="1"/>
          </p:cNvSpPr>
          <p:nvPr/>
        </p:nvSpPr>
        <p:spPr bwMode="gray">
          <a:xfrm>
            <a:off x="4656138" y="3965575"/>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Manual Cleaning</a:t>
            </a:r>
          </a:p>
        </p:txBody>
      </p:sp>
      <p:sp>
        <p:nvSpPr>
          <p:cNvPr id="23" name="Rectangle 10"/>
          <p:cNvSpPr>
            <a:spLocks noChangeArrowheads="1"/>
          </p:cNvSpPr>
          <p:nvPr/>
        </p:nvSpPr>
        <p:spPr bwMode="gray">
          <a:xfrm>
            <a:off x="4656138" y="4341812"/>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Requires total disassembly for cleaning and inspection.</a:t>
            </a: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10</a:t>
            </a:fld>
            <a:endParaRPr lang="en-US" dirty="0"/>
          </a:p>
        </p:txBody>
      </p:sp>
    </p:spTree>
    <p:extLst>
      <p:ext uri="{BB962C8B-B14F-4D97-AF65-F5344CB8AC3E}">
        <p14:creationId xmlns:p14="http://schemas.microsoft.com/office/powerpoint/2010/main" val="2104213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HOW TO CLEAN?</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7" name="Rectangle 5"/>
          <p:cNvSpPr>
            <a:spLocks noChangeArrowheads="1"/>
          </p:cNvSpPr>
          <p:nvPr/>
        </p:nvSpPr>
        <p:spPr bwMode="gray">
          <a:xfrm>
            <a:off x="2565400" y="1520199"/>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Mechanical Cleaning</a:t>
            </a:r>
          </a:p>
        </p:txBody>
      </p:sp>
      <p:sp>
        <p:nvSpPr>
          <p:cNvPr id="18" name="Rectangle 11"/>
          <p:cNvSpPr>
            <a:spLocks noChangeArrowheads="1"/>
          </p:cNvSpPr>
          <p:nvPr/>
        </p:nvSpPr>
        <p:spPr bwMode="gray">
          <a:xfrm>
            <a:off x="2565400" y="1896437"/>
            <a:ext cx="4181475" cy="1865312"/>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ct val="95000"/>
              </a:lnSpc>
              <a:spcAft>
                <a:spcPct val="40000"/>
              </a:spcAft>
              <a:defRPr/>
            </a:pPr>
            <a:endParaRPr lang="en-US" noProof="1">
              <a:cs typeface="Arial" charset="0"/>
            </a:endParaRPr>
          </a:p>
        </p:txBody>
      </p:sp>
      <p:sp>
        <p:nvSpPr>
          <p:cNvPr id="19" name="Rectangle 3"/>
          <p:cNvSpPr>
            <a:spLocks noChangeArrowheads="1"/>
          </p:cNvSpPr>
          <p:nvPr/>
        </p:nvSpPr>
        <p:spPr bwMode="gray">
          <a:xfrm>
            <a:off x="322263" y="3965575"/>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Clean-out-of-Place (COP)</a:t>
            </a:r>
          </a:p>
        </p:txBody>
      </p:sp>
      <p:sp>
        <p:nvSpPr>
          <p:cNvPr id="20" name="Rectangle 9"/>
          <p:cNvSpPr>
            <a:spLocks noChangeArrowheads="1"/>
          </p:cNvSpPr>
          <p:nvPr/>
        </p:nvSpPr>
        <p:spPr bwMode="gray">
          <a:xfrm>
            <a:off x="322263" y="43418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21" name="Rectangle 4"/>
          <p:cNvSpPr>
            <a:spLocks noChangeArrowheads="1"/>
          </p:cNvSpPr>
          <p:nvPr/>
        </p:nvSpPr>
        <p:spPr bwMode="gray">
          <a:xfrm>
            <a:off x="4656138" y="3965575"/>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Manual Cleaning</a:t>
            </a:r>
          </a:p>
        </p:txBody>
      </p:sp>
      <p:sp>
        <p:nvSpPr>
          <p:cNvPr id="23" name="Rectangle 10"/>
          <p:cNvSpPr>
            <a:spLocks noChangeArrowheads="1"/>
          </p:cNvSpPr>
          <p:nvPr/>
        </p:nvSpPr>
        <p:spPr bwMode="gray">
          <a:xfrm>
            <a:off x="4656138" y="4341812"/>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buClr>
                <a:schemeClr val="accent1"/>
              </a:buClr>
            </a:pPr>
            <a:endParaRPr lang="en-US" altLang="en-US"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11</a:t>
            </a:fld>
            <a:endParaRPr lang="en-US" dirty="0"/>
          </a:p>
        </p:txBody>
      </p:sp>
      <p:pic>
        <p:nvPicPr>
          <p:cNvPr id="2050" name="Picture 2" descr="Image result for Mechanical Clean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1951" y="1962535"/>
            <a:ext cx="3268372" cy="16859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lated image"/>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4737" b="13684"/>
          <a:stretch/>
        </p:blipFill>
        <p:spPr bwMode="auto">
          <a:xfrm>
            <a:off x="914400" y="4418012"/>
            <a:ext cx="2743200" cy="152558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Related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12689" y="4522219"/>
            <a:ext cx="3268372" cy="1421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9824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CHEMICAL SELECTION &amp; REQUIREMENTS</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6" name="Rectangle 2"/>
          <p:cNvSpPr>
            <a:spLocks noChangeArrowheads="1"/>
          </p:cNvSpPr>
          <p:nvPr/>
        </p:nvSpPr>
        <p:spPr bwMode="gray">
          <a:xfrm>
            <a:off x="319088" y="1752600"/>
            <a:ext cx="4176712" cy="381000"/>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Selection</a:t>
            </a:r>
          </a:p>
        </p:txBody>
      </p:sp>
      <p:sp>
        <p:nvSpPr>
          <p:cNvPr id="17" name="Rectangle 6"/>
          <p:cNvSpPr>
            <a:spLocks noChangeArrowheads="1"/>
          </p:cNvSpPr>
          <p:nvPr/>
        </p:nvSpPr>
        <p:spPr bwMode="gray">
          <a:xfrm>
            <a:off x="319088" y="2135188"/>
            <a:ext cx="4176712"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latin typeface="+mn-lt"/>
              </a:rPr>
              <a:t>The selection of cleaning &amp; sanitizing chemicals for use in a food processing facility depends upon</a:t>
            </a:r>
          </a:p>
          <a:p>
            <a:pPr marL="590550" lvl="2" indent="-190500" eaLnBrk="1" hangingPunct="1">
              <a:lnSpc>
                <a:spcPct val="95000"/>
              </a:lnSpc>
              <a:spcAft>
                <a:spcPct val="40000"/>
              </a:spcAft>
              <a:buFont typeface="Wingdings" panose="05000000000000000000" pitchFamily="2" charset="2"/>
              <a:buChar char="§"/>
            </a:pPr>
            <a:r>
              <a:rPr lang="en-US" dirty="0">
                <a:latin typeface="+mn-lt"/>
              </a:rPr>
              <a:t>Soil type</a:t>
            </a:r>
          </a:p>
          <a:p>
            <a:pPr marL="590550" lvl="2" indent="-190500" eaLnBrk="1" hangingPunct="1">
              <a:lnSpc>
                <a:spcPct val="95000"/>
              </a:lnSpc>
              <a:spcAft>
                <a:spcPct val="40000"/>
              </a:spcAft>
              <a:buFont typeface="Wingdings" panose="05000000000000000000" pitchFamily="2" charset="2"/>
              <a:buChar char="§"/>
            </a:pPr>
            <a:r>
              <a:rPr lang="en-US" dirty="0">
                <a:latin typeface="+mn-lt"/>
              </a:rPr>
              <a:t>Surface type</a:t>
            </a:r>
          </a:p>
          <a:p>
            <a:pPr marL="590550" lvl="2" indent="-190500" eaLnBrk="1" hangingPunct="1">
              <a:lnSpc>
                <a:spcPct val="95000"/>
              </a:lnSpc>
              <a:spcAft>
                <a:spcPct val="40000"/>
              </a:spcAft>
              <a:buFont typeface="Wingdings" panose="05000000000000000000" pitchFamily="2" charset="2"/>
              <a:buChar char="§"/>
            </a:pPr>
            <a:r>
              <a:rPr lang="en-US" dirty="0">
                <a:latin typeface="+mn-lt"/>
              </a:rPr>
              <a:t>Application method (CIP/COP/Manual)</a:t>
            </a:r>
          </a:p>
          <a:p>
            <a:pPr marL="590550" lvl="2" indent="-190500" eaLnBrk="1" hangingPunct="1">
              <a:lnSpc>
                <a:spcPct val="95000"/>
              </a:lnSpc>
              <a:spcAft>
                <a:spcPct val="40000"/>
              </a:spcAft>
              <a:buFont typeface="Wingdings" panose="05000000000000000000" pitchFamily="2" charset="2"/>
              <a:buChar char="§"/>
            </a:pPr>
            <a:r>
              <a:rPr lang="en-US" dirty="0">
                <a:latin typeface="+mn-lt"/>
              </a:rPr>
              <a:t>Water quality</a:t>
            </a:r>
          </a:p>
          <a:p>
            <a:pPr marL="590550" lvl="2" indent="-190500" eaLnBrk="1" hangingPunct="1">
              <a:lnSpc>
                <a:spcPct val="95000"/>
              </a:lnSpc>
              <a:spcAft>
                <a:spcPct val="40000"/>
              </a:spcAft>
              <a:buFont typeface="Wingdings" panose="05000000000000000000" pitchFamily="2" charset="2"/>
              <a:buChar char="§"/>
            </a:pPr>
            <a:endParaRPr lang="en-US" dirty="0">
              <a:latin typeface="+mn-lt"/>
            </a:endParaRPr>
          </a:p>
          <a:p>
            <a:pPr marL="190500" lvl="1" indent="-190500" eaLnBrk="1" hangingPunct="1">
              <a:lnSpc>
                <a:spcPct val="95000"/>
              </a:lnSpc>
              <a:spcAft>
                <a:spcPct val="40000"/>
              </a:spcAft>
              <a:buFont typeface="Wingdings" panose="05000000000000000000" pitchFamily="2" charset="2"/>
              <a:buChar char="§"/>
            </a:pPr>
            <a:endParaRPr lang="en-US" dirty="0">
              <a:latin typeface="+mn-lt"/>
            </a:endParaRPr>
          </a:p>
          <a:p>
            <a:pPr marL="190500" lvl="1" indent="-19050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8" name="Rectangle 3"/>
          <p:cNvSpPr>
            <a:spLocks noChangeArrowheads="1"/>
          </p:cNvSpPr>
          <p:nvPr/>
        </p:nvSpPr>
        <p:spPr bwMode="gray">
          <a:xfrm>
            <a:off x="4652963" y="1757362"/>
            <a:ext cx="4167187"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Requirements</a:t>
            </a:r>
          </a:p>
        </p:txBody>
      </p:sp>
      <p:sp>
        <p:nvSpPr>
          <p:cNvPr id="20" name="Rectangle 6"/>
          <p:cNvSpPr>
            <a:spLocks noChangeArrowheads="1"/>
          </p:cNvSpPr>
          <p:nvPr/>
        </p:nvSpPr>
        <p:spPr bwMode="gray">
          <a:xfrm>
            <a:off x="4652963" y="2133600"/>
            <a:ext cx="4167187"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Different parts of the plant require different types of cleaners. For E.g. CIP system does not require cleaners that foam as much as manual cleaners. </a:t>
            </a:r>
          </a:p>
          <a:p>
            <a:pPr eaLnBrk="1" hangingPunct="1">
              <a:lnSpc>
                <a:spcPct val="95000"/>
              </a:lnSpc>
              <a:spcAft>
                <a:spcPct val="40000"/>
              </a:spcAft>
              <a:buFont typeface="Wingdings" panose="05000000000000000000" pitchFamily="2" charset="2"/>
              <a:buChar char="§"/>
            </a:pPr>
            <a:r>
              <a:rPr lang="en-US" altLang="en-US" noProof="1">
                <a:latin typeface="+mn-lt"/>
              </a:rPr>
              <a:t>Sanitizers usually have a period of effectiveness that only lasts for several hours, so if you sanitize the equipment after cleaning it the night before, you may need to sanitize again just prior to processing.</a:t>
            </a:r>
          </a:p>
          <a:p>
            <a:pPr eaLnBrk="1" hangingPunct="1">
              <a:lnSpc>
                <a:spcPct val="95000"/>
              </a:lnSpc>
              <a:spcAft>
                <a:spcPct val="40000"/>
              </a:spcAft>
              <a:buFont typeface="Wingdings" panose="05000000000000000000" pitchFamily="2" charset="2"/>
              <a:buChar char="§"/>
            </a:pPr>
            <a:endParaRPr lang="en-US" altLang="en-US" noProof="1">
              <a:latin typeface="+mn-lt"/>
            </a:endParaRP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12</a:t>
            </a:fld>
            <a:endParaRPr lang="en-US" dirty="0"/>
          </a:p>
        </p:txBody>
      </p:sp>
    </p:spTree>
    <p:extLst>
      <p:ext uri="{BB962C8B-B14F-4D97-AF65-F5344CB8AC3E}">
        <p14:creationId xmlns:p14="http://schemas.microsoft.com/office/powerpoint/2010/main" val="3509771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THE 5 STEP PROCESS</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4" name="Rectangle 4"/>
          <p:cNvSpPr>
            <a:spLocks noChangeArrowheads="1"/>
          </p:cNvSpPr>
          <p:nvPr/>
        </p:nvSpPr>
        <p:spPr bwMode="gray">
          <a:xfrm>
            <a:off x="304800" y="1550988"/>
            <a:ext cx="2030413"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Dry Cleaning</a:t>
            </a:r>
          </a:p>
        </p:txBody>
      </p:sp>
      <p:sp>
        <p:nvSpPr>
          <p:cNvPr id="24" name="Rectangle 9"/>
          <p:cNvSpPr>
            <a:spLocks noChangeArrowheads="1"/>
          </p:cNvSpPr>
          <p:nvPr/>
        </p:nvSpPr>
        <p:spPr bwMode="gray">
          <a:xfrm>
            <a:off x="2487613" y="1555750"/>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dirty="0">
                <a:latin typeface="+mn-lt"/>
              </a:rPr>
              <a:t>Simply using a broom or brush to sweep off food particles and soil from surfaces</a:t>
            </a:r>
            <a:endParaRPr lang="en-US" altLang="en-US" noProof="1">
              <a:latin typeface="+mn-lt"/>
            </a:endParaRPr>
          </a:p>
        </p:txBody>
      </p:sp>
      <p:sp>
        <p:nvSpPr>
          <p:cNvPr id="26" name="Rectangle 5"/>
          <p:cNvSpPr>
            <a:spLocks noChangeArrowheads="1"/>
          </p:cNvSpPr>
          <p:nvPr/>
        </p:nvSpPr>
        <p:spPr bwMode="gray">
          <a:xfrm>
            <a:off x="304800" y="3019425"/>
            <a:ext cx="2030413"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Pre-rinse</a:t>
            </a:r>
          </a:p>
          <a:p>
            <a:pPr algn="ctr"/>
            <a:endParaRPr lang="en-US" altLang="en-US" sz="2000" b="1" noProof="1">
              <a:latin typeface="+mn-lt"/>
            </a:endParaRPr>
          </a:p>
        </p:txBody>
      </p:sp>
      <p:sp>
        <p:nvSpPr>
          <p:cNvPr id="27" name="Rectangle 7"/>
          <p:cNvSpPr>
            <a:spLocks noChangeArrowheads="1"/>
          </p:cNvSpPr>
          <p:nvPr/>
        </p:nvSpPr>
        <p:spPr bwMode="gray">
          <a:xfrm>
            <a:off x="2487613" y="3019425"/>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spcBef>
                <a:spcPct val="40000"/>
              </a:spcBef>
              <a:buFont typeface="Wingdings" panose="05000000000000000000" pitchFamily="2" charset="2"/>
              <a:buChar char="§"/>
            </a:pPr>
            <a:r>
              <a:rPr lang="en-US" dirty="0">
                <a:latin typeface="+mn-lt"/>
              </a:rPr>
              <a:t>Uses warm water (100-120°F) to remove small particles missed in the dry cleaning step and prepares surfaces for application of detergent.</a:t>
            </a:r>
            <a:endParaRPr lang="en-US" altLang="en-US" noProof="1">
              <a:latin typeface="+mn-lt"/>
            </a:endParaRPr>
          </a:p>
        </p:txBody>
      </p:sp>
      <p:sp>
        <p:nvSpPr>
          <p:cNvPr id="28" name="Rectangle 6"/>
          <p:cNvSpPr>
            <a:spLocks noChangeArrowheads="1"/>
          </p:cNvSpPr>
          <p:nvPr/>
        </p:nvSpPr>
        <p:spPr bwMode="gray">
          <a:xfrm>
            <a:off x="304801" y="4484688"/>
            <a:ext cx="2030412" cy="131762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Wash</a:t>
            </a:r>
          </a:p>
        </p:txBody>
      </p:sp>
      <p:sp>
        <p:nvSpPr>
          <p:cNvPr id="29" name="Rectangle 8"/>
          <p:cNvSpPr>
            <a:spLocks noChangeArrowheads="1"/>
          </p:cNvSpPr>
          <p:nvPr/>
        </p:nvSpPr>
        <p:spPr bwMode="gray">
          <a:xfrm>
            <a:off x="2479675" y="4483100"/>
            <a:ext cx="6340475" cy="131286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Remove all soils by following all SSOP’s for cleaning procedures and chemical selection</a:t>
            </a:r>
          </a:p>
          <a:p>
            <a:pPr eaLnBrk="1" hangingPunct="1">
              <a:lnSpc>
                <a:spcPct val="95000"/>
              </a:lnSpc>
              <a:spcAft>
                <a:spcPct val="40000"/>
              </a:spcAft>
              <a:buFont typeface="Wingdings" panose="05000000000000000000" pitchFamily="2" charset="2"/>
              <a:buChar char="§"/>
            </a:pPr>
            <a:r>
              <a:rPr lang="en-US" altLang="en-US" noProof="1">
                <a:latin typeface="+mn-lt"/>
              </a:rPr>
              <a:t>Factors: Time, Action, Concentration, Temperature</a:t>
            </a:r>
          </a:p>
        </p:txBody>
      </p:sp>
      <p:sp>
        <p:nvSpPr>
          <p:cNvPr id="30" name="AutoShape 11"/>
          <p:cNvSpPr>
            <a:spLocks noChangeArrowheads="1"/>
          </p:cNvSpPr>
          <p:nvPr/>
        </p:nvSpPr>
        <p:spPr bwMode="gray">
          <a:xfrm rot="5400000" flipV="1">
            <a:off x="1037431" y="4056857"/>
            <a:ext cx="544513" cy="698500"/>
          </a:xfrm>
          <a:prstGeom prst="rightArrow">
            <a:avLst>
              <a:gd name="adj1" fmla="val 55000"/>
              <a:gd name="adj2" fmla="val 63606"/>
            </a:avLst>
          </a:prstGeom>
          <a:solidFill>
            <a:schemeClr val="tx1"/>
          </a:solidFill>
          <a:ln w="28575">
            <a:solidFill>
              <a:schemeClr val="bg1"/>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1" name="AutoShape 10"/>
          <p:cNvSpPr>
            <a:spLocks noChangeArrowheads="1"/>
          </p:cNvSpPr>
          <p:nvPr/>
        </p:nvSpPr>
        <p:spPr bwMode="gray">
          <a:xfrm rot="5400000" flipV="1">
            <a:off x="1037431" y="2593182"/>
            <a:ext cx="544513" cy="698500"/>
          </a:xfrm>
          <a:prstGeom prst="rightArrow">
            <a:avLst>
              <a:gd name="adj1" fmla="val 55000"/>
              <a:gd name="adj2" fmla="val 63606"/>
            </a:avLst>
          </a:prstGeom>
          <a:solidFill>
            <a:schemeClr val="tx1"/>
          </a:solidFill>
          <a:ln w="28575">
            <a:solidFill>
              <a:schemeClr val="bg1"/>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13</a:t>
            </a:fld>
            <a:endParaRPr lang="en-US" dirty="0"/>
          </a:p>
        </p:txBody>
      </p:sp>
    </p:spTree>
    <p:extLst>
      <p:ext uri="{BB962C8B-B14F-4D97-AF65-F5344CB8AC3E}">
        <p14:creationId xmlns:p14="http://schemas.microsoft.com/office/powerpoint/2010/main" val="2818909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THE 5 STEP PROCESS</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4" name="Rectangle 4"/>
          <p:cNvSpPr>
            <a:spLocks noChangeArrowheads="1"/>
          </p:cNvSpPr>
          <p:nvPr/>
        </p:nvSpPr>
        <p:spPr bwMode="gray">
          <a:xfrm>
            <a:off x="304800" y="1550988"/>
            <a:ext cx="2030413"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Wash (Time)</a:t>
            </a:r>
          </a:p>
        </p:txBody>
      </p:sp>
      <p:sp>
        <p:nvSpPr>
          <p:cNvPr id="24" name="Rectangle 9"/>
          <p:cNvSpPr>
            <a:spLocks noChangeArrowheads="1"/>
          </p:cNvSpPr>
          <p:nvPr/>
        </p:nvSpPr>
        <p:spPr bwMode="gray">
          <a:xfrm>
            <a:off x="2487613" y="1555750"/>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dirty="0">
                <a:latin typeface="+mn-lt"/>
              </a:rPr>
              <a:t>Too little, not enough surface interaction</a:t>
            </a:r>
          </a:p>
          <a:p>
            <a:pPr eaLnBrk="1" hangingPunct="1">
              <a:spcBef>
                <a:spcPct val="40000"/>
              </a:spcBef>
              <a:buFont typeface="Wingdings" panose="05000000000000000000" pitchFamily="2" charset="2"/>
              <a:buChar char="§"/>
            </a:pPr>
            <a:r>
              <a:rPr lang="en-US" dirty="0">
                <a:latin typeface="+mn-lt"/>
              </a:rPr>
              <a:t>Too much, temperature cools, detergent deposits</a:t>
            </a:r>
          </a:p>
          <a:p>
            <a:pPr eaLnBrk="1" hangingPunct="1">
              <a:spcBef>
                <a:spcPct val="40000"/>
              </a:spcBef>
              <a:buFont typeface="Wingdings" panose="05000000000000000000" pitchFamily="2" charset="2"/>
              <a:buChar char="§"/>
            </a:pPr>
            <a:r>
              <a:rPr lang="en-US" dirty="0">
                <a:latin typeface="+mn-lt"/>
              </a:rPr>
              <a:t>Just right, surface wets, soils are removed &amp; washed away</a:t>
            </a:r>
            <a:endParaRPr lang="en-US" altLang="en-US" noProof="1">
              <a:latin typeface="+mn-lt"/>
            </a:endParaRPr>
          </a:p>
        </p:txBody>
      </p:sp>
      <p:sp>
        <p:nvSpPr>
          <p:cNvPr id="26" name="Rectangle 5"/>
          <p:cNvSpPr>
            <a:spLocks noChangeArrowheads="1"/>
          </p:cNvSpPr>
          <p:nvPr/>
        </p:nvSpPr>
        <p:spPr bwMode="gray">
          <a:xfrm>
            <a:off x="304800" y="3019425"/>
            <a:ext cx="2030413"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Wash (Action- Mechanical Force)</a:t>
            </a:r>
          </a:p>
        </p:txBody>
      </p:sp>
      <p:sp>
        <p:nvSpPr>
          <p:cNvPr id="27" name="Rectangle 7"/>
          <p:cNvSpPr>
            <a:spLocks noChangeArrowheads="1"/>
          </p:cNvSpPr>
          <p:nvPr/>
        </p:nvSpPr>
        <p:spPr bwMode="gray">
          <a:xfrm>
            <a:off x="2487613" y="3019425"/>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spcBef>
                <a:spcPct val="40000"/>
              </a:spcBef>
              <a:buFont typeface="Wingdings" panose="05000000000000000000" pitchFamily="2" charset="2"/>
              <a:buChar char="§"/>
            </a:pPr>
            <a:r>
              <a:rPr lang="en-US" dirty="0">
                <a:latin typeface="+mn-lt"/>
              </a:rPr>
              <a:t>Loosens soils and disrupts biofilms</a:t>
            </a:r>
          </a:p>
          <a:p>
            <a:pPr marL="190500" lvl="1" indent="-190500" eaLnBrk="1" hangingPunct="1">
              <a:spcBef>
                <a:spcPct val="40000"/>
              </a:spcBef>
              <a:buFont typeface="Wingdings" panose="05000000000000000000" pitchFamily="2" charset="2"/>
              <a:buChar char="§"/>
            </a:pPr>
            <a:r>
              <a:rPr lang="en-US" dirty="0">
                <a:latin typeface="+mn-lt"/>
              </a:rPr>
              <a:t>Need to have contact with all surfaces</a:t>
            </a:r>
          </a:p>
          <a:p>
            <a:pPr marL="190500" lvl="1" indent="-190500" eaLnBrk="1" hangingPunct="1">
              <a:spcBef>
                <a:spcPct val="40000"/>
              </a:spcBef>
              <a:buFont typeface="Wingdings" panose="05000000000000000000" pitchFamily="2" charset="2"/>
              <a:buChar char="§"/>
            </a:pPr>
            <a:r>
              <a:rPr lang="en-US" dirty="0">
                <a:latin typeface="+mn-lt"/>
              </a:rPr>
              <a:t>Use turbulent flow, slugging</a:t>
            </a:r>
          </a:p>
        </p:txBody>
      </p:sp>
      <p:sp>
        <p:nvSpPr>
          <p:cNvPr id="28" name="Rectangle 6"/>
          <p:cNvSpPr>
            <a:spLocks noChangeArrowheads="1"/>
          </p:cNvSpPr>
          <p:nvPr/>
        </p:nvSpPr>
        <p:spPr bwMode="gray">
          <a:xfrm>
            <a:off x="304800" y="4484688"/>
            <a:ext cx="2030412" cy="131762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Wash (Chemical Concentration)</a:t>
            </a:r>
          </a:p>
        </p:txBody>
      </p:sp>
      <p:sp>
        <p:nvSpPr>
          <p:cNvPr id="29" name="Rectangle 8"/>
          <p:cNvSpPr>
            <a:spLocks noChangeArrowheads="1"/>
          </p:cNvSpPr>
          <p:nvPr/>
        </p:nvSpPr>
        <p:spPr bwMode="gray">
          <a:xfrm>
            <a:off x="2479675" y="4483100"/>
            <a:ext cx="6340475" cy="131286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Too little, not enough cleaning power</a:t>
            </a:r>
          </a:p>
          <a:p>
            <a:pPr eaLnBrk="1" hangingPunct="1">
              <a:lnSpc>
                <a:spcPct val="95000"/>
              </a:lnSpc>
              <a:spcAft>
                <a:spcPct val="40000"/>
              </a:spcAft>
              <a:buFont typeface="Wingdings" panose="05000000000000000000" pitchFamily="2" charset="2"/>
              <a:buChar char="§"/>
            </a:pPr>
            <a:r>
              <a:rPr lang="en-US" altLang="en-US" noProof="1">
                <a:latin typeface="+mn-lt"/>
              </a:rPr>
              <a:t>Too much, reduced efficiency, leaves residues, money wasteage</a:t>
            </a:r>
          </a:p>
          <a:p>
            <a:pPr eaLnBrk="1" hangingPunct="1">
              <a:lnSpc>
                <a:spcPct val="95000"/>
              </a:lnSpc>
              <a:spcAft>
                <a:spcPct val="40000"/>
              </a:spcAft>
              <a:buFont typeface="Wingdings" panose="05000000000000000000" pitchFamily="2" charset="2"/>
              <a:buChar char="§"/>
            </a:pPr>
            <a:r>
              <a:rPr lang="en-US" altLang="en-US" noProof="1">
                <a:latin typeface="+mn-lt"/>
              </a:rPr>
              <a:t>Just right, does the job</a:t>
            </a:r>
          </a:p>
        </p:txBody>
      </p:sp>
      <p:sp>
        <p:nvSpPr>
          <p:cNvPr id="30" name="AutoShape 11"/>
          <p:cNvSpPr>
            <a:spLocks noChangeArrowheads="1"/>
          </p:cNvSpPr>
          <p:nvPr/>
        </p:nvSpPr>
        <p:spPr bwMode="gray">
          <a:xfrm rot="5400000" flipV="1">
            <a:off x="1037431" y="4056857"/>
            <a:ext cx="544513" cy="698500"/>
          </a:xfrm>
          <a:prstGeom prst="rightArrow">
            <a:avLst>
              <a:gd name="adj1" fmla="val 55000"/>
              <a:gd name="adj2" fmla="val 63606"/>
            </a:avLst>
          </a:prstGeom>
          <a:solidFill>
            <a:schemeClr val="tx1"/>
          </a:solidFill>
          <a:ln w="28575">
            <a:solidFill>
              <a:srgbClr val="FFFFFF"/>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1" name="AutoShape 10"/>
          <p:cNvSpPr>
            <a:spLocks noChangeArrowheads="1"/>
          </p:cNvSpPr>
          <p:nvPr/>
        </p:nvSpPr>
        <p:spPr bwMode="gray">
          <a:xfrm rot="5400000" flipV="1">
            <a:off x="1037431" y="2593182"/>
            <a:ext cx="544513" cy="698500"/>
          </a:xfrm>
          <a:prstGeom prst="rightArrow">
            <a:avLst>
              <a:gd name="adj1" fmla="val 55000"/>
              <a:gd name="adj2" fmla="val 63606"/>
            </a:avLst>
          </a:prstGeom>
          <a:solidFill>
            <a:schemeClr val="tx1"/>
          </a:solidFill>
          <a:ln w="28575">
            <a:solidFill>
              <a:srgbClr val="FFFFFF"/>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solidFill>
                  <a:schemeClr val="tx1"/>
                </a:solidFill>
              </a:rPr>
              <a:pPr/>
              <a:t>14</a:t>
            </a:fld>
            <a:endParaRPr lang="en-US" dirty="0">
              <a:solidFill>
                <a:schemeClr val="tx1"/>
              </a:solidFill>
            </a:endParaRPr>
          </a:p>
        </p:txBody>
      </p:sp>
    </p:spTree>
    <p:extLst>
      <p:ext uri="{BB962C8B-B14F-4D97-AF65-F5344CB8AC3E}">
        <p14:creationId xmlns:p14="http://schemas.microsoft.com/office/powerpoint/2010/main" val="2176362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THE 5 STEP PROCESS</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4" name="Rectangle 4"/>
          <p:cNvSpPr>
            <a:spLocks noChangeArrowheads="1"/>
          </p:cNvSpPr>
          <p:nvPr/>
        </p:nvSpPr>
        <p:spPr bwMode="gray">
          <a:xfrm>
            <a:off x="300789" y="1550988"/>
            <a:ext cx="2034425"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Wash (Temperature)</a:t>
            </a:r>
          </a:p>
        </p:txBody>
      </p:sp>
      <p:sp>
        <p:nvSpPr>
          <p:cNvPr id="24" name="Rectangle 9"/>
          <p:cNvSpPr>
            <a:spLocks noChangeArrowheads="1"/>
          </p:cNvSpPr>
          <p:nvPr/>
        </p:nvSpPr>
        <p:spPr bwMode="gray">
          <a:xfrm>
            <a:off x="2487613" y="1555750"/>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dirty="0">
                <a:latin typeface="+mn-lt"/>
              </a:rPr>
              <a:t>Use the correct temperature according to the SSOP’s</a:t>
            </a:r>
          </a:p>
          <a:p>
            <a:pPr eaLnBrk="1" hangingPunct="1">
              <a:spcBef>
                <a:spcPct val="40000"/>
              </a:spcBef>
              <a:buFont typeface="Wingdings" panose="05000000000000000000" pitchFamily="2" charset="2"/>
              <a:buChar char="§"/>
            </a:pPr>
            <a:r>
              <a:rPr lang="en-US" dirty="0">
                <a:latin typeface="+mn-lt"/>
              </a:rPr>
              <a:t>Water should be 120°F at the end of wash cycle</a:t>
            </a:r>
          </a:p>
          <a:p>
            <a:pPr eaLnBrk="1" hangingPunct="1">
              <a:spcBef>
                <a:spcPct val="40000"/>
              </a:spcBef>
              <a:buFont typeface="Wingdings" panose="05000000000000000000" pitchFamily="2" charset="2"/>
              <a:buChar char="§"/>
            </a:pPr>
            <a:r>
              <a:rPr lang="en-US" dirty="0">
                <a:latin typeface="+mn-lt"/>
              </a:rPr>
              <a:t>Too hot: proteins denature &amp; deposit, dangerous for personnel</a:t>
            </a:r>
            <a:endParaRPr lang="en-US" altLang="en-US" noProof="1">
              <a:latin typeface="+mn-lt"/>
            </a:endParaRPr>
          </a:p>
        </p:txBody>
      </p:sp>
      <p:sp>
        <p:nvSpPr>
          <p:cNvPr id="26" name="Rectangle 5"/>
          <p:cNvSpPr>
            <a:spLocks noChangeArrowheads="1"/>
          </p:cNvSpPr>
          <p:nvPr/>
        </p:nvSpPr>
        <p:spPr bwMode="gray">
          <a:xfrm>
            <a:off x="304800" y="3019425"/>
            <a:ext cx="2030413" cy="132397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Post-rinse</a:t>
            </a:r>
          </a:p>
        </p:txBody>
      </p:sp>
      <p:sp>
        <p:nvSpPr>
          <p:cNvPr id="27" name="Rectangle 7"/>
          <p:cNvSpPr>
            <a:spLocks noChangeArrowheads="1"/>
          </p:cNvSpPr>
          <p:nvPr/>
        </p:nvSpPr>
        <p:spPr bwMode="gray">
          <a:xfrm>
            <a:off x="2487613" y="3019425"/>
            <a:ext cx="6332537" cy="131921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spcBef>
                <a:spcPct val="40000"/>
              </a:spcBef>
              <a:buFont typeface="Wingdings" panose="05000000000000000000" pitchFamily="2" charset="2"/>
              <a:buChar char="§"/>
            </a:pPr>
            <a:r>
              <a:rPr lang="en-US" dirty="0">
                <a:latin typeface="+mn-lt"/>
              </a:rPr>
              <a:t>Removes detergent and Chlorine</a:t>
            </a:r>
          </a:p>
          <a:p>
            <a:pPr marL="190500" lvl="1" indent="-190500" eaLnBrk="1" hangingPunct="1">
              <a:spcBef>
                <a:spcPct val="40000"/>
              </a:spcBef>
              <a:buFont typeface="Wingdings" panose="05000000000000000000" pitchFamily="2" charset="2"/>
              <a:buChar char="§"/>
            </a:pPr>
            <a:r>
              <a:rPr lang="en-US" dirty="0">
                <a:latin typeface="+mn-lt"/>
              </a:rPr>
              <a:t>Rinse water may be acidified (Acid rinse)</a:t>
            </a:r>
          </a:p>
          <a:p>
            <a:pPr marL="190500" lvl="1" indent="-190500" eaLnBrk="1" hangingPunct="1">
              <a:spcBef>
                <a:spcPct val="40000"/>
              </a:spcBef>
              <a:buFont typeface="Wingdings" panose="05000000000000000000" pitchFamily="2" charset="2"/>
              <a:buChar char="§"/>
            </a:pPr>
            <a:r>
              <a:rPr lang="en-US" dirty="0">
                <a:latin typeface="+mn-lt"/>
              </a:rPr>
              <a:t>Removes minerals and prevents mineral deposits</a:t>
            </a:r>
            <a:endParaRPr lang="en-US" altLang="en-US" noProof="1">
              <a:latin typeface="+mn-lt"/>
            </a:endParaRPr>
          </a:p>
        </p:txBody>
      </p:sp>
      <p:sp>
        <p:nvSpPr>
          <p:cNvPr id="28" name="Rectangle 6"/>
          <p:cNvSpPr>
            <a:spLocks noChangeArrowheads="1"/>
          </p:cNvSpPr>
          <p:nvPr/>
        </p:nvSpPr>
        <p:spPr bwMode="gray">
          <a:xfrm>
            <a:off x="300789" y="4484688"/>
            <a:ext cx="2034424" cy="1317625"/>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Sanitize</a:t>
            </a:r>
          </a:p>
        </p:txBody>
      </p:sp>
      <p:sp>
        <p:nvSpPr>
          <p:cNvPr id="29" name="Rectangle 8"/>
          <p:cNvSpPr>
            <a:spLocks noChangeArrowheads="1"/>
          </p:cNvSpPr>
          <p:nvPr/>
        </p:nvSpPr>
        <p:spPr bwMode="gray">
          <a:xfrm>
            <a:off x="2479675" y="4483100"/>
            <a:ext cx="6340475" cy="1312863"/>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Reduces the number of microorganisms on the surface</a:t>
            </a:r>
          </a:p>
          <a:p>
            <a:pPr eaLnBrk="1" hangingPunct="1">
              <a:lnSpc>
                <a:spcPct val="95000"/>
              </a:lnSpc>
              <a:spcAft>
                <a:spcPct val="40000"/>
              </a:spcAft>
              <a:buFont typeface="Wingdings" panose="05000000000000000000" pitchFamily="2" charset="2"/>
              <a:buChar char="§"/>
            </a:pPr>
            <a:r>
              <a:rPr lang="en-US" altLang="en-US" noProof="1">
                <a:latin typeface="+mn-lt"/>
              </a:rPr>
              <a:t>Sanitizes surfaces before use</a:t>
            </a:r>
          </a:p>
          <a:p>
            <a:pPr eaLnBrk="1" hangingPunct="1">
              <a:lnSpc>
                <a:spcPct val="95000"/>
              </a:lnSpc>
              <a:spcAft>
                <a:spcPct val="40000"/>
              </a:spcAft>
              <a:buFont typeface="Wingdings" panose="05000000000000000000" pitchFamily="2" charset="2"/>
              <a:buChar char="§"/>
            </a:pPr>
            <a:r>
              <a:rPr lang="en-US" altLang="en-US" noProof="1">
                <a:latin typeface="+mn-lt"/>
              </a:rPr>
              <a:t>Only clean surfaces can be sanitized</a:t>
            </a:r>
          </a:p>
        </p:txBody>
      </p:sp>
      <p:sp>
        <p:nvSpPr>
          <p:cNvPr id="30" name="AutoShape 11"/>
          <p:cNvSpPr>
            <a:spLocks noChangeArrowheads="1"/>
          </p:cNvSpPr>
          <p:nvPr/>
        </p:nvSpPr>
        <p:spPr bwMode="gray">
          <a:xfrm rot="5400000" flipV="1">
            <a:off x="1037431" y="4056857"/>
            <a:ext cx="544513" cy="698500"/>
          </a:xfrm>
          <a:prstGeom prst="rightArrow">
            <a:avLst>
              <a:gd name="adj1" fmla="val 55000"/>
              <a:gd name="adj2" fmla="val 63606"/>
            </a:avLst>
          </a:prstGeom>
          <a:solidFill>
            <a:schemeClr val="tx1"/>
          </a:solidFill>
          <a:ln w="28575">
            <a:solidFill>
              <a:srgbClr val="FFFFFF"/>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1" name="AutoShape 10"/>
          <p:cNvSpPr>
            <a:spLocks noChangeArrowheads="1"/>
          </p:cNvSpPr>
          <p:nvPr/>
        </p:nvSpPr>
        <p:spPr bwMode="gray">
          <a:xfrm rot="5400000" flipV="1">
            <a:off x="1037431" y="2593182"/>
            <a:ext cx="544513" cy="698500"/>
          </a:xfrm>
          <a:prstGeom prst="rightArrow">
            <a:avLst>
              <a:gd name="adj1" fmla="val 55000"/>
              <a:gd name="adj2" fmla="val 63606"/>
            </a:avLst>
          </a:prstGeom>
          <a:solidFill>
            <a:schemeClr val="tx1"/>
          </a:solidFill>
          <a:ln w="28575">
            <a:solidFill>
              <a:srgbClr val="FFFFFF"/>
            </a:solidFill>
            <a:miter lim="800000"/>
            <a:headEnd/>
            <a:tailEnd/>
          </a:ln>
          <a:effectLst>
            <a:outerShdw dist="45791" dir="3378596" algn="ctr" rotWithShape="0">
              <a:srgbClr val="000000">
                <a:alpha val="50000"/>
              </a:srgbClr>
            </a:outerShdw>
          </a:effectLst>
        </p:spPr>
        <p:txBody>
          <a:bodyPr vert="eaVert" lIns="32400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de-DE" altLang="en-US">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15</a:t>
            </a:fld>
            <a:endParaRPr lang="en-US" dirty="0"/>
          </a:p>
        </p:txBody>
      </p:sp>
    </p:spTree>
    <p:extLst>
      <p:ext uri="{BB962C8B-B14F-4D97-AF65-F5344CB8AC3E}">
        <p14:creationId xmlns:p14="http://schemas.microsoft.com/office/powerpoint/2010/main" val="792349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CHEMICAL SAFETY</a:t>
            </a:r>
          </a:p>
        </p:txBody>
      </p:sp>
      <p:sp>
        <p:nvSpPr>
          <p:cNvPr id="22" name="Rectangle 4"/>
          <p:cNvSpPr>
            <a:spLocks noChangeArrowheads="1"/>
          </p:cNvSpPr>
          <p:nvPr/>
        </p:nvSpPr>
        <p:spPr bwMode="gray">
          <a:xfrm>
            <a:off x="380999" y="1411287"/>
            <a:ext cx="8456613"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People that work with cleaning &amp; lab chemicals should know </a:t>
            </a: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5" name="Rectangle 2"/>
          <p:cNvSpPr>
            <a:spLocks noChangeArrowheads="1"/>
          </p:cNvSpPr>
          <p:nvPr/>
        </p:nvSpPr>
        <p:spPr bwMode="gray">
          <a:xfrm>
            <a:off x="322263" y="1833562"/>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Correct chemical use</a:t>
            </a:r>
          </a:p>
        </p:txBody>
      </p:sp>
      <p:sp>
        <p:nvSpPr>
          <p:cNvPr id="16" name="Rectangle 8"/>
          <p:cNvSpPr>
            <a:spLocks noChangeArrowheads="1"/>
          </p:cNvSpPr>
          <p:nvPr/>
        </p:nvSpPr>
        <p:spPr bwMode="gray">
          <a:xfrm>
            <a:off x="322263" y="2209800"/>
            <a:ext cx="4176712"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The right chemical &amp; concentration</a:t>
            </a:r>
          </a:p>
          <a:p>
            <a:pPr eaLnBrk="1" hangingPunct="1">
              <a:lnSpc>
                <a:spcPct val="95000"/>
              </a:lnSpc>
              <a:spcAft>
                <a:spcPct val="40000"/>
              </a:spcAft>
              <a:buFont typeface="Wingdings" panose="05000000000000000000" pitchFamily="2" charset="2"/>
              <a:buChar char="§"/>
            </a:pPr>
            <a:r>
              <a:rPr lang="en-US" dirty="0">
                <a:latin typeface="+mn-lt"/>
              </a:rPr>
              <a:t>Correct mixing and usage procedures</a:t>
            </a:r>
          </a:p>
          <a:p>
            <a:pPr eaLnBrk="1" hangingPunct="1">
              <a:lnSpc>
                <a:spcPct val="95000"/>
              </a:lnSpc>
              <a:spcAft>
                <a:spcPct val="40000"/>
              </a:spcAft>
              <a:buFont typeface="Wingdings" panose="05000000000000000000" pitchFamily="2" charset="2"/>
              <a:buChar char="§"/>
            </a:pPr>
            <a:r>
              <a:rPr lang="en-US" dirty="0">
                <a:latin typeface="+mn-lt"/>
              </a:rPr>
              <a:t>How to  label &amp; store chemicals properly</a:t>
            </a:r>
          </a:p>
        </p:txBody>
      </p:sp>
      <p:sp>
        <p:nvSpPr>
          <p:cNvPr id="17" name="Rectangle 5"/>
          <p:cNvSpPr>
            <a:spLocks noChangeArrowheads="1"/>
          </p:cNvSpPr>
          <p:nvPr/>
        </p:nvSpPr>
        <p:spPr bwMode="gray">
          <a:xfrm>
            <a:off x="4656138" y="1833562"/>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 Properties</a:t>
            </a:r>
          </a:p>
        </p:txBody>
      </p:sp>
      <p:sp>
        <p:nvSpPr>
          <p:cNvPr id="18" name="Rectangle 11"/>
          <p:cNvSpPr>
            <a:spLocks noChangeArrowheads="1"/>
          </p:cNvSpPr>
          <p:nvPr/>
        </p:nvSpPr>
        <p:spPr bwMode="gray">
          <a:xfrm>
            <a:off x="4656138" y="2214563"/>
            <a:ext cx="4181475"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indent="-190500">
              <a:lnSpc>
                <a:spcPct val="95000"/>
              </a:lnSpc>
              <a:spcAft>
                <a:spcPct val="40000"/>
              </a:spcAft>
              <a:buFont typeface="Wingdings" pitchFamily="2" charset="2"/>
              <a:buChar char="§"/>
              <a:defRPr/>
            </a:pPr>
            <a:r>
              <a:rPr lang="en-US" noProof="1">
                <a:cs typeface="Arial" charset="0"/>
              </a:rPr>
              <a:t>The physical state, concentrarion, pH</a:t>
            </a:r>
          </a:p>
          <a:p>
            <a:pPr marL="190500" indent="-190500">
              <a:lnSpc>
                <a:spcPct val="95000"/>
              </a:lnSpc>
              <a:spcAft>
                <a:spcPct val="40000"/>
              </a:spcAft>
              <a:buFont typeface="Wingdings" pitchFamily="2" charset="2"/>
              <a:buChar char="§"/>
              <a:defRPr/>
            </a:pPr>
            <a:r>
              <a:rPr lang="en-US" noProof="1">
                <a:cs typeface="Arial" charset="0"/>
              </a:rPr>
              <a:t>Physical hazards(flammable, explosive, reactive)</a:t>
            </a:r>
          </a:p>
          <a:p>
            <a:pPr marL="190500" indent="-190500">
              <a:lnSpc>
                <a:spcPct val="95000"/>
              </a:lnSpc>
              <a:spcAft>
                <a:spcPct val="40000"/>
              </a:spcAft>
              <a:buFont typeface="Wingdings" pitchFamily="2" charset="2"/>
              <a:buChar char="§"/>
              <a:defRPr/>
            </a:pPr>
            <a:r>
              <a:rPr lang="en-US" noProof="1">
                <a:cs typeface="Arial" charset="0"/>
              </a:rPr>
              <a:t>Health hazards (burns, poisons etc)</a:t>
            </a:r>
            <a:endParaRPr lang="en-US" noProof="1">
              <a:cs typeface="Arial" panose="020B0604020202020204" pitchFamily="34" charset="0"/>
            </a:endParaRPr>
          </a:p>
          <a:p>
            <a:pPr marL="190500" indent="-190500">
              <a:lnSpc>
                <a:spcPct val="95000"/>
              </a:lnSpc>
              <a:spcAft>
                <a:spcPct val="40000"/>
              </a:spcAft>
              <a:buFont typeface="Wingdings" pitchFamily="2" charset="2"/>
              <a:buChar char="§"/>
              <a:defRPr/>
            </a:pPr>
            <a:endParaRPr lang="en-US" sz="2000" noProof="1">
              <a:cs typeface="Arial" charset="0"/>
            </a:endParaRPr>
          </a:p>
        </p:txBody>
      </p:sp>
      <p:sp>
        <p:nvSpPr>
          <p:cNvPr id="19" name="Rectangle 3"/>
          <p:cNvSpPr>
            <a:spLocks noChangeArrowheads="1"/>
          </p:cNvSpPr>
          <p:nvPr/>
        </p:nvSpPr>
        <p:spPr bwMode="gray">
          <a:xfrm>
            <a:off x="322263" y="4043363"/>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Personal Protective Equipment</a:t>
            </a:r>
          </a:p>
        </p:txBody>
      </p:sp>
      <p:sp>
        <p:nvSpPr>
          <p:cNvPr id="20" name="Rectangle 9"/>
          <p:cNvSpPr>
            <a:spLocks noChangeArrowheads="1"/>
          </p:cNvSpPr>
          <p:nvPr/>
        </p:nvSpPr>
        <p:spPr bwMode="gray">
          <a:xfrm>
            <a:off x="322263" y="44180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Gloves, lab coats, coveralls &amp; footwear</a:t>
            </a:r>
          </a:p>
          <a:p>
            <a:pPr eaLnBrk="1" hangingPunct="1">
              <a:lnSpc>
                <a:spcPct val="95000"/>
              </a:lnSpc>
              <a:spcAft>
                <a:spcPct val="40000"/>
              </a:spcAft>
              <a:buFont typeface="Wingdings" panose="05000000000000000000" pitchFamily="2" charset="2"/>
              <a:buChar char="§"/>
            </a:pPr>
            <a:r>
              <a:rPr lang="en-US" altLang="en-US" noProof="1">
                <a:latin typeface="+mn-lt"/>
              </a:rPr>
              <a:t>Eye, face &amp; head protection required</a:t>
            </a:r>
          </a:p>
          <a:p>
            <a:pPr eaLnBrk="1" hangingPunct="1">
              <a:lnSpc>
                <a:spcPct val="95000"/>
              </a:lnSpc>
              <a:spcAft>
                <a:spcPct val="40000"/>
              </a:spcAft>
              <a:buFont typeface="Wingdings" panose="05000000000000000000" pitchFamily="2" charset="2"/>
              <a:buChar char="§"/>
            </a:pPr>
            <a:r>
              <a:rPr lang="en-US" altLang="en-US" noProof="1">
                <a:latin typeface="+mn-lt"/>
              </a:rPr>
              <a:t>Use the correct materials for the task </a:t>
            </a:r>
            <a:endParaRPr lang="en-US" altLang="en-US" sz="2000" noProof="1">
              <a:latin typeface="+mn-lt"/>
            </a:endParaRPr>
          </a:p>
        </p:txBody>
      </p:sp>
      <p:sp>
        <p:nvSpPr>
          <p:cNvPr id="21" name="Rectangle 4"/>
          <p:cNvSpPr>
            <a:spLocks noChangeArrowheads="1"/>
          </p:cNvSpPr>
          <p:nvPr/>
        </p:nvSpPr>
        <p:spPr bwMode="gray">
          <a:xfrm>
            <a:off x="4656138" y="4038600"/>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Examples</a:t>
            </a:r>
          </a:p>
        </p:txBody>
      </p:sp>
      <p:sp>
        <p:nvSpPr>
          <p:cNvPr id="23" name="Rectangle 10"/>
          <p:cNvSpPr>
            <a:spLocks noChangeArrowheads="1"/>
          </p:cNvSpPr>
          <p:nvPr/>
        </p:nvSpPr>
        <p:spPr bwMode="gray">
          <a:xfrm>
            <a:off x="4656138" y="4418012"/>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Use chemical rated gloves, not latex gloves for handling cleaning chemicals</a:t>
            </a:r>
          </a:p>
          <a:p>
            <a:pPr eaLnBrk="1" hangingPunct="1">
              <a:lnSpc>
                <a:spcPct val="95000"/>
              </a:lnSpc>
              <a:spcAft>
                <a:spcPct val="40000"/>
              </a:spcAft>
              <a:buFont typeface="Wingdings" panose="05000000000000000000" pitchFamily="2" charset="2"/>
              <a:buChar char="§"/>
            </a:pPr>
            <a:r>
              <a:rPr lang="en-US" altLang="en-US" noProof="1">
                <a:latin typeface="+mn-lt"/>
              </a:rPr>
              <a:t>Wear a full mask when handling caustic &amp; acidic cleaning chemicals.</a:t>
            </a:r>
          </a:p>
          <a:p>
            <a:pPr eaLnBrk="1" hangingPunct="1">
              <a:lnSpc>
                <a:spcPct val="95000"/>
              </a:lnSpc>
              <a:spcAft>
                <a:spcPct val="40000"/>
              </a:spcAft>
              <a:buFont typeface="Wingdings" panose="05000000000000000000" pitchFamily="2" charset="2"/>
              <a:buChar char="§"/>
            </a:pPr>
            <a:endParaRPr lang="en-US" altLang="en-US" sz="2000"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solidFill>
                  <a:schemeClr val="tx1"/>
                </a:solidFill>
              </a:rPr>
              <a:pPr/>
              <a:t>16</a:t>
            </a:fld>
            <a:endParaRPr lang="en-US" dirty="0">
              <a:solidFill>
                <a:schemeClr val="tx1"/>
              </a:solidFill>
            </a:endParaRPr>
          </a:p>
        </p:txBody>
      </p:sp>
    </p:spTree>
    <p:extLst>
      <p:ext uri="{BB962C8B-B14F-4D97-AF65-F5344CB8AC3E}">
        <p14:creationId xmlns:p14="http://schemas.microsoft.com/office/powerpoint/2010/main" val="1359325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CHEMICAL SAFETY</a:t>
            </a:r>
          </a:p>
        </p:txBody>
      </p:sp>
      <p:sp>
        <p:nvSpPr>
          <p:cNvPr id="22" name="Rectangle 4"/>
          <p:cNvSpPr>
            <a:spLocks noChangeArrowheads="1"/>
          </p:cNvSpPr>
          <p:nvPr/>
        </p:nvSpPr>
        <p:spPr bwMode="gray">
          <a:xfrm>
            <a:off x="380999" y="1411287"/>
            <a:ext cx="8456613"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People that work with cleaning &amp; lab chemicals should know </a:t>
            </a: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5" name="Rectangle 2"/>
          <p:cNvSpPr>
            <a:spLocks noChangeArrowheads="1"/>
          </p:cNvSpPr>
          <p:nvPr/>
        </p:nvSpPr>
        <p:spPr bwMode="gray">
          <a:xfrm>
            <a:off x="322263" y="1833562"/>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Correct chemical use</a:t>
            </a:r>
          </a:p>
        </p:txBody>
      </p:sp>
      <p:sp>
        <p:nvSpPr>
          <p:cNvPr id="16" name="Rectangle 8"/>
          <p:cNvSpPr>
            <a:spLocks noChangeArrowheads="1"/>
          </p:cNvSpPr>
          <p:nvPr/>
        </p:nvSpPr>
        <p:spPr bwMode="gray">
          <a:xfrm>
            <a:off x="322263" y="2209800"/>
            <a:ext cx="4176712"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dirty="0">
              <a:latin typeface="+mn-lt"/>
            </a:endParaRPr>
          </a:p>
        </p:txBody>
      </p:sp>
      <p:sp>
        <p:nvSpPr>
          <p:cNvPr id="17" name="Rectangle 5"/>
          <p:cNvSpPr>
            <a:spLocks noChangeArrowheads="1"/>
          </p:cNvSpPr>
          <p:nvPr/>
        </p:nvSpPr>
        <p:spPr bwMode="gray">
          <a:xfrm>
            <a:off x="4656138" y="1833562"/>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 Properties</a:t>
            </a:r>
          </a:p>
        </p:txBody>
      </p:sp>
      <p:sp>
        <p:nvSpPr>
          <p:cNvPr id="18" name="Rectangle 11"/>
          <p:cNvSpPr>
            <a:spLocks noChangeArrowheads="1"/>
          </p:cNvSpPr>
          <p:nvPr/>
        </p:nvSpPr>
        <p:spPr bwMode="gray">
          <a:xfrm>
            <a:off x="4656138" y="2214563"/>
            <a:ext cx="4181475"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ct val="95000"/>
              </a:lnSpc>
              <a:spcAft>
                <a:spcPct val="40000"/>
              </a:spcAft>
              <a:defRPr/>
            </a:pPr>
            <a:endParaRPr lang="en-US" sz="2000" noProof="1">
              <a:cs typeface="Arial" charset="0"/>
            </a:endParaRPr>
          </a:p>
        </p:txBody>
      </p:sp>
      <p:sp>
        <p:nvSpPr>
          <p:cNvPr id="19" name="Rectangle 3"/>
          <p:cNvSpPr>
            <a:spLocks noChangeArrowheads="1"/>
          </p:cNvSpPr>
          <p:nvPr/>
        </p:nvSpPr>
        <p:spPr bwMode="gray">
          <a:xfrm>
            <a:off x="322263" y="4043363"/>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Personal Protective Equipment</a:t>
            </a:r>
          </a:p>
        </p:txBody>
      </p:sp>
      <p:sp>
        <p:nvSpPr>
          <p:cNvPr id="20" name="Rectangle 9"/>
          <p:cNvSpPr>
            <a:spLocks noChangeArrowheads="1"/>
          </p:cNvSpPr>
          <p:nvPr/>
        </p:nvSpPr>
        <p:spPr bwMode="gray">
          <a:xfrm>
            <a:off x="322263" y="44180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sz="2000" noProof="1">
              <a:latin typeface="+mn-lt"/>
            </a:endParaRPr>
          </a:p>
        </p:txBody>
      </p:sp>
      <p:sp>
        <p:nvSpPr>
          <p:cNvPr id="21" name="Rectangle 4"/>
          <p:cNvSpPr>
            <a:spLocks noChangeArrowheads="1"/>
          </p:cNvSpPr>
          <p:nvPr/>
        </p:nvSpPr>
        <p:spPr bwMode="gray">
          <a:xfrm>
            <a:off x="4656138" y="4038600"/>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Examples</a:t>
            </a:r>
          </a:p>
        </p:txBody>
      </p:sp>
      <p:sp>
        <p:nvSpPr>
          <p:cNvPr id="23" name="Rectangle 10"/>
          <p:cNvSpPr>
            <a:spLocks noChangeArrowheads="1"/>
          </p:cNvSpPr>
          <p:nvPr/>
        </p:nvSpPr>
        <p:spPr bwMode="gray">
          <a:xfrm>
            <a:off x="4656138" y="4418012"/>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sz="2000"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solidFill>
                  <a:schemeClr val="tx1"/>
                </a:solidFill>
              </a:rPr>
              <a:pPr/>
              <a:t>17</a:t>
            </a:fld>
            <a:endParaRPr lang="en-US" dirty="0">
              <a:solidFill>
                <a:schemeClr val="tx1"/>
              </a:solidFill>
            </a:endParaRPr>
          </a:p>
        </p:txBody>
      </p:sp>
      <p:pic>
        <p:nvPicPr>
          <p:cNvPr id="1026" name="Picture 2" descr="Related image"/>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3274" y="2209800"/>
            <a:ext cx="3234690" cy="162476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Chemical Properti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45112" y="2273299"/>
            <a:ext cx="2803525" cy="158906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Personal Protective Equipment"/>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5327" y="4593431"/>
            <a:ext cx="3770584" cy="132873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Wear a full mask when handling causti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3080" y="4480509"/>
            <a:ext cx="2892425" cy="1552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609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t>AGENDA</a:t>
            </a:r>
          </a:p>
        </p:txBody>
      </p:sp>
      <p:sp>
        <p:nvSpPr>
          <p:cNvPr id="8" name="Rectangle 59"/>
          <p:cNvSpPr>
            <a:spLocks noChangeArrowheads="1"/>
          </p:cNvSpPr>
          <p:nvPr/>
        </p:nvSpPr>
        <p:spPr bwMode="gray">
          <a:xfrm>
            <a:off x="323850" y="2184400"/>
            <a:ext cx="482600" cy="484188"/>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2</a:t>
            </a:r>
          </a:p>
        </p:txBody>
      </p:sp>
      <p:sp>
        <p:nvSpPr>
          <p:cNvPr id="9" name="Rectangle 60"/>
          <p:cNvSpPr>
            <a:spLocks noChangeArrowheads="1"/>
          </p:cNvSpPr>
          <p:nvPr/>
        </p:nvSpPr>
        <p:spPr bwMode="gray">
          <a:xfrm>
            <a:off x="950913" y="2184400"/>
            <a:ext cx="7869237" cy="484188"/>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Sanitization Controls</a:t>
            </a:r>
          </a:p>
        </p:txBody>
      </p:sp>
      <p:sp>
        <p:nvSpPr>
          <p:cNvPr id="10" name="Rectangle 61"/>
          <p:cNvSpPr>
            <a:spLocks noChangeArrowheads="1"/>
          </p:cNvSpPr>
          <p:nvPr/>
        </p:nvSpPr>
        <p:spPr bwMode="gray">
          <a:xfrm>
            <a:off x="323850" y="2809875"/>
            <a:ext cx="482600" cy="484188"/>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3</a:t>
            </a:r>
          </a:p>
        </p:txBody>
      </p:sp>
      <p:sp>
        <p:nvSpPr>
          <p:cNvPr id="11" name="Rectangle 62"/>
          <p:cNvSpPr>
            <a:spLocks noChangeArrowheads="1"/>
          </p:cNvSpPr>
          <p:nvPr/>
        </p:nvSpPr>
        <p:spPr bwMode="gray">
          <a:xfrm>
            <a:off x="950912" y="2819400"/>
            <a:ext cx="7869237" cy="484188"/>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Soils in a food processing plant</a:t>
            </a:r>
          </a:p>
        </p:txBody>
      </p:sp>
      <p:sp>
        <p:nvSpPr>
          <p:cNvPr id="12" name="Rectangle 63"/>
          <p:cNvSpPr>
            <a:spLocks noChangeArrowheads="1"/>
          </p:cNvSpPr>
          <p:nvPr/>
        </p:nvSpPr>
        <p:spPr bwMode="gray">
          <a:xfrm>
            <a:off x="323850" y="3436938"/>
            <a:ext cx="482600" cy="484187"/>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4</a:t>
            </a:r>
          </a:p>
        </p:txBody>
      </p:sp>
      <p:sp>
        <p:nvSpPr>
          <p:cNvPr id="13" name="Rectangle 64"/>
          <p:cNvSpPr>
            <a:spLocks noChangeArrowheads="1"/>
          </p:cNvSpPr>
          <p:nvPr/>
        </p:nvSpPr>
        <p:spPr bwMode="gray">
          <a:xfrm>
            <a:off x="950913" y="3436938"/>
            <a:ext cx="7869237" cy="484187"/>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How to clean? </a:t>
            </a:r>
          </a:p>
        </p:txBody>
      </p:sp>
      <p:sp>
        <p:nvSpPr>
          <p:cNvPr id="14" name="Rectangle 65"/>
          <p:cNvSpPr>
            <a:spLocks noChangeArrowheads="1"/>
          </p:cNvSpPr>
          <p:nvPr/>
        </p:nvSpPr>
        <p:spPr bwMode="gray">
          <a:xfrm>
            <a:off x="323850" y="4064000"/>
            <a:ext cx="482600" cy="484188"/>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5</a:t>
            </a:r>
          </a:p>
        </p:txBody>
      </p:sp>
      <p:sp>
        <p:nvSpPr>
          <p:cNvPr id="15" name="Rectangle 66"/>
          <p:cNvSpPr>
            <a:spLocks noChangeArrowheads="1"/>
          </p:cNvSpPr>
          <p:nvPr/>
        </p:nvSpPr>
        <p:spPr bwMode="gray">
          <a:xfrm>
            <a:off x="950913" y="4064000"/>
            <a:ext cx="7869237" cy="484188"/>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Chemical selection and requirements </a:t>
            </a:r>
          </a:p>
        </p:txBody>
      </p:sp>
      <p:sp>
        <p:nvSpPr>
          <p:cNvPr id="16" name="Rectangle 67"/>
          <p:cNvSpPr>
            <a:spLocks noChangeArrowheads="1"/>
          </p:cNvSpPr>
          <p:nvPr/>
        </p:nvSpPr>
        <p:spPr bwMode="gray">
          <a:xfrm>
            <a:off x="323850" y="4694238"/>
            <a:ext cx="482600" cy="484187"/>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6</a:t>
            </a:r>
          </a:p>
        </p:txBody>
      </p:sp>
      <p:sp>
        <p:nvSpPr>
          <p:cNvPr id="17" name="Rectangle 68"/>
          <p:cNvSpPr>
            <a:spLocks noChangeArrowheads="1"/>
          </p:cNvSpPr>
          <p:nvPr/>
        </p:nvSpPr>
        <p:spPr bwMode="gray">
          <a:xfrm>
            <a:off x="950913" y="4694238"/>
            <a:ext cx="7869237" cy="484187"/>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The 5 step process</a:t>
            </a:r>
          </a:p>
        </p:txBody>
      </p:sp>
      <p:sp>
        <p:nvSpPr>
          <p:cNvPr id="18" name="Rectangle 69"/>
          <p:cNvSpPr>
            <a:spLocks noChangeArrowheads="1"/>
          </p:cNvSpPr>
          <p:nvPr/>
        </p:nvSpPr>
        <p:spPr bwMode="gray">
          <a:xfrm>
            <a:off x="323850" y="5318125"/>
            <a:ext cx="482600" cy="484188"/>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7</a:t>
            </a:r>
          </a:p>
        </p:txBody>
      </p:sp>
      <p:sp>
        <p:nvSpPr>
          <p:cNvPr id="19" name="Rectangle 70"/>
          <p:cNvSpPr>
            <a:spLocks noChangeArrowheads="1"/>
          </p:cNvSpPr>
          <p:nvPr/>
        </p:nvSpPr>
        <p:spPr bwMode="gray">
          <a:xfrm>
            <a:off x="950913" y="5318125"/>
            <a:ext cx="7869237" cy="484188"/>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Chemical safety</a:t>
            </a:r>
          </a:p>
        </p:txBody>
      </p:sp>
      <p:sp>
        <p:nvSpPr>
          <p:cNvPr id="20" name="Rectangle 60"/>
          <p:cNvSpPr>
            <a:spLocks noChangeArrowheads="1"/>
          </p:cNvSpPr>
          <p:nvPr/>
        </p:nvSpPr>
        <p:spPr bwMode="gray">
          <a:xfrm>
            <a:off x="950912" y="1554162"/>
            <a:ext cx="7869237" cy="484188"/>
          </a:xfrm>
          <a:prstGeom prst="rect">
            <a:avLst/>
          </a:prstGeom>
          <a:solidFill>
            <a:srgbClr val="EEEAF2"/>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Why clean and sanitize?</a:t>
            </a:r>
          </a:p>
        </p:txBody>
      </p:sp>
      <p:sp>
        <p:nvSpPr>
          <p:cNvPr id="21" name="Rectangle 59"/>
          <p:cNvSpPr>
            <a:spLocks noChangeArrowheads="1"/>
          </p:cNvSpPr>
          <p:nvPr/>
        </p:nvSpPr>
        <p:spPr bwMode="gray">
          <a:xfrm>
            <a:off x="323850" y="1561451"/>
            <a:ext cx="482600" cy="484188"/>
          </a:xfrm>
          <a:prstGeom prst="rect">
            <a:avLst/>
          </a:prstGeom>
          <a:solidFill>
            <a:srgbClr val="C3B6D4"/>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2800" noProof="1"/>
              <a:t>1</a:t>
            </a:r>
          </a:p>
        </p:txBody>
      </p:sp>
      <p:sp>
        <p:nvSpPr>
          <p:cNvPr id="3" name="Slide Number Placeholder 2"/>
          <p:cNvSpPr>
            <a:spLocks noGrp="1"/>
          </p:cNvSpPr>
          <p:nvPr>
            <p:ph type="sldNum" sz="quarter" idx="12"/>
          </p:nvPr>
        </p:nvSpPr>
        <p:spPr/>
        <p:txBody>
          <a:bodyPr/>
          <a:lstStyle/>
          <a:p>
            <a:fld id="{7B35B823-78A6-4AA4-A0F1-2DC210CA05EA}" type="slidenum">
              <a:rPr lang="en-US" smtClean="0"/>
              <a:pPr/>
              <a:t>2</a:t>
            </a:fld>
            <a:endParaRPr lang="en-US" dirty="0"/>
          </a:p>
        </p:txBody>
      </p:sp>
    </p:spTree>
    <p:extLst>
      <p:ext uri="{BB962C8B-B14F-4D97-AF65-F5344CB8AC3E}">
        <p14:creationId xmlns:p14="http://schemas.microsoft.com/office/powerpoint/2010/main" val="1050701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WHY CLEAN AND SANITIZE?</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23" name="Rectangle 2"/>
          <p:cNvSpPr>
            <a:spLocks noChangeArrowheads="1"/>
          </p:cNvSpPr>
          <p:nvPr/>
        </p:nvSpPr>
        <p:spPr bwMode="gray">
          <a:xfrm>
            <a:off x="322263" y="1909762"/>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Prevent transfer of ingredients</a:t>
            </a:r>
          </a:p>
        </p:txBody>
      </p:sp>
      <p:sp>
        <p:nvSpPr>
          <p:cNvPr id="24" name="Rectangle 8"/>
          <p:cNvSpPr>
            <a:spLocks noChangeArrowheads="1"/>
          </p:cNvSpPr>
          <p:nvPr/>
        </p:nvSpPr>
        <p:spPr bwMode="gray">
          <a:xfrm>
            <a:off x="322263" y="2290763"/>
            <a:ext cx="4176712"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Same line. Cross contamination of products an chemicals is undesirable in case of many products being manufactured on the </a:t>
            </a:r>
          </a:p>
        </p:txBody>
      </p:sp>
      <p:sp>
        <p:nvSpPr>
          <p:cNvPr id="25" name="Rectangle 5"/>
          <p:cNvSpPr>
            <a:spLocks noChangeArrowheads="1"/>
          </p:cNvSpPr>
          <p:nvPr/>
        </p:nvSpPr>
        <p:spPr bwMode="gray">
          <a:xfrm>
            <a:off x="4656138" y="1909762"/>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Avoid microbial contamination</a:t>
            </a:r>
          </a:p>
        </p:txBody>
      </p:sp>
      <p:sp>
        <p:nvSpPr>
          <p:cNvPr id="26" name="Rectangle 11"/>
          <p:cNvSpPr>
            <a:spLocks noChangeArrowheads="1"/>
          </p:cNvSpPr>
          <p:nvPr/>
        </p:nvSpPr>
        <p:spPr bwMode="gray">
          <a:xfrm>
            <a:off x="4656138" y="2290763"/>
            <a:ext cx="4181475"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indent="-190500">
              <a:lnSpc>
                <a:spcPct val="95000"/>
              </a:lnSpc>
              <a:spcAft>
                <a:spcPct val="40000"/>
              </a:spcAft>
              <a:buFont typeface="Wingdings" pitchFamily="2" charset="2"/>
              <a:buChar char="§"/>
              <a:defRPr/>
            </a:pPr>
            <a:r>
              <a:rPr lang="en-US" noProof="1">
                <a:cs typeface="Arial" charset="0"/>
              </a:rPr>
              <a:t>This can lead to a number of problems- reduced product quality harm to health or life threatning circumstamnces in some cases. </a:t>
            </a:r>
          </a:p>
          <a:p>
            <a:pPr>
              <a:lnSpc>
                <a:spcPct val="95000"/>
              </a:lnSpc>
              <a:spcAft>
                <a:spcPct val="40000"/>
              </a:spcAft>
              <a:defRPr/>
            </a:pPr>
            <a:r>
              <a:rPr lang="en-US" noProof="1">
                <a:solidFill>
                  <a:srgbClr val="FFFFFF"/>
                </a:solidFill>
                <a:cs typeface="Arial" charset="0"/>
              </a:rPr>
              <a:t> </a:t>
            </a:r>
          </a:p>
        </p:txBody>
      </p:sp>
      <p:sp>
        <p:nvSpPr>
          <p:cNvPr id="27" name="Rectangle 3"/>
          <p:cNvSpPr>
            <a:spLocks noChangeArrowheads="1"/>
          </p:cNvSpPr>
          <p:nvPr/>
        </p:nvSpPr>
        <p:spPr bwMode="gray">
          <a:xfrm>
            <a:off x="322263" y="4117975"/>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Ensure Sanitization efficiency</a:t>
            </a:r>
          </a:p>
        </p:txBody>
      </p:sp>
      <p:sp>
        <p:nvSpPr>
          <p:cNvPr id="28" name="Rectangle 9"/>
          <p:cNvSpPr>
            <a:spLocks noChangeArrowheads="1"/>
          </p:cNvSpPr>
          <p:nvPr/>
        </p:nvSpPr>
        <p:spPr bwMode="gray">
          <a:xfrm>
            <a:off x="322263" y="44942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Soils impacts the effectiveness of a sanitizer.</a:t>
            </a:r>
          </a:p>
          <a:p>
            <a:pPr eaLnBrk="1" hangingPunct="1">
              <a:lnSpc>
                <a:spcPct val="95000"/>
              </a:lnSpc>
              <a:spcAft>
                <a:spcPct val="40000"/>
              </a:spcAft>
              <a:buFont typeface="Wingdings" panose="05000000000000000000" pitchFamily="2" charset="2"/>
              <a:buChar char="§"/>
            </a:pPr>
            <a:r>
              <a:rPr lang="en-US" altLang="en-US" noProof="1">
                <a:latin typeface="+mn-lt"/>
              </a:rPr>
              <a:t>The less soil on the surface, the more effectice is the sanitization.</a:t>
            </a:r>
          </a:p>
        </p:txBody>
      </p:sp>
      <p:sp>
        <p:nvSpPr>
          <p:cNvPr id="29" name="Rectangle 4"/>
          <p:cNvSpPr>
            <a:spLocks noChangeArrowheads="1"/>
          </p:cNvSpPr>
          <p:nvPr/>
        </p:nvSpPr>
        <p:spPr bwMode="gray">
          <a:xfrm>
            <a:off x="4656138" y="4119563"/>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Improve plant efficiency</a:t>
            </a:r>
          </a:p>
        </p:txBody>
      </p:sp>
      <p:sp>
        <p:nvSpPr>
          <p:cNvPr id="30" name="Rectangle 10"/>
          <p:cNvSpPr>
            <a:spLocks noChangeArrowheads="1"/>
          </p:cNvSpPr>
          <p:nvPr/>
        </p:nvSpPr>
        <p:spPr bwMode="gray">
          <a:xfrm>
            <a:off x="4656138" y="4495800"/>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Soil contamination reduces the efficiency of the equipmemnt and the production process.</a:t>
            </a:r>
          </a:p>
        </p:txBody>
      </p:sp>
      <p:sp>
        <p:nvSpPr>
          <p:cNvPr id="3" name="Slide Number Placeholder 2"/>
          <p:cNvSpPr>
            <a:spLocks noGrp="1"/>
          </p:cNvSpPr>
          <p:nvPr>
            <p:ph type="sldNum" sz="quarter" idx="12"/>
          </p:nvPr>
        </p:nvSpPr>
        <p:spPr/>
        <p:txBody>
          <a:bodyPr/>
          <a:lstStyle/>
          <a:p>
            <a:fld id="{7B35B823-78A6-4AA4-A0F1-2DC210CA05EA}" type="slidenum">
              <a:rPr lang="en-US" smtClean="0"/>
              <a:pPr/>
              <a:t>3</a:t>
            </a:fld>
            <a:endParaRPr lang="en-US" dirty="0"/>
          </a:p>
        </p:txBody>
      </p:sp>
    </p:spTree>
    <p:extLst>
      <p:ext uri="{BB962C8B-B14F-4D97-AF65-F5344CB8AC3E}">
        <p14:creationId xmlns:p14="http://schemas.microsoft.com/office/powerpoint/2010/main" val="409982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WHY CLEAN AND SANITIZE?</a:t>
            </a:r>
          </a:p>
        </p:txBody>
      </p:sp>
      <p:sp>
        <p:nvSpPr>
          <p:cNvPr id="23" name="Rectangle 2"/>
          <p:cNvSpPr>
            <a:spLocks noChangeArrowheads="1"/>
          </p:cNvSpPr>
          <p:nvPr/>
        </p:nvSpPr>
        <p:spPr bwMode="gray">
          <a:xfrm>
            <a:off x="322263" y="1909762"/>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Increase ssafety</a:t>
            </a:r>
          </a:p>
        </p:txBody>
      </p:sp>
      <p:sp>
        <p:nvSpPr>
          <p:cNvPr id="24" name="Rectangle 8"/>
          <p:cNvSpPr>
            <a:spLocks noChangeArrowheads="1"/>
          </p:cNvSpPr>
          <p:nvPr/>
        </p:nvSpPr>
        <p:spPr bwMode="gray">
          <a:xfrm>
            <a:off x="322263" y="2290763"/>
            <a:ext cx="4176712" cy="16716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Facilities not cleaned regularly have potential safety risks- spills &amp; falls.</a:t>
            </a:r>
          </a:p>
          <a:p>
            <a:pPr eaLnBrk="1" hangingPunct="1">
              <a:lnSpc>
                <a:spcPct val="95000"/>
              </a:lnSpc>
              <a:spcAft>
                <a:spcPct val="40000"/>
              </a:spcAft>
              <a:buFont typeface="Wingdings" panose="05000000000000000000" pitchFamily="2" charset="2"/>
              <a:buChar char="§"/>
            </a:pPr>
            <a:r>
              <a:rPr lang="en-US" altLang="en-US" noProof="1">
                <a:latin typeface="+mn-lt"/>
              </a:rPr>
              <a:t>Also, major incidents due to build up of soil in equipment can also occur.</a:t>
            </a:r>
          </a:p>
        </p:txBody>
      </p:sp>
      <p:sp>
        <p:nvSpPr>
          <p:cNvPr id="25" name="Rectangle 5"/>
          <p:cNvSpPr>
            <a:spLocks noChangeArrowheads="1"/>
          </p:cNvSpPr>
          <p:nvPr/>
        </p:nvSpPr>
        <p:spPr bwMode="gray">
          <a:xfrm>
            <a:off x="4656138" y="1909762"/>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Positive financial impact</a:t>
            </a:r>
          </a:p>
        </p:txBody>
      </p:sp>
      <p:sp>
        <p:nvSpPr>
          <p:cNvPr id="26" name="Rectangle 11"/>
          <p:cNvSpPr>
            <a:spLocks noChangeArrowheads="1"/>
          </p:cNvSpPr>
          <p:nvPr/>
        </p:nvSpPr>
        <p:spPr bwMode="gray">
          <a:xfrm>
            <a:off x="4656138" y="2286000"/>
            <a:ext cx="4181475" cy="1676400"/>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lvl="1" indent="-190500">
              <a:lnSpc>
                <a:spcPct val="95000"/>
              </a:lnSpc>
              <a:spcAft>
                <a:spcPct val="40000"/>
              </a:spcAft>
              <a:buFont typeface="Wingdings" pitchFamily="2" charset="2"/>
              <a:buChar char="§"/>
              <a:defRPr/>
            </a:pPr>
            <a:r>
              <a:rPr lang="en-US" dirty="0">
                <a:cs typeface="Arial" panose="020B0604020202020204" pitchFamily="34" charset="0"/>
              </a:rPr>
              <a:t>Reducing waste from spoilage can significantly extend the life of equipment and machinery</a:t>
            </a:r>
          </a:p>
          <a:p>
            <a:pPr marL="190500" indent="-190500">
              <a:lnSpc>
                <a:spcPct val="95000"/>
              </a:lnSpc>
              <a:spcAft>
                <a:spcPct val="40000"/>
              </a:spcAft>
              <a:buFont typeface="Wingdings" pitchFamily="2" charset="2"/>
              <a:buChar char="§"/>
              <a:defRPr/>
            </a:pPr>
            <a:endParaRPr lang="en-US" noProof="1">
              <a:cs typeface="Arial" charset="0"/>
            </a:endParaRPr>
          </a:p>
        </p:txBody>
      </p:sp>
      <p:sp>
        <p:nvSpPr>
          <p:cNvPr id="27" name="Rectangle 3"/>
          <p:cNvSpPr>
            <a:spLocks noChangeArrowheads="1"/>
          </p:cNvSpPr>
          <p:nvPr/>
        </p:nvSpPr>
        <p:spPr bwMode="gray">
          <a:xfrm>
            <a:off x="322263" y="4117975"/>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Minimize legal issues</a:t>
            </a:r>
          </a:p>
        </p:txBody>
      </p:sp>
      <p:sp>
        <p:nvSpPr>
          <p:cNvPr id="28" name="Rectangle 9"/>
          <p:cNvSpPr>
            <a:spLocks noChangeArrowheads="1"/>
          </p:cNvSpPr>
          <p:nvPr/>
        </p:nvSpPr>
        <p:spPr bwMode="gray">
          <a:xfrm>
            <a:off x="322263" y="4494212"/>
            <a:ext cx="4176712"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Although it may not be common knowledge, there are often legal requirements for food facilities to clean surfaces and equipment to a specific standard</a:t>
            </a:r>
            <a:endParaRPr lang="en-US" altLang="en-US" noProof="1">
              <a:latin typeface="+mn-lt"/>
            </a:endParaRPr>
          </a:p>
        </p:txBody>
      </p:sp>
      <p:sp>
        <p:nvSpPr>
          <p:cNvPr id="29" name="Rectangle 4"/>
          <p:cNvSpPr>
            <a:spLocks noChangeArrowheads="1"/>
          </p:cNvSpPr>
          <p:nvPr/>
        </p:nvSpPr>
        <p:spPr bwMode="gray">
          <a:xfrm>
            <a:off x="4656138" y="4119563"/>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Boost stakeholder confidence</a:t>
            </a:r>
          </a:p>
        </p:txBody>
      </p:sp>
      <p:sp>
        <p:nvSpPr>
          <p:cNvPr id="30" name="Rectangle 10"/>
          <p:cNvSpPr>
            <a:spLocks noChangeArrowheads="1"/>
          </p:cNvSpPr>
          <p:nvPr/>
        </p:nvSpPr>
        <p:spPr bwMode="gray">
          <a:xfrm>
            <a:off x="4656138" y="4495800"/>
            <a:ext cx="4181475"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latin typeface="+mn-lt"/>
              </a:rPr>
              <a:t>The psychological benefits &amp; confidence of clean, hygienic equipment &amp; tidy surroundings have significant impact on both worker satisfaction and customer confidence.</a:t>
            </a: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4</a:t>
            </a:fld>
            <a:endParaRPr lang="en-US" dirty="0"/>
          </a:p>
        </p:txBody>
      </p:sp>
    </p:spTree>
    <p:extLst>
      <p:ext uri="{BB962C8B-B14F-4D97-AF65-F5344CB8AC3E}">
        <p14:creationId xmlns:p14="http://schemas.microsoft.com/office/powerpoint/2010/main" val="360939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SANITIZATION CONTROLS</a:t>
            </a:r>
          </a:p>
        </p:txBody>
      </p:sp>
      <p:sp>
        <p:nvSpPr>
          <p:cNvPr id="22"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23" name="Rectangle 2"/>
          <p:cNvSpPr>
            <a:spLocks noChangeArrowheads="1"/>
          </p:cNvSpPr>
          <p:nvPr/>
        </p:nvSpPr>
        <p:spPr bwMode="gray">
          <a:xfrm>
            <a:off x="322263" y="1909762"/>
            <a:ext cx="4176712"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Cleaning</a:t>
            </a:r>
          </a:p>
        </p:txBody>
      </p:sp>
      <p:sp>
        <p:nvSpPr>
          <p:cNvPr id="24" name="Rectangle 8"/>
          <p:cNvSpPr>
            <a:spLocks noChangeArrowheads="1"/>
          </p:cNvSpPr>
          <p:nvPr/>
        </p:nvSpPr>
        <p:spPr bwMode="gray">
          <a:xfrm>
            <a:off x="322263" y="2290763"/>
            <a:ext cx="4176712" cy="1062037"/>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sz="1600" dirty="0">
                <a:latin typeface="+mn-lt"/>
              </a:rPr>
              <a:t>Removes soils from the surfaces of equipment</a:t>
            </a: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25" name="Rectangle 5"/>
          <p:cNvSpPr>
            <a:spLocks noChangeArrowheads="1"/>
          </p:cNvSpPr>
          <p:nvPr/>
        </p:nvSpPr>
        <p:spPr bwMode="gray">
          <a:xfrm>
            <a:off x="4656138" y="1909762"/>
            <a:ext cx="4181475"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Sanitization</a:t>
            </a:r>
          </a:p>
        </p:txBody>
      </p:sp>
      <p:sp>
        <p:nvSpPr>
          <p:cNvPr id="26" name="Rectangle 11"/>
          <p:cNvSpPr>
            <a:spLocks noChangeArrowheads="1"/>
          </p:cNvSpPr>
          <p:nvPr/>
        </p:nvSpPr>
        <p:spPr bwMode="gray">
          <a:xfrm>
            <a:off x="4656138" y="2286001"/>
            <a:ext cx="4181475" cy="1066800"/>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lvl="1" indent="-190500">
              <a:lnSpc>
                <a:spcPct val="95000"/>
              </a:lnSpc>
              <a:spcAft>
                <a:spcPct val="40000"/>
              </a:spcAft>
              <a:buFont typeface="Wingdings" pitchFamily="2" charset="2"/>
              <a:buChar char="§"/>
              <a:defRPr/>
            </a:pPr>
            <a:r>
              <a:rPr lang="en-US" sz="1600" dirty="0">
                <a:cs typeface="Arial" panose="020B0604020202020204" pitchFamily="34" charset="0"/>
              </a:rPr>
              <a:t>Reduc</a:t>
            </a:r>
            <a:r>
              <a:rPr lang="en-US" dirty="0">
                <a:cs typeface="Arial" panose="020B0604020202020204" pitchFamily="34" charset="0"/>
              </a:rPr>
              <a:t>es the micro-organisms on the surfaces</a:t>
            </a:r>
          </a:p>
          <a:p>
            <a:pPr marL="0" lvl="1">
              <a:lnSpc>
                <a:spcPct val="95000"/>
              </a:lnSpc>
              <a:spcAft>
                <a:spcPct val="40000"/>
              </a:spcAft>
              <a:buClr>
                <a:schemeClr val="accent1"/>
              </a:buClr>
              <a:defRPr/>
            </a:pPr>
            <a:endParaRPr lang="en-US" dirty="0">
              <a:cs typeface="Arial" panose="020B0604020202020204" pitchFamily="34" charset="0"/>
            </a:endParaRPr>
          </a:p>
          <a:p>
            <a:pPr marL="190500" indent="-190500">
              <a:lnSpc>
                <a:spcPct val="95000"/>
              </a:lnSpc>
              <a:spcAft>
                <a:spcPct val="40000"/>
              </a:spcAft>
              <a:buFont typeface="Wingdings" pitchFamily="2" charset="2"/>
              <a:buChar char="§"/>
              <a:defRPr/>
            </a:pPr>
            <a:endParaRPr lang="en-US" noProof="1">
              <a:cs typeface="Arial" charset="0"/>
            </a:endParaRPr>
          </a:p>
        </p:txBody>
      </p:sp>
      <p:sp>
        <p:nvSpPr>
          <p:cNvPr id="27" name="Rectangle 3"/>
          <p:cNvSpPr>
            <a:spLocks noChangeArrowheads="1"/>
          </p:cNvSpPr>
          <p:nvPr/>
        </p:nvSpPr>
        <p:spPr bwMode="gray">
          <a:xfrm>
            <a:off x="322263" y="4478338"/>
            <a:ext cx="4176712"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What?</a:t>
            </a:r>
          </a:p>
        </p:txBody>
      </p:sp>
      <p:sp>
        <p:nvSpPr>
          <p:cNvPr id="28" name="Rectangle 9"/>
          <p:cNvSpPr>
            <a:spLocks noChangeArrowheads="1"/>
          </p:cNvSpPr>
          <p:nvPr/>
        </p:nvSpPr>
        <p:spPr bwMode="gray">
          <a:xfrm>
            <a:off x="322263" y="4852987"/>
            <a:ext cx="4176712" cy="13731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00050" indent="-400050" eaLnBrk="1" hangingPunct="1">
              <a:lnSpc>
                <a:spcPct val="95000"/>
              </a:lnSpc>
              <a:spcAft>
                <a:spcPct val="40000"/>
              </a:spcAft>
              <a:buFont typeface="Wingdings" panose="05000000000000000000" pitchFamily="2" charset="2"/>
              <a:buChar char="§"/>
            </a:pPr>
            <a:r>
              <a:rPr lang="en-US" altLang="en-US" sz="1600" noProof="1">
                <a:latin typeface="+mn-lt"/>
              </a:rPr>
              <a:t>Knowing what to clean?</a:t>
            </a:r>
          </a:p>
          <a:p>
            <a:pPr marL="400050" indent="-400050" eaLnBrk="1" hangingPunct="1">
              <a:lnSpc>
                <a:spcPct val="95000"/>
              </a:lnSpc>
              <a:spcAft>
                <a:spcPct val="40000"/>
              </a:spcAft>
              <a:buFont typeface="Wingdings" panose="05000000000000000000" pitchFamily="2" charset="2"/>
              <a:buChar char="§"/>
            </a:pPr>
            <a:r>
              <a:rPr lang="en-US" altLang="en-US" sz="1600" noProof="1">
                <a:latin typeface="+mn-lt"/>
              </a:rPr>
              <a:t>What soils (dirt) are present </a:t>
            </a:r>
          </a:p>
        </p:txBody>
      </p:sp>
      <p:sp>
        <p:nvSpPr>
          <p:cNvPr id="29" name="Rectangle 4"/>
          <p:cNvSpPr>
            <a:spLocks noChangeArrowheads="1"/>
          </p:cNvSpPr>
          <p:nvPr/>
        </p:nvSpPr>
        <p:spPr bwMode="gray">
          <a:xfrm>
            <a:off x="4656138" y="4473575"/>
            <a:ext cx="4181475"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How?</a:t>
            </a:r>
          </a:p>
        </p:txBody>
      </p:sp>
      <p:sp>
        <p:nvSpPr>
          <p:cNvPr id="30" name="Rectangle 10"/>
          <p:cNvSpPr>
            <a:spLocks noChangeArrowheads="1"/>
          </p:cNvSpPr>
          <p:nvPr/>
        </p:nvSpPr>
        <p:spPr bwMode="gray">
          <a:xfrm>
            <a:off x="4656138" y="4849811"/>
            <a:ext cx="4181475" cy="1376364"/>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400050" indent="-400050" eaLnBrk="1" hangingPunct="1">
              <a:lnSpc>
                <a:spcPct val="95000"/>
              </a:lnSpc>
              <a:spcAft>
                <a:spcPct val="40000"/>
              </a:spcAft>
              <a:buFont typeface="Wingdings" panose="05000000000000000000" pitchFamily="2" charset="2"/>
              <a:buChar char="§"/>
            </a:pPr>
            <a:r>
              <a:rPr lang="en-US" altLang="en-US" sz="1600" noProof="1">
                <a:latin typeface="+mn-lt"/>
              </a:rPr>
              <a:t>Best practices for cleaning steps &amp; washing factors</a:t>
            </a:r>
          </a:p>
          <a:p>
            <a:pPr marL="400050" indent="-400050" eaLnBrk="1" hangingPunct="1">
              <a:lnSpc>
                <a:spcPct val="95000"/>
              </a:lnSpc>
              <a:spcAft>
                <a:spcPct val="40000"/>
              </a:spcAft>
              <a:buFont typeface="Wingdings" panose="05000000000000000000" pitchFamily="2" charset="2"/>
              <a:buChar char="§"/>
            </a:pPr>
            <a:r>
              <a:rPr lang="en-US" altLang="en-US" sz="1600" noProof="1">
                <a:latin typeface="+mn-lt"/>
              </a:rPr>
              <a:t>Understanding how to handle cleaning chemicals safely</a:t>
            </a:r>
            <a:endParaRPr lang="en-US" altLang="en-US" noProof="1">
              <a:latin typeface="+mn-lt"/>
            </a:endParaRP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Cleaning Vs. Sanitization</a:t>
            </a:r>
          </a:p>
        </p:txBody>
      </p:sp>
      <p:sp>
        <p:nvSpPr>
          <p:cNvPr id="14" name="Rectangle 4"/>
          <p:cNvSpPr>
            <a:spLocks noChangeArrowheads="1"/>
          </p:cNvSpPr>
          <p:nvPr/>
        </p:nvSpPr>
        <p:spPr bwMode="gray">
          <a:xfrm>
            <a:off x="348803" y="3962400"/>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Key concepts of sanitization controls</a:t>
            </a:r>
          </a:p>
        </p:txBody>
      </p:sp>
      <p:sp>
        <p:nvSpPr>
          <p:cNvPr id="4" name="Rectangle 3"/>
          <p:cNvSpPr/>
          <p:nvPr/>
        </p:nvSpPr>
        <p:spPr>
          <a:xfrm>
            <a:off x="152401" y="3522662"/>
            <a:ext cx="8991600" cy="369332"/>
          </a:xfrm>
          <a:prstGeom prst="rect">
            <a:avLst/>
          </a:prstGeom>
        </p:spPr>
        <p:txBody>
          <a:bodyPr wrap="square">
            <a:spAutoFit/>
          </a:bodyPr>
          <a:lstStyle/>
          <a:p>
            <a:pPr algn="ctr"/>
            <a:r>
              <a:rPr lang="en-US" dirty="0">
                <a:solidFill>
                  <a:srgbClr val="FF0000"/>
                </a:solidFill>
              </a:rPr>
              <a:t>Remember: “An area  must be cleaned before it can be sanitized. You can’t sanitize dirt !! </a:t>
            </a:r>
          </a:p>
        </p:txBody>
      </p:sp>
      <p:sp>
        <p:nvSpPr>
          <p:cNvPr id="3" name="Slide Number Placeholder 2"/>
          <p:cNvSpPr>
            <a:spLocks noGrp="1"/>
          </p:cNvSpPr>
          <p:nvPr>
            <p:ph type="sldNum" sz="quarter" idx="12"/>
          </p:nvPr>
        </p:nvSpPr>
        <p:spPr/>
        <p:txBody>
          <a:bodyPr/>
          <a:lstStyle/>
          <a:p>
            <a:fld id="{7B35B823-78A6-4AA4-A0F1-2DC210CA05EA}" type="slidenum">
              <a:rPr lang="en-US" smtClean="0"/>
              <a:pPr/>
              <a:t>5</a:t>
            </a:fld>
            <a:endParaRPr lang="en-US" dirty="0"/>
          </a:p>
        </p:txBody>
      </p:sp>
    </p:spTree>
    <p:extLst>
      <p:ext uri="{BB962C8B-B14F-4D97-AF65-F5344CB8AC3E}">
        <p14:creationId xmlns:p14="http://schemas.microsoft.com/office/powerpoint/2010/main" val="127888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WHAT TO CLEAN?</a:t>
            </a:r>
          </a:p>
        </p:txBody>
      </p:sp>
      <p:sp>
        <p:nvSpPr>
          <p:cNvPr id="16" name="Rectangle 2"/>
          <p:cNvSpPr>
            <a:spLocks noChangeArrowheads="1"/>
          </p:cNvSpPr>
          <p:nvPr/>
        </p:nvSpPr>
        <p:spPr bwMode="gray">
          <a:xfrm>
            <a:off x="319088" y="1752600"/>
            <a:ext cx="4176712" cy="381000"/>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Cleaning Areas</a:t>
            </a:r>
          </a:p>
        </p:txBody>
      </p:sp>
      <p:sp>
        <p:nvSpPr>
          <p:cNvPr id="17" name="Rectangle 6"/>
          <p:cNvSpPr>
            <a:spLocks noChangeArrowheads="1"/>
          </p:cNvSpPr>
          <p:nvPr/>
        </p:nvSpPr>
        <p:spPr bwMode="gray">
          <a:xfrm>
            <a:off x="319088" y="2135188"/>
            <a:ext cx="4176712"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solidFill>
                  <a:prstClr val="black"/>
                </a:solidFill>
                <a:latin typeface="+mn-lt"/>
              </a:rPr>
              <a:t>Apart from food contact surfaces  various other parts of the plant are to be cleaned and sanitized to maintain a sanitary environment for food processing</a:t>
            </a:r>
          </a:p>
          <a:p>
            <a:pPr marL="190500" lvl="1" indent="-190500" eaLnBrk="1" hangingPunct="1">
              <a:lnSpc>
                <a:spcPct val="95000"/>
              </a:lnSpc>
              <a:spcAft>
                <a:spcPct val="40000"/>
              </a:spcAft>
              <a:buFont typeface="Wingdings" panose="05000000000000000000" pitchFamily="2" charset="2"/>
              <a:buChar char="§"/>
            </a:pPr>
            <a:r>
              <a:rPr lang="en-US" dirty="0">
                <a:solidFill>
                  <a:prstClr val="black"/>
                </a:solidFill>
                <a:latin typeface="+mn-lt"/>
              </a:rPr>
              <a:t>Food Contact Surfaces (equipment surfaces, tables &amp; preparation areas, conveyors, utensils, bins &amp; totes, packaging materials)</a:t>
            </a:r>
          </a:p>
          <a:p>
            <a:pPr marL="190500" lvl="1" indent="-190500" eaLnBrk="1" hangingPunct="1">
              <a:lnSpc>
                <a:spcPct val="95000"/>
              </a:lnSpc>
              <a:spcAft>
                <a:spcPct val="40000"/>
              </a:spcAft>
              <a:buFont typeface="Wingdings" panose="05000000000000000000" pitchFamily="2" charset="2"/>
              <a:buChar char="§"/>
            </a:pPr>
            <a:r>
              <a:rPr lang="en-US" dirty="0">
                <a:solidFill>
                  <a:prstClr val="black"/>
                </a:solidFill>
                <a:latin typeface="+mn-lt"/>
              </a:rPr>
              <a:t>Outside of equipment (body, pipelines)</a:t>
            </a:r>
          </a:p>
          <a:p>
            <a:pPr marL="190500" lvl="1" indent="-190500" eaLnBrk="1" hangingPunct="1">
              <a:lnSpc>
                <a:spcPct val="95000"/>
              </a:lnSpc>
              <a:spcAft>
                <a:spcPct val="40000"/>
              </a:spcAft>
              <a:buFont typeface="Wingdings" panose="05000000000000000000" pitchFamily="2" charset="2"/>
              <a:buChar char="§"/>
            </a:pPr>
            <a:r>
              <a:rPr lang="en-US" dirty="0">
                <a:solidFill>
                  <a:prstClr val="black"/>
                </a:solidFill>
                <a:latin typeface="+mn-lt"/>
              </a:rPr>
              <a:t>Environment (floors, drains, walls, light fixtures)</a:t>
            </a:r>
          </a:p>
          <a:p>
            <a:pPr marL="0" lvl="1" indent="0" eaLnBrk="1" hangingPunct="1">
              <a:lnSpc>
                <a:spcPct val="95000"/>
              </a:lnSpc>
              <a:spcAft>
                <a:spcPct val="40000"/>
              </a:spcAft>
              <a:buClr>
                <a:schemeClr val="accent1"/>
              </a:buClr>
            </a:pPr>
            <a:endParaRPr lang="en-US" dirty="0">
              <a:solidFill>
                <a:prstClr val="black"/>
              </a:solidFill>
              <a:latin typeface="+mn-lt"/>
            </a:endParaRPr>
          </a:p>
        </p:txBody>
      </p:sp>
      <p:sp>
        <p:nvSpPr>
          <p:cNvPr id="18" name="Rectangle 3"/>
          <p:cNvSpPr>
            <a:spLocks noChangeArrowheads="1"/>
          </p:cNvSpPr>
          <p:nvPr/>
        </p:nvSpPr>
        <p:spPr bwMode="gray">
          <a:xfrm>
            <a:off x="4652963" y="1757362"/>
            <a:ext cx="4167187"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Keep in mind!</a:t>
            </a:r>
          </a:p>
        </p:txBody>
      </p:sp>
      <p:sp>
        <p:nvSpPr>
          <p:cNvPr id="20" name="Rectangle 6"/>
          <p:cNvSpPr>
            <a:spLocks noChangeArrowheads="1"/>
          </p:cNvSpPr>
          <p:nvPr/>
        </p:nvSpPr>
        <p:spPr bwMode="gray">
          <a:xfrm>
            <a:off x="4652963" y="2133600"/>
            <a:ext cx="4167187"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Font typeface="Wingdings" panose="05000000000000000000" pitchFamily="2" charset="2"/>
              <a:buChar char="§"/>
            </a:pPr>
            <a:r>
              <a:rPr lang="en-US" dirty="0">
                <a:solidFill>
                  <a:prstClr val="black"/>
                </a:solidFill>
                <a:latin typeface="+mn-lt"/>
              </a:rPr>
              <a:t>Equipment design and plant layout should be considered from a clean ability perspective. One needs to reach around and under equipment to clean it properly.</a:t>
            </a:r>
          </a:p>
          <a:p>
            <a:pPr marL="190500" lvl="1" indent="-190500" eaLnBrk="1" hangingPunct="1">
              <a:lnSpc>
                <a:spcPct val="95000"/>
              </a:lnSpc>
              <a:spcAft>
                <a:spcPct val="40000"/>
              </a:spcAft>
              <a:buClr>
                <a:schemeClr val="accent1"/>
              </a:buClr>
              <a:buFont typeface="Wingdings" panose="05000000000000000000" pitchFamily="2" charset="2"/>
              <a:buChar char="§"/>
            </a:pPr>
            <a:endParaRPr lang="en-US" dirty="0">
              <a:solidFill>
                <a:prstClr val="black"/>
              </a:solidFill>
              <a:latin typeface="+mn-lt"/>
            </a:endParaRP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3" name="Slide Number Placeholder 2"/>
          <p:cNvSpPr>
            <a:spLocks noGrp="1"/>
          </p:cNvSpPr>
          <p:nvPr>
            <p:ph type="sldNum" sz="quarter" idx="12"/>
          </p:nvPr>
        </p:nvSpPr>
        <p:spPr/>
        <p:txBody>
          <a:bodyPr/>
          <a:lstStyle/>
          <a:p>
            <a:fld id="{7B35B823-78A6-4AA4-A0F1-2DC210CA05EA}" type="slidenum">
              <a:rPr lang="en-US" smtClean="0"/>
              <a:pPr/>
              <a:t>6</a:t>
            </a:fld>
            <a:endParaRPr lang="en-US" dirty="0"/>
          </a:p>
        </p:txBody>
      </p:sp>
    </p:spTree>
    <p:extLst>
      <p:ext uri="{BB962C8B-B14F-4D97-AF65-F5344CB8AC3E}">
        <p14:creationId xmlns:p14="http://schemas.microsoft.com/office/powerpoint/2010/main" val="409011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SOILS IN A FOOD PROCESSING PLANT</a:t>
            </a:r>
          </a:p>
        </p:txBody>
      </p:sp>
      <p:sp>
        <p:nvSpPr>
          <p:cNvPr id="16" name="Rectangle 2"/>
          <p:cNvSpPr>
            <a:spLocks noChangeArrowheads="1"/>
          </p:cNvSpPr>
          <p:nvPr/>
        </p:nvSpPr>
        <p:spPr bwMode="gray">
          <a:xfrm>
            <a:off x="319088" y="1752600"/>
            <a:ext cx="4176712" cy="381000"/>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What are food soils (dirt)?</a:t>
            </a:r>
          </a:p>
        </p:txBody>
      </p:sp>
      <p:sp>
        <p:nvSpPr>
          <p:cNvPr id="17" name="Rectangle 6"/>
          <p:cNvSpPr>
            <a:spLocks noChangeArrowheads="1"/>
          </p:cNvSpPr>
          <p:nvPr/>
        </p:nvSpPr>
        <p:spPr bwMode="gray">
          <a:xfrm>
            <a:off x="319088" y="2135188"/>
            <a:ext cx="4176712"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90500" lvl="1" indent="-190500" eaLnBrk="1" hangingPunct="1">
              <a:lnSpc>
                <a:spcPct val="95000"/>
              </a:lnSpc>
              <a:spcAft>
                <a:spcPct val="40000"/>
              </a:spcAft>
              <a:buClr>
                <a:schemeClr val="tx1"/>
              </a:buClr>
              <a:buFont typeface="Wingdings" panose="05000000000000000000" pitchFamily="2" charset="2"/>
              <a:buChar char="§"/>
            </a:pPr>
            <a:r>
              <a:rPr lang="en-US" dirty="0">
                <a:latin typeface="+mn-lt"/>
              </a:rPr>
              <a:t>Unwanted matter on food-contact surfaces. Soil is visible or invisible. The primary source of soil is from the food product being handled. However, minerals from water residue and residues from cleaning compounds contribute to films left on surfaces.</a:t>
            </a:r>
          </a:p>
          <a:p>
            <a:pPr marL="190500" lvl="1" indent="-190500" eaLnBrk="1" hangingPunct="1">
              <a:lnSpc>
                <a:spcPct val="95000"/>
              </a:lnSpc>
              <a:spcAft>
                <a:spcPct val="40000"/>
              </a:spcAft>
              <a:buClr>
                <a:schemeClr val="tx1"/>
              </a:buClr>
              <a:buFont typeface="Wingdings" panose="05000000000000000000" pitchFamily="2" charset="2"/>
              <a:buChar char="§"/>
            </a:pPr>
            <a:r>
              <a:rPr lang="en-US" dirty="0">
                <a:latin typeface="+mn-lt"/>
              </a:rPr>
              <a:t>Microbiological biofilms also contribute to the soil buildup on surfaces.</a:t>
            </a:r>
          </a:p>
          <a:p>
            <a:pPr marL="190500" lvl="1" indent="-190500" eaLnBrk="1" hangingPunct="1">
              <a:lnSpc>
                <a:spcPct val="95000"/>
              </a:lnSpc>
              <a:spcAft>
                <a:spcPct val="40000"/>
              </a:spcAft>
              <a:buClr>
                <a:schemeClr val="accent1"/>
              </a:buClr>
              <a:buFont typeface="Wingdings" panose="05000000000000000000" pitchFamily="2" charset="2"/>
              <a:buChar char="§"/>
            </a:pPr>
            <a:endParaRPr lang="en-US" dirty="0">
              <a:latin typeface="+mn-lt"/>
            </a:endParaRPr>
          </a:p>
          <a:p>
            <a:pPr marL="190500" lvl="1" indent="-190500"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18" name="Rectangle 3"/>
          <p:cNvSpPr>
            <a:spLocks noChangeArrowheads="1"/>
          </p:cNvSpPr>
          <p:nvPr/>
        </p:nvSpPr>
        <p:spPr bwMode="gray">
          <a:xfrm>
            <a:off x="4652963" y="1757362"/>
            <a:ext cx="4167187"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Types of Soils</a:t>
            </a:r>
          </a:p>
        </p:txBody>
      </p:sp>
      <p:sp>
        <p:nvSpPr>
          <p:cNvPr id="20" name="Rectangle 6"/>
          <p:cNvSpPr>
            <a:spLocks noChangeArrowheads="1"/>
          </p:cNvSpPr>
          <p:nvPr/>
        </p:nvSpPr>
        <p:spPr bwMode="gray">
          <a:xfrm>
            <a:off x="4652963" y="2133600"/>
            <a:ext cx="4167187" cy="3870325"/>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Fats, oils &amp; greases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Proteins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Carbohydrates and starches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Lime scale</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Rubber marks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Corrosion deposits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Adhesives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Inks &amp; dyes</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Algae</a:t>
            </a:r>
          </a:p>
          <a:p>
            <a:pPr eaLnBrk="1" hangingPunct="1">
              <a:lnSpc>
                <a:spcPct val="95000"/>
              </a:lnSpc>
              <a:spcAft>
                <a:spcPct val="40000"/>
              </a:spcAft>
              <a:buClr>
                <a:schemeClr val="tx1"/>
              </a:buClr>
              <a:buFont typeface="Wingdings" panose="05000000000000000000" pitchFamily="2" charset="2"/>
              <a:buChar char="§"/>
            </a:pPr>
            <a:r>
              <a:rPr lang="en-US" altLang="en-US" noProof="1">
                <a:latin typeface="+mn-lt"/>
              </a:rPr>
              <a:t>Fungi</a:t>
            </a:r>
          </a:p>
        </p:txBody>
      </p:sp>
      <p:sp>
        <p:nvSpPr>
          <p:cNvPr id="3" name="Slide Number Placeholder 2"/>
          <p:cNvSpPr>
            <a:spLocks noGrp="1"/>
          </p:cNvSpPr>
          <p:nvPr>
            <p:ph type="sldNum" sz="quarter" idx="12"/>
          </p:nvPr>
        </p:nvSpPr>
        <p:spPr/>
        <p:txBody>
          <a:bodyPr/>
          <a:lstStyle/>
          <a:p>
            <a:fld id="{7B35B823-78A6-4AA4-A0F1-2DC210CA05EA}" type="slidenum">
              <a:rPr lang="en-US" smtClean="0"/>
              <a:pPr/>
              <a:t>7</a:t>
            </a:fld>
            <a:endParaRPr lang="en-US" dirty="0"/>
          </a:p>
        </p:txBody>
      </p:sp>
    </p:spTree>
    <p:extLst>
      <p:ext uri="{BB962C8B-B14F-4D97-AF65-F5344CB8AC3E}">
        <p14:creationId xmlns:p14="http://schemas.microsoft.com/office/powerpoint/2010/main" val="145061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SOILS IN A FOOD PROCESSING PLANT</a:t>
            </a:r>
          </a:p>
        </p:txBody>
      </p:sp>
      <p:sp>
        <p:nvSpPr>
          <p:cNvPr id="3" name="Slide Number Placeholder 2"/>
          <p:cNvSpPr>
            <a:spLocks noGrp="1"/>
          </p:cNvSpPr>
          <p:nvPr>
            <p:ph type="sldNum" sz="quarter" idx="12"/>
          </p:nvPr>
        </p:nvSpPr>
        <p:spPr/>
        <p:txBody>
          <a:bodyPr/>
          <a:lstStyle/>
          <a:p>
            <a:fld id="{7B35B823-78A6-4AA4-A0F1-2DC210CA05EA}" type="slidenum">
              <a:rPr lang="en-US" smtClean="0"/>
              <a:pPr/>
              <a:t>8</a:t>
            </a:fld>
            <a:endParaRPr lang="en-US" dirty="0"/>
          </a:p>
        </p:txBody>
      </p:sp>
      <p:sp>
        <p:nvSpPr>
          <p:cNvPr id="8" name="Rectangle 2"/>
          <p:cNvSpPr>
            <a:spLocks noChangeArrowheads="1"/>
          </p:cNvSpPr>
          <p:nvPr/>
        </p:nvSpPr>
        <p:spPr bwMode="gray">
          <a:xfrm>
            <a:off x="323850" y="1555750"/>
            <a:ext cx="8515350"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b="1" noProof="1">
              <a:latin typeface="+mn-lt"/>
            </a:endParaRPr>
          </a:p>
        </p:txBody>
      </p:sp>
      <p:sp>
        <p:nvSpPr>
          <p:cNvPr id="9" name="Rectangle 5"/>
          <p:cNvSpPr>
            <a:spLocks noChangeArrowheads="1"/>
          </p:cNvSpPr>
          <p:nvPr/>
        </p:nvSpPr>
        <p:spPr bwMode="gray">
          <a:xfrm>
            <a:off x="323850" y="1931988"/>
            <a:ext cx="8515350" cy="425608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buClr>
                <a:schemeClr val="tx1"/>
              </a:buClr>
            </a:pPr>
            <a:endParaRPr lang="en-US" altLang="en-US" noProof="1">
              <a:latin typeface="+mn-lt"/>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834446"/>
            <a:ext cx="2438400" cy="1828800"/>
          </a:xfrm>
          <a:prstGeom prst="rect">
            <a:avLst/>
          </a:prstGeom>
        </p:spPr>
      </p:pic>
      <p:sp>
        <p:nvSpPr>
          <p:cNvPr id="7" name="Rectangle 6"/>
          <p:cNvSpPr/>
          <p:nvPr/>
        </p:nvSpPr>
        <p:spPr>
          <a:xfrm>
            <a:off x="1066800" y="4749918"/>
            <a:ext cx="1152560" cy="355482"/>
          </a:xfrm>
          <a:prstGeom prst="rect">
            <a:avLst/>
          </a:prstGeom>
        </p:spPr>
        <p:txBody>
          <a:bodyPr wrap="none">
            <a:spAutoFit/>
          </a:bodyPr>
          <a:lstStyle/>
          <a:p>
            <a:pPr>
              <a:lnSpc>
                <a:spcPct val="95000"/>
              </a:lnSpc>
              <a:spcAft>
                <a:spcPct val="40000"/>
              </a:spcAft>
              <a:buClr>
                <a:schemeClr val="tx1"/>
              </a:buClr>
            </a:pPr>
            <a:r>
              <a:rPr lang="en-US" altLang="en-US" noProof="1"/>
              <a:t>Lime scale</a:t>
            </a:r>
          </a:p>
        </p:txBody>
      </p:sp>
      <p:pic>
        <p:nvPicPr>
          <p:cNvPr id="12" name="Picture 11"/>
          <p:cNvPicPr>
            <a:picLocks noChangeAspect="1"/>
          </p:cNvPicPr>
          <p:nvPr/>
        </p:nvPicPr>
        <p:blipFill rotWithShape="1">
          <a:blip r:embed="rId3">
            <a:extLst>
              <a:ext uri="{28A0092B-C50C-407E-A947-70E740481C1C}">
                <a14:useLocalDpi xmlns:a14="http://schemas.microsoft.com/office/drawing/2010/main" val="0"/>
              </a:ext>
            </a:extLst>
          </a:blip>
          <a:srcRect l="6114" t="26618" r="7366" b="14926"/>
          <a:stretch/>
        </p:blipFill>
        <p:spPr>
          <a:xfrm>
            <a:off x="3348664" y="2818404"/>
            <a:ext cx="2446671" cy="1828800"/>
          </a:xfrm>
          <a:prstGeom prst="rect">
            <a:avLst/>
          </a:prstGeom>
        </p:spPr>
      </p:pic>
      <p:sp>
        <p:nvSpPr>
          <p:cNvPr id="13" name="Rectangle 12"/>
          <p:cNvSpPr/>
          <p:nvPr/>
        </p:nvSpPr>
        <p:spPr>
          <a:xfrm>
            <a:off x="3512787" y="4677735"/>
            <a:ext cx="2282548" cy="355482"/>
          </a:xfrm>
          <a:prstGeom prst="rect">
            <a:avLst/>
          </a:prstGeom>
        </p:spPr>
        <p:txBody>
          <a:bodyPr wrap="none">
            <a:spAutoFit/>
          </a:bodyPr>
          <a:lstStyle/>
          <a:p>
            <a:pPr>
              <a:lnSpc>
                <a:spcPct val="95000"/>
              </a:lnSpc>
              <a:spcAft>
                <a:spcPct val="40000"/>
              </a:spcAft>
              <a:buClr>
                <a:schemeClr val="tx1"/>
              </a:buClr>
            </a:pPr>
            <a:r>
              <a:rPr lang="en-US" altLang="en-US" noProof="1"/>
              <a:t>Fouling in product line</a:t>
            </a:r>
          </a:p>
        </p:txBody>
      </p:sp>
      <p:pic>
        <p:nvPicPr>
          <p:cNvPr id="3082" name="Picture 10" descr="Image result for Fats, oils &amp; greas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76950" y="2815363"/>
            <a:ext cx="2438399" cy="1811788"/>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6478920" y="4627151"/>
            <a:ext cx="1957459" cy="355482"/>
          </a:xfrm>
          <a:prstGeom prst="rect">
            <a:avLst/>
          </a:prstGeom>
        </p:spPr>
        <p:txBody>
          <a:bodyPr wrap="none">
            <a:spAutoFit/>
          </a:bodyPr>
          <a:lstStyle/>
          <a:p>
            <a:pPr>
              <a:lnSpc>
                <a:spcPct val="95000"/>
              </a:lnSpc>
              <a:spcAft>
                <a:spcPct val="40000"/>
              </a:spcAft>
              <a:buClr>
                <a:schemeClr val="tx1"/>
              </a:buClr>
            </a:pPr>
            <a:r>
              <a:rPr lang="en-US" altLang="en-US" noProof="1"/>
              <a:t>Fats, oils &amp; greases</a:t>
            </a:r>
          </a:p>
        </p:txBody>
      </p:sp>
    </p:spTree>
    <p:extLst>
      <p:ext uri="{BB962C8B-B14F-4D97-AF65-F5344CB8AC3E}">
        <p14:creationId xmlns:p14="http://schemas.microsoft.com/office/powerpoint/2010/main" val="401394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2400" y="762000"/>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000" noProof="1">
                <a:latin typeface="+mn-lt"/>
              </a:rPr>
              <a:t>HOW TO CLEAN?</a:t>
            </a:r>
          </a:p>
        </p:txBody>
      </p:sp>
      <p:sp>
        <p:nvSpPr>
          <p:cNvPr id="13" name="Rectangle 4"/>
          <p:cNvSpPr>
            <a:spLocks noChangeArrowheads="1"/>
          </p:cNvSpPr>
          <p:nvPr/>
        </p:nvSpPr>
        <p:spPr bwMode="gray">
          <a:xfrm>
            <a:off x="3810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dirty="0">
              <a:latin typeface="+mn-lt"/>
            </a:endParaRPr>
          </a:p>
        </p:txBody>
      </p:sp>
      <p:sp>
        <p:nvSpPr>
          <p:cNvPr id="10" name="Rectangle 2"/>
          <p:cNvSpPr>
            <a:spLocks noChangeArrowheads="1"/>
          </p:cNvSpPr>
          <p:nvPr/>
        </p:nvSpPr>
        <p:spPr bwMode="gray">
          <a:xfrm>
            <a:off x="323850" y="1555750"/>
            <a:ext cx="8515350" cy="376238"/>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Follow SSOP’s</a:t>
            </a:r>
          </a:p>
        </p:txBody>
      </p:sp>
      <p:sp>
        <p:nvSpPr>
          <p:cNvPr id="11" name="Rectangle 5"/>
          <p:cNvSpPr>
            <a:spLocks noChangeArrowheads="1"/>
          </p:cNvSpPr>
          <p:nvPr/>
        </p:nvSpPr>
        <p:spPr bwMode="gray">
          <a:xfrm>
            <a:off x="323850" y="1931988"/>
            <a:ext cx="8515350"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eaLnBrk="1" hangingPunct="1">
              <a:lnSpc>
                <a:spcPct val="95000"/>
              </a:lnSpc>
              <a:spcAft>
                <a:spcPct val="15000"/>
              </a:spcAft>
              <a:buFont typeface="Wingdings" panose="05000000000000000000" pitchFamily="2" charset="2"/>
              <a:buChar char="§"/>
            </a:pPr>
            <a:r>
              <a:rPr lang="en-US" altLang="en-US" noProof="1">
                <a:latin typeface="+mn-lt"/>
              </a:rPr>
              <a:t>Sanitization Standard Operating Procedures (SSOP’s) are written </a:t>
            </a:r>
            <a:r>
              <a:rPr lang="en-US" dirty="0">
                <a:latin typeface="+mn-lt"/>
              </a:rPr>
              <a:t>step by step instructions on cleaning equipment , process lines, environmental areas &amp; master sanitation schedules.</a:t>
            </a:r>
          </a:p>
          <a:p>
            <a:pPr lvl="0" eaLnBrk="1" hangingPunct="1">
              <a:lnSpc>
                <a:spcPct val="95000"/>
              </a:lnSpc>
              <a:spcAft>
                <a:spcPct val="15000"/>
              </a:spcAft>
              <a:buFont typeface="Wingdings" panose="05000000000000000000" pitchFamily="2" charset="2"/>
              <a:buChar char="§"/>
            </a:pPr>
            <a:r>
              <a:rPr lang="en-US" dirty="0">
                <a:latin typeface="+mn-lt"/>
              </a:rPr>
              <a:t>The specific steps used to clean &amp; sanitize equipment &amp; environmental areas are unique to each processor. </a:t>
            </a:r>
          </a:p>
          <a:p>
            <a:pPr marL="0" indent="0" eaLnBrk="1" hangingPunct="1">
              <a:lnSpc>
                <a:spcPct val="95000"/>
              </a:lnSpc>
              <a:spcAft>
                <a:spcPct val="15000"/>
              </a:spcAft>
              <a:buClr>
                <a:schemeClr val="accent1"/>
              </a:buClr>
            </a:pPr>
            <a:endParaRPr lang="en-US" altLang="en-US" noProof="1">
              <a:latin typeface="+mn-lt"/>
            </a:endParaRPr>
          </a:p>
        </p:txBody>
      </p:sp>
      <p:sp>
        <p:nvSpPr>
          <p:cNvPr id="12" name="Rectangle 3"/>
          <p:cNvSpPr>
            <a:spLocks noChangeArrowheads="1"/>
          </p:cNvSpPr>
          <p:nvPr/>
        </p:nvSpPr>
        <p:spPr bwMode="gray">
          <a:xfrm>
            <a:off x="323850" y="3748088"/>
            <a:ext cx="8515350" cy="376237"/>
          </a:xfrm>
          <a:prstGeom prst="rect">
            <a:avLst/>
          </a:prstGeom>
          <a:solidFill>
            <a:srgbClr val="C3B6D4"/>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General types of sanitization </a:t>
            </a:r>
          </a:p>
        </p:txBody>
      </p:sp>
      <p:sp>
        <p:nvSpPr>
          <p:cNvPr id="14" name="Rectangle 6"/>
          <p:cNvSpPr>
            <a:spLocks noChangeArrowheads="1"/>
          </p:cNvSpPr>
          <p:nvPr/>
        </p:nvSpPr>
        <p:spPr bwMode="gray">
          <a:xfrm>
            <a:off x="323850" y="4124325"/>
            <a:ext cx="8515350" cy="1677988"/>
          </a:xfrm>
          <a:prstGeom prst="rect">
            <a:avLst/>
          </a:prstGeom>
          <a:solidFill>
            <a:srgbClr val="EEEAF2"/>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altLang="en-US" noProof="1">
                <a:latin typeface="+mn-lt"/>
              </a:rPr>
              <a:t>Thermal Sanitization: It involves the use of hot water or steam for a specified temperature and contact time.</a:t>
            </a:r>
          </a:p>
          <a:p>
            <a:pPr eaLnBrk="1" hangingPunct="1">
              <a:lnSpc>
                <a:spcPct val="95000"/>
              </a:lnSpc>
              <a:spcAft>
                <a:spcPct val="15000"/>
              </a:spcAft>
              <a:buFont typeface="Wingdings" panose="05000000000000000000" pitchFamily="2" charset="2"/>
              <a:buChar char="§"/>
            </a:pPr>
            <a:r>
              <a:rPr lang="en-US" altLang="en-US" noProof="1">
                <a:latin typeface="+mn-lt"/>
              </a:rPr>
              <a:t>Chemical Sanitization: It involves the use of an approved chemical sanitizer at a specified concentration and contact time.</a:t>
            </a:r>
          </a:p>
        </p:txBody>
      </p:sp>
    </p:spTree>
    <p:extLst>
      <p:ext uri="{BB962C8B-B14F-4D97-AF65-F5344CB8AC3E}">
        <p14:creationId xmlns:p14="http://schemas.microsoft.com/office/powerpoint/2010/main" val="20933824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pmg</Template>
  <TotalTime>4219</TotalTime>
  <Words>1184</Words>
  <Application>Microsoft Office PowerPoint</Application>
  <PresentationFormat>On-screen Show (4:3)</PresentationFormat>
  <Paragraphs>187</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Cooper Black</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665</cp:revision>
  <cp:lastPrinted>2014-11-21T06:58:07Z</cp:lastPrinted>
  <dcterms:created xsi:type="dcterms:W3CDTF">2014-04-07T11:41:40Z</dcterms:created>
  <dcterms:modified xsi:type="dcterms:W3CDTF">2025-04-15T10:59:40Z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