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5"/>
  </p:sldMasterIdLst>
  <p:notesMasterIdLst>
    <p:notesMasterId r:id="rId16"/>
  </p:notesMasterIdLst>
  <p:sldIdLst>
    <p:sldId id="258" r:id="rId6"/>
    <p:sldId id="257" r:id="rId7"/>
    <p:sldId id="259" r:id="rId8"/>
    <p:sldId id="260" r:id="rId9"/>
    <p:sldId id="261" r:id="rId10"/>
    <p:sldId id="266" r:id="rId11"/>
    <p:sldId id="262" r:id="rId12"/>
    <p:sldId id="263" r:id="rId13"/>
    <p:sldId id="264" r:id="rId14"/>
    <p:sldId id="265" r:id="rId15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170EB94-7D5B-4BEE-BB8F-AECDEE68E5B0}">
          <p14:sldIdLst>
            <p14:sldId id="258"/>
            <p14:sldId id="257"/>
            <p14:sldId id="259"/>
            <p14:sldId id="260"/>
            <p14:sldId id="261"/>
            <p14:sldId id="266"/>
          </p14:sldIdLst>
        </p14:section>
        <p14:section name="Untitled Section" id="{757BAEC1-99B0-4BAC-889B-D3C190A1DB13}">
          <p14:sldIdLst>
            <p14:sldId id="262"/>
            <p14:sldId id="263"/>
            <p14:sldId id="264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FFFCC"/>
    <a:srgbClr val="FFCC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 varScale="1">
        <p:scale>
          <a:sx n="87" d="100"/>
          <a:sy n="87" d="100"/>
        </p:scale>
        <p:origin x="1696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8B4CB-620C-44DC-9CC9-701675A36E1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462E2-F543-4B30-B078-C63253CE8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124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1" indent="0" algn="ctr">
              <a:buNone/>
              <a:defRPr sz="2000"/>
            </a:lvl2pPr>
            <a:lvl3pPr marL="914361" indent="0" algn="ctr">
              <a:buNone/>
              <a:defRPr sz="1800"/>
            </a:lvl3pPr>
            <a:lvl4pPr marL="1371543" indent="0" algn="ctr">
              <a:buNone/>
              <a:defRPr sz="1600"/>
            </a:lvl4pPr>
            <a:lvl5pPr marL="1828724" indent="0" algn="ctr">
              <a:buNone/>
              <a:defRPr sz="1600"/>
            </a:lvl5pPr>
            <a:lvl6pPr marL="2285904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6" indent="0" algn="ctr">
              <a:buNone/>
              <a:defRPr sz="1600"/>
            </a:lvl8pPr>
            <a:lvl9pPr marL="365744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176579-FE05-417F-8609-C7CAFF5E6B08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DFF2D0C-D2C9-46FB-ADF6-A99561CA6E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82DF1-27FD-4ADD-91C2-9C181CCE0E13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F167844-14C8-4475-9827-0B1589FE1B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249D29F-51EA-42FF-836F-210591C749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606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581E-3D60-4789-81BA-A8F1555C1ECB}" type="datetime1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820914-E4BC-433E-AEBE-0A380D1DF40F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</p:spTree>
    <p:extLst>
      <p:ext uri="{BB962C8B-B14F-4D97-AF65-F5344CB8AC3E}">
        <p14:creationId xmlns:p14="http://schemas.microsoft.com/office/powerpoint/2010/main" val="274700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70FB658-1DD4-4E67-9DD4-9075B9581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675B3-901B-4884-9D3B-DD82244241A2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5ABC8AF-6C8D-4E94-B42A-425E6E33DC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F3970AF-C2BE-4BB0-A0D9-0C90862EA1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16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62B0F-90E2-412D-AE42-DE276FA4C40E}" type="datetime1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98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mg.engineering/" TargetMode="External"/><Relationship Id="rId3" Type="http://schemas.openxmlformats.org/officeDocument/2006/relationships/slideLayout" Target="../slideLayouts/slideLayout3.xml"/><Relationship Id="rId7" Type="http://schemas.openxmlformats.org/officeDocument/2006/relationships/hyperlink" Target="mailto:info@pmg.engineering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alphaModFix amt="4000"/>
            <a:lum/>
          </a:blip>
          <a:srcRect/>
          <a:tile tx="0" ty="0" sx="77000" sy="77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6487" y="787183"/>
            <a:ext cx="7886700" cy="892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68411"/>
            <a:ext cx="7886700" cy="4475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94DA7-86D7-474D-A1B4-F15BA50BEFE7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F075A5-6ECF-45AD-8CF3-F2A10412AC53}"/>
              </a:ext>
            </a:extLst>
          </p:cNvPr>
          <p:cNvCxnSpPr>
            <a:cxnSpLocks/>
          </p:cNvCxnSpPr>
          <p:nvPr userDrawn="1"/>
        </p:nvCxnSpPr>
        <p:spPr>
          <a:xfrm>
            <a:off x="636487" y="698107"/>
            <a:ext cx="78867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1D93101-9D13-482D-A0BE-6AB1F6CE3654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23" dirty="0"/>
              <a:t>Competent People. Smarter Work Systems. Exceptional Customer Interactions.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23DB47D-1AD0-4B44-BB13-503C998C195C}"/>
              </a:ext>
            </a:extLst>
          </p:cNvPr>
          <p:cNvSpPr txBox="1">
            <a:spLocks/>
          </p:cNvSpPr>
          <p:nvPr userDrawn="1"/>
        </p:nvSpPr>
        <p:spPr>
          <a:xfrm>
            <a:off x="628650" y="58232"/>
            <a:ext cx="3417341" cy="639875"/>
          </a:xfrm>
          <a:prstGeom prst="rect">
            <a:avLst/>
          </a:prstGeom>
        </p:spPr>
        <p:txBody>
          <a:bodyPr vert="horz" lIns="63305" tIns="31652" rIns="63305" bIns="31652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62" b="1" dirty="0"/>
              <a:t>PMG Engineering Private Limited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End-to-End Engineering Company in Food Industry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/>
              </a:rPr>
              <a:t>info@pmg.engineering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| 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/>
              </a:rPr>
              <a:t>www.pmg.engineering</a:t>
            </a:r>
            <a:endParaRPr lang="en-US" sz="1108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20805C-D2DD-477E-877E-F4DEF1025626}"/>
              </a:ext>
            </a:extLst>
          </p:cNvPr>
          <p:cNvSpPr txBox="1"/>
          <p:nvPr userDrawn="1"/>
        </p:nvSpPr>
        <p:spPr>
          <a:xfrm>
            <a:off x="7028458" y="505951"/>
            <a:ext cx="1560042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9" b="0" dirty="0">
                <a:solidFill>
                  <a:srgbClr val="FF8A04"/>
                </a:solidFill>
              </a:rPr>
              <a:t>Reputation built on </a:t>
            </a:r>
            <a:r>
              <a:rPr lang="en-US" sz="969" b="0" u="none" dirty="0">
                <a:solidFill>
                  <a:srgbClr val="FF8A04"/>
                </a:solidFill>
              </a:rPr>
              <a:t>Results</a:t>
            </a:r>
          </a:p>
        </p:txBody>
      </p:sp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id="{EDD520AD-DDE1-4DCD-9090-3F04B1CE750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952" y="58232"/>
            <a:ext cx="1511398" cy="47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42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</p:sldLayoutIdLst>
  <p:hf hdr="0" ftr="0" dt="0"/>
  <p:txStyles>
    <p:titleStyle>
      <a:lvl1pPr algn="l" defTabSz="91436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3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6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7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Bodoni MT Black" panose="02070A03080606020203" pitchFamily="18" charset="0"/>
              </a:rPr>
              <a:t>CLEAN IN PLACE (CIP)</a:t>
            </a:r>
          </a:p>
        </p:txBody>
      </p:sp>
      <p:pic>
        <p:nvPicPr>
          <p:cNvPr id="1026" name="Picture 2" descr="Image result for CLEAN IN PLA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2971800"/>
            <a:ext cx="6172200" cy="347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9698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00038" y="771525"/>
            <a:ext cx="8520112" cy="6000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noProof="1">
                <a:latin typeface="+mn-lt"/>
              </a:rPr>
              <a:t> CIP AND MICRO-ORGANISMS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gray">
          <a:xfrm>
            <a:off x="304800" y="1470025"/>
            <a:ext cx="8510588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sz="2000" dirty="0">
                <a:latin typeface="+mn-lt"/>
              </a:rPr>
              <a:t>Soil on equipment can provide micro-organisms with nutrients for growth</a:t>
            </a: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gray">
          <a:xfrm>
            <a:off x="319088" y="2138362"/>
            <a:ext cx="4176712" cy="37623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 noProof="1">
                <a:latin typeface="+mn-lt"/>
              </a:rPr>
              <a:t>Pathogenic microorganisms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gray">
          <a:xfrm>
            <a:off x="319088" y="2514600"/>
            <a:ext cx="4176712" cy="3870325"/>
          </a:xfrm>
          <a:prstGeom prst="rect">
            <a:avLst/>
          </a:prstGeom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Pathogenic micro-organisms are a major food safety concern since they cause food borne illnesses.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Pathogenic micro-organisms do not usually change the appearance, smell or taste of the contaminated food.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Examples of pathogenic micro-organisms are Salmonella spp. and some types of Escherichia coli.</a:t>
            </a: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gray">
          <a:xfrm>
            <a:off x="4652963" y="2138362"/>
            <a:ext cx="4167187" cy="37623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 noProof="1">
                <a:latin typeface="+mn-lt"/>
              </a:rPr>
              <a:t>Spoilage micro-organisms</a:t>
            </a: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gray">
          <a:xfrm>
            <a:off x="4652963" y="2514600"/>
            <a:ext cx="4167187" cy="3870325"/>
          </a:xfrm>
          <a:prstGeom prst="rect">
            <a:avLst/>
          </a:prstGeom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Spoilage micro-organisms, although they are not a food safety concern, are a food quality concern since they deteriorate foods and reduce their shelf life. 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Growth of spoilage micro-organisms produces undesirable changes in flavor, smell and appearance of the contaminated food.</a:t>
            </a:r>
          </a:p>
        </p:txBody>
      </p:sp>
      <p:pic>
        <p:nvPicPr>
          <p:cNvPr id="2050" name="Picture 2" descr="Image result for Pathogenic microorganism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5" t="52290"/>
          <a:stretch/>
        </p:blipFill>
        <p:spPr bwMode="auto">
          <a:xfrm>
            <a:off x="533400" y="5257800"/>
            <a:ext cx="3802538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Spoilage microorganism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918591"/>
            <a:ext cx="1989343" cy="1406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4020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00038" y="771525"/>
            <a:ext cx="8520112" cy="6000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noProof="1">
                <a:latin typeface="+mn-lt"/>
              </a:rPr>
              <a:t>AGENDA</a:t>
            </a:r>
            <a:endParaRPr lang="en-US" altLang="en-US" noProof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Rectangle 69"/>
          <p:cNvSpPr>
            <a:spLocks noChangeArrowheads="1"/>
          </p:cNvSpPr>
          <p:nvPr/>
        </p:nvSpPr>
        <p:spPr bwMode="gray">
          <a:xfrm>
            <a:off x="323850" y="1555750"/>
            <a:ext cx="585788" cy="5873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sz="3200" b="1" noProof="1"/>
              <a:t>1</a:t>
            </a:r>
          </a:p>
        </p:txBody>
      </p:sp>
      <p:sp>
        <p:nvSpPr>
          <p:cNvPr id="8" name="Rectangle 70"/>
          <p:cNvSpPr>
            <a:spLocks noChangeArrowheads="1"/>
          </p:cNvSpPr>
          <p:nvPr/>
        </p:nvSpPr>
        <p:spPr bwMode="gray">
          <a:xfrm>
            <a:off x="1054100" y="1555750"/>
            <a:ext cx="7766050" cy="587375"/>
          </a:xfrm>
          <a:prstGeom prst="rect">
            <a:avLst/>
          </a:prstGeom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altLang="en-US" sz="2000" noProof="1">
                <a:latin typeface="+mn-lt"/>
              </a:rPr>
              <a:t>What is CIP? </a:t>
            </a:r>
          </a:p>
        </p:txBody>
      </p:sp>
      <p:sp>
        <p:nvSpPr>
          <p:cNvPr id="9" name="Rectangle 71"/>
          <p:cNvSpPr>
            <a:spLocks noChangeArrowheads="1"/>
          </p:cNvSpPr>
          <p:nvPr/>
        </p:nvSpPr>
        <p:spPr bwMode="gray">
          <a:xfrm>
            <a:off x="323850" y="2289175"/>
            <a:ext cx="585788" cy="5873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sz="3200" b="1" noProof="1"/>
              <a:t>2</a:t>
            </a:r>
          </a:p>
        </p:txBody>
      </p:sp>
      <p:sp>
        <p:nvSpPr>
          <p:cNvPr id="10" name="Rectangle 72"/>
          <p:cNvSpPr>
            <a:spLocks noChangeArrowheads="1"/>
          </p:cNvSpPr>
          <p:nvPr/>
        </p:nvSpPr>
        <p:spPr bwMode="gray">
          <a:xfrm>
            <a:off x="1054100" y="2289175"/>
            <a:ext cx="7766050" cy="587375"/>
          </a:xfrm>
          <a:prstGeom prst="rect">
            <a:avLst/>
          </a:prstGeom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altLang="en-US" sz="2000" noProof="1">
                <a:latin typeface="+mn-lt"/>
              </a:rPr>
              <a:t>Why CIP?</a:t>
            </a:r>
          </a:p>
        </p:txBody>
      </p:sp>
      <p:sp>
        <p:nvSpPr>
          <p:cNvPr id="11" name="Rectangle 73"/>
          <p:cNvSpPr>
            <a:spLocks noChangeArrowheads="1"/>
          </p:cNvSpPr>
          <p:nvPr/>
        </p:nvSpPr>
        <p:spPr bwMode="gray">
          <a:xfrm>
            <a:off x="323850" y="3019425"/>
            <a:ext cx="585788" cy="5873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sz="3200" b="1" noProof="1"/>
              <a:t>3</a:t>
            </a:r>
          </a:p>
        </p:txBody>
      </p:sp>
      <p:sp>
        <p:nvSpPr>
          <p:cNvPr id="12" name="Rectangle 74"/>
          <p:cNvSpPr>
            <a:spLocks noChangeArrowheads="1"/>
          </p:cNvSpPr>
          <p:nvPr/>
        </p:nvSpPr>
        <p:spPr bwMode="gray">
          <a:xfrm>
            <a:off x="1054100" y="3019425"/>
            <a:ext cx="7766050" cy="587375"/>
          </a:xfrm>
          <a:prstGeom prst="rect">
            <a:avLst/>
          </a:prstGeom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altLang="en-US" sz="2000" noProof="1">
                <a:latin typeface="+mn-lt"/>
              </a:rPr>
              <a:t>5 T’s of CIP</a:t>
            </a:r>
          </a:p>
        </p:txBody>
      </p:sp>
      <p:sp>
        <p:nvSpPr>
          <p:cNvPr id="13" name="Rectangle 75"/>
          <p:cNvSpPr>
            <a:spLocks noChangeArrowheads="1"/>
          </p:cNvSpPr>
          <p:nvPr/>
        </p:nvSpPr>
        <p:spPr bwMode="gray">
          <a:xfrm>
            <a:off x="323850" y="3751263"/>
            <a:ext cx="585788" cy="5873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sz="3200" b="1" noProof="1"/>
              <a:t>4</a:t>
            </a:r>
          </a:p>
        </p:txBody>
      </p:sp>
      <p:sp>
        <p:nvSpPr>
          <p:cNvPr id="14" name="Rectangle 76"/>
          <p:cNvSpPr>
            <a:spLocks noChangeArrowheads="1"/>
          </p:cNvSpPr>
          <p:nvPr/>
        </p:nvSpPr>
        <p:spPr bwMode="gray">
          <a:xfrm>
            <a:off x="1054100" y="3751263"/>
            <a:ext cx="7766050" cy="587375"/>
          </a:xfrm>
          <a:prstGeom prst="rect">
            <a:avLst/>
          </a:prstGeom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altLang="en-US" sz="2000" noProof="1">
                <a:latin typeface="+mn-lt"/>
              </a:rPr>
              <a:t>Cleaning chemicals in CIP</a:t>
            </a:r>
          </a:p>
        </p:txBody>
      </p:sp>
      <p:sp>
        <p:nvSpPr>
          <p:cNvPr id="15" name="Rectangle 77"/>
          <p:cNvSpPr>
            <a:spLocks noChangeArrowheads="1"/>
          </p:cNvSpPr>
          <p:nvPr/>
        </p:nvSpPr>
        <p:spPr bwMode="gray">
          <a:xfrm>
            <a:off x="323850" y="4484688"/>
            <a:ext cx="585788" cy="5873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sz="3200" b="1" noProof="1"/>
              <a:t>5</a:t>
            </a:r>
          </a:p>
        </p:txBody>
      </p:sp>
      <p:sp>
        <p:nvSpPr>
          <p:cNvPr id="16" name="Rectangle 78"/>
          <p:cNvSpPr>
            <a:spLocks noChangeArrowheads="1"/>
          </p:cNvSpPr>
          <p:nvPr/>
        </p:nvSpPr>
        <p:spPr bwMode="gray">
          <a:xfrm>
            <a:off x="1054100" y="4484688"/>
            <a:ext cx="7766050" cy="587375"/>
          </a:xfrm>
          <a:prstGeom prst="rect">
            <a:avLst/>
          </a:prstGeom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altLang="en-US" sz="2000" noProof="1">
                <a:latin typeface="+mn-lt"/>
              </a:rPr>
              <a:t>Parameters specification for effective CIP</a:t>
            </a:r>
          </a:p>
        </p:txBody>
      </p:sp>
      <p:sp>
        <p:nvSpPr>
          <p:cNvPr id="17" name="Rectangle 79"/>
          <p:cNvSpPr>
            <a:spLocks noChangeArrowheads="1"/>
          </p:cNvSpPr>
          <p:nvPr/>
        </p:nvSpPr>
        <p:spPr bwMode="gray">
          <a:xfrm>
            <a:off x="323850" y="5222875"/>
            <a:ext cx="585788" cy="5873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sz="3200" b="1" noProof="1"/>
              <a:t>6</a:t>
            </a:r>
          </a:p>
        </p:txBody>
      </p:sp>
      <p:sp>
        <p:nvSpPr>
          <p:cNvPr id="18" name="Rectangle 80"/>
          <p:cNvSpPr>
            <a:spLocks noChangeArrowheads="1"/>
          </p:cNvSpPr>
          <p:nvPr/>
        </p:nvSpPr>
        <p:spPr bwMode="gray">
          <a:xfrm>
            <a:off x="1054100" y="5222875"/>
            <a:ext cx="7766050" cy="587375"/>
          </a:xfrm>
          <a:prstGeom prst="rect">
            <a:avLst/>
          </a:prstGeom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altLang="en-US" sz="2000" noProof="1">
                <a:latin typeface="+mn-lt"/>
              </a:rPr>
              <a:t>CIP and micro-organisms</a:t>
            </a:r>
          </a:p>
        </p:txBody>
      </p:sp>
    </p:spTree>
    <p:extLst>
      <p:ext uri="{BB962C8B-B14F-4D97-AF65-F5344CB8AC3E}">
        <p14:creationId xmlns:p14="http://schemas.microsoft.com/office/powerpoint/2010/main" val="853065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gray">
          <a:xfrm>
            <a:off x="323850" y="1524000"/>
            <a:ext cx="8515350" cy="37623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 noProof="1">
                <a:latin typeface="+mn-lt"/>
              </a:rPr>
              <a:t>CLEAN IN PLACE (CIP)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00038" y="771525"/>
            <a:ext cx="8520112" cy="6000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noProof="1">
                <a:latin typeface="+mn-lt"/>
              </a:rPr>
              <a:t>WHAT IS CLEAN IN PLACE ?</a:t>
            </a:r>
            <a:endParaRPr lang="en-US" altLang="en-US" noProof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gray">
          <a:xfrm>
            <a:off x="336360" y="1905001"/>
            <a:ext cx="8502840" cy="1447800"/>
          </a:xfrm>
          <a:prstGeom prst="rect">
            <a:avLst/>
          </a:prstGeom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It is a method of cleaning the interior surfaces of pipes, vessels, process equipment, filters and associated fittings, without disassembly.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Industries that rely heavily on CIP are those requiring high levels of hygiene, .i.e. dairy, beverage, brewing, processed foods, pharmaceutical, and cosmetics.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gray">
          <a:xfrm>
            <a:off x="336360" y="3595687"/>
            <a:ext cx="8496300" cy="37623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 noProof="1">
                <a:latin typeface="+mn-lt"/>
              </a:rPr>
              <a:t>CIP Design Principle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gray">
          <a:xfrm>
            <a:off x="336360" y="3971924"/>
            <a:ext cx="8483790" cy="2428876"/>
          </a:xfrm>
          <a:prstGeom prst="rect">
            <a:avLst/>
          </a:prstGeom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Depending on soil load and process geometry, the CIP design principle is one of the following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Calibri" panose="020F0502020204030204" pitchFamily="34" charset="0"/>
              <a:buChar char="▪"/>
            </a:pPr>
            <a:r>
              <a:rPr lang="en-US" dirty="0">
                <a:latin typeface="+mn-lt"/>
              </a:rPr>
              <a:t>deliver highly turbulent, high flow-rate solution to effect good cleaning (applies to pipe circuits and some filled equipment).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Calibri" panose="020F0502020204030204" pitchFamily="34" charset="0"/>
              <a:buChar char="▪"/>
            </a:pPr>
            <a:r>
              <a:rPr lang="en-US" dirty="0">
                <a:latin typeface="+mn-lt"/>
              </a:rPr>
              <a:t>deliver solution as a low-energy spray to fully wet the surface (applies to lightly soiled vessels where a static spray ball may be used).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Calibri" panose="020F0502020204030204" pitchFamily="34" charset="0"/>
              <a:buChar char="▪"/>
            </a:pPr>
            <a:r>
              <a:rPr lang="en-US" dirty="0">
                <a:latin typeface="+mn-lt"/>
              </a:rPr>
              <a:t>deliver a high energy impinging spray (applies to highly soiled or large diameter vessels where a dynamic spray device may be used).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alt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13377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00038" y="771525"/>
            <a:ext cx="8520112" cy="6000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noProof="1">
                <a:latin typeface="+mn-lt"/>
              </a:rPr>
              <a:t>WHY CLEAN IN PLACE</a:t>
            </a:r>
            <a:endParaRPr lang="en-US" altLang="en-US" noProof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gray">
          <a:xfrm>
            <a:off x="304800" y="1470025"/>
            <a:ext cx="8510588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sz="2000" dirty="0">
                <a:latin typeface="+mn-lt"/>
              </a:rPr>
              <a:t>CIP systems have several advantages over the former manual cleaning 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gray">
          <a:xfrm>
            <a:off x="319088" y="1985962"/>
            <a:ext cx="4179887" cy="37623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 noProof="1">
                <a:latin typeface="+mn-lt"/>
              </a:rPr>
              <a:t>More consistent results</a:t>
            </a: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gray">
          <a:xfrm>
            <a:off x="317500" y="2362200"/>
            <a:ext cx="4181475" cy="942975"/>
          </a:xfrm>
          <a:prstGeom prst="rect">
            <a:avLst/>
          </a:prstGeom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08000" tIns="36000" rIns="36000" bIns="36000" anchor="ctr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20000"/>
              </a:spcAft>
              <a:buFont typeface="Wingdings" panose="05000000000000000000" pitchFamily="2" charset="2"/>
              <a:buChar char="§"/>
            </a:pPr>
            <a:r>
              <a:rPr lang="en-US" altLang="en-US" sz="1600" noProof="1">
                <a:latin typeface="+mn-lt"/>
              </a:rPr>
              <a:t>Accurate and rapid monitoring</a:t>
            </a:r>
          </a:p>
          <a:p>
            <a:pPr eaLnBrk="1" hangingPunct="1">
              <a:lnSpc>
                <a:spcPct val="95000"/>
              </a:lnSpc>
              <a:spcAft>
                <a:spcPct val="20000"/>
              </a:spcAft>
              <a:buFont typeface="Wingdings" panose="05000000000000000000" pitchFamily="2" charset="2"/>
              <a:buChar char="§"/>
            </a:pPr>
            <a:r>
              <a:rPr lang="en-US" altLang="en-US" sz="1600" noProof="1">
                <a:latin typeface="+mn-lt"/>
              </a:rPr>
              <a:t>Repeatability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gray">
          <a:xfrm>
            <a:off x="4633913" y="1985962"/>
            <a:ext cx="4186237" cy="37623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 noProof="1">
                <a:latin typeface="+mn-lt"/>
              </a:rPr>
              <a:t>Better plant usage</a:t>
            </a: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gray">
          <a:xfrm>
            <a:off x="4633913" y="2333625"/>
            <a:ext cx="4181475" cy="942975"/>
          </a:xfrm>
          <a:prstGeom prst="rect">
            <a:avLst/>
          </a:prstGeom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08000" tIns="36000" rIns="36000" bIns="36000" anchor="ctr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20000"/>
              </a:spcAft>
              <a:buFont typeface="Wingdings" panose="05000000000000000000" pitchFamily="2" charset="2"/>
              <a:buChar char="§"/>
            </a:pPr>
            <a:r>
              <a:rPr lang="en-US" altLang="en-US" sz="1600" noProof="1">
                <a:latin typeface="+mn-lt"/>
              </a:rPr>
              <a:t>Less down time</a:t>
            </a:r>
          </a:p>
          <a:p>
            <a:pPr eaLnBrk="1" hangingPunct="1">
              <a:lnSpc>
                <a:spcPct val="95000"/>
              </a:lnSpc>
              <a:spcAft>
                <a:spcPct val="20000"/>
              </a:spcAft>
              <a:buFont typeface="Wingdings" panose="05000000000000000000" pitchFamily="2" charset="2"/>
              <a:buChar char="§"/>
            </a:pPr>
            <a:r>
              <a:rPr lang="en-US" altLang="en-US" sz="1600" noProof="1">
                <a:latin typeface="+mn-lt"/>
              </a:rPr>
              <a:t>Fully automated processes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gray">
          <a:xfrm>
            <a:off x="319088" y="3482975"/>
            <a:ext cx="4179887" cy="37623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 noProof="1">
                <a:latin typeface="+mn-lt"/>
              </a:rPr>
              <a:t>Less manual work</a:t>
            </a: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gray">
          <a:xfrm>
            <a:off x="317500" y="3859212"/>
            <a:ext cx="4181475" cy="941388"/>
          </a:xfrm>
          <a:prstGeom prst="rect">
            <a:avLst/>
          </a:prstGeom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08000" tIns="36000" rIns="36000" bIns="36000" anchor="ctr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20000"/>
              </a:spcAft>
              <a:buFont typeface="Wingdings" panose="05000000000000000000" pitchFamily="2" charset="2"/>
              <a:buChar char="§"/>
            </a:pPr>
            <a:r>
              <a:rPr lang="en-US" altLang="en-US" sz="1600" noProof="1">
                <a:latin typeface="+mn-lt"/>
              </a:rPr>
              <a:t>No need for dismantling equipment</a:t>
            </a:r>
          </a:p>
          <a:p>
            <a:pPr eaLnBrk="1" hangingPunct="1">
              <a:lnSpc>
                <a:spcPct val="95000"/>
              </a:lnSpc>
              <a:spcAft>
                <a:spcPct val="20000"/>
              </a:spcAft>
              <a:buFont typeface="Wingdings" panose="05000000000000000000" pitchFamily="2" charset="2"/>
              <a:buChar char="§"/>
            </a:pPr>
            <a:r>
              <a:rPr lang="en-US" altLang="en-US" sz="1600" noProof="1">
                <a:latin typeface="+mn-lt"/>
              </a:rPr>
              <a:t>Lesser human errors</a:t>
            </a: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gray">
          <a:xfrm>
            <a:off x="4638675" y="3482975"/>
            <a:ext cx="4181475" cy="37623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 noProof="1">
                <a:latin typeface="+mn-lt"/>
              </a:rPr>
              <a:t>Great safety</a:t>
            </a: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gray">
          <a:xfrm>
            <a:off x="4635500" y="3859212"/>
            <a:ext cx="4184650" cy="941388"/>
          </a:xfrm>
          <a:prstGeom prst="rect">
            <a:avLst/>
          </a:prstGeom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08000" tIns="36000" rIns="36000" bIns="36000" anchor="ctr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20000"/>
              </a:spcAft>
              <a:buFont typeface="Wingdings" panose="05000000000000000000" pitchFamily="2" charset="2"/>
              <a:buChar char="§"/>
            </a:pPr>
            <a:r>
              <a:rPr lang="en-US" altLang="en-US" sz="1600" noProof="1">
                <a:latin typeface="+mn-lt"/>
              </a:rPr>
              <a:t>Protection from heat and chemicals</a:t>
            </a:r>
          </a:p>
          <a:p>
            <a:pPr eaLnBrk="1" hangingPunct="1">
              <a:lnSpc>
                <a:spcPct val="95000"/>
              </a:lnSpc>
              <a:spcAft>
                <a:spcPct val="20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altLang="en-US" sz="1600" noProof="1">
              <a:latin typeface="+mn-lt"/>
            </a:endParaRP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gray">
          <a:xfrm>
            <a:off x="319088" y="5006975"/>
            <a:ext cx="4179887" cy="37623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 noProof="1">
                <a:latin typeface="+mn-lt"/>
              </a:rPr>
              <a:t>Cost savings</a:t>
            </a: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gray">
          <a:xfrm>
            <a:off x="317500" y="5383212"/>
            <a:ext cx="4181475" cy="941388"/>
          </a:xfrm>
          <a:prstGeom prst="rect">
            <a:avLst/>
          </a:prstGeom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08000" tIns="36000" rIns="36000" bIns="36000" anchor="ctr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20000"/>
              </a:spcAft>
              <a:buFont typeface="Wingdings" panose="05000000000000000000" pitchFamily="2" charset="2"/>
              <a:buChar char="§"/>
            </a:pPr>
            <a:r>
              <a:rPr lang="en-US" altLang="en-US" sz="1600" noProof="1">
                <a:latin typeface="+mn-lt"/>
              </a:rPr>
              <a:t>Better usage of water, chemicals and energy</a:t>
            </a:r>
          </a:p>
          <a:p>
            <a:pPr eaLnBrk="1" hangingPunct="1">
              <a:lnSpc>
                <a:spcPct val="95000"/>
              </a:lnSpc>
              <a:spcAft>
                <a:spcPct val="20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altLang="en-US" sz="1600" noProof="1">
              <a:latin typeface="+mn-lt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gray">
          <a:xfrm>
            <a:off x="4638675" y="5006975"/>
            <a:ext cx="4176713" cy="37623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 noProof="1">
                <a:latin typeface="+mn-lt"/>
              </a:rPr>
              <a:t>Quality</a:t>
            </a:r>
          </a:p>
        </p:txBody>
      </p:sp>
      <p:sp>
        <p:nvSpPr>
          <p:cNvPr id="19" name="Rectangle 14"/>
          <p:cNvSpPr>
            <a:spLocks noChangeArrowheads="1"/>
          </p:cNvSpPr>
          <p:nvPr/>
        </p:nvSpPr>
        <p:spPr bwMode="gray">
          <a:xfrm>
            <a:off x="4633913" y="5383212"/>
            <a:ext cx="4181475" cy="941388"/>
          </a:xfrm>
          <a:prstGeom prst="rect">
            <a:avLst/>
          </a:prstGeom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08000" tIns="36000" rIns="36000" bIns="36000" anchor="ctr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20000"/>
              </a:spcAft>
              <a:buFont typeface="Wingdings" panose="05000000000000000000" pitchFamily="2" charset="2"/>
              <a:buChar char="§"/>
            </a:pPr>
            <a:r>
              <a:rPr lang="en-US" altLang="en-US" sz="1600" noProof="1">
                <a:latin typeface="+mn-lt"/>
              </a:rPr>
              <a:t>Consistency in terms of quality</a:t>
            </a:r>
          </a:p>
          <a:p>
            <a:pPr eaLnBrk="1" hangingPunct="1">
              <a:lnSpc>
                <a:spcPct val="95000"/>
              </a:lnSpc>
              <a:spcAft>
                <a:spcPct val="20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altLang="en-US" sz="1600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95377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gray">
          <a:xfrm>
            <a:off x="304800" y="1470025"/>
            <a:ext cx="8510588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sz="2000" dirty="0">
                <a:latin typeface="+mn-lt"/>
              </a:rPr>
              <a:t>CIP effectiveness depends totally on the correct functioning of the 5 T’s</a:t>
            </a: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gray">
          <a:xfrm>
            <a:off x="323850" y="1931987"/>
            <a:ext cx="2001838" cy="7350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b="1" noProof="1">
                <a:latin typeface="+mn-lt"/>
              </a:rPr>
              <a:t>Titration </a:t>
            </a:r>
          </a:p>
          <a:p>
            <a:pPr algn="ctr"/>
            <a:r>
              <a:rPr lang="en-US" altLang="en-US" b="1" noProof="1">
                <a:latin typeface="+mn-lt"/>
              </a:rPr>
              <a:t>(1.5%)</a:t>
            </a: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gray">
          <a:xfrm>
            <a:off x="2473325" y="1931987"/>
            <a:ext cx="6346825" cy="735013"/>
          </a:xfrm>
          <a:prstGeom prst="rect">
            <a:avLst/>
          </a:prstGeom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08000" tIns="36000" rIns="36000" bIns="36000" anchor="ctr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30000"/>
              </a:spcAft>
              <a:buFont typeface="Wingdings" panose="05000000000000000000" pitchFamily="2" charset="2"/>
              <a:buChar char="§"/>
            </a:pPr>
            <a:r>
              <a:rPr lang="en-US" altLang="en-US" sz="1600" noProof="1">
                <a:latin typeface="+mn-lt"/>
              </a:rPr>
              <a:t>Chemical concentration in the supply tanks, in the circuits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323850" y="2819400"/>
            <a:ext cx="2001838" cy="7334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b="1" noProof="1">
                <a:latin typeface="+mn-lt"/>
              </a:rPr>
              <a:t>Turbulence (1.5m/s)</a:t>
            </a:r>
          </a:p>
        </p:txBody>
      </p:sp>
      <p:sp>
        <p:nvSpPr>
          <p:cNvPr id="24" name="Rectangle 6"/>
          <p:cNvSpPr>
            <a:spLocks noChangeArrowheads="1"/>
          </p:cNvSpPr>
          <p:nvPr/>
        </p:nvSpPr>
        <p:spPr bwMode="gray">
          <a:xfrm>
            <a:off x="2473325" y="2847975"/>
            <a:ext cx="6346825" cy="733425"/>
          </a:xfrm>
          <a:prstGeom prst="rect">
            <a:avLst/>
          </a:prstGeom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08000" tIns="36000" rIns="36000" bIns="36000" anchor="ctr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30000"/>
              </a:spcAft>
              <a:buFont typeface="Wingdings" panose="05000000000000000000" pitchFamily="2" charset="2"/>
              <a:buChar char="§"/>
            </a:pPr>
            <a:r>
              <a:rPr lang="en-US" altLang="en-US" sz="1600" noProof="1">
                <a:latin typeface="+mn-lt"/>
              </a:rPr>
              <a:t>Flow velocity in all parts of the system being cleaned</a:t>
            </a:r>
          </a:p>
        </p:txBody>
      </p:sp>
      <p:sp>
        <p:nvSpPr>
          <p:cNvPr id="25" name="Rectangle 7"/>
          <p:cNvSpPr>
            <a:spLocks noChangeArrowheads="1"/>
          </p:cNvSpPr>
          <p:nvPr/>
        </p:nvSpPr>
        <p:spPr bwMode="gray">
          <a:xfrm>
            <a:off x="323850" y="3762375"/>
            <a:ext cx="2001838" cy="7334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b="1" noProof="1">
                <a:latin typeface="+mn-lt"/>
              </a:rPr>
              <a:t>Temperature (~70°C)</a:t>
            </a:r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gray">
          <a:xfrm>
            <a:off x="2473325" y="3762375"/>
            <a:ext cx="6346825" cy="733425"/>
          </a:xfrm>
          <a:prstGeom prst="rect">
            <a:avLst/>
          </a:prstGeom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08000" tIns="36000" rIns="36000" bIns="36000" anchor="ctr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30000"/>
              </a:spcAft>
              <a:buFont typeface="Wingdings" panose="05000000000000000000" pitchFamily="2" charset="2"/>
              <a:buChar char="§"/>
            </a:pPr>
            <a:r>
              <a:rPr lang="en-US" altLang="en-US" sz="1600" noProof="1">
                <a:latin typeface="+mn-lt"/>
              </a:rPr>
              <a:t>Temperature of the cleaning solution and water at the beginning &amp; end of the cicut</a:t>
            </a:r>
          </a:p>
        </p:txBody>
      </p:sp>
      <p:sp>
        <p:nvSpPr>
          <p:cNvPr id="27" name="Rectangle 9"/>
          <p:cNvSpPr>
            <a:spLocks noChangeArrowheads="1"/>
          </p:cNvSpPr>
          <p:nvPr/>
        </p:nvSpPr>
        <p:spPr bwMode="gray">
          <a:xfrm>
            <a:off x="323850" y="4676775"/>
            <a:ext cx="2011363" cy="7334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b="1" noProof="1">
                <a:latin typeface="+mn-lt"/>
              </a:rPr>
              <a:t>Time </a:t>
            </a:r>
          </a:p>
          <a:p>
            <a:pPr algn="ctr"/>
            <a:r>
              <a:rPr lang="en-US" altLang="en-US" b="1" noProof="1">
                <a:latin typeface="+mn-lt"/>
              </a:rPr>
              <a:t>(15 min)</a:t>
            </a:r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gray">
          <a:xfrm>
            <a:off x="2473325" y="4648200"/>
            <a:ext cx="6346825" cy="733425"/>
          </a:xfrm>
          <a:prstGeom prst="rect">
            <a:avLst/>
          </a:prstGeom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08000" tIns="36000" rIns="36000" bIns="36000" anchor="ctr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30000"/>
              </a:spcAft>
              <a:buFont typeface="Wingdings" panose="05000000000000000000" pitchFamily="2" charset="2"/>
              <a:buChar char="§"/>
            </a:pPr>
            <a:r>
              <a:rPr lang="en-US" altLang="en-US" sz="1600" noProof="1">
                <a:latin typeface="+mn-lt"/>
              </a:rPr>
              <a:t>Duration of eachstep of th CIP procedure and the total CIP time</a:t>
            </a:r>
          </a:p>
        </p:txBody>
      </p:sp>
      <p:sp>
        <p:nvSpPr>
          <p:cNvPr id="29" name="Rectangle 11"/>
          <p:cNvSpPr>
            <a:spLocks noChangeArrowheads="1"/>
          </p:cNvSpPr>
          <p:nvPr/>
        </p:nvSpPr>
        <p:spPr bwMode="gray">
          <a:xfrm>
            <a:off x="323850" y="5592762"/>
            <a:ext cx="2011363" cy="73183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b="1" noProof="1">
                <a:latin typeface="+mn-lt"/>
              </a:rPr>
              <a:t>Technology (Design)</a:t>
            </a: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gray">
          <a:xfrm>
            <a:off x="2473325" y="5592762"/>
            <a:ext cx="6346825" cy="731838"/>
          </a:xfrm>
          <a:prstGeom prst="rect">
            <a:avLst/>
          </a:prstGeom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08000" tIns="36000" rIns="36000" bIns="36000" anchor="ctr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30000"/>
              </a:spcAft>
              <a:buFont typeface="Wingdings" panose="05000000000000000000" pitchFamily="2" charset="2"/>
              <a:buChar char="§"/>
            </a:pPr>
            <a:r>
              <a:rPr lang="en-US" altLang="en-US" sz="1600" noProof="1">
                <a:latin typeface="+mn-lt"/>
              </a:rPr>
              <a:t>Total design of the complete line including all circuits to and from the chemical and water tanks</a:t>
            </a: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300038" y="771525"/>
            <a:ext cx="8520112" cy="6000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noProof="1"/>
              <a:t>5 T’S OF CIP</a:t>
            </a:r>
            <a:endParaRPr lang="en-US" altLang="en-US" sz="3200" noProof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714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Tit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1676400"/>
            <a:ext cx="2857500" cy="481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Temperat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676401"/>
            <a:ext cx="29718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result for Time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003800"/>
            <a:ext cx="1486867" cy="148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Related imag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5760" y="1676400"/>
            <a:ext cx="3314390" cy="2208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1" y="4800600"/>
            <a:ext cx="3790950" cy="1341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42875" y="6160832"/>
            <a:ext cx="1059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b="1" noProof="1"/>
              <a:t>Titration </a:t>
            </a:r>
          </a:p>
        </p:txBody>
      </p:sp>
      <p:sp>
        <p:nvSpPr>
          <p:cNvPr id="4" name="Rectangle 3"/>
          <p:cNvSpPr/>
          <p:nvPr/>
        </p:nvSpPr>
        <p:spPr>
          <a:xfrm>
            <a:off x="3252588" y="4387335"/>
            <a:ext cx="14069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noProof="1"/>
              <a:t>Temperature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315200" y="6117193"/>
            <a:ext cx="12452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noProof="1"/>
              <a:t>Turbulence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318750" y="6186231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b="1" noProof="1"/>
              <a:t>Time 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3884613"/>
            <a:ext cx="12579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noProof="1"/>
              <a:t>Technology</a:t>
            </a:r>
            <a:endParaRPr lang="en-US" dirty="0"/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300038" y="771525"/>
            <a:ext cx="8520112" cy="6000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noProof="1"/>
              <a:t>5 T’S OF CIP</a:t>
            </a:r>
            <a:endParaRPr lang="en-US" altLang="en-US" sz="3200" noProof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542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00038" y="771525"/>
            <a:ext cx="8520112" cy="6000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noProof="1">
                <a:latin typeface="+mn-lt"/>
              </a:rPr>
              <a:t>CLEANING CHEMICALS IN CIP</a:t>
            </a:r>
            <a:r>
              <a:rPr lang="en-US" altLang="en-US" sz="3200" noProof="1">
                <a:solidFill>
                  <a:schemeClr val="bg1"/>
                </a:solidFill>
                <a:latin typeface="+mn-lt"/>
              </a:rPr>
              <a:t>ITEMS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gray">
          <a:xfrm>
            <a:off x="304800" y="1470025"/>
            <a:ext cx="8510588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GB" altLang="en-US" sz="2000" dirty="0">
              <a:latin typeface="+mn-lt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gray">
          <a:xfrm>
            <a:off x="319088" y="1909762"/>
            <a:ext cx="4176712" cy="37623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 noProof="1">
                <a:latin typeface="+mn-lt"/>
              </a:rPr>
              <a:t>Alkaline Agents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gray">
          <a:xfrm>
            <a:off x="319088" y="2286000"/>
            <a:ext cx="4176712" cy="3870325"/>
          </a:xfrm>
          <a:prstGeom prst="rect">
            <a:avLst/>
          </a:prstGeom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Alkaline cleaning solutions dissolve proteins and saponify salts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The typical and most frequent alkaline agent used in the composition of the detergents is Sodium Hydroxide (NaOH), otherwise known as caustic soda</a:t>
            </a: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gray">
          <a:xfrm>
            <a:off x="4652963" y="1909762"/>
            <a:ext cx="4167187" cy="37623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 noProof="1">
                <a:latin typeface="+mn-lt"/>
              </a:rPr>
              <a:t>Acid Agents</a:t>
            </a: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gray">
          <a:xfrm>
            <a:off x="4652963" y="2286000"/>
            <a:ext cx="4167187" cy="3870325"/>
          </a:xfrm>
          <a:prstGeom prst="rect">
            <a:avLst/>
          </a:prstGeom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Acid solutions are used for removing hard deposits such as milk stone (calcium phosphate) and water scale.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The deposits are typically formed on hot surfaces and they cannot dissolve in alkalis.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Acid solutions are most effective when used at pH 2.5 or lower &amp; they leave surfaces without film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altLang="en-US" noProof="1">
                <a:latin typeface="+mn-lt"/>
              </a:rPr>
              <a:t>HNO3, H3PO4 are the most frequent acid agents used</a:t>
            </a:r>
          </a:p>
        </p:txBody>
      </p:sp>
      <p:pic>
        <p:nvPicPr>
          <p:cNvPr id="1030" name="Picture 6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41" t="22860" r="33595" b="10334"/>
          <a:stretch/>
        </p:blipFill>
        <p:spPr bwMode="auto">
          <a:xfrm>
            <a:off x="3030617" y="4114800"/>
            <a:ext cx="1452483" cy="200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4318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00038" y="771525"/>
            <a:ext cx="9453562" cy="6000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noProof="1">
                <a:latin typeface="+mn-lt"/>
              </a:rPr>
              <a:t>PARAMETERS  SPECIFICATION FOR EFFECTIVE CIP</a:t>
            </a:r>
            <a:r>
              <a:rPr lang="en-US" altLang="en-US" sz="3200" noProof="1">
                <a:solidFill>
                  <a:schemeClr val="bg1"/>
                </a:solidFill>
                <a:latin typeface="+mn-lt"/>
              </a:rPr>
              <a:t>ITEMS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gray">
          <a:xfrm>
            <a:off x="304800" y="1470025"/>
            <a:ext cx="8510588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GB" altLang="en-US" sz="2000" dirty="0">
              <a:latin typeface="+mn-lt"/>
            </a:endParaRPr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gray">
          <a:xfrm>
            <a:off x="323850" y="1550988"/>
            <a:ext cx="2011363" cy="1323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b="1" noProof="1">
                <a:latin typeface="+mn-lt"/>
              </a:rPr>
              <a:t>Flow velocity</a:t>
            </a:r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gray">
          <a:xfrm>
            <a:off x="2487613" y="1555750"/>
            <a:ext cx="6332537" cy="1319213"/>
          </a:xfrm>
          <a:prstGeom prst="rect">
            <a:avLst/>
          </a:prstGeom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08000" tIns="36000" rIns="36000" bIns="36000" anchor="ctr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40000"/>
              </a:spcBef>
              <a:buFont typeface="Wingdings" panose="05000000000000000000" pitchFamily="2" charset="2"/>
              <a:buChar char="§"/>
            </a:pPr>
            <a:r>
              <a:rPr lang="en-US" sz="1600" dirty="0">
                <a:latin typeface="+mn-lt"/>
              </a:rPr>
              <a:t>In all parts of the system it should be sufficient to cause turbulent flow. This is around 1.5-2 meters per second. </a:t>
            </a:r>
          </a:p>
          <a:p>
            <a:pPr eaLnBrk="1" hangingPunct="1">
              <a:spcBef>
                <a:spcPct val="40000"/>
              </a:spcBef>
              <a:buFont typeface="Wingdings" panose="05000000000000000000" pitchFamily="2" charset="2"/>
              <a:buChar char="§"/>
            </a:pPr>
            <a:r>
              <a:rPr lang="en-US" sz="1600" dirty="0">
                <a:latin typeface="+mn-lt"/>
              </a:rPr>
              <a:t>Below this laminar flow will occur which will not yield effective cleaning. </a:t>
            </a:r>
            <a:endParaRPr lang="en-US" altLang="en-US" sz="1600" noProof="1">
              <a:latin typeface="+mn-lt"/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gray">
          <a:xfrm>
            <a:off x="323850" y="3095625"/>
            <a:ext cx="2011363" cy="170497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b="1" noProof="1">
                <a:latin typeface="+mn-lt"/>
              </a:rPr>
              <a:t>Spray pressure and pattern</a:t>
            </a: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gray">
          <a:xfrm>
            <a:off x="2487613" y="3095624"/>
            <a:ext cx="6332537" cy="1704975"/>
          </a:xfrm>
          <a:prstGeom prst="rect">
            <a:avLst/>
          </a:prstGeom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08000" tIns="36000" rIns="36000" bIns="36000" anchor="ctr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40000"/>
              </a:spcBef>
              <a:buFont typeface="Wingdings" panose="05000000000000000000" pitchFamily="2" charset="2"/>
              <a:buChar char="§"/>
            </a:pPr>
            <a:r>
              <a:rPr lang="en-US" sz="1600" dirty="0">
                <a:latin typeface="+mn-lt"/>
              </a:rPr>
              <a:t>Where spray balls and rotating jets are used in large tanks sufficient pressure should be used for full coverage. </a:t>
            </a:r>
          </a:p>
          <a:p>
            <a:pPr eaLnBrk="1" hangingPunct="1">
              <a:spcBef>
                <a:spcPct val="40000"/>
              </a:spcBef>
              <a:buFont typeface="Wingdings" panose="05000000000000000000" pitchFamily="2" charset="2"/>
              <a:buChar char="§"/>
            </a:pPr>
            <a:r>
              <a:rPr lang="en-US" sz="1600" dirty="0">
                <a:latin typeface="+mn-lt"/>
              </a:rPr>
              <a:t>Typical pressures are 1-3 bar for low pressure systems and 6 bar for high pressure. Flow rates of about 2 times the vessel’s volume per hour should be used. </a:t>
            </a:r>
          </a:p>
          <a:p>
            <a:pPr eaLnBrk="1" hangingPunct="1">
              <a:spcBef>
                <a:spcPct val="4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altLang="en-US" sz="1600" noProof="1">
              <a:latin typeface="+mn-lt"/>
            </a:endParaRPr>
          </a:p>
        </p:txBody>
      </p:sp>
      <p:sp>
        <p:nvSpPr>
          <p:cNvPr id="28" name="Rectangle 6"/>
          <p:cNvSpPr>
            <a:spLocks noChangeArrowheads="1"/>
          </p:cNvSpPr>
          <p:nvPr/>
        </p:nvSpPr>
        <p:spPr bwMode="gray">
          <a:xfrm>
            <a:off x="314325" y="5006975"/>
            <a:ext cx="2020888" cy="13176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b="1" noProof="1">
                <a:latin typeface="+mn-lt"/>
              </a:rPr>
              <a:t>Temperature</a:t>
            </a:r>
          </a:p>
        </p:txBody>
      </p:sp>
      <p:sp>
        <p:nvSpPr>
          <p:cNvPr id="29" name="Rectangle 8"/>
          <p:cNvSpPr>
            <a:spLocks noChangeArrowheads="1"/>
          </p:cNvSpPr>
          <p:nvPr/>
        </p:nvSpPr>
        <p:spPr bwMode="gray">
          <a:xfrm>
            <a:off x="2479675" y="5011737"/>
            <a:ext cx="6340475" cy="1312863"/>
          </a:xfrm>
          <a:prstGeom prst="rect">
            <a:avLst/>
          </a:prstGeom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08000" tIns="36000" rIns="36000" bIns="36000" anchor="ctr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40000"/>
              </a:spcBef>
              <a:buFont typeface="Wingdings" panose="05000000000000000000" pitchFamily="2" charset="2"/>
              <a:buChar char="§"/>
            </a:pPr>
            <a:r>
              <a:rPr lang="en-US" altLang="en-US" sz="1600" noProof="1">
                <a:latin typeface="+mn-lt"/>
              </a:rPr>
              <a:t>This impacts on the rate of chemical reaction. Typical temperatures can be around 85° C. </a:t>
            </a:r>
          </a:p>
        </p:txBody>
      </p:sp>
    </p:spTree>
    <p:extLst>
      <p:ext uri="{BB962C8B-B14F-4D97-AF65-F5344CB8AC3E}">
        <p14:creationId xmlns:p14="http://schemas.microsoft.com/office/powerpoint/2010/main" val="3646795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gray">
          <a:xfrm>
            <a:off x="304800" y="1470025"/>
            <a:ext cx="8510588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GB" altLang="en-US" sz="2000" dirty="0">
              <a:latin typeface="+mn-lt"/>
            </a:endParaRPr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gray">
          <a:xfrm>
            <a:off x="323850" y="1550988"/>
            <a:ext cx="2011363" cy="13239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b="1" noProof="1">
                <a:latin typeface="+mn-lt"/>
              </a:rPr>
              <a:t>Detergent</a:t>
            </a:r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gray">
          <a:xfrm>
            <a:off x="2487613" y="1555750"/>
            <a:ext cx="6332537" cy="1319213"/>
          </a:xfrm>
          <a:prstGeom prst="rect">
            <a:avLst/>
          </a:prstGeom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08000" tIns="36000" rIns="36000" bIns="36000" anchor="ctr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40000"/>
              </a:spcBef>
              <a:buFont typeface="Wingdings" panose="05000000000000000000" pitchFamily="2" charset="2"/>
              <a:buChar char="§"/>
            </a:pPr>
            <a:r>
              <a:rPr lang="en-US" altLang="en-US" sz="1600" noProof="1">
                <a:latin typeface="+mn-lt"/>
              </a:rPr>
              <a:t>This is normally achieved through a conductivity meter and control system linked to an automatic dosing system. </a:t>
            </a: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gray">
          <a:xfrm>
            <a:off x="323850" y="3095625"/>
            <a:ext cx="2011363" cy="14001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b="1" noProof="1">
                <a:latin typeface="+mn-lt"/>
              </a:rPr>
              <a:t>Recycling</a:t>
            </a: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gray">
          <a:xfrm>
            <a:off x="2487613" y="3095625"/>
            <a:ext cx="6332537" cy="1400176"/>
          </a:xfrm>
          <a:prstGeom prst="rect">
            <a:avLst/>
          </a:prstGeom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108000" tIns="36000" rIns="36000" bIns="36000" anchor="ctr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40000"/>
              </a:spcBef>
              <a:buFont typeface="Wingdings" panose="05000000000000000000" pitchFamily="2" charset="2"/>
              <a:buChar char="§"/>
            </a:pPr>
            <a:r>
              <a:rPr lang="en-US" sz="1600" dirty="0">
                <a:latin typeface="+mn-lt"/>
              </a:rPr>
              <a:t>Required to manage costs and environmental impact. </a:t>
            </a:r>
          </a:p>
          <a:p>
            <a:pPr eaLnBrk="1" hangingPunct="1">
              <a:spcBef>
                <a:spcPct val="40000"/>
              </a:spcBef>
              <a:buFont typeface="Wingdings" panose="05000000000000000000" pitchFamily="2" charset="2"/>
              <a:buChar char="§"/>
            </a:pPr>
            <a:r>
              <a:rPr lang="en-US" sz="1600" dirty="0">
                <a:latin typeface="+mn-lt"/>
              </a:rPr>
              <a:t>Solution recovery and reuse is ideal but must be controlled to avoid overloading of the solution and contamination risks.</a:t>
            </a:r>
          </a:p>
          <a:p>
            <a:pPr eaLnBrk="1" hangingPunct="1">
              <a:spcBef>
                <a:spcPct val="4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altLang="en-US" sz="1600" noProof="1">
              <a:latin typeface="+mn-lt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00038" y="771525"/>
            <a:ext cx="9453562" cy="6000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noProof="1">
                <a:latin typeface="+mn-lt"/>
              </a:rPr>
              <a:t>PARAMETERS  SPECIFICATION FOR EFFECTIVE CIP</a:t>
            </a:r>
            <a:r>
              <a:rPr lang="en-US" altLang="en-US" sz="3200" noProof="1">
                <a:solidFill>
                  <a:schemeClr val="bg1"/>
                </a:solidFill>
                <a:latin typeface="+mn-lt"/>
              </a:rPr>
              <a:t>ITEMS</a:t>
            </a:r>
          </a:p>
        </p:txBody>
      </p:sp>
    </p:spTree>
    <p:extLst>
      <p:ext uri="{BB962C8B-B14F-4D97-AF65-F5344CB8AC3E}">
        <p14:creationId xmlns:p14="http://schemas.microsoft.com/office/powerpoint/2010/main" val="1526934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ImageCreateDate xmlns="B6023AA3-3CEE-413F-91F8-322A2644F388" xsi:nil="true"/>
    <wic_System_Copyright xmlns="http://schemas.microsoft.com/sharepoint/v3/fields" xsi:nil="true"/>
    <_dlc_DocId xmlns="0f0eb950-47b7-49a7-b2b9-b0c411c9c3b8">VJPUPS4RKR3C-4-97</_dlc_DocId>
    <_dlc_DocIdUrl xmlns="0f0eb950-47b7-49a7-b2b9-b0c411c9c3b8">
      <Url>http://thenest-aoa-in.nestle.com/_layouts/DocIdRedir.aspx?ID=VJPUPS4RKR3C-4-97</Url>
      <Description>VJPUPS4RKR3C-4-97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CB1185A5A6DA634F89857E7C01440748" ma:contentTypeVersion="1" ma:contentTypeDescription="Upload an image." ma:contentTypeScope="" ma:versionID="89928a2722378c5a305ce3eb8532539f">
  <xsd:schema xmlns:xsd="http://www.w3.org/2001/XMLSchema" xmlns:xs="http://www.w3.org/2001/XMLSchema" xmlns:p="http://schemas.microsoft.com/office/2006/metadata/properties" xmlns:ns1="http://schemas.microsoft.com/sharepoint/v3" xmlns:ns2="B6023AA3-3CEE-413F-91F8-322A2644F388" xmlns:ns3="http://schemas.microsoft.com/sharepoint/v3/fields" xmlns:ns4="0f0eb950-47b7-49a7-b2b9-b0c411c9c3b8" targetNamespace="http://schemas.microsoft.com/office/2006/metadata/properties" ma:root="true" ma:fieldsID="415cc3288ccbe700ad9137c8513b77d6" ns1:_="" ns2:_="" ns3:_="" ns4:_="">
    <xsd:import namespace="http://schemas.microsoft.com/sharepoint/v3"/>
    <xsd:import namespace="B6023AA3-3CEE-413F-91F8-322A2644F388"/>
    <xsd:import namespace="http://schemas.microsoft.com/sharepoint/v3/fields"/>
    <xsd:import namespace="0f0eb950-47b7-49a7-b2b9-b0c411c9c3b8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_dlc_DocId" minOccurs="0"/>
                <xsd:element ref="ns4:_dlc_DocIdUrl" minOccurs="0"/>
                <xsd:element ref="ns4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30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31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23AA3-3CEE-413F-91F8-322A2644F388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eb950-47b7-49a7-b2b9-b0c411c9c3b8" elementFormDefault="qualified">
    <xsd:import namespace="http://schemas.microsoft.com/office/2006/documentManagement/types"/>
    <xsd:import namespace="http://schemas.microsoft.com/office/infopath/2007/PartnerControls"/>
    <xsd:element name="_dlc_DocId" ma:index="2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6F0180CB-08B1-436B-9799-0C76022FBD6C}">
  <ds:schemaRefs>
    <ds:schemaRef ds:uri="http://schemas.microsoft.com/sharepoint/v3/fields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elements/1.1/"/>
    <ds:schemaRef ds:uri="0f0eb950-47b7-49a7-b2b9-b0c411c9c3b8"/>
    <ds:schemaRef ds:uri="B6023AA3-3CEE-413F-91F8-322A2644F388"/>
    <ds:schemaRef ds:uri="http://schemas.microsoft.com/sharepoint/v3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84455A5-5B1F-42D7-89F4-4C018F6FE8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728180-122B-4C3C-A2BE-33F0F38364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23AA3-3CEE-413F-91F8-322A2644F388"/>
    <ds:schemaRef ds:uri="http://schemas.microsoft.com/sharepoint/v3/fields"/>
    <ds:schemaRef ds:uri="0f0eb950-47b7-49a7-b2b9-b0c411c9c3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576FB07F-DD47-4C62-89FB-E79CBDA66930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pmg</Template>
  <TotalTime>3182</TotalTime>
  <Words>760</Words>
  <Application>Microsoft Office PowerPoint</Application>
  <PresentationFormat>On-screen Show (4:3)</PresentationFormat>
  <Paragraphs>93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Bodoni MT Black</vt:lpstr>
      <vt:lpstr>Calibri</vt:lpstr>
      <vt:lpstr>Calibri Light</vt:lpstr>
      <vt:lpstr>Wingdings</vt:lpstr>
      <vt:lpstr>Office Theme</vt:lpstr>
      <vt:lpstr>CLEAN IN PLACE (CIP)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collin</dc:creator>
  <cp:lastModifiedBy>abhinav pandey</cp:lastModifiedBy>
  <cp:revision>615</cp:revision>
  <cp:lastPrinted>2014-11-21T06:58:07Z</cp:lastPrinted>
  <dcterms:created xsi:type="dcterms:W3CDTF">2014-04-07T11:41:40Z</dcterms:created>
  <dcterms:modified xsi:type="dcterms:W3CDTF">2025-04-15T11:00:02Z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0x0101009148F5A04DDD49CBA7127AADA5FB792B00AADE34325A8B49CDA8BB4DB53328F21400CB1185A5A6DA634F89857E7C01440748</vt:lpwstr>
  </property>
  <property fmtid="{D5CDD505-2E9C-101B-9397-08002B2CF9AE}" pid="3" name="_dlc_DocIdItemGuid">
    <vt:lpwstr>69089008-09ec-4558-8149-065431535be3</vt:lpwstr>
  </property>
</Properties>
</file>