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5"/>
  </p:sldMasterIdLst>
  <p:notesMasterIdLst>
    <p:notesMasterId r:id="rId19"/>
  </p:notesMasterIdLst>
  <p:sldIdLst>
    <p:sldId id="256" r:id="rId6"/>
    <p:sldId id="257" r:id="rId7"/>
    <p:sldId id="258" r:id="rId8"/>
    <p:sldId id="269" r:id="rId9"/>
    <p:sldId id="259" r:id="rId10"/>
    <p:sldId id="260" r:id="rId11"/>
    <p:sldId id="261" r:id="rId12"/>
    <p:sldId id="262" r:id="rId13"/>
    <p:sldId id="263" r:id="rId14"/>
    <p:sldId id="265" r:id="rId15"/>
    <p:sldId id="266" r:id="rId16"/>
    <p:sldId id="267" r:id="rId17"/>
    <p:sldId id="268" r:id="rId18"/>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FF99CC"/>
    <a:srgbClr val="FFFF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12" autoAdjust="0"/>
    <p:restoredTop sz="94737" autoAdjust="0"/>
  </p:normalViewPr>
  <p:slideViewPr>
    <p:cSldViewPr>
      <p:cViewPr varScale="1">
        <p:scale>
          <a:sx n="93" d="100"/>
          <a:sy n="93" d="100"/>
        </p:scale>
        <p:origin x="1592"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069273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2831254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065414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2886114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245603569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09600"/>
            <a:ext cx="9067800" cy="1470025"/>
          </a:xfrm>
        </p:spPr>
        <p:txBody>
          <a:bodyPr/>
          <a:lstStyle/>
          <a:p>
            <a:r>
              <a:rPr lang="en-US" dirty="0">
                <a:latin typeface="Agency FB" panose="020B0503020202020204" pitchFamily="34" charset="0"/>
              </a:rPr>
              <a:t>INTEGRATED PEST MANAGEMENT</a:t>
            </a:r>
          </a:p>
        </p:txBody>
      </p:sp>
      <p:pic>
        <p:nvPicPr>
          <p:cNvPr id="1028" name="Picture 4" descr="Related image"/>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07310" y="3657600"/>
            <a:ext cx="6453180"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1753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7715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PEST CONTROL TECHNIQUES</a:t>
            </a:r>
            <a:endParaRPr lang="en-US" altLang="en-US" sz="3200" noProof="1">
              <a:solidFill>
                <a:schemeClr val="bg1"/>
              </a:solidFill>
              <a:latin typeface="+mn-lt"/>
            </a:endParaRPr>
          </a:p>
          <a:p>
            <a:endParaRPr lang="en-US" altLang="en-US" noProof="1">
              <a:solidFill>
                <a:schemeClr val="bg1"/>
              </a:solidFill>
              <a:latin typeface="+mn-lt"/>
            </a:endParaRPr>
          </a:p>
        </p:txBody>
      </p:sp>
      <p:sp>
        <p:nvSpPr>
          <p:cNvPr id="15" name="Rectangle 2"/>
          <p:cNvSpPr>
            <a:spLocks noChangeArrowheads="1"/>
          </p:cNvSpPr>
          <p:nvPr/>
        </p:nvSpPr>
        <p:spPr bwMode="gray">
          <a:xfrm>
            <a:off x="319088" y="2062162"/>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Methyl Bromide</a:t>
            </a:r>
          </a:p>
        </p:txBody>
      </p:sp>
      <p:sp>
        <p:nvSpPr>
          <p:cNvPr id="16" name="Rectangle 6"/>
          <p:cNvSpPr>
            <a:spLocks noChangeArrowheads="1"/>
          </p:cNvSpPr>
          <p:nvPr/>
        </p:nvSpPr>
        <p:spPr bwMode="gray">
          <a:xfrm>
            <a:off x="319088" y="2438400"/>
            <a:ext cx="4176712"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Used for plant fumigations</a:t>
            </a:r>
          </a:p>
          <a:p>
            <a:pPr eaLnBrk="1" hangingPunct="1">
              <a:lnSpc>
                <a:spcPct val="95000"/>
              </a:lnSpc>
              <a:spcAft>
                <a:spcPct val="40000"/>
              </a:spcAft>
              <a:buFont typeface="Wingdings" panose="05000000000000000000" pitchFamily="2" charset="2"/>
              <a:buChar char="§"/>
            </a:pPr>
            <a:r>
              <a:rPr lang="en-US" dirty="0">
                <a:latin typeface="+mn-lt"/>
              </a:rPr>
              <a:t>A combination of methods, used together or at different times, might be required, along with the other components of an IPM strategy. </a:t>
            </a:r>
          </a:p>
          <a:p>
            <a:pPr eaLnBrk="1" hangingPunct="1">
              <a:lnSpc>
                <a:spcPct val="95000"/>
              </a:lnSpc>
              <a:spcAft>
                <a:spcPct val="40000"/>
              </a:spcAft>
              <a:buFont typeface="Wingdings" panose="05000000000000000000" pitchFamily="2" charset="2"/>
              <a:buChar char="§"/>
            </a:pPr>
            <a:r>
              <a:rPr lang="en-US" dirty="0">
                <a:latin typeface="+mn-lt"/>
              </a:rPr>
              <a:t>The choice of treatment is situation specific to deal with specific problems, and can range from spot treatments to full site treatments as necessary. </a:t>
            </a:r>
          </a:p>
        </p:txBody>
      </p:sp>
      <p:sp>
        <p:nvSpPr>
          <p:cNvPr id="17" name="Rectangle 3"/>
          <p:cNvSpPr>
            <a:spLocks noChangeArrowheads="1"/>
          </p:cNvSpPr>
          <p:nvPr/>
        </p:nvSpPr>
        <p:spPr bwMode="gray">
          <a:xfrm>
            <a:off x="4652963" y="2062162"/>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Baiting &amp; Trapping</a:t>
            </a:r>
          </a:p>
        </p:txBody>
      </p:sp>
      <p:sp>
        <p:nvSpPr>
          <p:cNvPr id="18" name="Rectangle 7"/>
          <p:cNvSpPr>
            <a:spLocks noChangeArrowheads="1"/>
          </p:cNvSpPr>
          <p:nvPr/>
        </p:nvSpPr>
        <p:spPr bwMode="gray">
          <a:xfrm>
            <a:off x="4652963" y="2438400"/>
            <a:ext cx="4167187"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Insect baits:</a:t>
            </a:r>
          </a:p>
          <a:p>
            <a:pPr lvl="1" eaLnBrk="1" hangingPunct="1">
              <a:lnSpc>
                <a:spcPct val="95000"/>
              </a:lnSpc>
              <a:spcAft>
                <a:spcPct val="40000"/>
              </a:spcAft>
              <a:buSzPct val="105000"/>
              <a:buFont typeface="Arial" panose="020B0604020202020204" pitchFamily="34" charset="0"/>
              <a:buChar char="▪"/>
            </a:pPr>
            <a:r>
              <a:rPr lang="en-US" dirty="0">
                <a:latin typeface="+mn-lt"/>
              </a:rPr>
              <a:t>Insect baits are available for cockroaches and ants.</a:t>
            </a:r>
          </a:p>
          <a:p>
            <a:pPr eaLnBrk="1" hangingPunct="1">
              <a:lnSpc>
                <a:spcPct val="95000"/>
              </a:lnSpc>
              <a:spcAft>
                <a:spcPct val="40000"/>
              </a:spcAft>
              <a:buFont typeface="Wingdings" panose="05000000000000000000" pitchFamily="2" charset="2"/>
              <a:buChar char="§"/>
            </a:pPr>
            <a:r>
              <a:rPr lang="en-US" dirty="0">
                <a:latin typeface="+mn-lt"/>
              </a:rPr>
              <a:t>Pheromone traps have also been used in a few places to reduce insect populations </a:t>
            </a:r>
          </a:p>
          <a:p>
            <a:pPr eaLnBrk="1" hangingPunct="1">
              <a:lnSpc>
                <a:spcPct val="95000"/>
              </a:lnSpc>
              <a:spcAft>
                <a:spcPct val="40000"/>
              </a:spcAft>
              <a:buFont typeface="Wingdings" panose="05000000000000000000" pitchFamily="2" charset="2"/>
              <a:buChar char="§"/>
            </a:pPr>
            <a:r>
              <a:rPr lang="en-US" dirty="0">
                <a:latin typeface="+mn-lt"/>
              </a:rPr>
              <a:t>Rodent Baits:</a:t>
            </a:r>
          </a:p>
          <a:p>
            <a:pPr lvl="1" eaLnBrk="1" hangingPunct="1">
              <a:lnSpc>
                <a:spcPct val="95000"/>
              </a:lnSpc>
              <a:spcAft>
                <a:spcPct val="40000"/>
              </a:spcAft>
              <a:buSzPct val="105000"/>
              <a:buFont typeface="Arial" panose="020B0604020202020204" pitchFamily="34" charset="0"/>
              <a:buChar char="▪"/>
            </a:pPr>
            <a:r>
              <a:rPr lang="en-US" dirty="0">
                <a:latin typeface="+mn-lt"/>
              </a:rPr>
              <a:t>To be used outdoors and placed in tamper proof bait stations</a:t>
            </a:r>
          </a:p>
          <a:p>
            <a:pPr lvl="1" eaLnBrk="1" hangingPunct="1">
              <a:lnSpc>
                <a:spcPct val="95000"/>
              </a:lnSpc>
              <a:spcAft>
                <a:spcPct val="40000"/>
              </a:spcAft>
              <a:buSzPct val="105000"/>
              <a:buFont typeface="Arial" panose="020B0604020202020204" pitchFamily="34" charset="0"/>
              <a:buChar char="▪"/>
            </a:pPr>
            <a:r>
              <a:rPr lang="en-US" dirty="0">
                <a:latin typeface="+mn-lt"/>
              </a:rPr>
              <a:t>Secure to building exteriors &amp; mark location on map</a:t>
            </a:r>
          </a:p>
        </p:txBody>
      </p:sp>
      <p:sp>
        <p:nvSpPr>
          <p:cNvPr id="7" name="Rectangle 4"/>
          <p:cNvSpPr>
            <a:spLocks noChangeArrowheads="1"/>
          </p:cNvSpPr>
          <p:nvPr/>
        </p:nvSpPr>
        <p:spPr bwMode="gray">
          <a:xfrm>
            <a:off x="304800" y="1546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Physical &amp; Chemical Controls</a:t>
            </a:r>
          </a:p>
        </p:txBody>
      </p:sp>
    </p:spTree>
    <p:extLst>
      <p:ext uri="{BB962C8B-B14F-4D97-AF65-F5344CB8AC3E}">
        <p14:creationId xmlns:p14="http://schemas.microsoft.com/office/powerpoint/2010/main" val="763901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7715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PEST CONTROL TECHNIQUES</a:t>
            </a:r>
            <a:endParaRPr lang="en-US" altLang="en-US" sz="3200" noProof="1">
              <a:solidFill>
                <a:schemeClr val="bg1"/>
              </a:solidFill>
              <a:latin typeface="+mn-lt"/>
            </a:endParaRPr>
          </a:p>
          <a:p>
            <a:endParaRPr lang="en-US" altLang="en-US" noProof="1">
              <a:solidFill>
                <a:schemeClr val="bg1"/>
              </a:solidFill>
              <a:latin typeface="+mn-lt"/>
            </a:endParaRPr>
          </a:p>
        </p:txBody>
      </p:sp>
      <p:sp>
        <p:nvSpPr>
          <p:cNvPr id="15" name="Rectangle 2"/>
          <p:cNvSpPr>
            <a:spLocks noChangeArrowheads="1"/>
          </p:cNvSpPr>
          <p:nvPr/>
        </p:nvSpPr>
        <p:spPr bwMode="gray">
          <a:xfrm>
            <a:off x="319088" y="2062162"/>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Natural/synthetic organphosphate</a:t>
            </a:r>
          </a:p>
        </p:txBody>
      </p:sp>
      <p:sp>
        <p:nvSpPr>
          <p:cNvPr id="16" name="Rectangle 6"/>
          <p:cNvSpPr>
            <a:spLocks noChangeArrowheads="1"/>
          </p:cNvSpPr>
          <p:nvPr/>
        </p:nvSpPr>
        <p:spPr bwMode="gray">
          <a:xfrm>
            <a:off x="319088" y="2438401"/>
            <a:ext cx="4176712"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40000"/>
              </a:spcAft>
              <a:buFont typeface="Wingdings" panose="05000000000000000000" pitchFamily="2" charset="2"/>
              <a:buChar char="§"/>
            </a:pPr>
            <a:r>
              <a:rPr lang="en-US" dirty="0">
                <a:latin typeface="+mn-lt"/>
              </a:rPr>
              <a:t>Frequent application method is applying the pesticide as small particles in an air suspension (Ultra Low Volume method)</a:t>
            </a:r>
          </a:p>
          <a:p>
            <a:pPr marL="285750" indent="-285750" eaLnBrk="1" hangingPunct="1">
              <a:lnSpc>
                <a:spcPct val="95000"/>
              </a:lnSpc>
              <a:spcAft>
                <a:spcPct val="40000"/>
              </a:spcAft>
              <a:buFont typeface="Wingdings" panose="05000000000000000000" pitchFamily="2" charset="2"/>
              <a:buChar char="§"/>
            </a:pPr>
            <a:r>
              <a:rPr lang="en-US" dirty="0">
                <a:latin typeface="+mn-lt"/>
              </a:rPr>
              <a:t>ULV is effective in rapid knock down of flying insects such as Indian meal moths, tobacco moths, and flies.</a:t>
            </a:r>
          </a:p>
        </p:txBody>
      </p:sp>
      <p:sp>
        <p:nvSpPr>
          <p:cNvPr id="17" name="Rectangle 3"/>
          <p:cNvSpPr>
            <a:spLocks noChangeArrowheads="1"/>
          </p:cNvSpPr>
          <p:nvPr/>
        </p:nvSpPr>
        <p:spPr bwMode="gray">
          <a:xfrm>
            <a:off x="4652963" y="2062162"/>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Crack &amp; Cervice treatment</a:t>
            </a:r>
          </a:p>
        </p:txBody>
      </p:sp>
      <p:sp>
        <p:nvSpPr>
          <p:cNvPr id="18" name="Rectangle 7"/>
          <p:cNvSpPr>
            <a:spLocks noChangeArrowheads="1"/>
          </p:cNvSpPr>
          <p:nvPr/>
        </p:nvSpPr>
        <p:spPr bwMode="gray">
          <a:xfrm>
            <a:off x="4652963" y="2438401"/>
            <a:ext cx="4167187" cy="388620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40000"/>
              </a:spcAft>
              <a:buFont typeface="Wingdings" panose="05000000000000000000" pitchFamily="2" charset="2"/>
              <a:buChar char="§"/>
            </a:pPr>
            <a:r>
              <a:rPr lang="en-US" dirty="0">
                <a:latin typeface="+mn-lt"/>
              </a:rPr>
              <a:t>It refers to the use of a liquid or aerosol formulation of insecticide</a:t>
            </a:r>
          </a:p>
          <a:p>
            <a:pPr marL="285750" indent="-285750" eaLnBrk="1" hangingPunct="1">
              <a:lnSpc>
                <a:spcPct val="95000"/>
              </a:lnSpc>
              <a:spcAft>
                <a:spcPct val="40000"/>
              </a:spcAft>
              <a:buFont typeface="Wingdings" panose="05000000000000000000" pitchFamily="2" charset="2"/>
              <a:buChar char="§"/>
            </a:pPr>
            <a:r>
              <a:rPr lang="en-US" dirty="0">
                <a:latin typeface="+mn-lt"/>
              </a:rPr>
              <a:t>The material is applied in small amounts to likely harborage areas or areas where infestation has been noted. </a:t>
            </a:r>
          </a:p>
          <a:p>
            <a:pPr marL="285750" indent="-285750" eaLnBrk="1" hangingPunct="1">
              <a:lnSpc>
                <a:spcPct val="95000"/>
              </a:lnSpc>
              <a:spcAft>
                <a:spcPct val="40000"/>
              </a:spcAft>
              <a:buFont typeface="Wingdings" panose="05000000000000000000" pitchFamily="2" charset="2"/>
              <a:buChar char="§"/>
            </a:pPr>
            <a:r>
              <a:rPr lang="en-US" dirty="0">
                <a:latin typeface="+mn-lt"/>
              </a:rPr>
              <a:t>The insecticides applied may have either a residual or non-residual activity.</a:t>
            </a:r>
          </a:p>
        </p:txBody>
      </p:sp>
      <p:sp>
        <p:nvSpPr>
          <p:cNvPr id="7" name="Rectangle 4"/>
          <p:cNvSpPr>
            <a:spLocks noChangeArrowheads="1"/>
          </p:cNvSpPr>
          <p:nvPr/>
        </p:nvSpPr>
        <p:spPr bwMode="gray">
          <a:xfrm>
            <a:off x="304800" y="1546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a:latin typeface="+mn-lt"/>
              </a:rPr>
              <a:t>Physical &amp; Chemical Controls</a:t>
            </a:r>
            <a:endParaRPr lang="en-GB" altLang="en-US" sz="2000" dirty="0">
              <a:latin typeface="+mn-lt"/>
            </a:endParaRPr>
          </a:p>
        </p:txBody>
      </p:sp>
    </p:spTree>
    <p:extLst>
      <p:ext uri="{BB962C8B-B14F-4D97-AF65-F5344CB8AC3E}">
        <p14:creationId xmlns:p14="http://schemas.microsoft.com/office/powerpoint/2010/main" val="4141641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7715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PEST CONTROL TECHNIQUES</a:t>
            </a:r>
            <a:endParaRPr lang="en-US" altLang="en-US" sz="3200" noProof="1">
              <a:solidFill>
                <a:schemeClr val="bg1"/>
              </a:solidFill>
              <a:latin typeface="+mn-lt"/>
            </a:endParaRPr>
          </a:p>
          <a:p>
            <a:endParaRPr lang="en-US" altLang="en-US" noProof="1">
              <a:solidFill>
                <a:schemeClr val="bg1"/>
              </a:solidFill>
              <a:latin typeface="+mn-lt"/>
            </a:endParaRPr>
          </a:p>
        </p:txBody>
      </p:sp>
      <p:sp>
        <p:nvSpPr>
          <p:cNvPr id="15" name="Rectangle 2"/>
          <p:cNvSpPr>
            <a:spLocks noChangeArrowheads="1"/>
          </p:cNvSpPr>
          <p:nvPr/>
        </p:nvSpPr>
        <p:spPr bwMode="gray">
          <a:xfrm>
            <a:off x="319088" y="2062162"/>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Exterior Treatments</a:t>
            </a:r>
          </a:p>
        </p:txBody>
      </p:sp>
      <p:sp>
        <p:nvSpPr>
          <p:cNvPr id="16" name="Rectangle 6"/>
          <p:cNvSpPr>
            <a:spLocks noChangeArrowheads="1"/>
          </p:cNvSpPr>
          <p:nvPr/>
        </p:nvSpPr>
        <p:spPr bwMode="gray">
          <a:xfrm>
            <a:off x="319088" y="2438400"/>
            <a:ext cx="4176712"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40000"/>
              </a:spcAft>
              <a:buFont typeface="Wingdings" panose="05000000000000000000" pitchFamily="2" charset="2"/>
              <a:buChar char="§"/>
            </a:pPr>
            <a:r>
              <a:rPr lang="en-US" dirty="0">
                <a:latin typeface="+mn-lt"/>
              </a:rPr>
              <a:t>This involve applications of residual insecticides to thresholds, the foundations and soil adjacent to the foundation</a:t>
            </a:r>
          </a:p>
          <a:p>
            <a:pPr marL="285750" indent="-285750" eaLnBrk="1" hangingPunct="1">
              <a:lnSpc>
                <a:spcPct val="95000"/>
              </a:lnSpc>
              <a:spcAft>
                <a:spcPct val="40000"/>
              </a:spcAft>
              <a:buFont typeface="Wingdings" panose="05000000000000000000" pitchFamily="2" charset="2"/>
              <a:buChar char="§"/>
            </a:pPr>
            <a:r>
              <a:rPr lang="en-US" dirty="0">
                <a:latin typeface="+mn-lt"/>
              </a:rPr>
              <a:t>This method is useful in controlling some outdoor insects, which can occasionally become a nuisance or invade if the population builds up. </a:t>
            </a:r>
          </a:p>
          <a:p>
            <a:pPr marL="285750" indent="-285750" eaLnBrk="1" hangingPunct="1">
              <a:lnSpc>
                <a:spcPct val="95000"/>
              </a:lnSpc>
              <a:spcAft>
                <a:spcPct val="40000"/>
              </a:spcAft>
              <a:buFont typeface="Wingdings" panose="05000000000000000000" pitchFamily="2" charset="2"/>
              <a:buChar char="§"/>
            </a:pPr>
            <a:r>
              <a:rPr lang="en-US" dirty="0">
                <a:latin typeface="+mn-lt"/>
              </a:rPr>
              <a:t>Products used could be synthetic </a:t>
            </a:r>
            <a:r>
              <a:rPr lang="en-US" dirty="0" err="1">
                <a:latin typeface="+mn-lt"/>
              </a:rPr>
              <a:t>pyrethroids</a:t>
            </a:r>
            <a:r>
              <a:rPr lang="en-US" dirty="0">
                <a:latin typeface="+mn-lt"/>
              </a:rPr>
              <a:t>, </a:t>
            </a:r>
            <a:r>
              <a:rPr lang="en-US" dirty="0" err="1">
                <a:latin typeface="+mn-lt"/>
              </a:rPr>
              <a:t>chlorpyrifos</a:t>
            </a:r>
            <a:r>
              <a:rPr lang="en-US" dirty="0">
                <a:latin typeface="+mn-lt"/>
              </a:rPr>
              <a:t> in liquid or granular form, or </a:t>
            </a:r>
            <a:r>
              <a:rPr lang="en-US" dirty="0" err="1">
                <a:latin typeface="+mn-lt"/>
              </a:rPr>
              <a:t>diazinon</a:t>
            </a:r>
            <a:r>
              <a:rPr lang="en-US" dirty="0">
                <a:latin typeface="+mn-lt"/>
              </a:rPr>
              <a:t> in liquid or granular form. </a:t>
            </a:r>
          </a:p>
        </p:txBody>
      </p:sp>
      <p:sp>
        <p:nvSpPr>
          <p:cNvPr id="17" name="Rectangle 3"/>
          <p:cNvSpPr>
            <a:spLocks noChangeArrowheads="1"/>
          </p:cNvSpPr>
          <p:nvPr/>
        </p:nvSpPr>
        <p:spPr bwMode="gray">
          <a:xfrm>
            <a:off x="4652963" y="2062162"/>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Heat Treatment</a:t>
            </a:r>
          </a:p>
        </p:txBody>
      </p:sp>
      <p:sp>
        <p:nvSpPr>
          <p:cNvPr id="18" name="Rectangle 7"/>
          <p:cNvSpPr>
            <a:spLocks noChangeArrowheads="1"/>
          </p:cNvSpPr>
          <p:nvPr/>
        </p:nvSpPr>
        <p:spPr bwMode="gray">
          <a:xfrm>
            <a:off x="4652963" y="2438400"/>
            <a:ext cx="4167187"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40000"/>
              </a:spcAft>
              <a:buFont typeface="Wingdings" panose="05000000000000000000" pitchFamily="2" charset="2"/>
              <a:buChar char="§"/>
            </a:pPr>
            <a:r>
              <a:rPr lang="en-US" dirty="0">
                <a:latin typeface="+mn-lt"/>
              </a:rPr>
              <a:t>It generally requires achieving a temperature of 51°C to 57° C for a period of 24 hours. </a:t>
            </a:r>
          </a:p>
          <a:p>
            <a:pPr marL="285750" indent="-285750" eaLnBrk="1" hangingPunct="1">
              <a:lnSpc>
                <a:spcPct val="95000"/>
              </a:lnSpc>
              <a:spcAft>
                <a:spcPct val="40000"/>
              </a:spcAft>
              <a:buFont typeface="Wingdings" panose="05000000000000000000" pitchFamily="2" charset="2"/>
              <a:buChar char="§"/>
            </a:pPr>
            <a:r>
              <a:rPr lang="en-US" dirty="0">
                <a:latin typeface="+mn-lt"/>
              </a:rPr>
              <a:t>Heat treatments are most feasible where existing in-plant heat sources can be used</a:t>
            </a:r>
          </a:p>
          <a:p>
            <a:pPr marL="285750" indent="-285750" eaLnBrk="1" hangingPunct="1">
              <a:lnSpc>
                <a:spcPct val="95000"/>
              </a:lnSpc>
              <a:spcAft>
                <a:spcPct val="40000"/>
              </a:spcAft>
              <a:buFont typeface="Wingdings" panose="05000000000000000000" pitchFamily="2" charset="2"/>
              <a:buChar char="§"/>
            </a:pPr>
            <a:r>
              <a:rPr lang="en-US" dirty="0">
                <a:latin typeface="+mn-lt"/>
              </a:rPr>
              <a:t>Uniform air circulation to distribute heat through the facility is critical.</a:t>
            </a:r>
          </a:p>
          <a:p>
            <a:pPr marL="285750" indent="-285750" eaLnBrk="1" hangingPunct="1">
              <a:lnSpc>
                <a:spcPct val="95000"/>
              </a:lnSpc>
              <a:spcAft>
                <a:spcPct val="40000"/>
              </a:spcAft>
              <a:buFont typeface="Wingdings" panose="05000000000000000000" pitchFamily="2" charset="2"/>
              <a:buChar char="§"/>
            </a:pPr>
            <a:r>
              <a:rPr lang="en-US" dirty="0">
                <a:latin typeface="+mn-lt"/>
              </a:rPr>
              <a:t>Equipment/products susceptible to heat damage must be removed, stored in air conditioned rooms, or insulated during the treatment.</a:t>
            </a:r>
          </a:p>
        </p:txBody>
      </p:sp>
      <p:sp>
        <p:nvSpPr>
          <p:cNvPr id="7" name="Rectangle 4"/>
          <p:cNvSpPr>
            <a:spLocks noChangeArrowheads="1"/>
          </p:cNvSpPr>
          <p:nvPr/>
        </p:nvSpPr>
        <p:spPr bwMode="gray">
          <a:xfrm>
            <a:off x="304800" y="1546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Physical &amp; Chemical Controls</a:t>
            </a:r>
          </a:p>
        </p:txBody>
      </p:sp>
    </p:spTree>
    <p:extLst>
      <p:ext uri="{BB962C8B-B14F-4D97-AF65-F5344CB8AC3E}">
        <p14:creationId xmlns:p14="http://schemas.microsoft.com/office/powerpoint/2010/main" val="1175150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7715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PEST CONTROL TECHNIQUES</a:t>
            </a:r>
            <a:endParaRPr lang="en-US" altLang="en-US" sz="3200" noProof="1">
              <a:solidFill>
                <a:schemeClr val="bg1"/>
              </a:solidFill>
              <a:latin typeface="+mn-lt"/>
            </a:endParaRPr>
          </a:p>
          <a:p>
            <a:endParaRPr lang="en-US" altLang="en-US" noProof="1">
              <a:solidFill>
                <a:schemeClr val="bg1"/>
              </a:solidFill>
              <a:latin typeface="+mn-lt"/>
            </a:endParaRPr>
          </a:p>
        </p:txBody>
      </p:sp>
      <p:sp>
        <p:nvSpPr>
          <p:cNvPr id="15" name="Rectangle 2"/>
          <p:cNvSpPr>
            <a:spLocks noChangeArrowheads="1"/>
          </p:cNvSpPr>
          <p:nvPr/>
        </p:nvSpPr>
        <p:spPr bwMode="gray">
          <a:xfrm>
            <a:off x="319088" y="2062162"/>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Low Temperatures</a:t>
            </a:r>
          </a:p>
        </p:txBody>
      </p:sp>
      <p:sp>
        <p:nvSpPr>
          <p:cNvPr id="16" name="Rectangle 6"/>
          <p:cNvSpPr>
            <a:spLocks noChangeArrowheads="1"/>
          </p:cNvSpPr>
          <p:nvPr/>
        </p:nvSpPr>
        <p:spPr bwMode="gray">
          <a:xfrm>
            <a:off x="319088" y="2438400"/>
            <a:ext cx="4176712"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This can be used to reduce the development rate, feeding, and fecundity of insects &amp; reduce their survival</a:t>
            </a:r>
          </a:p>
          <a:p>
            <a:pPr eaLnBrk="1" hangingPunct="1">
              <a:lnSpc>
                <a:spcPct val="95000"/>
              </a:lnSpc>
              <a:spcAft>
                <a:spcPct val="40000"/>
              </a:spcAft>
              <a:buFont typeface="Wingdings" panose="05000000000000000000" pitchFamily="2" charset="2"/>
              <a:buChar char="§"/>
            </a:pPr>
            <a:r>
              <a:rPr lang="en-US" dirty="0">
                <a:latin typeface="+mn-lt"/>
              </a:rPr>
              <a:t>Primarily for bulk storage, either through refrigeration or exposure to ambient air in colder climates.</a:t>
            </a:r>
          </a:p>
          <a:p>
            <a:pPr eaLnBrk="1" hangingPunct="1">
              <a:lnSpc>
                <a:spcPct val="95000"/>
              </a:lnSpc>
              <a:spcAft>
                <a:spcPct val="40000"/>
              </a:spcAft>
              <a:buFont typeface="Wingdings" panose="05000000000000000000" pitchFamily="2" charset="2"/>
              <a:buChar char="§"/>
            </a:pPr>
            <a:r>
              <a:rPr lang="en-US" dirty="0">
                <a:latin typeface="+mn-lt"/>
              </a:rPr>
              <a:t>Temperatures needed to control insects are -20°C for 1 minute, -10°C for 1-7 days, or 0°C for 1 week to 1 month, depending on the type of pest &amp; rate of cold penetration of all areas of the facility</a:t>
            </a:r>
          </a:p>
        </p:txBody>
      </p:sp>
      <p:sp>
        <p:nvSpPr>
          <p:cNvPr id="17" name="Rectangle 3"/>
          <p:cNvSpPr>
            <a:spLocks noChangeArrowheads="1"/>
          </p:cNvSpPr>
          <p:nvPr/>
        </p:nvSpPr>
        <p:spPr bwMode="gray">
          <a:xfrm>
            <a:off x="4652963" y="2062162"/>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Phosphine Gas</a:t>
            </a:r>
          </a:p>
        </p:txBody>
      </p:sp>
      <p:sp>
        <p:nvSpPr>
          <p:cNvPr id="18" name="Rectangle 7"/>
          <p:cNvSpPr>
            <a:spLocks noChangeArrowheads="1"/>
          </p:cNvSpPr>
          <p:nvPr/>
        </p:nvSpPr>
        <p:spPr bwMode="gray">
          <a:xfrm>
            <a:off x="4652963" y="2438400"/>
            <a:ext cx="4167187"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Phosphine gas is generated by the reaction of metallic phosphide with atmospheric moisture</a:t>
            </a:r>
          </a:p>
          <a:p>
            <a:pPr eaLnBrk="1" hangingPunct="1">
              <a:lnSpc>
                <a:spcPct val="95000"/>
              </a:lnSpc>
              <a:spcAft>
                <a:spcPct val="40000"/>
              </a:spcAft>
              <a:buFont typeface="Wingdings" panose="05000000000000000000" pitchFamily="2" charset="2"/>
              <a:buChar char="§"/>
            </a:pPr>
            <a:r>
              <a:rPr lang="en-US" dirty="0">
                <a:latin typeface="+mn-lt"/>
              </a:rPr>
              <a:t>Used on its own, relatively high concentrations and long exposure times are required, for example, initial dosages of 900 to 1200 ppm and final concentrations of 200 to 400 ppm for 36 to 48 hours</a:t>
            </a:r>
          </a:p>
        </p:txBody>
      </p:sp>
      <p:sp>
        <p:nvSpPr>
          <p:cNvPr id="7" name="Rectangle 4"/>
          <p:cNvSpPr>
            <a:spLocks noChangeArrowheads="1"/>
          </p:cNvSpPr>
          <p:nvPr/>
        </p:nvSpPr>
        <p:spPr bwMode="gray">
          <a:xfrm>
            <a:off x="304800" y="1546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Physical &amp; Chemical Controls</a:t>
            </a:r>
          </a:p>
        </p:txBody>
      </p:sp>
    </p:spTree>
    <p:extLst>
      <p:ext uri="{BB962C8B-B14F-4D97-AF65-F5344CB8AC3E}">
        <p14:creationId xmlns:p14="http://schemas.microsoft.com/office/powerpoint/2010/main" val="1972225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9"/>
          <p:cNvSpPr>
            <a:spLocks noChangeArrowheads="1"/>
          </p:cNvSpPr>
          <p:nvPr/>
        </p:nvSpPr>
        <p:spPr bwMode="gray">
          <a:xfrm>
            <a:off x="323850" y="1555750"/>
            <a:ext cx="585788" cy="587375"/>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3200" b="1" noProof="1">
                <a:solidFill>
                  <a:schemeClr val="bg1"/>
                </a:solidFill>
              </a:rPr>
              <a:t>1</a:t>
            </a:r>
          </a:p>
        </p:txBody>
      </p:sp>
      <p:sp>
        <p:nvSpPr>
          <p:cNvPr id="3" name="Rectangle 2"/>
          <p:cNvSpPr txBox="1">
            <a:spLocks noChangeArrowheads="1"/>
          </p:cNvSpPr>
          <p:nvPr/>
        </p:nvSpPr>
        <p:spPr>
          <a:xfrm>
            <a:off x="300038" y="7715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AGENDA</a:t>
            </a:r>
            <a:r>
              <a:rPr lang="en-US" altLang="en-US" noProof="1">
                <a:solidFill>
                  <a:schemeClr val="bg1"/>
                </a:solidFill>
                <a:latin typeface="+mn-lt"/>
              </a:rPr>
              <a:t>ITEMS</a:t>
            </a:r>
          </a:p>
        </p:txBody>
      </p:sp>
      <p:sp>
        <p:nvSpPr>
          <p:cNvPr id="4" name="Rectangle 70"/>
          <p:cNvSpPr>
            <a:spLocks noChangeArrowheads="1"/>
          </p:cNvSpPr>
          <p:nvPr/>
        </p:nvSpPr>
        <p:spPr bwMode="gray">
          <a:xfrm>
            <a:off x="1054100" y="1555750"/>
            <a:ext cx="7766050" cy="587375"/>
          </a:xfrm>
          <a:prstGeom prst="rect">
            <a:avLst/>
          </a:prstGeom>
          <a:gradFill rotWithShape="1">
            <a:gsLst>
              <a:gs pos="0">
                <a:srgbClr val="EAEAEA"/>
              </a:gs>
              <a:gs pos="100000">
                <a:srgbClr val="EAEAEA">
                  <a:gamma/>
                  <a:tint val="0"/>
                  <a:invGamma/>
                </a:srgbClr>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noProof="1"/>
              <a:t>Integrated pest management</a:t>
            </a:r>
          </a:p>
        </p:txBody>
      </p:sp>
      <p:sp>
        <p:nvSpPr>
          <p:cNvPr id="5" name="Rectangle 71"/>
          <p:cNvSpPr>
            <a:spLocks noChangeArrowheads="1"/>
          </p:cNvSpPr>
          <p:nvPr/>
        </p:nvSpPr>
        <p:spPr bwMode="gray">
          <a:xfrm>
            <a:off x="323850" y="2289175"/>
            <a:ext cx="585788" cy="587375"/>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3200" b="1" noProof="1">
                <a:solidFill>
                  <a:schemeClr val="bg1"/>
                </a:solidFill>
              </a:rPr>
              <a:t>2</a:t>
            </a:r>
          </a:p>
        </p:txBody>
      </p:sp>
      <p:sp>
        <p:nvSpPr>
          <p:cNvPr id="6" name="Rectangle 72"/>
          <p:cNvSpPr>
            <a:spLocks noChangeArrowheads="1"/>
          </p:cNvSpPr>
          <p:nvPr/>
        </p:nvSpPr>
        <p:spPr bwMode="gray">
          <a:xfrm>
            <a:off x="1054100" y="2289175"/>
            <a:ext cx="7766050" cy="587375"/>
          </a:xfrm>
          <a:prstGeom prst="rect">
            <a:avLst/>
          </a:prstGeom>
          <a:gradFill rotWithShape="1">
            <a:gsLst>
              <a:gs pos="0">
                <a:srgbClr val="EAEAEA"/>
              </a:gs>
              <a:gs pos="100000">
                <a:srgbClr val="EAEAEA">
                  <a:gamma/>
                  <a:tint val="0"/>
                  <a:invGamma/>
                </a:srgbClr>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noProof="1"/>
              <a:t>What pests do?</a:t>
            </a:r>
          </a:p>
        </p:txBody>
      </p:sp>
      <p:sp>
        <p:nvSpPr>
          <p:cNvPr id="7" name="Rectangle 73"/>
          <p:cNvSpPr>
            <a:spLocks noChangeArrowheads="1"/>
          </p:cNvSpPr>
          <p:nvPr/>
        </p:nvSpPr>
        <p:spPr bwMode="gray">
          <a:xfrm>
            <a:off x="323850" y="3019425"/>
            <a:ext cx="585788" cy="587375"/>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3200" b="1" noProof="1">
                <a:solidFill>
                  <a:schemeClr val="bg1"/>
                </a:solidFill>
              </a:rPr>
              <a:t>3</a:t>
            </a:r>
          </a:p>
        </p:txBody>
      </p:sp>
      <p:sp>
        <p:nvSpPr>
          <p:cNvPr id="8" name="Rectangle 74"/>
          <p:cNvSpPr>
            <a:spLocks noChangeArrowheads="1"/>
          </p:cNvSpPr>
          <p:nvPr/>
        </p:nvSpPr>
        <p:spPr bwMode="gray">
          <a:xfrm>
            <a:off x="1054100" y="3019425"/>
            <a:ext cx="7766050" cy="587375"/>
          </a:xfrm>
          <a:prstGeom prst="rect">
            <a:avLst/>
          </a:prstGeom>
          <a:gradFill rotWithShape="1">
            <a:gsLst>
              <a:gs pos="0">
                <a:srgbClr val="EAEAEA"/>
              </a:gs>
              <a:gs pos="100000">
                <a:srgbClr val="EAEAEA">
                  <a:gamma/>
                  <a:tint val="0"/>
                  <a:invGamma/>
                </a:srgbClr>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noProof="1"/>
              <a:t>Pests in a food facility</a:t>
            </a:r>
          </a:p>
        </p:txBody>
      </p:sp>
      <p:sp>
        <p:nvSpPr>
          <p:cNvPr id="9" name="Rectangle 75"/>
          <p:cNvSpPr>
            <a:spLocks noChangeArrowheads="1"/>
          </p:cNvSpPr>
          <p:nvPr/>
        </p:nvSpPr>
        <p:spPr bwMode="gray">
          <a:xfrm>
            <a:off x="323850" y="3751263"/>
            <a:ext cx="585788" cy="587375"/>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3200" b="1" noProof="1">
                <a:solidFill>
                  <a:schemeClr val="bg1"/>
                </a:solidFill>
              </a:rPr>
              <a:t>4</a:t>
            </a:r>
          </a:p>
        </p:txBody>
      </p:sp>
      <p:sp>
        <p:nvSpPr>
          <p:cNvPr id="10" name="Rectangle 76"/>
          <p:cNvSpPr>
            <a:spLocks noChangeArrowheads="1"/>
          </p:cNvSpPr>
          <p:nvPr/>
        </p:nvSpPr>
        <p:spPr bwMode="gray">
          <a:xfrm>
            <a:off x="1054100" y="3751263"/>
            <a:ext cx="7766050" cy="587375"/>
          </a:xfrm>
          <a:prstGeom prst="rect">
            <a:avLst/>
          </a:prstGeom>
          <a:gradFill rotWithShape="1">
            <a:gsLst>
              <a:gs pos="0">
                <a:srgbClr val="EAEAEA"/>
              </a:gs>
              <a:gs pos="100000">
                <a:srgbClr val="EAEAEA">
                  <a:gamma/>
                  <a:tint val="0"/>
                  <a:invGamma/>
                </a:srgbClr>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noProof="1"/>
              <a:t>Pest harbourage- “Hot spots” </a:t>
            </a:r>
          </a:p>
        </p:txBody>
      </p:sp>
      <p:sp>
        <p:nvSpPr>
          <p:cNvPr id="11" name="Rectangle 77"/>
          <p:cNvSpPr>
            <a:spLocks noChangeArrowheads="1"/>
          </p:cNvSpPr>
          <p:nvPr/>
        </p:nvSpPr>
        <p:spPr bwMode="gray">
          <a:xfrm>
            <a:off x="323850" y="4484688"/>
            <a:ext cx="585788" cy="587375"/>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3200" b="1" noProof="1">
                <a:solidFill>
                  <a:schemeClr val="bg1"/>
                </a:solidFill>
              </a:rPr>
              <a:t>5</a:t>
            </a:r>
          </a:p>
        </p:txBody>
      </p:sp>
      <p:sp>
        <p:nvSpPr>
          <p:cNvPr id="12" name="Rectangle 78"/>
          <p:cNvSpPr>
            <a:spLocks noChangeArrowheads="1"/>
          </p:cNvSpPr>
          <p:nvPr/>
        </p:nvSpPr>
        <p:spPr bwMode="gray">
          <a:xfrm>
            <a:off x="1054100" y="4484688"/>
            <a:ext cx="7766050" cy="587375"/>
          </a:xfrm>
          <a:prstGeom prst="rect">
            <a:avLst/>
          </a:prstGeom>
          <a:gradFill rotWithShape="1">
            <a:gsLst>
              <a:gs pos="0">
                <a:srgbClr val="EAEAEA"/>
              </a:gs>
              <a:gs pos="100000">
                <a:srgbClr val="EAEAEA">
                  <a:gamma/>
                  <a:tint val="0"/>
                  <a:invGamma/>
                </a:srgbClr>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noProof="1"/>
              <a:t>Elements of integrated pest management </a:t>
            </a:r>
          </a:p>
        </p:txBody>
      </p:sp>
      <p:sp>
        <p:nvSpPr>
          <p:cNvPr id="13" name="Rectangle 79"/>
          <p:cNvSpPr>
            <a:spLocks noChangeArrowheads="1"/>
          </p:cNvSpPr>
          <p:nvPr/>
        </p:nvSpPr>
        <p:spPr bwMode="gray">
          <a:xfrm>
            <a:off x="323850" y="5222875"/>
            <a:ext cx="585788" cy="587375"/>
          </a:xfrm>
          <a:prstGeom prst="rect">
            <a:avLst/>
          </a:prstGeom>
          <a:solidFill>
            <a:schemeClr val="accent1"/>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3200" b="1" noProof="1">
                <a:solidFill>
                  <a:schemeClr val="bg1"/>
                </a:solidFill>
              </a:rPr>
              <a:t>6</a:t>
            </a:r>
          </a:p>
        </p:txBody>
      </p:sp>
      <p:sp>
        <p:nvSpPr>
          <p:cNvPr id="14" name="Rectangle 80"/>
          <p:cNvSpPr>
            <a:spLocks noChangeArrowheads="1"/>
          </p:cNvSpPr>
          <p:nvPr/>
        </p:nvSpPr>
        <p:spPr bwMode="gray">
          <a:xfrm>
            <a:off x="1054100" y="5222875"/>
            <a:ext cx="7766050" cy="587375"/>
          </a:xfrm>
          <a:prstGeom prst="rect">
            <a:avLst/>
          </a:prstGeom>
          <a:gradFill rotWithShape="1">
            <a:gsLst>
              <a:gs pos="0">
                <a:srgbClr val="EAEAEA"/>
              </a:gs>
              <a:gs pos="100000">
                <a:srgbClr val="EAEAEA">
                  <a:gamma/>
                  <a:tint val="0"/>
                  <a:invGamma/>
                </a:srgbClr>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noProof="1"/>
              <a:t>Pest control techniques</a:t>
            </a:r>
          </a:p>
        </p:txBody>
      </p:sp>
    </p:spTree>
    <p:extLst>
      <p:ext uri="{BB962C8B-B14F-4D97-AF65-F5344CB8AC3E}">
        <p14:creationId xmlns:p14="http://schemas.microsoft.com/office/powerpoint/2010/main" val="1373278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7715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INTEGRATED PEST MANAGEMENT</a:t>
            </a:r>
            <a:endParaRPr lang="en-US" altLang="en-US" noProof="1">
              <a:solidFill>
                <a:schemeClr val="bg1"/>
              </a:solidFill>
              <a:latin typeface="+mn-lt"/>
            </a:endParaRPr>
          </a:p>
        </p:txBody>
      </p:sp>
      <p:sp>
        <p:nvSpPr>
          <p:cNvPr id="15" name="Rectangle 2"/>
          <p:cNvSpPr>
            <a:spLocks noChangeArrowheads="1"/>
          </p:cNvSpPr>
          <p:nvPr/>
        </p:nvSpPr>
        <p:spPr bwMode="gray">
          <a:xfrm>
            <a:off x="319088" y="1757362"/>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Integrated pest management</a:t>
            </a:r>
          </a:p>
        </p:txBody>
      </p:sp>
      <p:sp>
        <p:nvSpPr>
          <p:cNvPr id="16" name="Rectangle 6"/>
          <p:cNvSpPr>
            <a:spLocks noChangeArrowheads="1"/>
          </p:cNvSpPr>
          <p:nvPr/>
        </p:nvSpPr>
        <p:spPr bwMode="gray">
          <a:xfrm>
            <a:off x="319088" y="2128838"/>
            <a:ext cx="4176712"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An ecosystem based strategy focusing on long term prevention of pests &amp; their damage.</a:t>
            </a:r>
          </a:p>
          <a:p>
            <a:pPr eaLnBrk="1" hangingPunct="1">
              <a:lnSpc>
                <a:spcPct val="95000"/>
              </a:lnSpc>
              <a:spcAft>
                <a:spcPct val="40000"/>
              </a:spcAft>
              <a:buFont typeface="Wingdings" panose="05000000000000000000" pitchFamily="2" charset="2"/>
              <a:buChar char="§"/>
            </a:pPr>
            <a:r>
              <a:rPr lang="en-US" altLang="en-US" noProof="1">
                <a:latin typeface="+mn-lt"/>
              </a:rPr>
              <a:t>The three basic steps of IPM:</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Inspection</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Identification</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Treatment</a:t>
            </a:r>
          </a:p>
        </p:txBody>
      </p:sp>
      <p:sp>
        <p:nvSpPr>
          <p:cNvPr id="17" name="Rectangle 3"/>
          <p:cNvSpPr>
            <a:spLocks noChangeArrowheads="1"/>
          </p:cNvSpPr>
          <p:nvPr/>
        </p:nvSpPr>
        <p:spPr bwMode="gray">
          <a:xfrm>
            <a:off x="4652963" y="1752600"/>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Need for IPM</a:t>
            </a:r>
          </a:p>
        </p:txBody>
      </p:sp>
      <p:sp>
        <p:nvSpPr>
          <p:cNvPr id="18" name="Rectangle 7"/>
          <p:cNvSpPr>
            <a:spLocks noChangeArrowheads="1"/>
          </p:cNvSpPr>
          <p:nvPr/>
        </p:nvSpPr>
        <p:spPr bwMode="gray">
          <a:xfrm>
            <a:off x="4652963" y="2128838"/>
            <a:ext cx="4167187"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Without an effective pest management program in place, insects &amp; rodents can infiltrate the food facility, leading to</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Food contamination, </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Product recalls </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Several health threats.</a:t>
            </a:r>
          </a:p>
        </p:txBody>
      </p:sp>
    </p:spTree>
    <p:extLst>
      <p:ext uri="{BB962C8B-B14F-4D97-AF65-F5344CB8AC3E}">
        <p14:creationId xmlns:p14="http://schemas.microsoft.com/office/powerpoint/2010/main" val="2117737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7715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INTEGRATED PEST MANAGEMENT</a:t>
            </a:r>
            <a:endParaRPr lang="en-US" altLang="en-US" noProof="1">
              <a:solidFill>
                <a:schemeClr val="bg1"/>
              </a:solidFill>
              <a:latin typeface="+mn-lt"/>
            </a:endParaRPr>
          </a:p>
        </p:txBody>
      </p:sp>
      <p:sp>
        <p:nvSpPr>
          <p:cNvPr id="15" name="Rectangle 2"/>
          <p:cNvSpPr>
            <a:spLocks noChangeArrowheads="1"/>
          </p:cNvSpPr>
          <p:nvPr/>
        </p:nvSpPr>
        <p:spPr bwMode="gray">
          <a:xfrm>
            <a:off x="319088" y="1757362"/>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Integrated pest management</a:t>
            </a:r>
          </a:p>
        </p:txBody>
      </p:sp>
      <p:sp>
        <p:nvSpPr>
          <p:cNvPr id="16" name="Rectangle 6"/>
          <p:cNvSpPr>
            <a:spLocks noChangeArrowheads="1"/>
          </p:cNvSpPr>
          <p:nvPr/>
        </p:nvSpPr>
        <p:spPr bwMode="gray">
          <a:xfrm>
            <a:off x="319088" y="2128838"/>
            <a:ext cx="4176712"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An ecosystem based strategy focusing on long term prevention of pests &amp; their damage.</a:t>
            </a:r>
          </a:p>
          <a:p>
            <a:pPr eaLnBrk="1" hangingPunct="1">
              <a:lnSpc>
                <a:spcPct val="95000"/>
              </a:lnSpc>
              <a:spcAft>
                <a:spcPct val="40000"/>
              </a:spcAft>
              <a:buFont typeface="Wingdings" panose="05000000000000000000" pitchFamily="2" charset="2"/>
              <a:buChar char="§"/>
            </a:pPr>
            <a:r>
              <a:rPr lang="en-US" altLang="en-US" noProof="1">
                <a:latin typeface="+mn-lt"/>
              </a:rPr>
              <a:t>The three basic steps of IPM:</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Inspection</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Identification</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Treatment</a:t>
            </a:r>
          </a:p>
        </p:txBody>
      </p:sp>
      <p:sp>
        <p:nvSpPr>
          <p:cNvPr id="17" name="Rectangle 3"/>
          <p:cNvSpPr>
            <a:spLocks noChangeArrowheads="1"/>
          </p:cNvSpPr>
          <p:nvPr/>
        </p:nvSpPr>
        <p:spPr bwMode="gray">
          <a:xfrm>
            <a:off x="4652963" y="1752600"/>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Need for IPM</a:t>
            </a:r>
          </a:p>
        </p:txBody>
      </p:sp>
      <p:sp>
        <p:nvSpPr>
          <p:cNvPr id="18" name="Rectangle 7"/>
          <p:cNvSpPr>
            <a:spLocks noChangeArrowheads="1"/>
          </p:cNvSpPr>
          <p:nvPr/>
        </p:nvSpPr>
        <p:spPr bwMode="gray">
          <a:xfrm>
            <a:off x="4652963" y="2128838"/>
            <a:ext cx="4167187"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Without an effective pest management program in place, insects &amp; rodents can infiltrate the food facility, leading to</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Food contamination, </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Product recalls </a:t>
            </a:r>
          </a:p>
          <a:p>
            <a:pPr lvl="1" eaLnBrk="1" hangingPunct="1">
              <a:lnSpc>
                <a:spcPct val="95000"/>
              </a:lnSpc>
              <a:spcAft>
                <a:spcPct val="40000"/>
              </a:spcAft>
              <a:buSzPct val="105000"/>
              <a:buFont typeface="Arial" panose="020B0604020202020204" pitchFamily="34" charset="0"/>
              <a:buChar char="▪"/>
            </a:pPr>
            <a:r>
              <a:rPr lang="en-US" altLang="en-US" noProof="1">
                <a:latin typeface="+mn-lt"/>
              </a:rPr>
              <a:t>Several health threats.</a:t>
            </a:r>
          </a:p>
        </p:txBody>
      </p:sp>
    </p:spTree>
    <p:extLst>
      <p:ext uri="{BB962C8B-B14F-4D97-AF65-F5344CB8AC3E}">
        <p14:creationId xmlns:p14="http://schemas.microsoft.com/office/powerpoint/2010/main" val="3360797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7715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WHAT PESTS DO?</a:t>
            </a:r>
            <a:r>
              <a:rPr lang="en-US" altLang="en-US" sz="3200" noProof="1">
                <a:solidFill>
                  <a:schemeClr val="bg1"/>
                </a:solidFill>
                <a:latin typeface="+mn-lt"/>
              </a:rPr>
              <a:t>MS</a:t>
            </a:r>
          </a:p>
        </p:txBody>
      </p:sp>
      <p:sp>
        <p:nvSpPr>
          <p:cNvPr id="15" name="Rectangle 2"/>
          <p:cNvSpPr>
            <a:spLocks noChangeArrowheads="1"/>
          </p:cNvSpPr>
          <p:nvPr/>
        </p:nvSpPr>
        <p:spPr bwMode="gray">
          <a:xfrm>
            <a:off x="319088" y="1757362"/>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Production area</a:t>
            </a:r>
          </a:p>
        </p:txBody>
      </p:sp>
      <p:sp>
        <p:nvSpPr>
          <p:cNvPr id="16" name="Rectangle 6"/>
          <p:cNvSpPr>
            <a:spLocks noChangeArrowheads="1"/>
          </p:cNvSpPr>
          <p:nvPr/>
        </p:nvSpPr>
        <p:spPr bwMode="gray">
          <a:xfrm>
            <a:off x="319088" y="2128838"/>
            <a:ext cx="4176712"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40000"/>
              </a:spcAft>
              <a:buFont typeface="Wingdings" panose="05000000000000000000" pitchFamily="2" charset="2"/>
              <a:buChar char="§"/>
            </a:pPr>
            <a:r>
              <a:rPr lang="en-US" altLang="en-US" noProof="1">
                <a:latin typeface="+mn-lt"/>
              </a:rPr>
              <a:t>Contaminate Food ( </a:t>
            </a:r>
            <a:r>
              <a:rPr lang="en-US" altLang="en-US" dirty="0">
                <a:latin typeface="+mn-lt"/>
              </a:rPr>
              <a:t>droppings </a:t>
            </a:r>
            <a:r>
              <a:rPr lang="en-US" altLang="en-US" dirty="0">
                <a:latin typeface="+mn-lt"/>
                <a:sym typeface="Symbol" panose="05050102010706020507" pitchFamily="18" charset="2"/>
              </a:rPr>
              <a:t></a:t>
            </a:r>
            <a:r>
              <a:rPr lang="en-US" altLang="en-US" dirty="0">
                <a:latin typeface="+mn-lt"/>
              </a:rPr>
              <a:t> bacteria)*</a:t>
            </a:r>
          </a:p>
          <a:p>
            <a:pPr marL="285750" indent="-285750" eaLnBrk="1" hangingPunct="1">
              <a:lnSpc>
                <a:spcPct val="95000"/>
              </a:lnSpc>
              <a:spcAft>
                <a:spcPct val="40000"/>
              </a:spcAft>
              <a:buFont typeface="Wingdings" panose="05000000000000000000" pitchFamily="2" charset="2"/>
              <a:buChar char="§"/>
            </a:pPr>
            <a:r>
              <a:rPr lang="en-US" altLang="en-US" dirty="0">
                <a:latin typeface="+mn-lt"/>
              </a:rPr>
              <a:t>Spoil food by eating parts of it</a:t>
            </a:r>
          </a:p>
          <a:p>
            <a:pPr marL="285750" indent="-285750" eaLnBrk="1" hangingPunct="1">
              <a:lnSpc>
                <a:spcPct val="95000"/>
              </a:lnSpc>
              <a:spcAft>
                <a:spcPct val="40000"/>
              </a:spcAft>
              <a:buFont typeface="Wingdings" panose="05000000000000000000" pitchFamily="2" charset="2"/>
              <a:buChar char="§"/>
            </a:pPr>
            <a:r>
              <a:rPr lang="en-US" altLang="en-US" dirty="0">
                <a:latin typeface="+mn-lt"/>
              </a:rPr>
              <a:t>Cause damage to equipment</a:t>
            </a:r>
          </a:p>
          <a:p>
            <a:pPr marL="285750" indent="-285750" eaLnBrk="1" hangingPunct="1">
              <a:lnSpc>
                <a:spcPct val="95000"/>
              </a:lnSpc>
              <a:spcAft>
                <a:spcPct val="40000"/>
              </a:spcAft>
              <a:buFont typeface="Wingdings" panose="05000000000000000000" pitchFamily="2" charset="2"/>
              <a:buChar char="§"/>
            </a:pPr>
            <a:r>
              <a:rPr lang="en-US" altLang="en-US" dirty="0">
                <a:latin typeface="+mn-lt"/>
              </a:rPr>
              <a:t>Carry disease</a:t>
            </a:r>
          </a:p>
          <a:p>
            <a:pPr marL="285750" indent="-285750" eaLnBrk="1" hangingPunct="1">
              <a:lnSpc>
                <a:spcPct val="95000"/>
              </a:lnSpc>
              <a:spcAft>
                <a:spcPct val="40000"/>
              </a:spcAft>
              <a:buFont typeface="Wingdings" panose="05000000000000000000" pitchFamily="2" charset="2"/>
              <a:buChar char="§"/>
            </a:pPr>
            <a:r>
              <a:rPr lang="en-US" altLang="en-US" dirty="0">
                <a:latin typeface="+mn-lt"/>
              </a:rPr>
              <a:t>Hamper normal plant functioning</a:t>
            </a:r>
          </a:p>
          <a:p>
            <a:pPr marL="285750" indent="-285750"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17" name="Rectangle 3"/>
          <p:cNvSpPr>
            <a:spLocks noChangeArrowheads="1"/>
          </p:cNvSpPr>
          <p:nvPr/>
        </p:nvSpPr>
        <p:spPr bwMode="gray">
          <a:xfrm>
            <a:off x="4652963" y="1752600"/>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Warehouse and storage</a:t>
            </a:r>
          </a:p>
        </p:txBody>
      </p:sp>
      <p:sp>
        <p:nvSpPr>
          <p:cNvPr id="18" name="Rectangle 7"/>
          <p:cNvSpPr>
            <a:spLocks noChangeArrowheads="1"/>
          </p:cNvSpPr>
          <p:nvPr/>
        </p:nvSpPr>
        <p:spPr bwMode="gray">
          <a:xfrm>
            <a:off x="4652964" y="2128838"/>
            <a:ext cx="4167186"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40000"/>
              </a:spcAft>
              <a:buFont typeface="Wingdings" panose="05000000000000000000" pitchFamily="2" charset="2"/>
              <a:buChar char="§"/>
            </a:pPr>
            <a:r>
              <a:rPr lang="en-US" altLang="en-US" noProof="1">
                <a:latin typeface="+mn-lt"/>
              </a:rPr>
              <a:t>Cause damage to raw materials and finished products</a:t>
            </a:r>
          </a:p>
          <a:p>
            <a:pPr marL="285750" indent="-285750" eaLnBrk="1" hangingPunct="1">
              <a:lnSpc>
                <a:spcPct val="95000"/>
              </a:lnSpc>
              <a:spcAft>
                <a:spcPct val="40000"/>
              </a:spcAft>
              <a:buFont typeface="Wingdings" panose="05000000000000000000" pitchFamily="2" charset="2"/>
              <a:buChar char="§"/>
            </a:pPr>
            <a:r>
              <a:rPr lang="en-US" altLang="en-US" noProof="1">
                <a:latin typeface="+mn-lt"/>
              </a:rPr>
              <a:t>Damage packaging materials</a:t>
            </a:r>
          </a:p>
          <a:p>
            <a:pPr marL="285750" indent="-285750" eaLnBrk="1" hangingPunct="1">
              <a:lnSpc>
                <a:spcPct val="95000"/>
              </a:lnSpc>
              <a:spcAft>
                <a:spcPct val="40000"/>
              </a:spcAft>
              <a:buFont typeface="Wingdings" panose="05000000000000000000" pitchFamily="2" charset="2"/>
              <a:buChar char="§"/>
            </a:pPr>
            <a:r>
              <a:rPr lang="en-US" altLang="en-US" noProof="1">
                <a:latin typeface="+mn-lt"/>
              </a:rPr>
              <a:t>Create unhealthy environment</a:t>
            </a:r>
          </a:p>
          <a:p>
            <a:pPr marL="285750" indent="-285750" eaLnBrk="1" hangingPunct="1">
              <a:lnSpc>
                <a:spcPct val="95000"/>
              </a:lnSpc>
              <a:spcAft>
                <a:spcPct val="40000"/>
              </a:spcAft>
              <a:buFont typeface="Wingdings" panose="05000000000000000000" pitchFamily="2" charset="2"/>
              <a:buChar char="§"/>
            </a:pPr>
            <a:r>
              <a:rPr lang="en-US" altLang="en-US" noProof="1">
                <a:latin typeface="+mn-lt"/>
              </a:rPr>
              <a:t>Play as carrier for pathogens</a:t>
            </a:r>
          </a:p>
        </p:txBody>
      </p:sp>
    </p:spTree>
    <p:extLst>
      <p:ext uri="{BB962C8B-B14F-4D97-AF65-F5344CB8AC3E}">
        <p14:creationId xmlns:p14="http://schemas.microsoft.com/office/powerpoint/2010/main" val="165124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7715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PESTS IN A FOOD FACILITY</a:t>
            </a:r>
            <a:r>
              <a:rPr lang="en-US" altLang="en-US" sz="3200" noProof="1">
                <a:solidFill>
                  <a:schemeClr val="bg1"/>
                </a:solidFill>
                <a:latin typeface="+mn-lt"/>
              </a:rPr>
              <a:t>S</a:t>
            </a:r>
          </a:p>
        </p:txBody>
      </p:sp>
      <p:sp>
        <p:nvSpPr>
          <p:cNvPr id="15" name="Rectangle 2"/>
          <p:cNvSpPr>
            <a:spLocks noChangeArrowheads="1"/>
          </p:cNvSpPr>
          <p:nvPr/>
        </p:nvSpPr>
        <p:spPr bwMode="gray">
          <a:xfrm>
            <a:off x="319088" y="2062162"/>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Hazards</a:t>
            </a:r>
          </a:p>
        </p:txBody>
      </p:sp>
      <p:sp>
        <p:nvSpPr>
          <p:cNvPr id="16" name="Rectangle 6"/>
          <p:cNvSpPr>
            <a:spLocks noChangeArrowheads="1"/>
          </p:cNvSpPr>
          <p:nvPr/>
        </p:nvSpPr>
        <p:spPr bwMode="gray">
          <a:xfrm>
            <a:off x="319087" y="2438400"/>
            <a:ext cx="4180723"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Damage to buildings and fixtures</a:t>
            </a:r>
          </a:p>
          <a:p>
            <a:pPr eaLnBrk="1" hangingPunct="1">
              <a:lnSpc>
                <a:spcPct val="95000"/>
              </a:lnSpc>
              <a:spcAft>
                <a:spcPct val="40000"/>
              </a:spcAft>
              <a:buFont typeface="Wingdings" panose="05000000000000000000" pitchFamily="2" charset="2"/>
              <a:buChar char="§"/>
            </a:pPr>
            <a:r>
              <a:rPr lang="en-US" dirty="0">
                <a:latin typeface="+mn-lt"/>
              </a:rPr>
              <a:t>Damage to machinery leading to production downtime</a:t>
            </a:r>
          </a:p>
          <a:p>
            <a:pPr eaLnBrk="1" hangingPunct="1">
              <a:lnSpc>
                <a:spcPct val="95000"/>
              </a:lnSpc>
              <a:spcAft>
                <a:spcPct val="40000"/>
              </a:spcAft>
              <a:buFont typeface="Wingdings" panose="05000000000000000000" pitchFamily="2" charset="2"/>
              <a:buChar char="§"/>
            </a:pPr>
            <a:r>
              <a:rPr lang="en-US" dirty="0">
                <a:latin typeface="+mn-lt"/>
              </a:rPr>
              <a:t>Contamination along access routes with urine, droppings, and filth picked up from the environment</a:t>
            </a:r>
          </a:p>
          <a:p>
            <a:pPr eaLnBrk="1" hangingPunct="1">
              <a:lnSpc>
                <a:spcPct val="95000"/>
              </a:lnSpc>
              <a:spcAft>
                <a:spcPct val="40000"/>
              </a:spcAft>
              <a:buFont typeface="Wingdings" panose="05000000000000000000" pitchFamily="2" charset="2"/>
              <a:buChar char="§"/>
            </a:pPr>
            <a:r>
              <a:rPr lang="en-US" dirty="0">
                <a:latin typeface="+mn-lt"/>
              </a:rPr>
              <a:t>damage to food containers and packaging</a:t>
            </a:r>
          </a:p>
          <a:p>
            <a:pPr eaLnBrk="1" hangingPunct="1">
              <a:lnSpc>
                <a:spcPct val="95000"/>
              </a:lnSpc>
              <a:spcAft>
                <a:spcPct val="40000"/>
              </a:spcAft>
              <a:buFont typeface="Wingdings" panose="05000000000000000000" pitchFamily="2" charset="2"/>
              <a:buChar char="§"/>
            </a:pPr>
            <a:r>
              <a:rPr lang="en-US" dirty="0">
                <a:latin typeface="+mn-lt"/>
              </a:rPr>
              <a:t>Transmission of diseases (Salmonellosis, Leptospirosis, Toxoplasmosis, Lyme disease, rat-bite fever)</a:t>
            </a:r>
            <a:endParaRPr lang="en-US" altLang="en-US" noProof="1">
              <a:latin typeface="+mn-lt"/>
            </a:endParaRPr>
          </a:p>
        </p:txBody>
      </p:sp>
      <p:sp>
        <p:nvSpPr>
          <p:cNvPr id="17" name="Rectangle 3"/>
          <p:cNvSpPr>
            <a:spLocks noChangeArrowheads="1"/>
          </p:cNvSpPr>
          <p:nvPr/>
        </p:nvSpPr>
        <p:spPr bwMode="gray">
          <a:xfrm>
            <a:off x="4652963" y="2062162"/>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Signs</a:t>
            </a:r>
          </a:p>
        </p:txBody>
      </p:sp>
      <p:sp>
        <p:nvSpPr>
          <p:cNvPr id="18" name="Rectangle 7"/>
          <p:cNvSpPr>
            <a:spLocks noChangeArrowheads="1"/>
          </p:cNvSpPr>
          <p:nvPr/>
        </p:nvSpPr>
        <p:spPr bwMode="gray">
          <a:xfrm>
            <a:off x="4652963" y="2438400"/>
            <a:ext cx="4167187"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Sightings of live or dead animals</a:t>
            </a:r>
          </a:p>
          <a:p>
            <a:pPr eaLnBrk="1" hangingPunct="1">
              <a:lnSpc>
                <a:spcPct val="95000"/>
              </a:lnSpc>
              <a:spcAft>
                <a:spcPct val="40000"/>
              </a:spcAft>
              <a:buFont typeface="Wingdings" panose="05000000000000000000" pitchFamily="2" charset="2"/>
              <a:buChar char="§"/>
            </a:pPr>
            <a:r>
              <a:rPr lang="en-US" dirty="0">
                <a:latin typeface="+mn-lt"/>
              </a:rPr>
              <a:t>Droppings</a:t>
            </a:r>
          </a:p>
          <a:p>
            <a:pPr eaLnBrk="1" hangingPunct="1">
              <a:lnSpc>
                <a:spcPct val="95000"/>
              </a:lnSpc>
              <a:spcAft>
                <a:spcPct val="40000"/>
              </a:spcAft>
              <a:buFont typeface="Wingdings" panose="05000000000000000000" pitchFamily="2" charset="2"/>
              <a:buChar char="§"/>
            </a:pPr>
            <a:r>
              <a:rPr lang="en-US" dirty="0">
                <a:latin typeface="+mn-lt"/>
              </a:rPr>
              <a:t>Smudge marks along runs caused by their oily fur</a:t>
            </a:r>
          </a:p>
          <a:p>
            <a:pPr eaLnBrk="1" hangingPunct="1">
              <a:lnSpc>
                <a:spcPct val="95000"/>
              </a:lnSpc>
              <a:spcAft>
                <a:spcPct val="40000"/>
              </a:spcAft>
              <a:buFont typeface="Wingdings" panose="05000000000000000000" pitchFamily="2" charset="2"/>
              <a:buChar char="§"/>
            </a:pPr>
            <a:r>
              <a:rPr lang="en-US" dirty="0">
                <a:latin typeface="+mn-lt"/>
              </a:rPr>
              <a:t>Gnawing of building materials, wiring, food and packaging</a:t>
            </a:r>
          </a:p>
          <a:p>
            <a:pPr eaLnBrk="1" hangingPunct="1">
              <a:lnSpc>
                <a:spcPct val="95000"/>
              </a:lnSpc>
              <a:spcAft>
                <a:spcPct val="40000"/>
              </a:spcAft>
              <a:buFont typeface="Wingdings" panose="05000000000000000000" pitchFamily="2" charset="2"/>
              <a:buChar char="§"/>
            </a:pPr>
            <a:r>
              <a:rPr lang="en-US" dirty="0">
                <a:latin typeface="+mn-lt"/>
              </a:rPr>
              <a:t>Noises: squeaks, gnawing sounds, scurrying sounds</a:t>
            </a:r>
            <a:endParaRPr lang="en-US" altLang="en-US" noProof="1">
              <a:latin typeface="+mn-lt"/>
            </a:endParaRPr>
          </a:p>
        </p:txBody>
      </p:sp>
      <p:sp>
        <p:nvSpPr>
          <p:cNvPr id="7" name="Rectangle 4"/>
          <p:cNvSpPr>
            <a:spLocks noChangeArrowheads="1"/>
          </p:cNvSpPr>
          <p:nvPr/>
        </p:nvSpPr>
        <p:spPr bwMode="gray">
          <a:xfrm>
            <a:off x="304800" y="1546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Rodent Pests(rat &amp; mice)</a:t>
            </a:r>
          </a:p>
        </p:txBody>
      </p:sp>
    </p:spTree>
    <p:extLst>
      <p:ext uri="{BB962C8B-B14F-4D97-AF65-F5344CB8AC3E}">
        <p14:creationId xmlns:p14="http://schemas.microsoft.com/office/powerpoint/2010/main" val="517676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7715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PESTS IN A FOOD FACILITY</a:t>
            </a:r>
            <a:r>
              <a:rPr lang="en-US" altLang="en-US" sz="3200" noProof="1">
                <a:solidFill>
                  <a:schemeClr val="bg1"/>
                </a:solidFill>
                <a:latin typeface="+mn-lt"/>
              </a:rPr>
              <a:t>S</a:t>
            </a:r>
          </a:p>
        </p:txBody>
      </p:sp>
      <p:sp>
        <p:nvSpPr>
          <p:cNvPr id="15" name="Rectangle 2"/>
          <p:cNvSpPr>
            <a:spLocks noChangeArrowheads="1"/>
          </p:cNvSpPr>
          <p:nvPr/>
        </p:nvSpPr>
        <p:spPr bwMode="gray">
          <a:xfrm>
            <a:off x="319088" y="2062162"/>
            <a:ext cx="4176712"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Hazards</a:t>
            </a:r>
          </a:p>
        </p:txBody>
      </p:sp>
      <p:sp>
        <p:nvSpPr>
          <p:cNvPr id="16" name="Rectangle 6"/>
          <p:cNvSpPr>
            <a:spLocks noChangeArrowheads="1"/>
          </p:cNvSpPr>
          <p:nvPr/>
        </p:nvSpPr>
        <p:spPr bwMode="gray">
          <a:xfrm>
            <a:off x="319088" y="2422358"/>
            <a:ext cx="4176712"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Diseases and allergens: cockroaches can carry a large number of disease-causing bacteria, including </a:t>
            </a:r>
            <a:r>
              <a:rPr lang="en-US" i="1" dirty="0">
                <a:latin typeface="+mn-lt"/>
              </a:rPr>
              <a:t>Salmonella</a:t>
            </a:r>
            <a:r>
              <a:rPr lang="en-US" dirty="0">
                <a:latin typeface="+mn-lt"/>
              </a:rPr>
              <a:t>, </a:t>
            </a:r>
            <a:r>
              <a:rPr lang="en-US" i="1" dirty="0">
                <a:latin typeface="+mn-lt"/>
              </a:rPr>
              <a:t>Staphylococcus</a:t>
            </a:r>
            <a:r>
              <a:rPr lang="en-US" dirty="0">
                <a:latin typeface="+mn-lt"/>
              </a:rPr>
              <a:t>, </a:t>
            </a:r>
            <a:r>
              <a:rPr lang="en-US" i="1" dirty="0">
                <a:latin typeface="+mn-lt"/>
              </a:rPr>
              <a:t>Listeria</a:t>
            </a:r>
            <a:r>
              <a:rPr lang="en-US" dirty="0">
                <a:latin typeface="+mn-lt"/>
              </a:rPr>
              <a:t>, </a:t>
            </a:r>
            <a:r>
              <a:rPr lang="en-US" i="1" dirty="0">
                <a:latin typeface="+mn-lt"/>
              </a:rPr>
              <a:t>E. coli</a:t>
            </a:r>
            <a:r>
              <a:rPr lang="en-US" dirty="0">
                <a:latin typeface="+mn-lt"/>
              </a:rPr>
              <a:t>, and also fungi, viruses and parasitic worms;</a:t>
            </a:r>
          </a:p>
          <a:p>
            <a:pPr eaLnBrk="1" hangingPunct="1">
              <a:lnSpc>
                <a:spcPct val="95000"/>
              </a:lnSpc>
              <a:spcAft>
                <a:spcPct val="40000"/>
              </a:spcAft>
              <a:buFont typeface="Wingdings" panose="05000000000000000000" pitchFamily="2" charset="2"/>
              <a:buChar char="§"/>
            </a:pPr>
            <a:r>
              <a:rPr lang="en-US" dirty="0">
                <a:latin typeface="+mn-lt"/>
              </a:rPr>
              <a:t>Cast skins and egg cases contaminate products and packaging</a:t>
            </a:r>
          </a:p>
          <a:p>
            <a:pPr eaLnBrk="1" hangingPunct="1">
              <a:lnSpc>
                <a:spcPct val="95000"/>
              </a:lnSpc>
              <a:spcAft>
                <a:spcPct val="40000"/>
              </a:spcAft>
              <a:buFont typeface="Wingdings" panose="05000000000000000000" pitchFamily="2" charset="2"/>
              <a:buChar char="§"/>
            </a:pPr>
            <a:r>
              <a:rPr lang="en-US" dirty="0">
                <a:latin typeface="+mn-lt"/>
              </a:rPr>
              <a:t>droppings and bodily secretions stain and leave a foul odor that can permeate infestation areas, food and packaging</a:t>
            </a:r>
          </a:p>
        </p:txBody>
      </p:sp>
      <p:sp>
        <p:nvSpPr>
          <p:cNvPr id="17" name="Rectangle 3"/>
          <p:cNvSpPr>
            <a:spLocks noChangeArrowheads="1"/>
          </p:cNvSpPr>
          <p:nvPr/>
        </p:nvSpPr>
        <p:spPr bwMode="gray">
          <a:xfrm>
            <a:off x="4652963" y="2062162"/>
            <a:ext cx="4167187"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solidFill>
                  <a:srgbClr val="FFFFFF"/>
                </a:solidFill>
                <a:latin typeface="+mn-lt"/>
              </a:rPr>
              <a:t>Signs</a:t>
            </a:r>
          </a:p>
        </p:txBody>
      </p:sp>
      <p:sp>
        <p:nvSpPr>
          <p:cNvPr id="18" name="Rectangle 7"/>
          <p:cNvSpPr>
            <a:spLocks noChangeArrowheads="1"/>
          </p:cNvSpPr>
          <p:nvPr/>
        </p:nvSpPr>
        <p:spPr bwMode="gray">
          <a:xfrm>
            <a:off x="4656723" y="2422358"/>
            <a:ext cx="4167187" cy="3870325"/>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Sightings of cockroach adults &amp; nymphs</a:t>
            </a:r>
          </a:p>
          <a:p>
            <a:pPr eaLnBrk="1" hangingPunct="1">
              <a:lnSpc>
                <a:spcPct val="95000"/>
              </a:lnSpc>
              <a:spcAft>
                <a:spcPct val="40000"/>
              </a:spcAft>
              <a:buFont typeface="Wingdings" panose="05000000000000000000" pitchFamily="2" charset="2"/>
              <a:buChar char="§"/>
            </a:pPr>
            <a:r>
              <a:rPr lang="en-US" dirty="0">
                <a:latin typeface="+mn-lt"/>
              </a:rPr>
              <a:t>Body parts such as legs, antennae, etc.</a:t>
            </a:r>
          </a:p>
          <a:p>
            <a:pPr eaLnBrk="1" hangingPunct="1">
              <a:lnSpc>
                <a:spcPct val="95000"/>
              </a:lnSpc>
              <a:spcAft>
                <a:spcPct val="40000"/>
              </a:spcAft>
              <a:buFont typeface="Wingdings" panose="05000000000000000000" pitchFamily="2" charset="2"/>
              <a:buChar char="§"/>
            </a:pPr>
            <a:r>
              <a:rPr lang="en-US" dirty="0">
                <a:latin typeface="+mn-lt"/>
              </a:rPr>
              <a:t>Egg casings &amp; cast skins</a:t>
            </a:r>
          </a:p>
          <a:p>
            <a:pPr eaLnBrk="1" hangingPunct="1">
              <a:lnSpc>
                <a:spcPct val="95000"/>
              </a:lnSpc>
              <a:spcAft>
                <a:spcPct val="40000"/>
              </a:spcAft>
              <a:buFont typeface="Wingdings" panose="05000000000000000000" pitchFamily="2" charset="2"/>
              <a:buChar char="§"/>
            </a:pPr>
            <a:r>
              <a:rPr lang="en-US" dirty="0">
                <a:latin typeface="+mn-lt"/>
              </a:rPr>
              <a:t>Small, dark fecal spots may indicate areas of activity or entrances to hidden harborages. </a:t>
            </a:r>
          </a:p>
          <a:p>
            <a:pPr eaLnBrk="1" hangingPunct="1">
              <a:lnSpc>
                <a:spcPct val="95000"/>
              </a:lnSpc>
              <a:spcAft>
                <a:spcPct val="40000"/>
              </a:spcAft>
              <a:buFont typeface="Wingdings" panose="05000000000000000000" pitchFamily="2" charset="2"/>
              <a:buChar char="§"/>
            </a:pPr>
            <a:endParaRPr lang="en-US" dirty="0">
              <a:latin typeface="+mn-lt"/>
            </a:endParaRPr>
          </a:p>
        </p:txBody>
      </p:sp>
      <p:sp>
        <p:nvSpPr>
          <p:cNvPr id="7" name="Rectangle 4"/>
          <p:cNvSpPr>
            <a:spLocks noChangeArrowheads="1"/>
          </p:cNvSpPr>
          <p:nvPr/>
        </p:nvSpPr>
        <p:spPr bwMode="gray">
          <a:xfrm>
            <a:off x="304800" y="1546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Insect Pests(cockroaches &amp; flies)</a:t>
            </a:r>
          </a:p>
        </p:txBody>
      </p:sp>
    </p:spTree>
    <p:extLst>
      <p:ext uri="{BB962C8B-B14F-4D97-AF65-F5344CB8AC3E}">
        <p14:creationId xmlns:p14="http://schemas.microsoft.com/office/powerpoint/2010/main" val="3037591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7715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PEST HARBORAGE- “HOT SPOTS”</a:t>
            </a:r>
            <a:endParaRPr lang="en-US" altLang="en-US" noProof="1">
              <a:solidFill>
                <a:schemeClr val="bg1"/>
              </a:solidFill>
              <a:latin typeface="+mn-lt"/>
            </a:endParaRPr>
          </a:p>
        </p:txBody>
      </p:sp>
      <p:sp>
        <p:nvSpPr>
          <p:cNvPr id="8" name="Rectangle 2"/>
          <p:cNvSpPr>
            <a:spLocks noChangeArrowheads="1"/>
          </p:cNvSpPr>
          <p:nvPr/>
        </p:nvSpPr>
        <p:spPr bwMode="gray">
          <a:xfrm>
            <a:off x="328613" y="1757363"/>
            <a:ext cx="2730500" cy="376237"/>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solidFill>
                  <a:srgbClr val="FFFFFF"/>
                </a:solidFill>
                <a:latin typeface="+mn-lt"/>
              </a:rPr>
              <a:t>Hot Spots</a:t>
            </a:r>
          </a:p>
        </p:txBody>
      </p:sp>
      <p:sp>
        <p:nvSpPr>
          <p:cNvPr id="9" name="Rectangle 11"/>
          <p:cNvSpPr>
            <a:spLocks noChangeArrowheads="1"/>
          </p:cNvSpPr>
          <p:nvPr/>
        </p:nvSpPr>
        <p:spPr bwMode="gray">
          <a:xfrm>
            <a:off x="324101" y="2115134"/>
            <a:ext cx="2730500" cy="1671638"/>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sz="1600" noProof="1">
                <a:latin typeface="+mn-lt"/>
              </a:rPr>
              <a:t>Places to look out for</a:t>
            </a:r>
          </a:p>
          <a:p>
            <a:pPr eaLnBrk="1" hangingPunct="1">
              <a:lnSpc>
                <a:spcPct val="95000"/>
              </a:lnSpc>
              <a:spcAft>
                <a:spcPct val="30000"/>
              </a:spcAft>
              <a:buFont typeface="Wingdings" panose="05000000000000000000" pitchFamily="2" charset="2"/>
              <a:buChar char="§"/>
            </a:pPr>
            <a:r>
              <a:rPr lang="en-US" altLang="en-US" sz="1600" noProof="1">
                <a:latin typeface="+mn-lt"/>
              </a:rPr>
              <a:t>Certain areas that pests tend to target.</a:t>
            </a:r>
          </a:p>
        </p:txBody>
      </p:sp>
      <p:sp>
        <p:nvSpPr>
          <p:cNvPr id="10" name="Rectangle 6"/>
          <p:cNvSpPr>
            <a:spLocks noChangeArrowheads="1"/>
          </p:cNvSpPr>
          <p:nvPr/>
        </p:nvSpPr>
        <p:spPr bwMode="gray">
          <a:xfrm>
            <a:off x="3211513" y="1757363"/>
            <a:ext cx="2727325" cy="376237"/>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solidFill>
                  <a:srgbClr val="FFFFFF"/>
                </a:solidFill>
                <a:latin typeface="+mn-lt"/>
              </a:rPr>
              <a:t>Entrances</a:t>
            </a:r>
          </a:p>
        </p:txBody>
      </p:sp>
      <p:sp>
        <p:nvSpPr>
          <p:cNvPr id="11" name="Rectangle 15"/>
          <p:cNvSpPr>
            <a:spLocks noChangeArrowheads="1"/>
          </p:cNvSpPr>
          <p:nvPr/>
        </p:nvSpPr>
        <p:spPr bwMode="gray">
          <a:xfrm>
            <a:off x="3207001" y="2113547"/>
            <a:ext cx="2731837" cy="1673225"/>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sz="1600" noProof="1">
                <a:latin typeface="+mn-lt"/>
              </a:rPr>
              <a:t>Use door sweeps to minimize gaps</a:t>
            </a:r>
          </a:p>
          <a:p>
            <a:pPr eaLnBrk="1" hangingPunct="1">
              <a:lnSpc>
                <a:spcPct val="95000"/>
              </a:lnSpc>
              <a:spcAft>
                <a:spcPct val="30000"/>
              </a:spcAft>
              <a:buFont typeface="Wingdings" panose="05000000000000000000" pitchFamily="2" charset="2"/>
              <a:buChar char="§"/>
            </a:pPr>
            <a:r>
              <a:rPr lang="en-US" altLang="en-US" sz="1600" noProof="1">
                <a:latin typeface="+mn-lt"/>
              </a:rPr>
              <a:t>Install autoclosing doors</a:t>
            </a:r>
          </a:p>
          <a:p>
            <a:pPr eaLnBrk="1" hangingPunct="1">
              <a:lnSpc>
                <a:spcPct val="95000"/>
              </a:lnSpc>
              <a:spcAft>
                <a:spcPct val="30000"/>
              </a:spcAft>
              <a:buFont typeface="Wingdings" panose="05000000000000000000" pitchFamily="2" charset="2"/>
              <a:buChar char="§"/>
            </a:pPr>
            <a:r>
              <a:rPr lang="en-US" altLang="en-US" sz="1600" noProof="1">
                <a:latin typeface="+mn-lt"/>
              </a:rPr>
              <a:t>Use of HVAC systems</a:t>
            </a:r>
          </a:p>
        </p:txBody>
      </p:sp>
      <p:sp>
        <p:nvSpPr>
          <p:cNvPr id="12" name="Rectangle 4"/>
          <p:cNvSpPr>
            <a:spLocks noChangeArrowheads="1"/>
          </p:cNvSpPr>
          <p:nvPr/>
        </p:nvSpPr>
        <p:spPr bwMode="gray">
          <a:xfrm>
            <a:off x="6076950" y="1757363"/>
            <a:ext cx="2743200" cy="376237"/>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solidFill>
                  <a:srgbClr val="FFFFFF"/>
                </a:solidFill>
                <a:latin typeface="+mn-lt"/>
              </a:rPr>
              <a:t>Receiving &amp; Storage</a:t>
            </a:r>
          </a:p>
        </p:txBody>
      </p:sp>
      <p:sp>
        <p:nvSpPr>
          <p:cNvPr id="13" name="Rectangle 13"/>
          <p:cNvSpPr>
            <a:spLocks noChangeArrowheads="1"/>
          </p:cNvSpPr>
          <p:nvPr/>
        </p:nvSpPr>
        <p:spPr bwMode="gray">
          <a:xfrm>
            <a:off x="6072438" y="2113547"/>
            <a:ext cx="2743200" cy="1673225"/>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sz="1600" noProof="1">
                <a:latin typeface="+mn-lt"/>
              </a:rPr>
              <a:t>Exterior receiving doors to seal tightly</a:t>
            </a:r>
          </a:p>
          <a:p>
            <a:pPr eaLnBrk="1" hangingPunct="1">
              <a:lnSpc>
                <a:spcPct val="95000"/>
              </a:lnSpc>
              <a:spcAft>
                <a:spcPct val="30000"/>
              </a:spcAft>
              <a:buFont typeface="Wingdings" panose="05000000000000000000" pitchFamily="2" charset="2"/>
              <a:buChar char="§"/>
            </a:pPr>
            <a:r>
              <a:rPr lang="en-US" altLang="en-US" sz="1600" noProof="1">
                <a:latin typeface="+mn-lt"/>
              </a:rPr>
              <a:t>Inspect all shipments for signs of pests, damaged packaging etc.</a:t>
            </a:r>
          </a:p>
          <a:p>
            <a:pPr eaLnBrk="1" hangingPunct="1">
              <a:lnSpc>
                <a:spcPct val="95000"/>
              </a:lnSpc>
              <a:spcAft>
                <a:spcPct val="30000"/>
              </a:spcAft>
              <a:buFont typeface="Wingdings" panose="05000000000000000000" pitchFamily="2" charset="2"/>
              <a:buChar char="§"/>
            </a:pPr>
            <a:r>
              <a:rPr lang="en-US" altLang="en-US" sz="1600" noProof="1">
                <a:latin typeface="+mn-lt"/>
              </a:rPr>
              <a:t>Dispose empty CFB’s</a:t>
            </a:r>
          </a:p>
        </p:txBody>
      </p:sp>
      <p:sp>
        <p:nvSpPr>
          <p:cNvPr id="14" name="Rectangle 3"/>
          <p:cNvSpPr>
            <a:spLocks noChangeArrowheads="1"/>
          </p:cNvSpPr>
          <p:nvPr/>
        </p:nvSpPr>
        <p:spPr bwMode="gray">
          <a:xfrm>
            <a:off x="328613" y="3967162"/>
            <a:ext cx="273050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solidFill>
                  <a:srgbClr val="FFFFFF"/>
                </a:solidFill>
                <a:latin typeface="+mn-lt"/>
              </a:rPr>
              <a:t>Outside</a:t>
            </a:r>
          </a:p>
        </p:txBody>
      </p:sp>
      <p:sp>
        <p:nvSpPr>
          <p:cNvPr id="19" name="Rectangle 12"/>
          <p:cNvSpPr>
            <a:spLocks noChangeArrowheads="1"/>
          </p:cNvSpPr>
          <p:nvPr/>
        </p:nvSpPr>
        <p:spPr bwMode="gray">
          <a:xfrm>
            <a:off x="328613" y="4344988"/>
            <a:ext cx="2730500" cy="1674812"/>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sz="1600" noProof="1">
                <a:latin typeface="+mn-lt"/>
              </a:rPr>
              <a:t>Add two foot gravelstrip between bushes and wall of plant.</a:t>
            </a:r>
          </a:p>
          <a:p>
            <a:pPr eaLnBrk="1" hangingPunct="1">
              <a:lnSpc>
                <a:spcPct val="95000"/>
              </a:lnSpc>
              <a:spcAft>
                <a:spcPct val="30000"/>
              </a:spcAft>
              <a:buFont typeface="Wingdings" panose="05000000000000000000" pitchFamily="2" charset="2"/>
              <a:buChar char="§"/>
            </a:pPr>
            <a:r>
              <a:rPr lang="en-US" altLang="en-US" sz="1600" noProof="1">
                <a:latin typeface="+mn-lt"/>
              </a:rPr>
              <a:t>No plants/ shrubs to touch building</a:t>
            </a:r>
          </a:p>
          <a:p>
            <a:pPr eaLnBrk="1" hangingPunct="1">
              <a:lnSpc>
                <a:spcPct val="95000"/>
              </a:lnSpc>
              <a:spcAft>
                <a:spcPct val="30000"/>
              </a:spcAft>
              <a:buFont typeface="Wingdings" panose="05000000000000000000" pitchFamily="2" charset="2"/>
              <a:buChar char="§"/>
            </a:pPr>
            <a:r>
              <a:rPr lang="en-US" altLang="en-US" sz="1600" noProof="1">
                <a:latin typeface="+mn-lt"/>
              </a:rPr>
              <a:t>Use Cu mesh around pipes</a:t>
            </a:r>
          </a:p>
        </p:txBody>
      </p:sp>
      <p:sp>
        <p:nvSpPr>
          <p:cNvPr id="20" name="Rectangle 7"/>
          <p:cNvSpPr>
            <a:spLocks noChangeArrowheads="1"/>
          </p:cNvSpPr>
          <p:nvPr/>
        </p:nvSpPr>
        <p:spPr bwMode="gray">
          <a:xfrm>
            <a:off x="3211513" y="3967162"/>
            <a:ext cx="2727325"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solidFill>
                  <a:srgbClr val="FFFFFF"/>
                </a:solidFill>
                <a:latin typeface="+mn-lt"/>
              </a:rPr>
              <a:t>Inside</a:t>
            </a:r>
          </a:p>
        </p:txBody>
      </p:sp>
      <p:sp>
        <p:nvSpPr>
          <p:cNvPr id="21" name="Rectangle 16"/>
          <p:cNvSpPr>
            <a:spLocks noChangeArrowheads="1"/>
          </p:cNvSpPr>
          <p:nvPr/>
        </p:nvSpPr>
        <p:spPr bwMode="gray">
          <a:xfrm>
            <a:off x="3211513" y="4344988"/>
            <a:ext cx="2727325" cy="1674812"/>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sz="1600" noProof="1">
                <a:latin typeface="+mn-lt"/>
              </a:rPr>
              <a:t>Repair cracks and cervices in facility</a:t>
            </a:r>
          </a:p>
          <a:p>
            <a:pPr eaLnBrk="1" hangingPunct="1">
              <a:lnSpc>
                <a:spcPct val="95000"/>
              </a:lnSpc>
              <a:spcAft>
                <a:spcPct val="30000"/>
              </a:spcAft>
              <a:buFont typeface="Wingdings" panose="05000000000000000000" pitchFamily="2" charset="2"/>
              <a:buChar char="§"/>
            </a:pPr>
            <a:r>
              <a:rPr lang="en-US" altLang="en-US" sz="1600" noProof="1">
                <a:latin typeface="+mn-lt"/>
              </a:rPr>
              <a:t>Empty trash cans &amp; clean spills</a:t>
            </a:r>
          </a:p>
          <a:p>
            <a:pPr eaLnBrk="1" hangingPunct="1">
              <a:lnSpc>
                <a:spcPct val="95000"/>
              </a:lnSpc>
              <a:spcAft>
                <a:spcPct val="30000"/>
              </a:spcAft>
              <a:buFont typeface="Wingdings" panose="05000000000000000000" pitchFamily="2" charset="2"/>
              <a:buChar char="§"/>
            </a:pPr>
            <a:r>
              <a:rPr lang="en-US" altLang="en-US" sz="1600" noProof="1">
                <a:latin typeface="+mn-lt"/>
              </a:rPr>
              <a:t>Follow sanitization schedule</a:t>
            </a:r>
          </a:p>
        </p:txBody>
      </p:sp>
      <p:sp>
        <p:nvSpPr>
          <p:cNvPr id="22" name="Rectangle 5"/>
          <p:cNvSpPr>
            <a:spLocks noChangeArrowheads="1"/>
          </p:cNvSpPr>
          <p:nvPr/>
        </p:nvSpPr>
        <p:spPr bwMode="gray">
          <a:xfrm>
            <a:off x="6076950" y="3967162"/>
            <a:ext cx="274320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solidFill>
                  <a:srgbClr val="FFFFFF"/>
                </a:solidFill>
                <a:latin typeface="+mn-lt"/>
              </a:rPr>
              <a:t>Machinery areas</a:t>
            </a:r>
          </a:p>
        </p:txBody>
      </p:sp>
      <p:sp>
        <p:nvSpPr>
          <p:cNvPr id="23" name="Rectangle 14"/>
          <p:cNvSpPr>
            <a:spLocks noChangeArrowheads="1"/>
          </p:cNvSpPr>
          <p:nvPr/>
        </p:nvSpPr>
        <p:spPr bwMode="gray">
          <a:xfrm>
            <a:off x="6076950" y="4344988"/>
            <a:ext cx="2743200" cy="1674812"/>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sz="1600" noProof="1">
                <a:latin typeface="+mn-lt"/>
              </a:rPr>
              <a:t>Avoid equipment squeezing into tight areas</a:t>
            </a:r>
          </a:p>
          <a:p>
            <a:pPr eaLnBrk="1" hangingPunct="1">
              <a:lnSpc>
                <a:spcPct val="95000"/>
              </a:lnSpc>
              <a:spcAft>
                <a:spcPct val="30000"/>
              </a:spcAft>
              <a:buFont typeface="Wingdings" panose="05000000000000000000" pitchFamily="2" charset="2"/>
              <a:buChar char="§"/>
            </a:pPr>
            <a:r>
              <a:rPr lang="en-US" altLang="en-US" sz="1600" noProof="1">
                <a:latin typeface="+mn-lt"/>
              </a:rPr>
              <a:t>Minimize liquid accumulation within the equioment as well as on the plant floor.</a:t>
            </a:r>
          </a:p>
        </p:txBody>
      </p:sp>
    </p:spTree>
    <p:extLst>
      <p:ext uri="{BB962C8B-B14F-4D97-AF65-F5344CB8AC3E}">
        <p14:creationId xmlns:p14="http://schemas.microsoft.com/office/powerpoint/2010/main" val="3547239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7715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ELEMENTS OF INTEGRATED PEST MANAGEMENT</a:t>
            </a:r>
            <a:endParaRPr lang="en-US" altLang="en-US" noProof="1">
              <a:solidFill>
                <a:schemeClr val="bg1"/>
              </a:solidFill>
              <a:latin typeface="+mn-lt"/>
            </a:endParaRPr>
          </a:p>
        </p:txBody>
      </p:sp>
      <p:sp>
        <p:nvSpPr>
          <p:cNvPr id="8" name="Rectangle 2"/>
          <p:cNvSpPr>
            <a:spLocks noChangeArrowheads="1"/>
          </p:cNvSpPr>
          <p:nvPr/>
        </p:nvSpPr>
        <p:spPr bwMode="gray">
          <a:xfrm>
            <a:off x="328613" y="1757363"/>
            <a:ext cx="2730500" cy="376237"/>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b="1" noProof="1">
                <a:solidFill>
                  <a:srgbClr val="FFFFFF"/>
                </a:solidFill>
                <a:latin typeface="+mn-lt"/>
              </a:rPr>
              <a:t>Building &amp; materials</a:t>
            </a:r>
          </a:p>
        </p:txBody>
      </p:sp>
      <p:sp>
        <p:nvSpPr>
          <p:cNvPr id="9" name="Rectangle 11"/>
          <p:cNvSpPr>
            <a:spLocks noChangeArrowheads="1"/>
          </p:cNvSpPr>
          <p:nvPr/>
        </p:nvSpPr>
        <p:spPr bwMode="gray">
          <a:xfrm>
            <a:off x="328613" y="2103103"/>
            <a:ext cx="2730500" cy="1671638"/>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sz="1500" noProof="1">
                <a:latin typeface="+mn-lt"/>
              </a:rPr>
              <a:t>Facility &amp; equipmenty should not promote pest populations</a:t>
            </a:r>
          </a:p>
          <a:p>
            <a:pPr eaLnBrk="1" hangingPunct="1">
              <a:lnSpc>
                <a:spcPct val="95000"/>
              </a:lnSpc>
              <a:spcAft>
                <a:spcPct val="30000"/>
              </a:spcAft>
              <a:buFont typeface="Wingdings" panose="05000000000000000000" pitchFamily="2" charset="2"/>
              <a:buChar char="§"/>
            </a:pPr>
            <a:r>
              <a:rPr lang="en-US" sz="1500" dirty="0">
                <a:latin typeface="+mn-lt"/>
              </a:rPr>
              <a:t>Should be amenable to control and treatment methods.</a:t>
            </a:r>
            <a:endParaRPr lang="en-US" altLang="en-US" sz="1500" noProof="1">
              <a:latin typeface="+mn-lt"/>
            </a:endParaRPr>
          </a:p>
        </p:txBody>
      </p:sp>
      <p:sp>
        <p:nvSpPr>
          <p:cNvPr id="10" name="Rectangle 6"/>
          <p:cNvSpPr>
            <a:spLocks noChangeArrowheads="1"/>
          </p:cNvSpPr>
          <p:nvPr/>
        </p:nvSpPr>
        <p:spPr bwMode="gray">
          <a:xfrm>
            <a:off x="3211513" y="1757363"/>
            <a:ext cx="2727325" cy="376237"/>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b="1" noProof="1">
                <a:solidFill>
                  <a:srgbClr val="FFFFFF"/>
                </a:solidFill>
                <a:latin typeface="+mn-lt"/>
              </a:rPr>
              <a:t>Exclusion practices</a:t>
            </a:r>
          </a:p>
        </p:txBody>
      </p:sp>
      <p:sp>
        <p:nvSpPr>
          <p:cNvPr id="11" name="Rectangle 15"/>
          <p:cNvSpPr>
            <a:spLocks noChangeArrowheads="1"/>
          </p:cNvSpPr>
          <p:nvPr/>
        </p:nvSpPr>
        <p:spPr bwMode="gray">
          <a:xfrm>
            <a:off x="3211513" y="2101516"/>
            <a:ext cx="2727325" cy="1673225"/>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sz="1500" noProof="1">
                <a:latin typeface="+mn-lt"/>
              </a:rPr>
              <a:t>Raw material should be received in a building that is separate from the main processing facility</a:t>
            </a:r>
          </a:p>
          <a:p>
            <a:pPr eaLnBrk="1" hangingPunct="1">
              <a:lnSpc>
                <a:spcPct val="95000"/>
              </a:lnSpc>
              <a:spcAft>
                <a:spcPct val="30000"/>
              </a:spcAft>
              <a:buFont typeface="Wingdings" panose="05000000000000000000" pitchFamily="2" charset="2"/>
              <a:buChar char="§"/>
            </a:pPr>
            <a:r>
              <a:rPr lang="en-US" altLang="en-US" sz="1500" noProof="1">
                <a:latin typeface="+mn-lt"/>
              </a:rPr>
              <a:t>Treat materials before they enter  main process flow.</a:t>
            </a:r>
          </a:p>
        </p:txBody>
      </p:sp>
      <p:sp>
        <p:nvSpPr>
          <p:cNvPr id="12" name="Rectangle 4"/>
          <p:cNvSpPr>
            <a:spLocks noChangeArrowheads="1"/>
          </p:cNvSpPr>
          <p:nvPr/>
        </p:nvSpPr>
        <p:spPr bwMode="gray">
          <a:xfrm>
            <a:off x="6076950" y="1757363"/>
            <a:ext cx="2743200" cy="376237"/>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b="1" noProof="1">
                <a:solidFill>
                  <a:srgbClr val="FFFFFF"/>
                </a:solidFill>
                <a:latin typeface="+mn-lt"/>
              </a:rPr>
              <a:t>Good Sanitation Practices</a:t>
            </a:r>
          </a:p>
        </p:txBody>
      </p:sp>
      <p:sp>
        <p:nvSpPr>
          <p:cNvPr id="13" name="Rectangle 13"/>
          <p:cNvSpPr>
            <a:spLocks noChangeArrowheads="1"/>
          </p:cNvSpPr>
          <p:nvPr/>
        </p:nvSpPr>
        <p:spPr bwMode="gray">
          <a:xfrm>
            <a:off x="6076950" y="2101516"/>
            <a:ext cx="2743200" cy="1673225"/>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sz="1500" noProof="1">
                <a:latin typeface="+mn-lt"/>
              </a:rPr>
              <a:t>Cleaning must be conducted thoroughly, regularly and frequently, with written procedures identifying cleaning methods. </a:t>
            </a:r>
          </a:p>
        </p:txBody>
      </p:sp>
      <p:sp>
        <p:nvSpPr>
          <p:cNvPr id="14" name="Rectangle 3"/>
          <p:cNvSpPr>
            <a:spLocks noChangeArrowheads="1"/>
          </p:cNvSpPr>
          <p:nvPr/>
        </p:nvSpPr>
        <p:spPr bwMode="gray">
          <a:xfrm>
            <a:off x="328613" y="3967162"/>
            <a:ext cx="273050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b="1" noProof="1">
                <a:solidFill>
                  <a:srgbClr val="FFFFFF"/>
                </a:solidFill>
                <a:latin typeface="+mn-lt"/>
              </a:rPr>
              <a:t>Building maintenance</a:t>
            </a:r>
          </a:p>
        </p:txBody>
      </p:sp>
      <p:sp>
        <p:nvSpPr>
          <p:cNvPr id="19" name="Rectangle 12"/>
          <p:cNvSpPr>
            <a:spLocks noChangeArrowheads="1"/>
          </p:cNvSpPr>
          <p:nvPr/>
        </p:nvSpPr>
        <p:spPr bwMode="gray">
          <a:xfrm>
            <a:off x="328613" y="4344988"/>
            <a:ext cx="2730500" cy="1674812"/>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sz="1500" noProof="1">
                <a:latin typeface="+mn-lt"/>
              </a:rPr>
              <a:t>Holes and cracks in floors, walls, ceilings, roofs, doors and windows allow access for vermin and allow dust to collect, and therefore must be fixed</a:t>
            </a:r>
          </a:p>
        </p:txBody>
      </p:sp>
      <p:sp>
        <p:nvSpPr>
          <p:cNvPr id="20" name="Rectangle 7"/>
          <p:cNvSpPr>
            <a:spLocks noChangeArrowheads="1"/>
          </p:cNvSpPr>
          <p:nvPr/>
        </p:nvSpPr>
        <p:spPr bwMode="gray">
          <a:xfrm>
            <a:off x="3211513" y="3967162"/>
            <a:ext cx="2727325"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b="1" noProof="1">
                <a:solidFill>
                  <a:srgbClr val="FFFFFF"/>
                </a:solidFill>
                <a:latin typeface="+mn-lt"/>
              </a:rPr>
              <a:t>Inspection &amp; monitoring</a:t>
            </a:r>
          </a:p>
        </p:txBody>
      </p:sp>
      <p:sp>
        <p:nvSpPr>
          <p:cNvPr id="21" name="Rectangle 16"/>
          <p:cNvSpPr>
            <a:spLocks noChangeArrowheads="1"/>
          </p:cNvSpPr>
          <p:nvPr/>
        </p:nvSpPr>
        <p:spPr bwMode="gray">
          <a:xfrm>
            <a:off x="3211513" y="4344988"/>
            <a:ext cx="2727325" cy="1674812"/>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sz="1500" noProof="1">
                <a:latin typeface="+mn-lt"/>
              </a:rPr>
              <a:t>Monitoring program should include establishment of targets and action levels, and schedules for placing and checking traps or other techniques</a:t>
            </a:r>
          </a:p>
        </p:txBody>
      </p:sp>
      <p:sp>
        <p:nvSpPr>
          <p:cNvPr id="22" name="Rectangle 5"/>
          <p:cNvSpPr>
            <a:spLocks noChangeArrowheads="1"/>
          </p:cNvSpPr>
          <p:nvPr/>
        </p:nvSpPr>
        <p:spPr bwMode="gray">
          <a:xfrm>
            <a:off x="6076950" y="3967162"/>
            <a:ext cx="2743200" cy="376238"/>
          </a:xfrm>
          <a:prstGeom prst="rect">
            <a:avLst/>
          </a:prstGeom>
          <a:solidFill>
            <a:schemeClr val="accent1"/>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b="1" noProof="1">
                <a:solidFill>
                  <a:srgbClr val="FFFFFF"/>
                </a:solidFill>
                <a:latin typeface="+mn-lt"/>
              </a:rPr>
              <a:t>Pest identification</a:t>
            </a:r>
          </a:p>
        </p:txBody>
      </p:sp>
      <p:sp>
        <p:nvSpPr>
          <p:cNvPr id="23" name="Rectangle 14"/>
          <p:cNvSpPr>
            <a:spLocks noChangeArrowheads="1"/>
          </p:cNvSpPr>
          <p:nvPr/>
        </p:nvSpPr>
        <p:spPr bwMode="gray">
          <a:xfrm>
            <a:off x="6076950" y="4344988"/>
            <a:ext cx="2743200" cy="1674812"/>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sz="1500" noProof="1">
                <a:latin typeface="+mn-lt"/>
              </a:rPr>
              <a:t>Accurate identification of pests is necessary to select the most appropriate control methods.</a:t>
            </a:r>
          </a:p>
        </p:txBody>
      </p:sp>
    </p:spTree>
    <p:extLst>
      <p:ext uri="{BB962C8B-B14F-4D97-AF65-F5344CB8AC3E}">
        <p14:creationId xmlns:p14="http://schemas.microsoft.com/office/powerpoint/2010/main" val="4210044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3.xml><?xml version="1.0" encoding="utf-8"?>
<ds:datastoreItem xmlns:ds="http://schemas.openxmlformats.org/officeDocument/2006/customXml" ds:itemID="{6F0180CB-08B1-436B-9799-0C76022FBD6C}">
  <ds:schemaRefs>
    <ds:schemaRef ds:uri="http://schemas.microsoft.com/office/2006/metadata/properties"/>
    <ds:schemaRef ds:uri="B6023AA3-3CEE-413F-91F8-322A2644F388"/>
    <ds:schemaRef ds:uri="http://schemas.openxmlformats.org/package/2006/metadata/core-properties"/>
    <ds:schemaRef ds:uri="http://purl.org/dc/terms/"/>
    <ds:schemaRef ds:uri="http://schemas.microsoft.com/office/infopath/2007/PartnerControls"/>
    <ds:schemaRef ds:uri="http://purl.org/dc/elements/1.1/"/>
    <ds:schemaRef ds:uri="http://purl.org/dc/dcmitype/"/>
    <ds:schemaRef ds:uri="http://schemas.microsoft.com/office/2006/documentManagement/types"/>
    <ds:schemaRef ds:uri="http://schemas.microsoft.com/sharepoint/v3/fields"/>
    <ds:schemaRef ds:uri="0f0eb950-47b7-49a7-b2b9-b0c411c9c3b8"/>
    <ds:schemaRef ds:uri="http://schemas.microsoft.com/sharepoint/v3"/>
    <ds:schemaRef ds:uri="http://www.w3.org/XML/1998/namespace"/>
  </ds:schemaRefs>
</ds:datastoreItem>
</file>

<file path=customXml/itemProps4.xml><?xml version="1.0" encoding="utf-8"?>
<ds:datastoreItem xmlns:ds="http://schemas.openxmlformats.org/officeDocument/2006/customXml" ds:itemID="{576FB07F-DD47-4C62-89FB-E79CBDA6693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pmg</Template>
  <TotalTime>484</TotalTime>
  <Words>1202</Words>
  <Application>Microsoft Office PowerPoint</Application>
  <PresentationFormat>On-screen Show (4:3)</PresentationFormat>
  <Paragraphs>155</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Agency FB</vt:lpstr>
      <vt:lpstr>Arial</vt:lpstr>
      <vt:lpstr>Calibri</vt:lpstr>
      <vt:lpstr>Calibri Light</vt:lpstr>
      <vt:lpstr>Wingdings</vt:lpstr>
      <vt:lpstr>Office Theme</vt:lpstr>
      <vt:lpstr>INTEGRATED PEST MANAGEMENT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PMG 27</dc:creator>
  <cp:lastModifiedBy>abhinav pandey</cp:lastModifiedBy>
  <cp:revision>54</cp:revision>
  <cp:lastPrinted>2014-11-21T06:58:07Z</cp:lastPrinted>
  <dcterms:created xsi:type="dcterms:W3CDTF">2017-06-16T04:46:39Z</dcterms:created>
  <dcterms:modified xsi:type="dcterms:W3CDTF">2025-04-15T11:00:27Z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