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5"/>
  </p:sldMasterIdLst>
  <p:notesMasterIdLst>
    <p:notesMasterId r:id="rId38"/>
  </p:notesMasterIdLst>
  <p:sldIdLst>
    <p:sldId id="256" r:id="rId6"/>
    <p:sldId id="258" r:id="rId7"/>
    <p:sldId id="259" r:id="rId8"/>
    <p:sldId id="280" r:id="rId9"/>
    <p:sldId id="260" r:id="rId10"/>
    <p:sldId id="261" r:id="rId11"/>
    <p:sldId id="262" r:id="rId12"/>
    <p:sldId id="263" r:id="rId13"/>
    <p:sldId id="264" r:id="rId14"/>
    <p:sldId id="281" r:id="rId15"/>
    <p:sldId id="265" r:id="rId16"/>
    <p:sldId id="282" r:id="rId17"/>
    <p:sldId id="266" r:id="rId18"/>
    <p:sldId id="283" r:id="rId19"/>
    <p:sldId id="267" r:id="rId20"/>
    <p:sldId id="269" r:id="rId21"/>
    <p:sldId id="284" r:id="rId22"/>
    <p:sldId id="270" r:id="rId23"/>
    <p:sldId id="271" r:id="rId24"/>
    <p:sldId id="285" r:id="rId25"/>
    <p:sldId id="272" r:id="rId26"/>
    <p:sldId id="286" r:id="rId27"/>
    <p:sldId id="273" r:id="rId28"/>
    <p:sldId id="287" r:id="rId29"/>
    <p:sldId id="274" r:id="rId30"/>
    <p:sldId id="288" r:id="rId31"/>
    <p:sldId id="275" r:id="rId32"/>
    <p:sldId id="289" r:id="rId33"/>
    <p:sldId id="276" r:id="rId34"/>
    <p:sldId id="277" r:id="rId35"/>
    <p:sldId id="278" r:id="rId36"/>
    <p:sldId id="279"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66EAAA-8A74-40F7-9D6E-66DDA678B9C0}">
          <p14:sldIdLst>
            <p14:sldId id="256"/>
            <p14:sldId id="258"/>
            <p14:sldId id="259"/>
            <p14:sldId id="280"/>
            <p14:sldId id="260"/>
            <p14:sldId id="261"/>
            <p14:sldId id="262"/>
            <p14:sldId id="263"/>
            <p14:sldId id="264"/>
            <p14:sldId id="281"/>
            <p14:sldId id="265"/>
            <p14:sldId id="282"/>
            <p14:sldId id="266"/>
            <p14:sldId id="283"/>
            <p14:sldId id="267"/>
            <p14:sldId id="269"/>
            <p14:sldId id="284"/>
            <p14:sldId id="270"/>
            <p14:sldId id="271"/>
            <p14:sldId id="285"/>
            <p14:sldId id="272"/>
            <p14:sldId id="286"/>
            <p14:sldId id="273"/>
            <p14:sldId id="287"/>
            <p14:sldId id="274"/>
            <p14:sldId id="288"/>
            <p14:sldId id="275"/>
            <p14:sldId id="289"/>
            <p14:sldId id="276"/>
            <p14:sldId id="277"/>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737" autoAdjust="0"/>
  </p:normalViewPr>
  <p:slideViewPr>
    <p:cSldViewPr>
      <p:cViewPr varScale="1">
        <p:scale>
          <a:sx n="93" d="100"/>
          <a:sy n="93" d="100"/>
        </p:scale>
        <p:origin x="1564"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4/15/2025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2</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2</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57156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11</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11</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68298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12</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12</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4827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13</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13</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699122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14</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14</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125609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15</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15</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83320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17</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17</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57817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3</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3</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54057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4</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4</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414908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5</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5</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99325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6</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6</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15676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7</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7</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85568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8</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8</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96390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9</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9</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29038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FEDF-2394-46F8-B452-9A541293816C}" type="slidenum">
              <a:rPr altLang="en-US"/>
              <a:pPr/>
              <a:t>10</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8A5685-9010-4371-8ED5-6B8AFBA19391}" type="slidenum">
              <a:rPr lang="en-GB" altLang="en-US" sz="1300"/>
              <a:pPr algn="r" eaLnBrk="1" hangingPunct="1"/>
              <a:t>10</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57497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2383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45590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5055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366054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40730787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Autofit/>
          </a:bodyPr>
          <a:lstStyle/>
          <a:p>
            <a:r>
              <a:rPr lang="en-US" sz="4800" dirty="0">
                <a:latin typeface="Castellar" panose="020A0402060406010301" pitchFamily="18" charset="0"/>
              </a:rPr>
              <a:t>HYGIENIC DESIGN OF FOOD FACILITY</a:t>
            </a:r>
          </a:p>
        </p:txBody>
      </p:sp>
      <p:pic>
        <p:nvPicPr>
          <p:cNvPr id="4" name="Picture 3"/>
          <p:cNvPicPr>
            <a:picLocks noChangeAspect="1"/>
          </p:cNvPicPr>
          <p:nvPr/>
        </p:nvPicPr>
        <p:blipFill>
          <a:blip r:embed="rId2"/>
          <a:stretch>
            <a:fillRect/>
          </a:stretch>
        </p:blipFill>
        <p:spPr>
          <a:xfrm>
            <a:off x="1704975" y="2971800"/>
            <a:ext cx="5734050" cy="3504142"/>
          </a:xfrm>
          <a:prstGeom prst="rect">
            <a:avLst/>
          </a:prstGeom>
        </p:spPr>
      </p:pic>
    </p:spTree>
    <p:extLst>
      <p:ext uri="{BB962C8B-B14F-4D97-AF65-F5344CB8AC3E}">
        <p14:creationId xmlns:p14="http://schemas.microsoft.com/office/powerpoint/2010/main" val="311010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ZONING: CORESTONE FOR FOOD CONTAMINATION PREVENTION</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noProof="1">
                <a:solidFill>
                  <a:srgbClr val="FFFFFF"/>
                </a:solidFill>
                <a:latin typeface="+mn-lt"/>
              </a:rPr>
              <a:t>Hygiene Zone</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br>
              <a:rPr lang="en-US" dirty="0">
                <a:latin typeface="+mn-lt"/>
              </a:rPr>
            </a:br>
            <a:endParaRPr lang="en-US" dirty="0">
              <a:latin typeface="+mn-lt"/>
            </a:endParaRPr>
          </a:p>
        </p:txBody>
      </p:sp>
      <p:pic>
        <p:nvPicPr>
          <p:cNvPr id="2050" name="Picture 2" descr="Image result for Basic Hygiene Zone"/>
          <p:cNvPicPr>
            <a:picLocks noChangeAspect="1" noChangeArrowheads="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457200" y="2362200"/>
            <a:ext cx="826569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9954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CONSTRUCTION OF FACILITIES</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1. Appropriate Layout</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The layout and design of the food factory must be adapted to the hygienic requirements of a given process, packaging or storage area.</a:t>
            </a:r>
          </a:p>
          <a:p>
            <a:pPr eaLnBrk="1" hangingPunct="1">
              <a:lnSpc>
                <a:spcPct val="95000"/>
              </a:lnSpc>
              <a:spcAft>
                <a:spcPct val="15000"/>
              </a:spcAft>
              <a:buFont typeface="Wingdings" panose="05000000000000000000" pitchFamily="2" charset="2"/>
              <a:buChar char="§"/>
            </a:pPr>
            <a:r>
              <a:rPr lang="en-US" dirty="0">
                <a:latin typeface="+mn-lt"/>
              </a:rPr>
              <a:t>The interior of the factory must be designed so that the flow of material, personnel, air and waste can proceed in the right direction.</a:t>
            </a:r>
          </a:p>
          <a:p>
            <a:pPr eaLnBrk="1" hangingPunct="1">
              <a:lnSpc>
                <a:spcPct val="95000"/>
              </a:lnSpc>
              <a:spcAft>
                <a:spcPct val="15000"/>
              </a:spcAft>
              <a:buFont typeface="Wingdings" panose="05000000000000000000" pitchFamily="2" charset="2"/>
              <a:buChar char="§"/>
            </a:pPr>
            <a:r>
              <a:rPr lang="en-US" dirty="0">
                <a:latin typeface="+mn-lt"/>
              </a:rPr>
              <a:t>As they become incorporated into food products, raw materials and ingredients should move from the ‘dirty’ to the ‘clean’ areas</a:t>
            </a:r>
          </a:p>
          <a:p>
            <a:pPr eaLnBrk="1" hangingPunct="1">
              <a:lnSpc>
                <a:spcPct val="95000"/>
              </a:lnSpc>
              <a:spcAft>
                <a:spcPct val="15000"/>
              </a:spcAft>
              <a:buFont typeface="Wingdings" panose="05000000000000000000" pitchFamily="2" charset="2"/>
              <a:buChar char="§"/>
            </a:pPr>
            <a:r>
              <a:rPr lang="en-US" dirty="0">
                <a:latin typeface="+mn-lt"/>
              </a:rPr>
              <a:t>the flow of food waste and discarded outer packaging materials should be in the opposite direction. </a:t>
            </a:r>
          </a:p>
          <a:p>
            <a:pPr eaLnBrk="1" hangingPunct="1">
              <a:lnSpc>
                <a:spcPct val="95000"/>
              </a:lnSpc>
              <a:spcAft>
                <a:spcPct val="15000"/>
              </a:spcAft>
              <a:buFont typeface="Wingdings" panose="05000000000000000000" pitchFamily="2" charset="2"/>
              <a:buChar char="§"/>
            </a:pPr>
            <a:r>
              <a:rPr lang="en-US" dirty="0">
                <a:latin typeface="+mn-lt"/>
              </a:rPr>
              <a:t>To meet a possible increase of processing activities within the food plant in the future, the building and its food processing support systems should be designed so they can either be expanded, or another building and/or utilities can be added</a:t>
            </a:r>
            <a:br>
              <a:rPr lang="en-US" dirty="0">
                <a:latin typeface="+mn-lt"/>
              </a:rPr>
            </a:br>
            <a:endParaRPr lang="en-US" dirty="0">
              <a:latin typeface="+mn-lt"/>
            </a:endParaRPr>
          </a:p>
        </p:txBody>
      </p:sp>
    </p:spTree>
    <p:extLst>
      <p:ext uri="{BB962C8B-B14F-4D97-AF65-F5344CB8AC3E}">
        <p14:creationId xmlns:p14="http://schemas.microsoft.com/office/powerpoint/2010/main" val="3972431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CONSTRUCTION OF FACILITIES</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1. Appropriate Layout</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br>
              <a:rPr lang="en-US" dirty="0">
                <a:latin typeface="+mn-lt"/>
              </a:rPr>
            </a:br>
            <a:endParaRPr lang="en-US" dirty="0">
              <a:latin typeface="+mn-lt"/>
            </a:endParaRPr>
          </a:p>
        </p:txBody>
      </p:sp>
      <p:pic>
        <p:nvPicPr>
          <p:cNvPr id="3074" name="Picture 2" descr="Image result for layout of dai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2143939"/>
            <a:ext cx="7772400" cy="425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105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CONSTRUCTION OF FACILITIES</a:t>
            </a:r>
          </a:p>
        </p:txBody>
      </p:sp>
      <p:sp>
        <p:nvSpPr>
          <p:cNvPr id="8195"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8204" name="Picture 59"/>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156686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60"/>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2655888"/>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6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3749675"/>
            <a:ext cx="9017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484981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2. Pest Prevention</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Clr>
                <a:schemeClr val="tx1"/>
              </a:buClr>
              <a:buFont typeface="Wingdings" panose="05000000000000000000" pitchFamily="2" charset="2"/>
              <a:buChar char="§"/>
            </a:pPr>
            <a:r>
              <a:rPr lang="en-US" dirty="0">
                <a:latin typeface="+mn-lt"/>
              </a:rPr>
              <a:t>To exclude flooding and the entry of rodents, factories should be built at a higher level than the ground outside</a:t>
            </a:r>
          </a:p>
          <a:p>
            <a:pPr eaLnBrk="1" hangingPunct="1">
              <a:lnSpc>
                <a:spcPct val="95000"/>
              </a:lnSpc>
              <a:spcAft>
                <a:spcPct val="15000"/>
              </a:spcAft>
              <a:buClr>
                <a:schemeClr val="tx1"/>
              </a:buClr>
              <a:buFont typeface="Wingdings" panose="05000000000000000000" pitchFamily="2" charset="2"/>
              <a:buChar char="§"/>
            </a:pPr>
            <a:r>
              <a:rPr lang="en-US" dirty="0">
                <a:latin typeface="+mn-lt"/>
              </a:rPr>
              <a:t>Exterior doors should not open directly into production areas, and windows should be absent from food processing areas. </a:t>
            </a:r>
          </a:p>
          <a:p>
            <a:pPr eaLnBrk="1" hangingPunct="1">
              <a:lnSpc>
                <a:spcPct val="95000"/>
              </a:lnSpc>
              <a:spcAft>
                <a:spcPct val="15000"/>
              </a:spcAft>
              <a:buClr>
                <a:schemeClr val="tx1"/>
              </a:buClr>
              <a:buFont typeface="Wingdings" panose="05000000000000000000" pitchFamily="2" charset="2"/>
              <a:buChar char="§"/>
            </a:pPr>
            <a:r>
              <a:rPr lang="en-US" dirty="0">
                <a:latin typeface="+mn-lt"/>
              </a:rPr>
              <a:t>The number of loading docks should be minimal and be 1–1.2 m above ground level</a:t>
            </a:r>
          </a:p>
          <a:p>
            <a:pPr eaLnBrk="1" hangingPunct="1">
              <a:lnSpc>
                <a:spcPct val="95000"/>
              </a:lnSpc>
              <a:spcAft>
                <a:spcPct val="15000"/>
              </a:spcAft>
              <a:buClr>
                <a:schemeClr val="tx1"/>
              </a:buClr>
              <a:buFont typeface="Wingdings" panose="05000000000000000000" pitchFamily="2" charset="2"/>
              <a:buChar char="§"/>
            </a:pPr>
            <a:r>
              <a:rPr lang="en-US" dirty="0">
                <a:latin typeface="+mn-lt"/>
              </a:rPr>
              <a:t>Areas beneath docks should not provide harborages for pests, should be paved and should drain adequately</a:t>
            </a:r>
          </a:p>
          <a:p>
            <a:pPr eaLnBrk="1" hangingPunct="1">
              <a:lnSpc>
                <a:spcPct val="95000"/>
              </a:lnSpc>
              <a:spcAft>
                <a:spcPct val="15000"/>
              </a:spcAft>
              <a:buClr>
                <a:schemeClr val="tx1"/>
              </a:buClr>
              <a:buFont typeface="Wingdings" panose="05000000000000000000" pitchFamily="2" charset="2"/>
              <a:buChar char="§"/>
            </a:pPr>
            <a:r>
              <a:rPr lang="en-US" dirty="0">
                <a:latin typeface="+mn-lt"/>
              </a:rPr>
              <a:t>To prevent the entry of insects, dock openings should be provided with plastic strips or air curtains, and external lighting to illuminate these factory entrances should be placed in locations away from the factory building</a:t>
            </a:r>
          </a:p>
          <a:p>
            <a:pPr eaLnBrk="1" hangingPunct="1">
              <a:lnSpc>
                <a:spcPct val="95000"/>
              </a:lnSpc>
              <a:spcAft>
                <a:spcPct val="15000"/>
              </a:spcAft>
              <a:buClr>
                <a:schemeClr val="tx1"/>
              </a:buClr>
              <a:buFont typeface="Wingdings" panose="05000000000000000000" pitchFamily="2" charset="2"/>
              <a:buChar char="§"/>
            </a:pPr>
            <a:r>
              <a:rPr lang="en-US" dirty="0">
                <a:latin typeface="+mn-lt"/>
              </a:rPr>
              <a:t>Intruding insects can be attracted &amp; killed within the factory by strategically positioned UV light electric grids or adhesive glue board traps.</a:t>
            </a:r>
            <a:br>
              <a:rPr lang="en-US" dirty="0">
                <a:latin typeface="+mn-lt"/>
              </a:rPr>
            </a:br>
            <a:br>
              <a:rPr lang="en-US" dirty="0">
                <a:latin typeface="+mn-lt"/>
              </a:rPr>
            </a:br>
            <a:endParaRPr lang="en-US" dirty="0">
              <a:latin typeface="+mn-lt"/>
            </a:endParaRPr>
          </a:p>
        </p:txBody>
      </p:sp>
    </p:spTree>
    <p:extLst>
      <p:ext uri="{BB962C8B-B14F-4D97-AF65-F5344CB8AC3E}">
        <p14:creationId xmlns:p14="http://schemas.microsoft.com/office/powerpoint/2010/main" val="31219015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CONSTRUCTION OF FACILITIES</a:t>
            </a:r>
          </a:p>
        </p:txBody>
      </p:sp>
      <p:sp>
        <p:nvSpPr>
          <p:cNvPr id="8195"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8204" name="Picture 59"/>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156686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60"/>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2655888"/>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6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3749675"/>
            <a:ext cx="9017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484981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2. Pest Prevention</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buClr>
                <a:schemeClr val="tx1"/>
              </a:buClr>
            </a:pPr>
            <a:br>
              <a:rPr lang="en-US" dirty="0">
                <a:latin typeface="+mn-lt"/>
              </a:rPr>
            </a:br>
            <a:br>
              <a:rPr lang="en-US" dirty="0">
                <a:latin typeface="+mn-lt"/>
              </a:rPr>
            </a:br>
            <a:endParaRPr lang="en-US" dirty="0">
              <a:latin typeface="+mn-lt"/>
            </a:endParaRPr>
          </a:p>
        </p:txBody>
      </p:sp>
      <p:pic>
        <p:nvPicPr>
          <p:cNvPr id="5122" name="Picture 2" descr="Image result for Pest Preventi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392363"/>
            <a:ext cx="5638800"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617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CONSTRUCTION OF FACILITIES</a:t>
            </a:r>
          </a:p>
        </p:txBody>
      </p:sp>
      <p:sp>
        <p:nvSpPr>
          <p:cNvPr id="8195"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8204" name="Picture 59"/>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156686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60"/>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2655888"/>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6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3749675"/>
            <a:ext cx="9017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484981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3. Interior Hygienic Design Construction Materials</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Construction materials for equipment and utility piping should be </a:t>
            </a:r>
          </a:p>
          <a:p>
            <a:pPr eaLnBrk="1" hangingPunct="1">
              <a:lnSpc>
                <a:spcPct val="95000"/>
              </a:lnSpc>
              <a:spcAft>
                <a:spcPct val="15000"/>
              </a:spcAft>
              <a:buFont typeface="Wingdings" panose="05000000000000000000" pitchFamily="2" charset="2"/>
              <a:buChar char="§"/>
            </a:pPr>
            <a:r>
              <a:rPr lang="en-US" dirty="0">
                <a:latin typeface="+mn-lt"/>
              </a:rPr>
              <a:t>hygienic (smooth, non-absorbent, non-toxic and easily cleanable)</a:t>
            </a:r>
          </a:p>
          <a:p>
            <a:pPr eaLnBrk="1" hangingPunct="1">
              <a:lnSpc>
                <a:spcPct val="95000"/>
              </a:lnSpc>
              <a:spcAft>
                <a:spcPct val="15000"/>
              </a:spcAft>
              <a:buFont typeface="Wingdings" panose="05000000000000000000" pitchFamily="2" charset="2"/>
              <a:buChar char="§"/>
            </a:pPr>
            <a:r>
              <a:rPr lang="en-US" dirty="0">
                <a:latin typeface="+mn-lt"/>
              </a:rPr>
              <a:t>chemical-resistant (to product, process chemicals, cleaning and sanitizing agents)</a:t>
            </a:r>
          </a:p>
          <a:p>
            <a:pPr eaLnBrk="1" hangingPunct="1">
              <a:lnSpc>
                <a:spcPct val="95000"/>
              </a:lnSpc>
              <a:spcAft>
                <a:spcPct val="15000"/>
              </a:spcAft>
              <a:buFont typeface="Wingdings" panose="05000000000000000000" pitchFamily="2" charset="2"/>
              <a:buChar char="§"/>
            </a:pPr>
            <a:r>
              <a:rPr lang="en-US" dirty="0">
                <a:latin typeface="+mn-lt"/>
              </a:rPr>
              <a:t>physically durable (unbreakable, resistant to steam, moisture, cold, abrasion and chipping) </a:t>
            </a:r>
          </a:p>
          <a:p>
            <a:pPr eaLnBrk="1" hangingPunct="1">
              <a:lnSpc>
                <a:spcPct val="95000"/>
              </a:lnSpc>
              <a:spcAft>
                <a:spcPct val="15000"/>
              </a:spcAft>
              <a:buFont typeface="Wingdings" panose="05000000000000000000" pitchFamily="2" charset="2"/>
              <a:buChar char="§"/>
            </a:pPr>
            <a:r>
              <a:rPr lang="en-US" dirty="0">
                <a:latin typeface="+mn-lt"/>
              </a:rPr>
              <a:t>easy to maintain</a:t>
            </a:r>
          </a:p>
          <a:p>
            <a:pPr eaLnBrk="1" hangingPunct="1">
              <a:lnSpc>
                <a:spcPct val="95000"/>
              </a:lnSpc>
              <a:spcAft>
                <a:spcPct val="15000"/>
              </a:spcAft>
              <a:buFont typeface="Wingdings" panose="05000000000000000000" pitchFamily="2" charset="2"/>
              <a:buChar char="§"/>
            </a:pPr>
            <a:r>
              <a:rPr lang="en-US" dirty="0">
                <a:latin typeface="+mn-lt"/>
              </a:rPr>
              <a:t>Materials used to construct process and utility systems located in the non-food contact area may be of a lower grade than those applied in the food contact zone. </a:t>
            </a:r>
          </a:p>
          <a:p>
            <a:pPr eaLnBrk="1" hangingPunct="1">
              <a:lnSpc>
                <a:spcPct val="95000"/>
              </a:lnSpc>
              <a:spcAft>
                <a:spcPct val="15000"/>
              </a:spcAft>
              <a:buFont typeface="Wingdings" panose="05000000000000000000" pitchFamily="2" charset="2"/>
              <a:buChar char="§"/>
            </a:pPr>
            <a:r>
              <a:rPr lang="en-US" dirty="0">
                <a:latin typeface="+mn-lt"/>
              </a:rPr>
              <a:t>Surfaces that are frequently wet should not be painted as the paint can crack, flake and chip.</a:t>
            </a:r>
            <a:br>
              <a:rPr lang="en-US" dirty="0">
                <a:latin typeface="+mn-lt"/>
              </a:rPr>
            </a:br>
            <a:br>
              <a:rPr lang="en-US" dirty="0">
                <a:latin typeface="+mn-lt"/>
              </a:rPr>
            </a:br>
            <a:br>
              <a:rPr lang="en-US" dirty="0">
                <a:latin typeface="+mn-lt"/>
              </a:rPr>
            </a:br>
            <a:endParaRPr lang="en-US" dirty="0">
              <a:latin typeface="+mn-lt"/>
            </a:endParaRPr>
          </a:p>
        </p:txBody>
      </p:sp>
    </p:spTree>
    <p:extLst>
      <p:ext uri="{BB962C8B-B14F-4D97-AF65-F5344CB8AC3E}">
        <p14:creationId xmlns:p14="http://schemas.microsoft.com/office/powerpoint/2010/main" val="28540752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3. Interior Hygienic Design Construction Materials</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Lead, mercury and cadmium should not be used within the factory. </a:t>
            </a:r>
          </a:p>
          <a:p>
            <a:pPr eaLnBrk="1" hangingPunct="1">
              <a:lnSpc>
                <a:spcPct val="95000"/>
              </a:lnSpc>
              <a:spcAft>
                <a:spcPct val="15000"/>
              </a:spcAft>
              <a:buFont typeface="Wingdings" panose="05000000000000000000" pitchFamily="2" charset="2"/>
              <a:buChar char="§"/>
            </a:pPr>
            <a:r>
              <a:rPr lang="en-US" dirty="0">
                <a:latin typeface="+mn-lt"/>
              </a:rPr>
              <a:t>In the food contact area, electric components must always be enclosed in junction boxes, casings, closed cable housings, cabinets, etc. or should be installed in non-product contact zones or in technical corridors</a:t>
            </a:r>
          </a:p>
          <a:p>
            <a:pPr eaLnBrk="1" hangingPunct="1">
              <a:lnSpc>
                <a:spcPct val="95000"/>
              </a:lnSpc>
              <a:spcAft>
                <a:spcPct val="15000"/>
              </a:spcAft>
              <a:buFont typeface="Wingdings" panose="05000000000000000000" pitchFamily="2" charset="2"/>
              <a:buChar char="§"/>
            </a:pPr>
            <a:r>
              <a:rPr lang="en-US" dirty="0">
                <a:latin typeface="+mn-lt"/>
              </a:rPr>
              <a:t>Alloys for food contact may only contain aluminum, chromium, copper, gold, iron, molybdenum, nickel, platinum, silver, titanium, zinc, carbon, etc.</a:t>
            </a:r>
          </a:p>
          <a:p>
            <a:pPr eaLnBrk="1" hangingPunct="1">
              <a:lnSpc>
                <a:spcPct val="95000"/>
              </a:lnSpc>
              <a:spcAft>
                <a:spcPct val="15000"/>
              </a:spcAft>
              <a:buFont typeface="Wingdings" panose="05000000000000000000" pitchFamily="2" charset="2"/>
              <a:buChar char="§"/>
            </a:pPr>
            <a:r>
              <a:rPr lang="en-US" dirty="0">
                <a:latin typeface="+mn-lt"/>
              </a:rPr>
              <a:t>Zinc, copper, aluminum, bronze, brass, carbon and galvanized and painted steel have poor resistance to detergents, disinfectants, acidic food and steam and must be avoided in food contact areas.</a:t>
            </a:r>
          </a:p>
          <a:p>
            <a:pPr eaLnBrk="1" hangingPunct="1">
              <a:lnSpc>
                <a:spcPct val="95000"/>
              </a:lnSpc>
              <a:spcAft>
                <a:spcPct val="15000"/>
              </a:spcAft>
              <a:buFont typeface="Wingdings" panose="05000000000000000000" pitchFamily="2" charset="2"/>
              <a:buChar char="§"/>
            </a:pPr>
            <a:r>
              <a:rPr lang="en-US" dirty="0">
                <a:latin typeface="+mn-lt"/>
              </a:rPr>
              <a:t>Epoxy  can be used as floor, wall and ceiling coatings</a:t>
            </a: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256531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CONSTRUCTION OF FACILITIES</a:t>
            </a:r>
          </a:p>
        </p:txBody>
      </p:sp>
      <p:sp>
        <p:nvSpPr>
          <p:cNvPr id="8195"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8204" name="Picture 59"/>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156686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60"/>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2655888"/>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6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3749675"/>
            <a:ext cx="9017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484981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3. Interior Hygienic Design Construction Materials</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br>
              <a:rPr lang="en-US" dirty="0">
                <a:latin typeface="+mn-lt"/>
              </a:rPr>
            </a:br>
            <a:br>
              <a:rPr lang="en-US" dirty="0">
                <a:latin typeface="+mn-lt"/>
              </a:rPr>
            </a:br>
            <a:endParaRPr lang="en-US" dirty="0">
              <a:latin typeface="+mn-lt"/>
            </a:endParaRPr>
          </a:p>
        </p:txBody>
      </p:sp>
      <p:pic>
        <p:nvPicPr>
          <p:cNvPr id="614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92362"/>
            <a:ext cx="8229600" cy="385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73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4. Integration of Piping</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Utility piping in technical corridors or zone H areas should be integrated into wall compartments or the ceiling</a:t>
            </a:r>
          </a:p>
          <a:p>
            <a:pPr eaLnBrk="1" hangingPunct="1">
              <a:lnSpc>
                <a:spcPct val="95000"/>
              </a:lnSpc>
              <a:spcAft>
                <a:spcPct val="15000"/>
              </a:spcAft>
              <a:buFont typeface="Wingdings" panose="05000000000000000000" pitchFamily="2" charset="2"/>
              <a:buChar char="§"/>
            </a:pPr>
            <a:r>
              <a:rPr lang="en-US" dirty="0">
                <a:latin typeface="+mn-lt"/>
              </a:rPr>
              <a:t>If this is not possible, it is recommended to use open racks, fixed to the ceiling, or walls and columns close to the ceiling</a:t>
            </a:r>
          </a:p>
          <a:p>
            <a:pPr eaLnBrk="1" hangingPunct="1">
              <a:lnSpc>
                <a:spcPct val="95000"/>
              </a:lnSpc>
              <a:spcAft>
                <a:spcPct val="15000"/>
              </a:spcAft>
              <a:buFont typeface="Wingdings" panose="05000000000000000000" pitchFamily="2" charset="2"/>
              <a:buChar char="§"/>
            </a:pPr>
            <a:r>
              <a:rPr lang="en-US" dirty="0">
                <a:latin typeface="+mn-lt"/>
              </a:rPr>
              <a:t>sufficient clearance must be provided between pipe runs and adjacent surfaces so that both are readily accessible for cleaning and maintenance.</a:t>
            </a:r>
          </a:p>
          <a:p>
            <a:pPr eaLnBrk="1" hangingPunct="1">
              <a:lnSpc>
                <a:spcPct val="95000"/>
              </a:lnSpc>
              <a:spcAft>
                <a:spcPct val="15000"/>
              </a:spcAft>
              <a:buFont typeface="Wingdings" panose="05000000000000000000" pitchFamily="2" charset="2"/>
              <a:buChar char="§"/>
            </a:pPr>
            <a:r>
              <a:rPr lang="en-US" dirty="0">
                <a:latin typeface="+mn-lt"/>
              </a:rPr>
              <a:t>The pipe racks must be designed hygienically to minimize the presence of horizontal ledges, crevices or gaps where inaccessible dirt can accumulate</a:t>
            </a:r>
          </a:p>
          <a:p>
            <a:pPr eaLnBrk="1" hangingPunct="1">
              <a:lnSpc>
                <a:spcPct val="95000"/>
              </a:lnSpc>
              <a:spcAft>
                <a:spcPct val="15000"/>
              </a:spcAft>
              <a:buFont typeface="Wingdings" panose="05000000000000000000" pitchFamily="2" charset="2"/>
              <a:buChar char="§"/>
            </a:pPr>
            <a:r>
              <a:rPr lang="en-US" dirty="0">
                <a:latin typeface="+mn-lt"/>
              </a:rPr>
              <a:t>Food processing support piping should be directly routed from service rooms to process areas and should always be logical and simple.</a:t>
            </a:r>
          </a:p>
          <a:p>
            <a:pPr eaLnBrk="1" hangingPunct="1">
              <a:lnSpc>
                <a:spcPct val="95000"/>
              </a:lnSpc>
              <a:spcAft>
                <a:spcPct val="15000"/>
              </a:spcAft>
              <a:buFont typeface="Wingdings" panose="05000000000000000000" pitchFamily="2" charset="2"/>
              <a:buChar char="§"/>
            </a:pPr>
            <a:r>
              <a:rPr lang="en-US" dirty="0">
                <a:latin typeface="+mn-lt"/>
              </a:rPr>
              <a:t>The amount of utility piping should be minimized</a:t>
            </a:r>
          </a:p>
          <a:p>
            <a:pPr eaLnBrk="1" hangingPunct="1">
              <a:lnSpc>
                <a:spcPct val="95000"/>
              </a:lnSpc>
              <a:spcAft>
                <a:spcPct val="15000"/>
              </a:spcAft>
              <a:buFont typeface="Wingdings" panose="05000000000000000000" pitchFamily="2" charset="2"/>
              <a:buChar char="§"/>
            </a:pPr>
            <a:r>
              <a:rPr lang="en-US" dirty="0">
                <a:latin typeface="+mn-lt"/>
              </a:rPr>
              <a:t>Especially in process, hot water and process steam piping, standing “pools” of liquid that can support the growth of microorganisms must be avoided</a:t>
            </a: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198933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4. Integration of Piping</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To remove condensate, steam traps should be located at all low, convenient points along any extended pipe length. Steam purges for relief of steam condensate in a drain should be closely connected to that drain</a:t>
            </a:r>
          </a:p>
          <a:p>
            <a:pPr eaLnBrk="1" hangingPunct="1">
              <a:lnSpc>
                <a:spcPct val="95000"/>
              </a:lnSpc>
              <a:spcAft>
                <a:spcPct val="15000"/>
              </a:spcAft>
              <a:buFont typeface="Wingdings" panose="05000000000000000000" pitchFamily="2" charset="2"/>
              <a:buChar char="§"/>
            </a:pPr>
            <a:r>
              <a:rPr lang="en-US" dirty="0">
                <a:latin typeface="+mn-lt"/>
              </a:rPr>
              <a:t>Discharge of condensate from the system should be via an air break to prevent back-</a:t>
            </a:r>
            <a:r>
              <a:rPr lang="en-US" dirty="0" err="1">
                <a:latin typeface="+mn-lt"/>
              </a:rPr>
              <a:t>siphonage</a:t>
            </a:r>
            <a:r>
              <a:rPr lang="en-US" dirty="0">
                <a:latin typeface="+mn-lt"/>
              </a:rPr>
              <a:t>. Neither process nor utility piping should have dead legs.</a:t>
            </a:r>
          </a:p>
          <a:p>
            <a:pPr eaLnBrk="1" hangingPunct="1">
              <a:lnSpc>
                <a:spcPct val="95000"/>
              </a:lnSpc>
              <a:spcAft>
                <a:spcPct val="15000"/>
              </a:spcAft>
              <a:buFont typeface="Wingdings" panose="05000000000000000000" pitchFamily="2" charset="2"/>
              <a:buChar char="§"/>
            </a:pPr>
            <a:r>
              <a:rPr lang="en-US" dirty="0">
                <a:latin typeface="+mn-lt"/>
              </a:rPr>
              <a:t>Vertical entrance of piping into the equipment or equipment jacket is more hygienic than horizontal utility piping runs</a:t>
            </a:r>
          </a:p>
          <a:p>
            <a:pPr eaLnBrk="1" hangingPunct="1">
              <a:lnSpc>
                <a:spcPct val="95000"/>
              </a:lnSpc>
              <a:spcAft>
                <a:spcPct val="15000"/>
              </a:spcAft>
              <a:buFont typeface="Wingdings" panose="05000000000000000000" pitchFamily="2" charset="2"/>
              <a:buChar char="§"/>
            </a:pPr>
            <a:r>
              <a:rPr lang="en-US" dirty="0">
                <a:latin typeface="+mn-lt"/>
              </a:rPr>
              <a:t>Running of process and utility piping over open equipment in food preparation areas cannot be accepted, and nesting of ductwork should be avoided</a:t>
            </a:r>
          </a:p>
          <a:p>
            <a:pPr eaLnBrk="1" hangingPunct="1">
              <a:lnSpc>
                <a:spcPct val="95000"/>
              </a:lnSpc>
              <a:spcAft>
                <a:spcPct val="15000"/>
              </a:spcAft>
              <a:buFont typeface="Wingdings" panose="05000000000000000000" pitchFamily="2" charset="2"/>
              <a:buChar char="§"/>
            </a:pPr>
            <a:r>
              <a:rPr lang="en-US" dirty="0">
                <a:latin typeface="+mn-lt"/>
              </a:rPr>
              <a:t>Piping should be installed at least 6 cm from walls and floors to encourage thorough cleaning around it</a:t>
            </a:r>
          </a:p>
          <a:p>
            <a:pPr eaLnBrk="1" hangingPunct="1">
              <a:lnSpc>
                <a:spcPct val="95000"/>
              </a:lnSpc>
              <a:spcAft>
                <a:spcPct val="15000"/>
              </a:spcAft>
              <a:buFont typeface="Wingdings" panose="05000000000000000000" pitchFamily="2" charset="2"/>
              <a:buChar char="§"/>
            </a:pPr>
            <a:r>
              <a:rPr lang="en-US" dirty="0">
                <a:latin typeface="+mn-lt"/>
              </a:rPr>
              <a:t>Piping in corners should be avoided, as it hampers thorough cleaning. Process equipment shall be installed such that enough space is provided to facilitate pipe cleaning.</a:t>
            </a: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214188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altLang="en-US" sz="3200" noProof="1">
                <a:latin typeface="+mn-lt"/>
              </a:rPr>
              <a:t>AGENDA </a:t>
            </a:r>
          </a:p>
        </p:txBody>
      </p:sp>
      <p:sp>
        <p:nvSpPr>
          <p:cNvPr id="8195"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sp>
        <p:nvSpPr>
          <p:cNvPr id="8196" name="Rectangle 48"/>
          <p:cNvSpPr>
            <a:spLocks noChangeArrowheads="1"/>
          </p:cNvSpPr>
          <p:nvPr/>
        </p:nvSpPr>
        <p:spPr bwMode="gray">
          <a:xfrm>
            <a:off x="323850" y="1555750"/>
            <a:ext cx="952500" cy="954088"/>
          </a:xfrm>
          <a:prstGeom prst="rect">
            <a:avLst/>
          </a:prstGeom>
          <a:solidFill>
            <a:schemeClr val="accent4">
              <a:lumMod val="5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1</a:t>
            </a:r>
          </a:p>
        </p:txBody>
      </p:sp>
      <p:sp>
        <p:nvSpPr>
          <p:cNvPr id="8197" name="Rectangle 49"/>
          <p:cNvSpPr>
            <a:spLocks noChangeArrowheads="1"/>
          </p:cNvSpPr>
          <p:nvPr/>
        </p:nvSpPr>
        <p:spPr bwMode="gray">
          <a:xfrm>
            <a:off x="1420813" y="1555750"/>
            <a:ext cx="7399337" cy="9540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sz="2000" noProof="1">
                <a:latin typeface="+mn-lt"/>
              </a:rPr>
              <a:t>Hygienic food factory design</a:t>
            </a:r>
          </a:p>
        </p:txBody>
      </p:sp>
      <p:sp>
        <p:nvSpPr>
          <p:cNvPr id="8198" name="Rectangle 50"/>
          <p:cNvSpPr>
            <a:spLocks noChangeArrowheads="1"/>
          </p:cNvSpPr>
          <p:nvPr/>
        </p:nvSpPr>
        <p:spPr bwMode="gray">
          <a:xfrm>
            <a:off x="323850" y="2655888"/>
            <a:ext cx="952500" cy="954087"/>
          </a:xfrm>
          <a:prstGeom prst="rect">
            <a:avLst/>
          </a:prstGeom>
          <a:solidFill>
            <a:schemeClr val="accent4">
              <a:lumMod val="5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2</a:t>
            </a:r>
          </a:p>
        </p:txBody>
      </p:sp>
      <p:sp>
        <p:nvSpPr>
          <p:cNvPr id="8199" name="Rectangle 51"/>
          <p:cNvSpPr>
            <a:spLocks noChangeArrowheads="1"/>
          </p:cNvSpPr>
          <p:nvPr/>
        </p:nvSpPr>
        <p:spPr bwMode="gray">
          <a:xfrm>
            <a:off x="1420813" y="2655888"/>
            <a:ext cx="7399337" cy="954087"/>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sz="2000" noProof="1">
                <a:latin typeface="+mn-lt"/>
              </a:rPr>
              <a:t>Barrier Technology</a:t>
            </a:r>
          </a:p>
        </p:txBody>
      </p:sp>
      <p:sp>
        <p:nvSpPr>
          <p:cNvPr id="8200" name="Rectangle 52"/>
          <p:cNvSpPr>
            <a:spLocks noChangeArrowheads="1"/>
          </p:cNvSpPr>
          <p:nvPr/>
        </p:nvSpPr>
        <p:spPr bwMode="gray">
          <a:xfrm>
            <a:off x="323850" y="3749675"/>
            <a:ext cx="952500" cy="954088"/>
          </a:xfrm>
          <a:prstGeom prst="rect">
            <a:avLst/>
          </a:prstGeom>
          <a:solidFill>
            <a:schemeClr val="accent4">
              <a:lumMod val="5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3</a:t>
            </a:r>
          </a:p>
        </p:txBody>
      </p:sp>
      <p:sp>
        <p:nvSpPr>
          <p:cNvPr id="8201" name="Rectangle 53"/>
          <p:cNvSpPr>
            <a:spLocks noChangeArrowheads="1"/>
          </p:cNvSpPr>
          <p:nvPr/>
        </p:nvSpPr>
        <p:spPr bwMode="gray">
          <a:xfrm>
            <a:off x="1420813" y="3749675"/>
            <a:ext cx="7399337" cy="9540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sz="2000" noProof="1">
                <a:latin typeface="+mn-lt"/>
              </a:rPr>
              <a:t>Zoning: Corestone for Food contamination prevention</a:t>
            </a:r>
          </a:p>
        </p:txBody>
      </p:sp>
      <p:sp>
        <p:nvSpPr>
          <p:cNvPr id="8202" name="Rectangle 54"/>
          <p:cNvSpPr>
            <a:spLocks noChangeArrowheads="1"/>
          </p:cNvSpPr>
          <p:nvPr/>
        </p:nvSpPr>
        <p:spPr bwMode="gray">
          <a:xfrm>
            <a:off x="323850" y="4849813"/>
            <a:ext cx="952500" cy="954087"/>
          </a:xfrm>
          <a:prstGeom prst="rect">
            <a:avLst/>
          </a:prstGeom>
          <a:solidFill>
            <a:schemeClr val="accent4">
              <a:lumMod val="50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4</a:t>
            </a:r>
          </a:p>
        </p:txBody>
      </p:sp>
      <p:sp>
        <p:nvSpPr>
          <p:cNvPr id="8203" name="Rectangle 55"/>
          <p:cNvSpPr>
            <a:spLocks noChangeArrowheads="1"/>
          </p:cNvSpPr>
          <p:nvPr/>
        </p:nvSpPr>
        <p:spPr bwMode="gray">
          <a:xfrm>
            <a:off x="1420813" y="4849813"/>
            <a:ext cx="7399337" cy="954087"/>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sz="2000" noProof="1">
                <a:latin typeface="+mn-lt"/>
              </a:rPr>
              <a:t>Costruction of facilities</a:t>
            </a:r>
          </a:p>
        </p:txBody>
      </p:sp>
    </p:spTree>
    <p:extLst>
      <p:ext uri="{BB962C8B-B14F-4D97-AF65-F5344CB8AC3E}">
        <p14:creationId xmlns:p14="http://schemas.microsoft.com/office/powerpoint/2010/main" val="40436574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4. Integration of Piping</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199"/>
            <a:ext cx="8289758"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2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5. Penetration of Piping through Walls, Ceilings and Floors</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Piping that transports dirty fluids should not run in the vicinity of or cross utilities that transport process aids, especially if these process aids are in direct contact with the food to be processed</a:t>
            </a:r>
          </a:p>
          <a:p>
            <a:pPr eaLnBrk="1" hangingPunct="1">
              <a:lnSpc>
                <a:spcPct val="95000"/>
              </a:lnSpc>
              <a:spcAft>
                <a:spcPct val="15000"/>
              </a:spcAft>
              <a:buFont typeface="Wingdings" panose="05000000000000000000" pitchFamily="2" charset="2"/>
              <a:buChar char="§"/>
            </a:pPr>
            <a:r>
              <a:rPr lang="en-US" dirty="0">
                <a:latin typeface="+mn-lt"/>
              </a:rPr>
              <a:t>food processing support piping should run </a:t>
            </a:r>
            <a:r>
              <a:rPr lang="en-US" dirty="0" err="1">
                <a:latin typeface="+mn-lt"/>
              </a:rPr>
              <a:t>uni</a:t>
            </a:r>
            <a:r>
              <a:rPr lang="en-US" dirty="0">
                <a:latin typeface="+mn-lt"/>
              </a:rPr>
              <a:t>-directionally, with the support piping running from the cleanest area toward the least clean areas.</a:t>
            </a:r>
          </a:p>
          <a:p>
            <a:pPr eaLnBrk="1" hangingPunct="1">
              <a:lnSpc>
                <a:spcPct val="95000"/>
              </a:lnSpc>
              <a:spcAft>
                <a:spcPct val="15000"/>
              </a:spcAft>
              <a:buFont typeface="Wingdings" panose="05000000000000000000" pitchFamily="2" charset="2"/>
              <a:buChar char="§"/>
            </a:pPr>
            <a:r>
              <a:rPr lang="en-US" dirty="0">
                <a:latin typeface="+mn-lt"/>
              </a:rPr>
              <a:t>Support systems should deliver a certain process aid first in the process area with the highest hygienic risk (zone H) and last in the zone of lowest hygienic risk (zone L).</a:t>
            </a:r>
          </a:p>
          <a:p>
            <a:pPr eaLnBrk="1" hangingPunct="1">
              <a:lnSpc>
                <a:spcPct val="95000"/>
              </a:lnSpc>
              <a:spcAft>
                <a:spcPct val="15000"/>
              </a:spcAft>
              <a:buFont typeface="Wingdings" panose="05000000000000000000" pitchFamily="2" charset="2"/>
              <a:buChar char="§"/>
            </a:pPr>
            <a:r>
              <a:rPr lang="en-US" dirty="0">
                <a:latin typeface="+mn-lt"/>
              </a:rPr>
              <a:t>Pipeline penetration through walls, ceilings and floors should be minimized, as holes in these areas can lead to sanitation problems and can invite the entry of insects and rodents. </a:t>
            </a:r>
          </a:p>
          <a:p>
            <a:pPr eaLnBrk="1" hangingPunct="1">
              <a:lnSpc>
                <a:spcPct val="95000"/>
              </a:lnSpc>
              <a:spcAft>
                <a:spcPct val="15000"/>
              </a:spcAft>
              <a:buFont typeface="Wingdings" panose="05000000000000000000" pitchFamily="2" charset="2"/>
              <a:buChar char="§"/>
            </a:pPr>
            <a:r>
              <a:rPr lang="en-US" dirty="0">
                <a:latin typeface="+mn-lt"/>
              </a:rPr>
              <a:t>Openings in floors for pipes should be guarded with a sleeve to avoid spill of cleaning solutions onto a lower floor. When several pipes penetrate the floor, a larger curbed floor can replace several pipe sleeves to improve the clean ability of the surrounding process environment</a:t>
            </a: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249425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5. Penetration of Piping through Walls, Ceilings and Floors</a:t>
            </a:r>
          </a:p>
        </p:txBody>
      </p:sp>
      <p:sp>
        <p:nvSpPr>
          <p:cNvPr id="3" name="Rectangle 5"/>
          <p:cNvSpPr>
            <a:spLocks noChangeArrowheads="1"/>
          </p:cNvSpPr>
          <p:nvPr/>
        </p:nvSpPr>
        <p:spPr bwMode="gray">
          <a:xfrm>
            <a:off x="323850" y="2209800"/>
            <a:ext cx="8515350" cy="42672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166" t="30165" r="8334" b="6666"/>
          <a:stretch/>
        </p:blipFill>
        <p:spPr>
          <a:xfrm>
            <a:off x="390525" y="2252182"/>
            <a:ext cx="3038476" cy="18776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043" y="4129814"/>
            <a:ext cx="3037584" cy="21566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27" y="2261116"/>
            <a:ext cx="2347299" cy="2387084"/>
          </a:xfrm>
          <a:prstGeom prst="rect">
            <a:avLst/>
          </a:prstGeom>
        </p:spPr>
      </p:pic>
    </p:spTree>
    <p:extLst>
      <p:ext uri="{BB962C8B-B14F-4D97-AF65-F5344CB8AC3E}">
        <p14:creationId xmlns:p14="http://schemas.microsoft.com/office/powerpoint/2010/main" val="3393626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6. Sanitary Insulation of Piping</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Hot piping should not run in the neighborhood of piping that transports cold food products, cold process water, etc. The warm-up of these cold liquids can give rise to the growth of food pathogens</a:t>
            </a:r>
          </a:p>
          <a:p>
            <a:pPr eaLnBrk="1" hangingPunct="1">
              <a:lnSpc>
                <a:spcPct val="95000"/>
              </a:lnSpc>
              <a:spcAft>
                <a:spcPct val="15000"/>
              </a:spcAft>
              <a:buFont typeface="Wingdings" panose="05000000000000000000" pitchFamily="2" charset="2"/>
              <a:buChar char="§"/>
            </a:pPr>
            <a:r>
              <a:rPr lang="en-US" dirty="0">
                <a:latin typeface="+mn-lt"/>
              </a:rPr>
              <a:t>Insulation of hot piping is required, not only to economize on energy, but also to prevent excessive heating of the food production environment above acceptable temperatures. </a:t>
            </a:r>
          </a:p>
          <a:p>
            <a:pPr eaLnBrk="1" hangingPunct="1">
              <a:lnSpc>
                <a:spcPct val="95000"/>
              </a:lnSpc>
              <a:spcAft>
                <a:spcPct val="15000"/>
              </a:spcAft>
              <a:buFont typeface="Wingdings" panose="05000000000000000000" pitchFamily="2" charset="2"/>
              <a:buChar char="§"/>
            </a:pPr>
            <a:r>
              <a:rPr lang="en-US" dirty="0">
                <a:latin typeface="+mn-lt"/>
              </a:rPr>
              <a:t>Poorly insulated ethylene glycol and cold/chilled water piping can sweat or be covered with ice, resulting in dripping water</a:t>
            </a:r>
          </a:p>
          <a:p>
            <a:pPr eaLnBrk="1" hangingPunct="1">
              <a:lnSpc>
                <a:spcPct val="95000"/>
              </a:lnSpc>
              <a:spcAft>
                <a:spcPct val="15000"/>
              </a:spcAft>
              <a:buFont typeface="Wingdings" panose="05000000000000000000" pitchFamily="2" charset="2"/>
              <a:buChar char="§"/>
            </a:pPr>
            <a:r>
              <a:rPr lang="en-US" dirty="0">
                <a:latin typeface="+mn-lt"/>
              </a:rPr>
              <a:t>To avoid ingress of dust, vermin, etc. into the insulation,  fully welded metal cladding or plastic covering be installed. </a:t>
            </a:r>
          </a:p>
          <a:p>
            <a:pPr eaLnBrk="1" hangingPunct="1">
              <a:lnSpc>
                <a:spcPct val="95000"/>
              </a:lnSpc>
              <a:spcAft>
                <a:spcPct val="15000"/>
              </a:spcAft>
              <a:buFont typeface="Wingdings" panose="05000000000000000000" pitchFamily="2" charset="2"/>
              <a:buChar char="§"/>
            </a:pPr>
            <a:r>
              <a:rPr lang="en-US" dirty="0">
                <a:latin typeface="+mn-lt"/>
              </a:rPr>
              <a:t>Damage to insulation can be inhibited by covering the pipe insulation with a smooth, hard, non-electrostatic, plastic cover, rather than steel sheet cladding</a:t>
            </a: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3477131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6. Sanitary Insulation of Piping</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pic>
        <p:nvPicPr>
          <p:cNvPr id="8194"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2314575"/>
            <a:ext cx="4191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5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7. Hygienically Designed Transfer Panels</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To make connections between different processing units in adjacent rooms, use hygienically designed transfer panels </a:t>
            </a:r>
          </a:p>
          <a:p>
            <a:pPr eaLnBrk="1" hangingPunct="1">
              <a:lnSpc>
                <a:spcPct val="95000"/>
              </a:lnSpc>
              <a:spcAft>
                <a:spcPct val="15000"/>
              </a:spcAft>
              <a:buFont typeface="Wingdings" panose="05000000000000000000" pitchFamily="2" charset="2"/>
              <a:buChar char="§"/>
            </a:pPr>
            <a:r>
              <a:rPr lang="en-US" dirty="0">
                <a:latin typeface="+mn-lt"/>
              </a:rPr>
              <a:t>Interconnection between the different ports should be made with sanitary U- and J-bends</a:t>
            </a:r>
          </a:p>
          <a:p>
            <a:pPr eaLnBrk="1" hangingPunct="1">
              <a:lnSpc>
                <a:spcPct val="95000"/>
              </a:lnSpc>
              <a:spcAft>
                <a:spcPct val="15000"/>
              </a:spcAft>
              <a:buFont typeface="Wingdings" panose="05000000000000000000" pitchFamily="2" charset="2"/>
              <a:buChar char="§"/>
            </a:pPr>
            <a:r>
              <a:rPr lang="en-US" dirty="0">
                <a:latin typeface="+mn-lt"/>
              </a:rPr>
              <a:t>Piping behind the transfer panel and the panel ports must be sloped to ensure proper drainage of residual liquid toward a drain pan</a:t>
            </a:r>
          </a:p>
          <a:p>
            <a:pPr eaLnBrk="1" hangingPunct="1">
              <a:lnSpc>
                <a:spcPct val="95000"/>
              </a:lnSpc>
              <a:spcAft>
                <a:spcPct val="15000"/>
              </a:spcAft>
              <a:buFont typeface="Wingdings" panose="05000000000000000000" pitchFamily="2" charset="2"/>
              <a:buChar char="§"/>
            </a:pPr>
            <a:r>
              <a:rPr lang="en-US" dirty="0">
                <a:latin typeface="+mn-lt"/>
              </a:rPr>
              <a:t>Ports should be capped when not in use to prevent any potential spill or contamination</a:t>
            </a: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346987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7. Hygienically Designed Transfer Panels</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pic>
        <p:nvPicPr>
          <p:cNvPr id="9218" name="Picture 2" descr="Image result for Hygienically Designed Transfer Pa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99" y="2314575"/>
            <a:ext cx="3069527" cy="398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29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8. Chemical and Wear-resistant Floors</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Floors should be sloped toward drains and provided with curbed wall floor junctions, with the curbs having a 30-degree slope to prevent accumulation of water, dust or soil.</a:t>
            </a:r>
          </a:p>
          <a:p>
            <a:pPr eaLnBrk="1" hangingPunct="1">
              <a:lnSpc>
                <a:spcPct val="95000"/>
              </a:lnSpc>
              <a:spcAft>
                <a:spcPct val="15000"/>
              </a:spcAft>
              <a:buFont typeface="Wingdings" panose="05000000000000000000" pitchFamily="2" charset="2"/>
              <a:buChar char="§"/>
            </a:pPr>
            <a:r>
              <a:rPr lang="en-US" dirty="0">
                <a:latin typeface="+mn-lt"/>
              </a:rPr>
              <a:t>Concrete flooring, including the high-strength granolithic concrete finishes, are suitable in warehouses where excellent resistance to heavy traffic is critical</a:t>
            </a:r>
          </a:p>
          <a:p>
            <a:pPr eaLnBrk="1" hangingPunct="1">
              <a:lnSpc>
                <a:spcPct val="95000"/>
              </a:lnSpc>
              <a:spcAft>
                <a:spcPct val="15000"/>
              </a:spcAft>
              <a:buFont typeface="Wingdings" panose="05000000000000000000" pitchFamily="2" charset="2"/>
              <a:buChar char="§"/>
            </a:pPr>
            <a:r>
              <a:rPr lang="en-US" dirty="0">
                <a:latin typeface="+mn-lt"/>
              </a:rPr>
              <a:t>Untreated concrete can be dusty if dry and highly susceptible to damage from water and acids when wet. </a:t>
            </a:r>
          </a:p>
          <a:p>
            <a:pPr eaLnBrk="1" hangingPunct="1">
              <a:lnSpc>
                <a:spcPct val="95000"/>
              </a:lnSpc>
              <a:spcAft>
                <a:spcPct val="15000"/>
              </a:spcAft>
              <a:buFont typeface="Wingdings" panose="05000000000000000000" pitchFamily="2" charset="2"/>
              <a:buChar char="§"/>
            </a:pPr>
            <a:r>
              <a:rPr lang="en-US" dirty="0">
                <a:latin typeface="+mn-lt"/>
              </a:rPr>
              <a:t>Concrete flooring is not recommended for high-care production areas, because it can spall and absorb water and nutrients, allowing microbial growth below the surface.</a:t>
            </a: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1263967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8. Chemical and Wear-resistant Floors</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pic>
        <p:nvPicPr>
          <p:cNvPr id="10242" name="Picture 2" descr="Image result for Chemical and Wear-resistant Flo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8229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44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9. Pocket free drains</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Drains should have appropriate capacity to avoid “ponding” of water and hence contamination in the area to be drained</a:t>
            </a:r>
          </a:p>
          <a:p>
            <a:pPr eaLnBrk="1" hangingPunct="1">
              <a:lnSpc>
                <a:spcPct val="95000"/>
              </a:lnSpc>
              <a:spcAft>
                <a:spcPct val="15000"/>
              </a:spcAft>
              <a:buFont typeface="Wingdings" panose="05000000000000000000" pitchFamily="2" charset="2"/>
              <a:buChar char="§"/>
            </a:pPr>
            <a:r>
              <a:rPr lang="en-US" dirty="0">
                <a:latin typeface="+mn-lt"/>
              </a:rPr>
              <a:t>The drain bodies must be free of pockets that can hold food soil; otherwise, they will cause odor problems</a:t>
            </a:r>
          </a:p>
          <a:p>
            <a:pPr eaLnBrk="1" hangingPunct="1">
              <a:lnSpc>
                <a:spcPct val="95000"/>
              </a:lnSpc>
              <a:spcAft>
                <a:spcPct val="15000"/>
              </a:spcAft>
              <a:buFont typeface="Wingdings" panose="05000000000000000000" pitchFamily="2" charset="2"/>
              <a:buChar char="§"/>
            </a:pPr>
            <a:r>
              <a:rPr lang="en-US" dirty="0">
                <a:latin typeface="+mn-lt"/>
              </a:rPr>
              <a:t>Only drains with an internal P-trap and atmospheric break should be used. </a:t>
            </a:r>
          </a:p>
          <a:p>
            <a:pPr eaLnBrk="1" hangingPunct="1">
              <a:lnSpc>
                <a:spcPct val="95000"/>
              </a:lnSpc>
              <a:spcAft>
                <a:spcPct val="15000"/>
              </a:spcAft>
              <a:buFont typeface="Wingdings" panose="05000000000000000000" pitchFamily="2" charset="2"/>
              <a:buChar char="§"/>
            </a:pPr>
            <a:r>
              <a:rPr lang="en-US" dirty="0">
                <a:latin typeface="+mn-lt"/>
              </a:rPr>
              <a:t>P-traps create a water-lock that keeps sewer gases out of the plant.</a:t>
            </a: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347351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sz="3200" noProof="1">
                <a:latin typeface="+mn-lt"/>
              </a:rPr>
              <a:t> HYGIENIC FOOD FACTORY DESIGN </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Hygienic food factory design provides</a:t>
            </a:r>
          </a:p>
        </p:txBody>
      </p:sp>
      <p:sp>
        <p:nvSpPr>
          <p:cNvPr id="17" name="Rectangle 5"/>
          <p:cNvSpPr>
            <a:spLocks noChangeArrowheads="1"/>
          </p:cNvSpPr>
          <p:nvPr/>
        </p:nvSpPr>
        <p:spPr bwMode="gray">
          <a:xfrm>
            <a:off x="323850" y="2209800"/>
            <a:ext cx="8515350" cy="42672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altLang="en-US" noProof="1">
                <a:latin typeface="+mn-lt"/>
              </a:rPr>
              <a:t>Defence against external factory hazards</a:t>
            </a:r>
          </a:p>
          <a:p>
            <a:pPr eaLnBrk="1" hangingPunct="1">
              <a:lnSpc>
                <a:spcPct val="95000"/>
              </a:lnSpc>
              <a:spcAft>
                <a:spcPct val="15000"/>
              </a:spcAft>
              <a:buFont typeface="Wingdings" panose="05000000000000000000" pitchFamily="2" charset="2"/>
              <a:buChar char="§"/>
            </a:pPr>
            <a:r>
              <a:rPr lang="en-US" altLang="en-US" noProof="1">
                <a:latin typeface="+mn-lt"/>
              </a:rPr>
              <a:t>Defence against internal factory hazards – no harbourage sites and ease of cleaning</a:t>
            </a:r>
          </a:p>
          <a:p>
            <a:pPr eaLnBrk="1" hangingPunct="1">
              <a:lnSpc>
                <a:spcPct val="95000"/>
              </a:lnSpc>
              <a:spcAft>
                <a:spcPct val="15000"/>
              </a:spcAft>
              <a:buFont typeface="Wingdings" panose="05000000000000000000" pitchFamily="2" charset="2"/>
              <a:buChar char="§"/>
            </a:pPr>
            <a:r>
              <a:rPr lang="en-US" altLang="en-US" noProof="1">
                <a:latin typeface="+mn-lt"/>
              </a:rPr>
              <a:t>Internal flows of people, product, packaging, air and wastes to prevent cross-contamination</a:t>
            </a:r>
          </a:p>
          <a:p>
            <a:pPr eaLnBrk="1" hangingPunct="1">
              <a:lnSpc>
                <a:spcPct val="95000"/>
              </a:lnSpc>
              <a:spcAft>
                <a:spcPct val="15000"/>
              </a:spcAft>
              <a:buFont typeface="Wingdings" panose="05000000000000000000" pitchFamily="2" charset="2"/>
              <a:buChar char="§"/>
            </a:pPr>
            <a:r>
              <a:rPr lang="en-US" altLang="en-US" noProof="1">
                <a:latin typeface="+mn-lt"/>
              </a:rPr>
              <a:t>Security against deliberate contamination</a:t>
            </a:r>
          </a:p>
          <a:p>
            <a:pPr eaLnBrk="1" hangingPunct="1">
              <a:lnSpc>
                <a:spcPct val="95000"/>
              </a:lnSpc>
              <a:spcAft>
                <a:spcPct val="15000"/>
              </a:spcAft>
              <a:buFont typeface="Wingdings" panose="05000000000000000000" pitchFamily="2" charset="2"/>
              <a:buChar char="§"/>
            </a:pPr>
            <a:r>
              <a:rPr lang="en-US" altLang="en-US" noProof="1">
                <a:latin typeface="+mn-lt"/>
              </a:rPr>
              <a:t>The maintenance of hygienic conditions via structure rigidity – appropriate foundations, steelwork, floor slabs</a:t>
            </a:r>
          </a:p>
          <a:p>
            <a:pPr eaLnBrk="1" hangingPunct="1">
              <a:lnSpc>
                <a:spcPct val="95000"/>
              </a:lnSpc>
              <a:spcAft>
                <a:spcPct val="15000"/>
              </a:spcAft>
              <a:buFont typeface="Wingdings" panose="05000000000000000000" pitchFamily="2" charset="2"/>
              <a:buChar char="§"/>
            </a:pPr>
            <a:r>
              <a:rPr lang="en-US" altLang="en-US" noProof="1">
                <a:latin typeface="+mn-lt"/>
              </a:rPr>
              <a:t>The Maintenance of hygienic conditions via material durability</a:t>
            </a:r>
          </a:p>
          <a:p>
            <a:pPr eaLnBrk="1" hangingPunct="1">
              <a:lnSpc>
                <a:spcPct val="95000"/>
              </a:lnSpc>
              <a:spcAft>
                <a:spcPct val="15000"/>
              </a:spcAft>
              <a:buFont typeface="Wingdings" panose="05000000000000000000" pitchFamily="2" charset="2"/>
              <a:buChar char="§"/>
            </a:pPr>
            <a:r>
              <a:rPr lang="en-US" altLang="en-US" noProof="1">
                <a:latin typeface="+mn-lt"/>
              </a:rPr>
              <a:t>Compliance with customer/GFSI best practice</a:t>
            </a:r>
          </a:p>
        </p:txBody>
      </p:sp>
    </p:spTree>
    <p:extLst>
      <p:ext uri="{BB962C8B-B14F-4D97-AF65-F5344CB8AC3E}">
        <p14:creationId xmlns:p14="http://schemas.microsoft.com/office/powerpoint/2010/main" val="21192445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10. Balanced Air Supply and Exhaust System </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Exhaust systems should have sufficient capacity to remove excess heat, dust, vapor, aerosols, odors and bio-burden from process rooms</a:t>
            </a:r>
          </a:p>
          <a:p>
            <a:pPr eaLnBrk="1" hangingPunct="1">
              <a:lnSpc>
                <a:spcPct val="95000"/>
              </a:lnSpc>
              <a:spcAft>
                <a:spcPct val="15000"/>
              </a:spcAft>
              <a:buFont typeface="Wingdings" panose="05000000000000000000" pitchFamily="2" charset="2"/>
              <a:buChar char="§"/>
            </a:pPr>
            <a:r>
              <a:rPr lang="en-US" dirty="0">
                <a:latin typeface="+mn-lt"/>
              </a:rPr>
              <a:t>The supply of filtered air in the room by the HVAC system must be large enough, otherwise the exhaust system will attempt to draw the required amount of air from adjacent less clean areas through doorways and windows.</a:t>
            </a:r>
          </a:p>
          <a:p>
            <a:pPr eaLnBrk="1" hangingPunct="1">
              <a:lnSpc>
                <a:spcPct val="95000"/>
              </a:lnSpc>
              <a:spcAft>
                <a:spcPct val="15000"/>
              </a:spcAft>
              <a:buFont typeface="Wingdings" panose="05000000000000000000" pitchFamily="2" charset="2"/>
              <a:buChar char="§"/>
            </a:pPr>
            <a:r>
              <a:rPr lang="en-US" dirty="0">
                <a:latin typeface="+mn-lt"/>
              </a:rPr>
              <a:t>Exhaust fans must be located outside the building to maintain a negative pressure in the portion of the duct system located within the building</a:t>
            </a:r>
          </a:p>
          <a:p>
            <a:pPr eaLnBrk="1" hangingPunct="1">
              <a:lnSpc>
                <a:spcPct val="95000"/>
              </a:lnSpc>
              <a:spcAft>
                <a:spcPct val="15000"/>
              </a:spcAft>
              <a:buFont typeface="Wingdings" panose="05000000000000000000" pitchFamily="2" charset="2"/>
              <a:buChar char="§"/>
            </a:pPr>
            <a:r>
              <a:rPr lang="en-US" dirty="0">
                <a:latin typeface="+mn-lt"/>
              </a:rPr>
              <a:t>If they are installed in the exhaust hood, the exhaust air is pushed through the duct and not pulled out. By pushing vapors, fumes, etc. through that duct, the system puts the exhaust duct under positive pressure, which can force dirty air back into the room through holes and gaps in the duct work.</a:t>
            </a: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2697781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11. Hygienically Designed Lighting </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Lighting must illuminate horizontal and vertical working surfaces evenly, without causing glare and at an intensity of about 300–500 lux at normal working height</a:t>
            </a:r>
          </a:p>
          <a:p>
            <a:pPr eaLnBrk="1" hangingPunct="1">
              <a:lnSpc>
                <a:spcPct val="95000"/>
              </a:lnSpc>
              <a:spcAft>
                <a:spcPct val="15000"/>
              </a:spcAft>
              <a:buFont typeface="Wingdings" panose="05000000000000000000" pitchFamily="2" charset="2"/>
              <a:buChar char="§"/>
            </a:pPr>
            <a:r>
              <a:rPr lang="en-US" dirty="0">
                <a:latin typeface="+mn-lt"/>
              </a:rPr>
              <a:t>Walls and ceilings should be light-colored because that permits fast detection of dirt and soil on their surfaces. In contrast, dark-colored walls and floors require additional lighting.</a:t>
            </a:r>
          </a:p>
          <a:p>
            <a:pPr eaLnBrk="1" hangingPunct="1">
              <a:lnSpc>
                <a:spcPct val="95000"/>
              </a:lnSpc>
              <a:spcAft>
                <a:spcPct val="15000"/>
              </a:spcAft>
              <a:buFont typeface="Wingdings" panose="05000000000000000000" pitchFamily="2" charset="2"/>
              <a:buChar char="§"/>
            </a:pPr>
            <a:r>
              <a:rPr lang="en-US" dirty="0">
                <a:latin typeface="+mn-lt"/>
              </a:rPr>
              <a:t>Preference should be given to lighting mounted on ceilings rather than on walls, because process equipment, storage racks, etc. can form shadows that make cleaning and inspection of floor, walls or ceilings difficult. For the same reason, overhead piping may not obstruct lighting.</a:t>
            </a:r>
          </a:p>
          <a:p>
            <a:pPr eaLnBrk="1" hangingPunct="1">
              <a:lnSpc>
                <a:spcPct val="95000"/>
              </a:lnSpc>
              <a:spcAft>
                <a:spcPct val="15000"/>
              </a:spcAft>
              <a:buFont typeface="Wingdings" panose="05000000000000000000" pitchFamily="2" charset="2"/>
              <a:buChar char="§"/>
            </a:pPr>
            <a:r>
              <a:rPr lang="en-US" dirty="0">
                <a:latin typeface="+mn-lt"/>
              </a:rPr>
              <a:t>Selected lighting should produce little heat and UV light to prevent attraction of insects</a:t>
            </a:r>
          </a:p>
          <a:p>
            <a:pPr eaLnBrk="1" hangingPunct="1">
              <a:lnSpc>
                <a:spcPct val="95000"/>
              </a:lnSpc>
              <a:spcAft>
                <a:spcPct val="15000"/>
              </a:spcAft>
              <a:buFont typeface="Wingdings" panose="05000000000000000000" pitchFamily="2" charset="2"/>
              <a:buChar char="§"/>
            </a:pPr>
            <a:r>
              <a:rPr lang="en-US" dirty="0">
                <a:latin typeface="+mn-lt"/>
              </a:rPr>
              <a:t>To avoid projections that accumulate dust, they can be built into the ceiling or wall with a hermetically closed seal.</a:t>
            </a: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2336366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12. Hygienic Supply and Application of Electricity</a:t>
            </a:r>
          </a:p>
        </p:txBody>
      </p:sp>
      <p:sp>
        <p:nvSpPr>
          <p:cNvPr id="3"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In zone M areas, install individual cables or multiple cables of small diameter, sharing the same route, in conduits.</a:t>
            </a:r>
          </a:p>
          <a:p>
            <a:pPr eaLnBrk="1" hangingPunct="1">
              <a:lnSpc>
                <a:spcPct val="95000"/>
              </a:lnSpc>
              <a:spcAft>
                <a:spcPct val="15000"/>
              </a:spcAft>
              <a:buFont typeface="Wingdings" panose="05000000000000000000" pitchFamily="2" charset="2"/>
              <a:buChar char="§"/>
            </a:pPr>
            <a:r>
              <a:rPr lang="en-US" dirty="0">
                <a:latin typeface="+mn-lt"/>
              </a:rPr>
              <a:t>When two or more cables partly share a common route but go to different termination points, create an un-sealable opening that allow the cable(s) to enter or exit the conduit </a:t>
            </a:r>
          </a:p>
          <a:p>
            <a:pPr eaLnBrk="1" hangingPunct="1">
              <a:lnSpc>
                <a:spcPct val="95000"/>
              </a:lnSpc>
              <a:spcAft>
                <a:spcPct val="15000"/>
              </a:spcAft>
              <a:buFont typeface="Wingdings" panose="05000000000000000000" pitchFamily="2" charset="2"/>
              <a:buChar char="§"/>
            </a:pPr>
            <a:r>
              <a:rPr lang="en-US" dirty="0">
                <a:latin typeface="+mn-lt"/>
              </a:rPr>
              <a:t>For long distances, straight line, non-bundled electric cables should be mounted on wire trays, preferably separated from each other</a:t>
            </a:r>
          </a:p>
          <a:p>
            <a:pPr eaLnBrk="1" hangingPunct="1">
              <a:lnSpc>
                <a:spcPct val="95000"/>
              </a:lnSpc>
              <a:spcAft>
                <a:spcPct val="15000"/>
              </a:spcAft>
              <a:buFont typeface="Wingdings" panose="05000000000000000000" pitchFamily="2" charset="2"/>
              <a:buChar char="§"/>
            </a:pPr>
            <a:r>
              <a:rPr lang="en-US" dirty="0">
                <a:latin typeface="+mn-lt"/>
              </a:rPr>
              <a:t>Vertical cable trays are less prone to dust accumulation, and are more accessible for inspection and cleaning. The use of horizontal racks for electrical cabling should be minimized, or they should be protected by a removable lid or installed vertically (on their side) to minimize horizontal surfaces.</a:t>
            </a:r>
          </a:p>
          <a:p>
            <a:pPr eaLnBrk="1" hangingPunct="1">
              <a:lnSpc>
                <a:spcPct val="95000"/>
              </a:lnSpc>
              <a:spcAft>
                <a:spcPct val="15000"/>
              </a:spcAft>
              <a:buFont typeface="Wingdings" panose="05000000000000000000" pitchFamily="2" charset="2"/>
              <a:buChar char="§"/>
            </a:pPr>
            <a:r>
              <a:rPr lang="en-US" dirty="0">
                <a:latin typeface="+mn-lt"/>
              </a:rPr>
              <a:t>Electric components should be enclosed in dust- and water-tight cabinets or field boxes with all connections made at the bottom. Connections of cables and wires to housings must be sealed. </a:t>
            </a: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endParaRPr lang="en-US" dirty="0">
              <a:latin typeface="+mn-lt"/>
            </a:endParaRPr>
          </a:p>
        </p:txBody>
      </p:sp>
      <p:sp>
        <p:nvSpPr>
          <p:cNvPr id="4" name="Rectangle 2"/>
          <p:cNvSpPr txBox="1">
            <a:spLocks noChangeArrowheads="1"/>
          </p:cNvSpPr>
          <p:nvPr/>
        </p:nvSpPr>
        <p:spPr>
          <a:xfrm>
            <a:off x="347663" y="6342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noProof="1">
                <a:latin typeface="+mn-lt"/>
              </a:rPr>
              <a:t>CONSTRUCTION OF FACILITIES</a:t>
            </a:r>
          </a:p>
        </p:txBody>
      </p:sp>
    </p:spTree>
    <p:extLst>
      <p:ext uri="{BB962C8B-B14F-4D97-AF65-F5344CB8AC3E}">
        <p14:creationId xmlns:p14="http://schemas.microsoft.com/office/powerpoint/2010/main" val="26728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sz="3200" noProof="1">
                <a:latin typeface="+mn-lt"/>
              </a:rPr>
              <a:t> HYGIENIC FOOD FACTORY DESIGN </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Hygienic food factory design provides</a:t>
            </a:r>
          </a:p>
        </p:txBody>
      </p:sp>
      <p:sp>
        <p:nvSpPr>
          <p:cNvPr id="17" name="Rectangle 5"/>
          <p:cNvSpPr>
            <a:spLocks noChangeArrowheads="1"/>
          </p:cNvSpPr>
          <p:nvPr/>
        </p:nvSpPr>
        <p:spPr bwMode="gray">
          <a:xfrm>
            <a:off x="323850" y="2209800"/>
            <a:ext cx="8515350" cy="42672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pPr>
            <a:endParaRPr lang="en-US" altLang="en-US" noProof="1">
              <a:latin typeface="+mn-lt"/>
            </a:endParaRPr>
          </a:p>
        </p:txBody>
      </p:sp>
      <p:pic>
        <p:nvPicPr>
          <p:cNvPr id="1026" name="Picture 2" descr="Image result for Hygienic food factory design prov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42147"/>
            <a:ext cx="8229600" cy="400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086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sz="3200" noProof="1">
                <a:latin typeface="+mn-lt"/>
              </a:rPr>
              <a:t> HYGIENIC FOOD FACTORY DESIGN </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Hygieninc food factory design provides</a:t>
            </a:r>
          </a:p>
        </p:txBody>
      </p:sp>
      <p:sp>
        <p:nvSpPr>
          <p:cNvPr id="10" name="Rectangle 5"/>
          <p:cNvSpPr>
            <a:spLocks noChangeArrowheads="1"/>
          </p:cNvSpPr>
          <p:nvPr/>
        </p:nvSpPr>
        <p:spPr bwMode="gray">
          <a:xfrm>
            <a:off x="323850" y="2209800"/>
            <a:ext cx="8515350" cy="1671637"/>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To control food safety, providing barriers to food contamination is a generally applied concept. The three barriers being:</a:t>
            </a:r>
          </a:p>
          <a:p>
            <a:pPr lvl="1" eaLnBrk="1" hangingPunct="1">
              <a:lnSpc>
                <a:spcPct val="95000"/>
              </a:lnSpc>
              <a:spcAft>
                <a:spcPct val="15000"/>
              </a:spcAft>
              <a:buSzPct val="105000"/>
              <a:buFont typeface="Arial" panose="020B0604020202020204" pitchFamily="34" charset="0"/>
              <a:buChar char="▪"/>
            </a:pPr>
            <a:r>
              <a:rPr lang="en-US" dirty="0">
                <a:latin typeface="+mn-lt"/>
              </a:rPr>
              <a:t>Outside premises</a:t>
            </a:r>
          </a:p>
          <a:p>
            <a:pPr lvl="1" eaLnBrk="1" hangingPunct="1">
              <a:lnSpc>
                <a:spcPct val="95000"/>
              </a:lnSpc>
              <a:spcAft>
                <a:spcPct val="15000"/>
              </a:spcAft>
              <a:buSzPct val="105000"/>
              <a:buFont typeface="Arial" panose="020B0604020202020204" pitchFamily="34" charset="0"/>
              <a:buChar char="▪"/>
            </a:pPr>
            <a:r>
              <a:rPr lang="en-US" dirty="0">
                <a:latin typeface="+mn-lt"/>
              </a:rPr>
              <a:t>Closing of factory buildings</a:t>
            </a:r>
          </a:p>
          <a:p>
            <a:pPr lvl="1" eaLnBrk="1" hangingPunct="1">
              <a:lnSpc>
                <a:spcPct val="95000"/>
              </a:lnSpc>
              <a:spcAft>
                <a:spcPct val="15000"/>
              </a:spcAft>
              <a:buSzPct val="105000"/>
              <a:buFont typeface="Arial" panose="020B0604020202020204" pitchFamily="34" charset="0"/>
              <a:buChar char="▪"/>
            </a:pPr>
            <a:r>
              <a:rPr lang="en-US" dirty="0">
                <a:latin typeface="+mn-lt"/>
              </a:rPr>
              <a:t>Segregation of restricted areas</a:t>
            </a:r>
          </a:p>
          <a:p>
            <a:pPr eaLnBrk="1" hangingPunct="1">
              <a:lnSpc>
                <a:spcPct val="95000"/>
              </a:lnSpc>
              <a:spcAft>
                <a:spcPct val="15000"/>
              </a:spcAft>
              <a:buClr>
                <a:schemeClr val="accent1"/>
              </a:buClr>
              <a:buFont typeface="Wingdings" panose="05000000000000000000" pitchFamily="2" charset="2"/>
              <a:buChar char="§"/>
            </a:pPr>
            <a:endParaRPr lang="en-US" altLang="en-US" noProof="1">
              <a:latin typeface="+mn-lt"/>
            </a:endParaRPr>
          </a:p>
        </p:txBody>
      </p:sp>
      <p:sp>
        <p:nvSpPr>
          <p:cNvPr id="11" name="Rectangle 3"/>
          <p:cNvSpPr>
            <a:spLocks noChangeArrowheads="1"/>
          </p:cNvSpPr>
          <p:nvPr/>
        </p:nvSpPr>
        <p:spPr bwMode="gray">
          <a:xfrm>
            <a:off x="323850" y="4038600"/>
            <a:ext cx="8515350" cy="376237"/>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Barrier 1: Outside premises</a:t>
            </a:r>
          </a:p>
        </p:txBody>
      </p:sp>
      <p:sp>
        <p:nvSpPr>
          <p:cNvPr id="12" name="Rectangle 6"/>
          <p:cNvSpPr>
            <a:spLocks noChangeArrowheads="1"/>
          </p:cNvSpPr>
          <p:nvPr/>
        </p:nvSpPr>
        <p:spPr bwMode="gray">
          <a:xfrm>
            <a:off x="323850" y="4418012"/>
            <a:ext cx="8515350" cy="1982788"/>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altLang="en-US" noProof="1">
                <a:latin typeface="+mn-lt"/>
              </a:rPr>
              <a:t>This is to prevent unauthorized access to the facility.</a:t>
            </a:r>
          </a:p>
          <a:p>
            <a:pPr eaLnBrk="1" hangingPunct="1">
              <a:lnSpc>
                <a:spcPct val="95000"/>
              </a:lnSpc>
              <a:spcAft>
                <a:spcPct val="15000"/>
              </a:spcAft>
              <a:buFont typeface="Wingdings" panose="05000000000000000000" pitchFamily="2" charset="2"/>
              <a:buChar char="§"/>
            </a:pPr>
            <a:r>
              <a:rPr lang="en-US" dirty="0">
                <a:latin typeface="+mn-lt"/>
              </a:rPr>
              <a:t>The access of transport vehicles with raw materials and end-products, personnel, domestic and non-domestic animals should be monitored and controlled.</a:t>
            </a:r>
          </a:p>
          <a:p>
            <a:pPr eaLnBrk="1" hangingPunct="1">
              <a:lnSpc>
                <a:spcPct val="95000"/>
              </a:lnSpc>
              <a:spcAft>
                <a:spcPct val="15000"/>
              </a:spcAft>
              <a:buFont typeface="Wingdings" panose="05000000000000000000" pitchFamily="2" charset="2"/>
              <a:buChar char="§"/>
            </a:pPr>
            <a:r>
              <a:rPr lang="en-US" dirty="0">
                <a:latin typeface="+mn-lt"/>
              </a:rPr>
              <a:t>Areas within a 3-m perimeter of the factory must be kept vegetation free to avoid pest breeding and harborage sites</a:t>
            </a:r>
            <a:endParaRPr lang="en-US" altLang="en-US" noProof="1">
              <a:latin typeface="+mn-lt"/>
            </a:endParaRPr>
          </a:p>
        </p:txBody>
      </p:sp>
    </p:spTree>
    <p:extLst>
      <p:ext uri="{BB962C8B-B14F-4D97-AF65-F5344CB8AC3E}">
        <p14:creationId xmlns:p14="http://schemas.microsoft.com/office/powerpoint/2010/main" val="13246514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sz="3200" noProof="1">
                <a:latin typeface="+mn-lt"/>
              </a:rPr>
              <a:t> HYGIENIC FOOD FACTORY DESIGN </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Barrier 2: Closing of factory buildings</a:t>
            </a:r>
          </a:p>
        </p:txBody>
      </p:sp>
      <p:sp>
        <p:nvSpPr>
          <p:cNvPr id="10" name="Rectangle 5"/>
          <p:cNvSpPr>
            <a:spLocks noChangeArrowheads="1"/>
          </p:cNvSpPr>
          <p:nvPr/>
        </p:nvSpPr>
        <p:spPr bwMode="gray">
          <a:xfrm>
            <a:off x="323850" y="2209800"/>
            <a:ext cx="8515350" cy="17526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All entrances/exits must be designed for control over access, flow or exit of personnel, raw and finished food products, air, process aids, waste, utilities and pests.</a:t>
            </a:r>
          </a:p>
          <a:p>
            <a:pPr eaLnBrk="1" hangingPunct="1">
              <a:lnSpc>
                <a:spcPct val="95000"/>
              </a:lnSpc>
              <a:spcAft>
                <a:spcPct val="15000"/>
              </a:spcAft>
              <a:buFont typeface="Wingdings" panose="05000000000000000000" pitchFamily="2" charset="2"/>
              <a:buChar char="§"/>
            </a:pPr>
            <a:r>
              <a:rPr lang="en-US" dirty="0">
                <a:latin typeface="+mn-lt"/>
              </a:rPr>
              <a:t>Floor drains must be screened to avoid rats from entering the food plant via sewers; ventilator openings, including vents in the roof, should be screened to prevent the entry of roof rats, insects and birds</a:t>
            </a:r>
            <a:endParaRPr lang="en-US" altLang="en-US" noProof="1">
              <a:latin typeface="+mn-lt"/>
            </a:endParaRPr>
          </a:p>
        </p:txBody>
      </p:sp>
      <p:sp>
        <p:nvSpPr>
          <p:cNvPr id="11" name="Rectangle 3"/>
          <p:cNvSpPr>
            <a:spLocks noChangeArrowheads="1"/>
          </p:cNvSpPr>
          <p:nvPr/>
        </p:nvSpPr>
        <p:spPr bwMode="gray">
          <a:xfrm>
            <a:off x="323850" y="4038600"/>
            <a:ext cx="8515350" cy="376237"/>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Barrier 3: Segregation of restricted areas &amp; processing equipment</a:t>
            </a:r>
          </a:p>
        </p:txBody>
      </p:sp>
      <p:sp>
        <p:nvSpPr>
          <p:cNvPr id="12" name="Rectangle 6"/>
          <p:cNvSpPr>
            <a:spLocks noChangeArrowheads="1"/>
          </p:cNvSpPr>
          <p:nvPr/>
        </p:nvSpPr>
        <p:spPr bwMode="gray">
          <a:xfrm>
            <a:off x="323850" y="4418012"/>
            <a:ext cx="8515350" cy="1982788"/>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altLang="en-US" noProof="1">
                <a:latin typeface="+mn-lt"/>
              </a:rPr>
              <a:t>Each area has different hygiene requirements and controlled access</a:t>
            </a:r>
          </a:p>
          <a:p>
            <a:pPr eaLnBrk="1" hangingPunct="1">
              <a:lnSpc>
                <a:spcPct val="95000"/>
              </a:lnSpc>
              <a:spcAft>
                <a:spcPct val="15000"/>
              </a:spcAft>
              <a:buFont typeface="Wingdings" panose="05000000000000000000" pitchFamily="2" charset="2"/>
              <a:buChar char="§"/>
            </a:pPr>
            <a:r>
              <a:rPr lang="en-US" dirty="0">
                <a:latin typeface="+mn-lt"/>
              </a:rPr>
              <a:t>Processing equipment (including storage and conveying systems), must have an adequate hygienic design and must be closed to protect the food product from external contamination.</a:t>
            </a:r>
            <a:br>
              <a:rPr lang="en-US" dirty="0">
                <a:latin typeface="+mn-lt"/>
              </a:rPr>
            </a:br>
            <a:endParaRPr lang="en-US" altLang="en-US" noProof="1">
              <a:latin typeface="+mn-lt"/>
            </a:endParaRPr>
          </a:p>
        </p:txBody>
      </p:sp>
    </p:spTree>
    <p:extLst>
      <p:ext uri="{BB962C8B-B14F-4D97-AF65-F5344CB8AC3E}">
        <p14:creationId xmlns:p14="http://schemas.microsoft.com/office/powerpoint/2010/main" val="42386706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ZONING: CORESTONE FOR FOOD CONTAMINATION PREVENTION</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Basic Hygiene Zone</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altLang="en-US" noProof="1">
                <a:latin typeface="+mn-lt"/>
              </a:rPr>
              <a:t>Zone B</a:t>
            </a:r>
          </a:p>
          <a:p>
            <a:pPr lvl="1" eaLnBrk="1" hangingPunct="1">
              <a:lnSpc>
                <a:spcPct val="95000"/>
              </a:lnSpc>
              <a:spcAft>
                <a:spcPct val="15000"/>
              </a:spcAft>
              <a:buSzPct val="105000"/>
              <a:buFont typeface="Arial" panose="020B0604020202020204" pitchFamily="34" charset="0"/>
              <a:buChar char="▪"/>
            </a:pPr>
            <a:r>
              <a:rPr lang="en-US" altLang="en-US" noProof="1">
                <a:latin typeface="+mn-lt"/>
              </a:rPr>
              <a:t>A</a:t>
            </a:r>
            <a:r>
              <a:rPr lang="en-US" dirty="0">
                <a:latin typeface="+mn-lt"/>
              </a:rPr>
              <a:t>rea in which a basic level of hygienic design requirements suffices.</a:t>
            </a:r>
          </a:p>
          <a:p>
            <a:pPr lvl="1" eaLnBrk="1" hangingPunct="1">
              <a:lnSpc>
                <a:spcPct val="95000"/>
              </a:lnSpc>
              <a:spcAft>
                <a:spcPct val="15000"/>
              </a:spcAft>
              <a:buSzPct val="105000"/>
              <a:buFont typeface="Arial" panose="020B0604020202020204" pitchFamily="34" charset="0"/>
              <a:buChar char="▪"/>
            </a:pPr>
            <a:r>
              <a:rPr lang="en-US" dirty="0">
                <a:latin typeface="+mn-lt"/>
              </a:rPr>
              <a:t>It encompasses areas in which products are produced that are not susceptible to contamination or that are protected in their final packages</a:t>
            </a:r>
          </a:p>
          <a:p>
            <a:pPr eaLnBrk="1" hangingPunct="1">
              <a:lnSpc>
                <a:spcPct val="95000"/>
              </a:lnSpc>
              <a:spcAft>
                <a:spcPct val="15000"/>
              </a:spcAft>
              <a:buFont typeface="Wingdings" panose="05000000000000000000" pitchFamily="2" charset="2"/>
              <a:buChar char="§"/>
            </a:pPr>
            <a:r>
              <a:rPr lang="en-US" dirty="0">
                <a:latin typeface="+mn-lt"/>
              </a:rPr>
              <a:t>Zone B</a:t>
            </a:r>
            <a:r>
              <a:rPr lang="en-US" baseline="-25000" dirty="0">
                <a:latin typeface="+mn-lt"/>
              </a:rPr>
              <a:t>0</a:t>
            </a:r>
          </a:p>
          <a:p>
            <a:pPr lvl="1" eaLnBrk="1" hangingPunct="1">
              <a:lnSpc>
                <a:spcPct val="95000"/>
              </a:lnSpc>
              <a:spcAft>
                <a:spcPct val="15000"/>
              </a:spcAft>
              <a:buSzPct val="105000"/>
              <a:buFont typeface="Arial" panose="020B0604020202020204" pitchFamily="34" charset="0"/>
              <a:buChar char="▪"/>
            </a:pPr>
            <a:r>
              <a:rPr lang="en-US" dirty="0">
                <a:latin typeface="+mn-lt"/>
              </a:rPr>
              <a:t>Area outside the buildings within the perimeter of the site where the objective is to control or reduce hazards created by unauthorized personnel entry and hazards created by water, dirt, dust and presence of animals. </a:t>
            </a:r>
          </a:p>
          <a:p>
            <a:pPr eaLnBrk="1" hangingPunct="1">
              <a:lnSpc>
                <a:spcPct val="95000"/>
              </a:lnSpc>
              <a:spcAft>
                <a:spcPct val="15000"/>
              </a:spcAft>
              <a:buFont typeface="Wingdings" panose="05000000000000000000" pitchFamily="2" charset="2"/>
              <a:buChar char="§"/>
            </a:pPr>
            <a:r>
              <a:rPr lang="en-US" altLang="en-US" noProof="1">
                <a:latin typeface="+mn-lt"/>
              </a:rPr>
              <a:t>Zone B</a:t>
            </a:r>
            <a:r>
              <a:rPr lang="en-US" altLang="en-US" baseline="-25000" noProof="1">
                <a:latin typeface="+mn-lt"/>
              </a:rPr>
              <a:t>1</a:t>
            </a:r>
            <a:endParaRPr lang="en-US" altLang="en-US" noProof="1">
              <a:latin typeface="+mn-lt"/>
            </a:endParaRPr>
          </a:p>
          <a:p>
            <a:pPr lvl="1" eaLnBrk="1" hangingPunct="1">
              <a:lnSpc>
                <a:spcPct val="95000"/>
              </a:lnSpc>
              <a:spcAft>
                <a:spcPct val="15000"/>
              </a:spcAft>
              <a:buSzPct val="105000"/>
              <a:buFont typeface="Arial" panose="020B0604020202020204" pitchFamily="34" charset="0"/>
              <a:buChar char="▪"/>
            </a:pPr>
            <a:r>
              <a:rPr lang="en-US" dirty="0">
                <a:latin typeface="+mn-lt"/>
              </a:rPr>
              <a:t>B1 zones include warehouses that store both raw materials and packed processed products, offices, workshops, power supply areas, canteens and redundant buildings/rooms. </a:t>
            </a:r>
          </a:p>
          <a:p>
            <a:pPr lvl="1" eaLnBrk="1" hangingPunct="1">
              <a:lnSpc>
                <a:spcPct val="95000"/>
              </a:lnSpc>
              <a:spcAft>
                <a:spcPct val="15000"/>
              </a:spcAft>
              <a:buSzPct val="105000"/>
              <a:buFont typeface="Arial" panose="020B0604020202020204" pitchFamily="34" charset="0"/>
              <a:buChar char="▪"/>
            </a:pPr>
            <a:r>
              <a:rPr lang="en-US" dirty="0">
                <a:latin typeface="+mn-lt"/>
              </a:rPr>
              <a:t>The objective is to control or reduce hazards created by birds and pests.</a:t>
            </a:r>
            <a:br>
              <a:rPr lang="en-US" dirty="0">
                <a:latin typeface="+mn-lt"/>
              </a:rPr>
            </a:br>
            <a:endParaRPr lang="en-US" altLang="en-US" noProof="1">
              <a:latin typeface="+mn-lt"/>
            </a:endParaRPr>
          </a:p>
        </p:txBody>
      </p:sp>
    </p:spTree>
    <p:extLst>
      <p:ext uri="{BB962C8B-B14F-4D97-AF65-F5344CB8AC3E}">
        <p14:creationId xmlns:p14="http://schemas.microsoft.com/office/powerpoint/2010/main" val="15380827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ZONING: CORESTONE FOR FOOD CONTAMINATION PREVENTION</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noProof="1">
                <a:solidFill>
                  <a:srgbClr val="FFFFFF"/>
                </a:solidFill>
                <a:latin typeface="+mn-lt"/>
              </a:rPr>
              <a:t>Medium Hygiene Zone</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altLang="en-US" noProof="1">
                <a:latin typeface="+mn-lt"/>
              </a:rPr>
              <a:t>Zone M</a:t>
            </a:r>
          </a:p>
          <a:p>
            <a:pPr lvl="1" eaLnBrk="1" hangingPunct="1">
              <a:lnSpc>
                <a:spcPct val="95000"/>
              </a:lnSpc>
              <a:spcAft>
                <a:spcPct val="15000"/>
              </a:spcAft>
              <a:buSzPct val="105000"/>
              <a:buFont typeface="Arial" panose="020B0604020202020204" pitchFamily="34" charset="0"/>
              <a:buChar char="▪"/>
            </a:pPr>
            <a:r>
              <a:rPr lang="en-US" altLang="en-US" noProof="1">
                <a:latin typeface="+mn-lt"/>
              </a:rPr>
              <a:t>A</a:t>
            </a:r>
            <a:r>
              <a:rPr lang="en-US" dirty="0">
                <a:latin typeface="+mn-lt"/>
              </a:rPr>
              <a:t>rea in which medium level of hygienic design requirements suffices.</a:t>
            </a:r>
          </a:p>
          <a:p>
            <a:pPr lvl="1" eaLnBrk="1" hangingPunct="1">
              <a:lnSpc>
                <a:spcPct val="95000"/>
              </a:lnSpc>
              <a:spcAft>
                <a:spcPct val="15000"/>
              </a:spcAft>
              <a:buSzPct val="105000"/>
              <a:buFont typeface="Arial" panose="020B0604020202020204" pitchFamily="34" charset="0"/>
              <a:buChar char="▪"/>
            </a:pPr>
            <a:r>
              <a:rPr lang="en-US" dirty="0">
                <a:latin typeface="+mn-lt"/>
              </a:rPr>
              <a:t>It includes process areas where products are produced that are susceptible to contamination, but where the consumer group is not especially sensitive and where no further microbial growth is possible in the product in the supply chain</a:t>
            </a:r>
          </a:p>
          <a:p>
            <a:pPr lvl="1" eaLnBrk="1" hangingPunct="1">
              <a:lnSpc>
                <a:spcPct val="95000"/>
              </a:lnSpc>
              <a:spcAft>
                <a:spcPct val="15000"/>
              </a:spcAft>
              <a:buSzPct val="105000"/>
              <a:buFont typeface="Arial" panose="020B0604020202020204" pitchFamily="34" charset="0"/>
              <a:buChar char="▪"/>
            </a:pPr>
            <a:r>
              <a:rPr lang="en-US" dirty="0">
                <a:latin typeface="+mn-lt"/>
              </a:rPr>
              <a:t>In this area, product might be exposed to the environment, during sampling and during the opening of equipment to clear blockages</a:t>
            </a:r>
          </a:p>
          <a:p>
            <a:pPr lvl="1" eaLnBrk="1" hangingPunct="1">
              <a:lnSpc>
                <a:spcPct val="95000"/>
              </a:lnSpc>
              <a:spcAft>
                <a:spcPct val="15000"/>
              </a:spcAft>
              <a:buSzPct val="105000"/>
              <a:buFont typeface="Arial" panose="020B0604020202020204" pitchFamily="34" charset="0"/>
              <a:buChar char="▪"/>
            </a:pPr>
            <a:r>
              <a:rPr lang="en-US" dirty="0">
                <a:latin typeface="+mn-lt"/>
              </a:rPr>
              <a:t>The objective is </a:t>
            </a:r>
          </a:p>
          <a:p>
            <a:pPr marL="1200150" lvl="2" indent="-285750" eaLnBrk="1" hangingPunct="1">
              <a:lnSpc>
                <a:spcPct val="95000"/>
              </a:lnSpc>
              <a:spcAft>
                <a:spcPct val="15000"/>
              </a:spcAft>
              <a:buSzPct val="105000"/>
              <a:buFont typeface="Calibri" panose="020F0502020204030204" pitchFamily="34" charset="0"/>
              <a:buChar char="▫"/>
            </a:pPr>
            <a:r>
              <a:rPr lang="en-US" dirty="0">
                <a:latin typeface="+mn-lt"/>
              </a:rPr>
              <a:t>to control or reduce the creation of hazardous sources that can affect an associated area of higher zone classification</a:t>
            </a:r>
          </a:p>
          <a:p>
            <a:pPr marL="1200150" lvl="2" indent="-285750" eaLnBrk="1" hangingPunct="1">
              <a:lnSpc>
                <a:spcPct val="95000"/>
              </a:lnSpc>
              <a:spcAft>
                <a:spcPct val="15000"/>
              </a:spcAft>
              <a:buSzPct val="105000"/>
              <a:buFont typeface="Calibri" panose="020F0502020204030204" pitchFamily="34" charset="0"/>
              <a:buChar char="▫"/>
            </a:pPr>
            <a:r>
              <a:rPr lang="en-US" dirty="0">
                <a:latin typeface="+mn-lt"/>
              </a:rPr>
              <a:t>the protection of the interior of food processing equipment from contamination when exposed to the atmosphere.</a:t>
            </a:r>
            <a:br>
              <a:rPr lang="en-US" dirty="0">
                <a:latin typeface="+mn-lt"/>
              </a:rPr>
            </a:br>
            <a:endParaRPr lang="en-US" altLang="en-US" noProof="1">
              <a:latin typeface="+mn-lt"/>
            </a:endParaRPr>
          </a:p>
        </p:txBody>
      </p:sp>
    </p:spTree>
    <p:extLst>
      <p:ext uri="{BB962C8B-B14F-4D97-AF65-F5344CB8AC3E}">
        <p14:creationId xmlns:p14="http://schemas.microsoft.com/office/powerpoint/2010/main" val="21957243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663" y="634206"/>
            <a:ext cx="8229600" cy="1143000"/>
          </a:xfrm>
        </p:spPr>
        <p:txBody>
          <a:bodyPr>
            <a:normAutofit/>
          </a:bodyPr>
          <a:lstStyle/>
          <a:p>
            <a:r>
              <a:rPr lang="en-US" altLang="en-US" sz="3200" noProof="1">
                <a:latin typeface="+mn-lt"/>
              </a:rPr>
              <a:t>ZONING: CORESTONE FOR FOOD CONTAMINATION PREVENTION</a:t>
            </a:r>
          </a:p>
        </p:txBody>
      </p:sp>
      <p:sp>
        <p:nvSpPr>
          <p:cNvPr id="16" name="Rectangle 2"/>
          <p:cNvSpPr>
            <a:spLocks noChangeArrowheads="1"/>
          </p:cNvSpPr>
          <p:nvPr/>
        </p:nvSpPr>
        <p:spPr bwMode="gray">
          <a:xfrm>
            <a:off x="323850" y="1833562"/>
            <a:ext cx="8515350" cy="376238"/>
          </a:xfrm>
          <a:prstGeom prst="rect">
            <a:avLst/>
          </a:prstGeom>
          <a:solidFill>
            <a:schemeClr val="accent4">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noProof="1">
                <a:solidFill>
                  <a:srgbClr val="FFFFFF"/>
                </a:solidFill>
                <a:latin typeface="+mn-lt"/>
              </a:rPr>
              <a:t>High Hygiene Zone</a:t>
            </a:r>
          </a:p>
        </p:txBody>
      </p:sp>
      <p:sp>
        <p:nvSpPr>
          <p:cNvPr id="17" name="Rectangle 5"/>
          <p:cNvSpPr>
            <a:spLocks noChangeArrowheads="1"/>
          </p:cNvSpPr>
          <p:nvPr/>
        </p:nvSpPr>
        <p:spPr bwMode="gray">
          <a:xfrm>
            <a:off x="323850" y="2209800"/>
            <a:ext cx="8515350" cy="41910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altLang="en-US" noProof="1">
                <a:latin typeface="+mn-lt"/>
              </a:rPr>
              <a:t>Zone H</a:t>
            </a:r>
          </a:p>
          <a:p>
            <a:pPr lvl="1" eaLnBrk="1" hangingPunct="1">
              <a:lnSpc>
                <a:spcPct val="95000"/>
              </a:lnSpc>
              <a:spcAft>
                <a:spcPct val="15000"/>
              </a:spcAft>
              <a:buSzPct val="105000"/>
              <a:buFont typeface="Arial" panose="020B0604020202020204" pitchFamily="34" charset="0"/>
              <a:buChar char="▪"/>
            </a:pPr>
            <a:r>
              <a:rPr lang="en-US" dirty="0">
                <a:latin typeface="+mn-lt"/>
              </a:rPr>
              <a:t>Area where the highest level of hygiene is required</a:t>
            </a:r>
          </a:p>
          <a:p>
            <a:pPr lvl="1" eaLnBrk="1" hangingPunct="1">
              <a:lnSpc>
                <a:spcPct val="95000"/>
              </a:lnSpc>
              <a:spcAft>
                <a:spcPct val="15000"/>
              </a:spcAft>
              <a:buSzPct val="105000"/>
              <a:buFont typeface="Arial" panose="020B0604020202020204" pitchFamily="34" charset="0"/>
              <a:buChar char="▪"/>
            </a:pPr>
            <a:r>
              <a:rPr lang="en-US" dirty="0">
                <a:latin typeface="+mn-lt"/>
              </a:rPr>
              <a:t>A “High Hygiene” room, which, in food processing is the equivalent of a cleanroom, must be completely contained</a:t>
            </a:r>
          </a:p>
          <a:p>
            <a:pPr lvl="1" eaLnBrk="1" hangingPunct="1">
              <a:lnSpc>
                <a:spcPct val="95000"/>
              </a:lnSpc>
              <a:spcAft>
                <a:spcPct val="15000"/>
              </a:spcAft>
              <a:buSzPct val="105000"/>
              <a:buFont typeface="Arial" panose="020B0604020202020204" pitchFamily="34" charset="0"/>
              <a:buChar char="▪"/>
            </a:pPr>
            <a:r>
              <a:rPr lang="en-US" dirty="0">
                <a:latin typeface="+mn-lt"/>
              </a:rPr>
              <a:t>Zone H is typical for open processing, where even short exposure of product to the atmosphere can result in a food safety hazard.</a:t>
            </a:r>
          </a:p>
          <a:p>
            <a:pPr lvl="1" eaLnBrk="1" hangingPunct="1">
              <a:lnSpc>
                <a:spcPct val="95000"/>
              </a:lnSpc>
              <a:spcAft>
                <a:spcPct val="15000"/>
              </a:spcAft>
              <a:buSzPct val="105000"/>
              <a:buFont typeface="Arial" panose="020B0604020202020204" pitchFamily="34" charset="0"/>
              <a:buChar char="▪"/>
            </a:pPr>
            <a:r>
              <a:rPr lang="en-US" dirty="0">
                <a:latin typeface="+mn-lt"/>
              </a:rPr>
              <a:t>Products and ingredients that are processed or stored and are destined for a highly susceptible consumer group (e.g., infant nutrition), are instant in nature or ready for consumption. </a:t>
            </a:r>
          </a:p>
          <a:p>
            <a:pPr lvl="1" eaLnBrk="1" hangingPunct="1">
              <a:lnSpc>
                <a:spcPct val="95000"/>
              </a:lnSpc>
              <a:spcAft>
                <a:spcPct val="15000"/>
              </a:spcAft>
              <a:buSzPct val="105000"/>
              <a:buFont typeface="Arial" panose="020B0604020202020204" pitchFamily="34" charset="0"/>
              <a:buChar char="▪"/>
            </a:pPr>
            <a:r>
              <a:rPr lang="en-US" dirty="0">
                <a:latin typeface="+mn-lt"/>
              </a:rPr>
              <a:t>The objective is </a:t>
            </a:r>
          </a:p>
          <a:p>
            <a:pPr marL="1200150" lvl="2" indent="-285750" eaLnBrk="1" hangingPunct="1">
              <a:lnSpc>
                <a:spcPct val="95000"/>
              </a:lnSpc>
              <a:spcAft>
                <a:spcPct val="15000"/>
              </a:spcAft>
              <a:buSzPct val="105000"/>
              <a:buFont typeface="Calibri" panose="020F0502020204030204" pitchFamily="34" charset="0"/>
              <a:buChar char="▫"/>
            </a:pPr>
            <a:r>
              <a:rPr lang="en-US" dirty="0">
                <a:latin typeface="+mn-lt"/>
              </a:rPr>
              <a:t>To control all product contamination hazards and to protect the interior of food processing equipment from exposure to atmosphere. Filtered air must be supplied to this area.</a:t>
            </a:r>
            <a:br>
              <a:rPr lang="en-US" dirty="0">
                <a:latin typeface="+mn-lt"/>
              </a:rPr>
            </a:br>
            <a:endParaRPr lang="en-US" dirty="0">
              <a:latin typeface="+mn-lt"/>
            </a:endParaRPr>
          </a:p>
        </p:txBody>
      </p:sp>
    </p:spTree>
    <p:extLst>
      <p:ext uri="{BB962C8B-B14F-4D97-AF65-F5344CB8AC3E}">
        <p14:creationId xmlns:p14="http://schemas.microsoft.com/office/powerpoint/2010/main" val="159950196"/>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6F0180CB-08B1-436B-9799-0C76022FBD6C}">
  <ds:schemaRefs>
    <ds:schemaRef ds:uri="http://schemas.microsoft.com/office/2006/metadata/properties"/>
    <ds:schemaRef ds:uri="B6023AA3-3CEE-413F-91F8-322A2644F388"/>
    <ds:schemaRef ds:uri="http://schemas.openxmlformats.org/package/2006/metadata/core-propertie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sharepoint/v3/fields"/>
    <ds:schemaRef ds:uri="0f0eb950-47b7-49a7-b2b9-b0c411c9c3b8"/>
    <ds:schemaRef ds:uri="http://schemas.microsoft.com/sharepoint/v3"/>
    <ds:schemaRef ds:uri="http://www.w3.org/XML/1998/namespace"/>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pmg</Template>
  <TotalTime>331</TotalTime>
  <Words>2882</Words>
  <Application>Microsoft Office PowerPoint</Application>
  <PresentationFormat>On-screen Show (4:3)</PresentationFormat>
  <Paragraphs>223</Paragraphs>
  <Slides>32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Castellar</vt:lpstr>
      <vt:lpstr>Wingdings</vt:lpstr>
      <vt:lpstr>Office Theme</vt:lpstr>
      <vt:lpstr>HYGIENIC DESIGN OF FOOD FACILITY</vt:lpstr>
      <vt:lpstr>AGENDA </vt:lpstr>
      <vt:lpstr> HYGIENIC FOOD FACTORY DESIGN </vt:lpstr>
      <vt:lpstr> HYGIENIC FOOD FACTORY DESIGN </vt:lpstr>
      <vt:lpstr> HYGIENIC FOOD FACTORY DESIGN </vt:lpstr>
      <vt:lpstr> HYGIENIC FOOD FACTORY DESIGN </vt:lpstr>
      <vt:lpstr>ZONING: CORESTONE FOR FOOD CONTAMINATION PREVENTION</vt:lpstr>
      <vt:lpstr>ZONING: CORESTONE FOR FOOD CONTAMINATION PREVENTION</vt:lpstr>
      <vt:lpstr>ZONING: CORESTONE FOR FOOD CONTAMINATION PREVENTION</vt:lpstr>
      <vt:lpstr>ZONING: CORESTONE FOR FOOD CONTAMINATION PREVENTION</vt:lpstr>
      <vt:lpstr>CONSTRUCTION OF FACILITIES</vt:lpstr>
      <vt:lpstr>CONSTRUCTION OF FACILITIES</vt:lpstr>
      <vt:lpstr>CONSTRUCTION OF FACILITIES</vt:lpstr>
      <vt:lpstr>CONSTRUCTION OF FACILITIES</vt:lpstr>
      <vt:lpstr>CONSTRUCTION OF FACILITIES</vt:lpstr>
      <vt:lpstr>PowerPoint Presentation</vt:lpstr>
      <vt:lpstr>CONSTRUCTION OF FACILITIES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27</dc:creator>
  <cp:lastModifiedBy>abhinav pandey</cp:lastModifiedBy>
  <cp:revision>58</cp:revision>
  <cp:lastPrinted>2014-11-21T06:58:07Z</cp:lastPrinted>
  <dcterms:created xsi:type="dcterms:W3CDTF">2017-06-18T07:47:22Z</dcterms:created>
  <dcterms:modified xsi:type="dcterms:W3CDTF">2025-04-15T11:01:03Z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