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5"/>
  </p:sldMasterIdLst>
  <p:notesMasterIdLst>
    <p:notesMasterId r:id="rId19"/>
  </p:notesMasterIdLst>
  <p:sldIdLst>
    <p:sldId id="25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99CC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37" autoAdjust="0"/>
  </p:normalViewPr>
  <p:slideViewPr>
    <p:cSldViewPr>
      <p:cViewPr varScale="1">
        <p:scale>
          <a:sx n="93" d="100"/>
          <a:sy n="93" d="100"/>
        </p:scale>
        <p:origin x="15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8B4CB-620C-44DC-9CC9-701675A36E1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462E2-F543-4B30-B078-C63253CE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2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119FA5-AB57-4A6E-9929-E770BABE15CF}" type="slidenum">
              <a:rPr altLang="en-US"/>
              <a:pPr/>
              <a:t>2</a:t>
            </a:fld>
            <a:endParaRPr lang="en-US" altLang="en-US"/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C8526D3-35F4-42D5-933A-7960CEE7B224}" type="slidenum">
              <a:rPr lang="en-GB" altLang="en-US" sz="1300"/>
              <a:pPr algn="r" eaLnBrk="1" hangingPunct="1"/>
              <a:t>2</a:t>
            </a:fld>
            <a:endParaRPr lang="en-GB" altLang="en-US" sz="1300"/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38613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085806-00B6-4FD3-94C1-E3E24191CEE1}" type="slidenum">
              <a:rPr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142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085806-00B6-4FD3-94C1-E3E24191CEE1}" type="slidenum">
              <a:rPr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34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085806-00B6-4FD3-94C1-E3E24191CEE1}" type="slidenum">
              <a:rPr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8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4D035E-04DB-48D2-9CF2-E532F726BDE6}" type="slidenum">
              <a:rPr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39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4D035E-04DB-48D2-9CF2-E532F726BDE6}" type="slidenum">
              <a:rPr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947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4D035E-04DB-48D2-9CF2-E532F726BDE6}" type="slidenum">
              <a:rPr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2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4D035E-04DB-48D2-9CF2-E532F726BDE6}" type="slidenum">
              <a:rPr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62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085806-00B6-4FD3-94C1-E3E24191CEE1}" type="slidenum">
              <a:rPr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93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085806-00B6-4FD3-94C1-E3E24191CEE1}" type="slidenum">
              <a:rPr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029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085806-00B6-4FD3-94C1-E3E24191CEE1}" type="slidenum">
              <a:rPr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59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8085806-00B6-4FD3-94C1-E3E24191CEE1}" type="slidenum">
              <a:rPr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de-DE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563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1" indent="0" algn="ctr">
              <a:buNone/>
              <a:defRPr sz="2000"/>
            </a:lvl2pPr>
            <a:lvl3pPr marL="914361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4" indent="0" algn="ctr">
              <a:buNone/>
              <a:defRPr sz="1600"/>
            </a:lvl5pPr>
            <a:lvl6pPr marL="2285904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176579-FE05-417F-8609-C7CAFF5E6B08}"/>
              </a:ext>
            </a:extLst>
          </p:cNvPr>
          <p:cNvSpPr/>
          <p:nvPr userDrawn="1"/>
        </p:nvSpPr>
        <p:spPr>
          <a:xfrm>
            <a:off x="0" y="6590348"/>
            <a:ext cx="9144000" cy="26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6" dirty="0"/>
              <a:t>Competent People. Smarter Work Systems. Exceptional Customer Interactions.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DFF2D0C-D2C9-46FB-ADF6-A99561CA6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82DF1-27FD-4ADD-91C2-9C181CCE0E13}" type="datetime1">
              <a:rPr lang="en-US" smtClean="0"/>
              <a:t>4/15/2025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F167844-14C8-4475-9827-0B1589FE1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11898"/>
            <a:ext cx="30861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49D29F-51EA-42FF-836F-210591C74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1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581E-3D60-4789-81BA-A8F1555C1ECB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090A-E985-4837-A97A-059404DB2C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820914-E4BC-433E-AEBE-0A380D1DF40F}"/>
              </a:ext>
            </a:extLst>
          </p:cNvPr>
          <p:cNvSpPr/>
          <p:nvPr userDrawn="1"/>
        </p:nvSpPr>
        <p:spPr>
          <a:xfrm>
            <a:off x="0" y="6590348"/>
            <a:ext cx="9144000" cy="26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6" dirty="0"/>
              <a:t>Competent People. Smarter Work Systems. Exceptional Customer Interactions.</a:t>
            </a:r>
          </a:p>
        </p:txBody>
      </p:sp>
    </p:spTree>
    <p:extLst>
      <p:ext uri="{BB962C8B-B14F-4D97-AF65-F5344CB8AC3E}">
        <p14:creationId xmlns:p14="http://schemas.microsoft.com/office/powerpoint/2010/main" val="84347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0FB658-1DD4-4E67-9DD4-9075B9581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675B3-901B-4884-9D3B-DD82244241A2}" type="datetime1">
              <a:rPr lang="en-US" smtClean="0"/>
              <a:t>4/15/2025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5ABC8AF-6C8D-4E94-B42A-425E6E33D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11898"/>
            <a:ext cx="30861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F3970AF-C2BE-4BB0-A0D9-0C90862EA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9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B0F-90E2-412D-AE42-DE276FA4C40E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090A-E985-4837-A97A-059404DB2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6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mg.engineering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mailto:info@pmg.engineerin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alphaModFix amt="4000"/>
            <a:lum/>
          </a:blip>
          <a:srcRect/>
          <a:tile tx="0" ty="0" sx="77000" sy="77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6487" y="787183"/>
            <a:ext cx="7886700" cy="892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68411"/>
            <a:ext cx="7886700" cy="4475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4DA7-86D7-474D-A1B4-F15BA50BEFE7}" type="datetime1">
              <a:rPr lang="en-US" smtClean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11898"/>
            <a:ext cx="30861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075A5-6ECF-45AD-8CF3-F2A10412AC53}"/>
              </a:ext>
            </a:extLst>
          </p:cNvPr>
          <p:cNvCxnSpPr>
            <a:cxnSpLocks/>
          </p:cNvCxnSpPr>
          <p:nvPr userDrawn="1"/>
        </p:nvCxnSpPr>
        <p:spPr>
          <a:xfrm>
            <a:off x="636487" y="698107"/>
            <a:ext cx="78867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1D93101-9D13-482D-A0BE-6AB1F6CE3654}"/>
              </a:ext>
            </a:extLst>
          </p:cNvPr>
          <p:cNvSpPr/>
          <p:nvPr userDrawn="1"/>
        </p:nvSpPr>
        <p:spPr>
          <a:xfrm>
            <a:off x="0" y="6590348"/>
            <a:ext cx="9144000" cy="26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3" dirty="0"/>
              <a:t>Competent People. Smarter Work Systems. Exceptional Customer Interactions.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23DB47D-1AD0-4B44-BB13-503C998C195C}"/>
              </a:ext>
            </a:extLst>
          </p:cNvPr>
          <p:cNvSpPr txBox="1">
            <a:spLocks/>
          </p:cNvSpPr>
          <p:nvPr userDrawn="1"/>
        </p:nvSpPr>
        <p:spPr>
          <a:xfrm>
            <a:off x="628650" y="58232"/>
            <a:ext cx="3417341" cy="639875"/>
          </a:xfrm>
          <a:prstGeom prst="rect">
            <a:avLst/>
          </a:prstGeom>
        </p:spPr>
        <p:txBody>
          <a:bodyPr vert="horz" lIns="63305" tIns="31652" rIns="63305" bIns="31652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62" b="1" dirty="0"/>
              <a:t>PMG Engineering Private Limited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8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End-to-End Engineering Company in Food Industry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8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info@pmg.engineering</a:t>
            </a:r>
            <a:r>
              <a:rPr lang="en-US" sz="1108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en-US" sz="1108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www.pmg.engineering</a:t>
            </a:r>
            <a:endParaRPr lang="en-US" sz="1108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20805C-D2DD-477E-877E-F4DEF1025626}"/>
              </a:ext>
            </a:extLst>
          </p:cNvPr>
          <p:cNvSpPr txBox="1"/>
          <p:nvPr userDrawn="1"/>
        </p:nvSpPr>
        <p:spPr>
          <a:xfrm>
            <a:off x="7028458" y="505951"/>
            <a:ext cx="1560042" cy="241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9" b="0" dirty="0">
                <a:solidFill>
                  <a:srgbClr val="FF8A04"/>
                </a:solidFill>
              </a:rPr>
              <a:t>Reputation built on </a:t>
            </a:r>
            <a:r>
              <a:rPr lang="en-US" sz="969" b="0" u="none" dirty="0">
                <a:solidFill>
                  <a:srgbClr val="FF8A04"/>
                </a:solidFill>
              </a:rPr>
              <a:t>Results</a:t>
            </a:r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EDD520AD-DDE1-4DCD-9090-3F04B1CE750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52" y="58232"/>
            <a:ext cx="1511398" cy="4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1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</p:sldLayoutIdLst>
  <p:hf hdr="0" ftr="0" dt="0"/>
  <p:txStyles>
    <p:titleStyle>
      <a:lvl1pPr algn="l" defTabSz="9143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3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7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ngsana New" panose="02020603050405020304" pitchFamily="18" charset="-34"/>
                <a:cs typeface="Angsana New" panose="02020603050405020304" pitchFamily="18" charset="-34"/>
              </a:rPr>
              <a:t>HYGIENIC ZONING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2209800"/>
            <a:ext cx="63817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KEY COMPONENTS OF ZONING PLAN</a:t>
            </a:r>
            <a:endParaRPr lang="en-US" altLang="en-US" sz="3200" b="0" noProof="1">
              <a:latin typeface="+mn-lt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323850" y="2654300"/>
            <a:ext cx="2011363" cy="9525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EAEAEA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noProof="1">
                <a:solidFill>
                  <a:srgbClr val="FFFFFF"/>
                </a:solidFill>
                <a:latin typeface="+mn-lt"/>
              </a:rPr>
              <a:t>Insert your own </a:t>
            </a:r>
            <a:br>
              <a:rPr lang="en-US" altLang="en-US" b="1" noProof="1">
                <a:solidFill>
                  <a:srgbClr val="FFFFFF"/>
                </a:solidFill>
                <a:latin typeface="+mn-lt"/>
              </a:rPr>
            </a:br>
            <a:r>
              <a:rPr lang="en-US" altLang="en-US" b="1" noProof="1">
                <a:solidFill>
                  <a:srgbClr val="FFFFFF"/>
                </a:solidFill>
                <a:latin typeface="+mn-lt"/>
              </a:rPr>
              <a:t>text here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gray">
          <a:xfrm>
            <a:off x="323850" y="1557338"/>
            <a:ext cx="2011363" cy="20462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noProof="1">
                <a:latin typeface="+mn-lt"/>
              </a:rPr>
              <a:t>3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2489200" y="1562100"/>
            <a:ext cx="6311900" cy="2041525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72000" bIns="36000" anchor="ctr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Zones should be clearly identified </a:t>
            </a:r>
            <a:r>
              <a:rPr lang="en-US" dirty="0">
                <a:latin typeface="+mn-lt"/>
              </a:rPr>
              <a:t>through marking, signage or physical barriers at transitions and entry/exit points</a:t>
            </a:r>
            <a:endParaRPr lang="en-US" altLang="en-US" noProof="1">
              <a:latin typeface="+mn-lt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gray">
          <a:xfrm>
            <a:off x="323849" y="3748088"/>
            <a:ext cx="2011363" cy="20589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noProof="1">
                <a:latin typeface="+mn-lt"/>
              </a:rPr>
              <a:t>4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gray">
          <a:xfrm>
            <a:off x="2479675" y="3748088"/>
            <a:ext cx="6321425" cy="2054225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72000" bIns="36000" anchor="ctr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altLang="en-US" b="1" noProof="1">
                <a:latin typeface="+mn-lt"/>
              </a:rPr>
              <a:t>Requirements for entry </a:t>
            </a:r>
            <a:r>
              <a:rPr lang="en-US" altLang="en-US" noProof="1">
                <a:latin typeface="+mn-lt"/>
              </a:rPr>
              <a:t>to production areas </a:t>
            </a:r>
            <a:r>
              <a:rPr lang="en-US" altLang="en-US" b="1" noProof="1">
                <a:latin typeface="+mn-lt"/>
              </a:rPr>
              <a:t>and transitions </a:t>
            </a:r>
            <a:r>
              <a:rPr lang="en-US" altLang="en-US" noProof="1">
                <a:latin typeface="+mn-lt"/>
              </a:rPr>
              <a:t>between zones </a:t>
            </a:r>
            <a:r>
              <a:rPr lang="en-US" altLang="en-US" b="1" noProof="1">
                <a:latin typeface="+mn-lt"/>
              </a:rPr>
              <a:t>are clearly defined </a:t>
            </a:r>
            <a:r>
              <a:rPr lang="en-US" altLang="en-US" noProof="1">
                <a:latin typeface="+mn-lt"/>
              </a:rPr>
              <a:t>for people and materials</a:t>
            </a:r>
          </a:p>
        </p:txBody>
      </p:sp>
    </p:spTree>
    <p:extLst>
      <p:ext uri="{BB962C8B-B14F-4D97-AF65-F5344CB8AC3E}">
        <p14:creationId xmlns:p14="http://schemas.microsoft.com/office/powerpoint/2010/main" val="169711376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KEY COMPONENTS OF ZONING PLAN</a:t>
            </a:r>
            <a:endParaRPr lang="en-US" altLang="en-US" sz="3200" b="0" noProof="1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252" y="1905000"/>
            <a:ext cx="7417948" cy="45257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676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Zoning Maps can be created in:</a:t>
            </a:r>
          </a:p>
          <a:p>
            <a:r>
              <a:rPr lang="en-US" dirty="0"/>
              <a:t>• Excel</a:t>
            </a:r>
          </a:p>
          <a:p>
            <a:r>
              <a:rPr lang="en-US" dirty="0"/>
              <a:t>• AutoCAD</a:t>
            </a:r>
          </a:p>
          <a:p>
            <a:r>
              <a:rPr lang="en-US" dirty="0"/>
              <a:t>• Hand-drawn</a:t>
            </a:r>
          </a:p>
        </p:txBody>
      </p:sp>
    </p:spTree>
    <p:extLst>
      <p:ext uri="{BB962C8B-B14F-4D97-AF65-F5344CB8AC3E}">
        <p14:creationId xmlns:p14="http://schemas.microsoft.com/office/powerpoint/2010/main" val="25382359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noProof="1"/>
              <a:t>THE HYGIENE ZONES</a:t>
            </a:r>
            <a:endParaRPr lang="en-US" altLang="en-US" sz="3200" b="0" noProof="1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2952" r="3911" b="19773"/>
          <a:stretch/>
        </p:blipFill>
        <p:spPr>
          <a:xfrm>
            <a:off x="457200" y="1905000"/>
            <a:ext cx="5902569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554" t="7315" r="5577" b="4901"/>
          <a:stretch/>
        </p:blipFill>
        <p:spPr>
          <a:xfrm>
            <a:off x="6477000" y="2590800"/>
            <a:ext cx="2438401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496157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-57150" y="777875"/>
            <a:ext cx="9201150" cy="1143000"/>
          </a:xfrm>
        </p:spPr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IMPLEMENTATION &amp; VERIFICATION OF HYGIENIC ZONING</a:t>
            </a:r>
            <a:endParaRPr lang="en-US" altLang="en-US" sz="3200" b="0" noProof="1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323850" y="1920875"/>
            <a:ext cx="2011363" cy="13239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noProof="1">
                <a:latin typeface="+mn-lt"/>
              </a:rPr>
              <a:t>1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gray">
          <a:xfrm>
            <a:off x="2487613" y="1925637"/>
            <a:ext cx="6332537" cy="1319213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anchor="ctr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en-US" sz="1600" noProof="1">
                <a:latin typeface="+mn-lt"/>
              </a:rPr>
              <a:t>Site zoning plan should be supported by a </a:t>
            </a:r>
            <a:r>
              <a:rPr lang="en-US" altLang="en-US" sz="1600" b="1" noProof="1">
                <a:latin typeface="+mn-lt"/>
              </a:rPr>
              <a:t>verification plan </a:t>
            </a:r>
            <a:r>
              <a:rPr lang="en-US" altLang="en-US" sz="1600" noProof="1">
                <a:latin typeface="+mn-lt"/>
              </a:rPr>
              <a:t>with activities defined as appropriate for the site</a:t>
            </a:r>
          </a:p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en-US" sz="1600" b="1" noProof="1">
                <a:latin typeface="+mn-lt"/>
              </a:rPr>
              <a:t>Negative trends should lead to a Root Cause Analysis and Corrective Actions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323850" y="3389312"/>
            <a:ext cx="2011363" cy="13239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noProof="1">
                <a:latin typeface="+mn-lt"/>
              </a:rPr>
              <a:t>2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2487613" y="3389312"/>
            <a:ext cx="6332537" cy="1319213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anchor="ctr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en-US" sz="1600" noProof="1">
                <a:latin typeface="+mn-lt"/>
              </a:rPr>
              <a:t>Zoning plan should be </a:t>
            </a:r>
            <a:r>
              <a:rPr lang="en-US" altLang="en-US" sz="1600" b="1" noProof="1">
                <a:latin typeface="+mn-lt"/>
              </a:rPr>
              <a:t>communicated to all factory personnel</a:t>
            </a:r>
          </a:p>
          <a:p>
            <a:pPr marL="838200" lvl="1" eaLnBrk="1" hangingPunct="1">
              <a:spcBef>
                <a:spcPct val="40000"/>
              </a:spcBef>
              <a:buSzPct val="104000"/>
              <a:buFont typeface="Arial" panose="020B0604020202020204" pitchFamily="34" charset="0"/>
              <a:buChar char="▪"/>
            </a:pPr>
            <a:r>
              <a:rPr lang="en-US" altLang="en-US" sz="1600" noProof="1">
                <a:latin typeface="+mn-lt"/>
              </a:rPr>
              <a:t>Staff should understand which routines apply to their job function/activities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gray">
          <a:xfrm>
            <a:off x="323849" y="4854575"/>
            <a:ext cx="2011363" cy="13176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noProof="1">
                <a:latin typeface="+mn-lt"/>
              </a:rPr>
              <a:t>3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2479675" y="4852987"/>
            <a:ext cx="6340475" cy="1312863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36000" bIns="36000" anchor="ctr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Font typeface="Wingdings" panose="05000000000000000000" pitchFamily="2" charset="2"/>
              <a:buChar char="§"/>
            </a:pPr>
            <a:r>
              <a:rPr lang="en-US" altLang="en-US" sz="1600" noProof="1">
                <a:latin typeface="+mn-lt"/>
              </a:rPr>
              <a:t>Visitors, contractors, service providers, other 3rd parties should be informed of the zoning plan </a:t>
            </a:r>
            <a:r>
              <a:rPr lang="en-US" altLang="en-US" sz="1600" b="1" noProof="1">
                <a:latin typeface="+mn-lt"/>
              </a:rPr>
              <a:t>PRIOR to Entry</a:t>
            </a:r>
          </a:p>
        </p:txBody>
      </p:sp>
    </p:spTree>
    <p:extLst>
      <p:ext uri="{BB962C8B-B14F-4D97-AF65-F5344CB8AC3E}">
        <p14:creationId xmlns:p14="http://schemas.microsoft.com/office/powerpoint/2010/main" val="399117707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AGENDA </a:t>
            </a:r>
          </a:p>
        </p:txBody>
      </p:sp>
      <p:sp>
        <p:nvSpPr>
          <p:cNvPr id="14340" name="Rectangle 64"/>
          <p:cNvSpPr>
            <a:spLocks noChangeArrowheads="1"/>
          </p:cNvSpPr>
          <p:nvPr/>
        </p:nvSpPr>
        <p:spPr bwMode="gray">
          <a:xfrm>
            <a:off x="323850" y="1555750"/>
            <a:ext cx="403225" cy="40481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noProof="1">
                <a:latin typeface="+mn-lt"/>
              </a:rPr>
              <a:t>1</a:t>
            </a:r>
          </a:p>
        </p:txBody>
      </p:sp>
      <p:sp>
        <p:nvSpPr>
          <p:cNvPr id="14341" name="Rectangle 65"/>
          <p:cNvSpPr>
            <a:spLocks noChangeArrowheads="1"/>
          </p:cNvSpPr>
          <p:nvPr/>
        </p:nvSpPr>
        <p:spPr bwMode="gray">
          <a:xfrm>
            <a:off x="871538" y="1555750"/>
            <a:ext cx="7948612" cy="40322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sz="2000" noProof="1">
                <a:latin typeface="+mn-lt"/>
              </a:rPr>
              <a:t>Hygienic Zoning</a:t>
            </a:r>
          </a:p>
        </p:txBody>
      </p:sp>
      <p:sp>
        <p:nvSpPr>
          <p:cNvPr id="14342" name="Rectangle 66"/>
          <p:cNvSpPr>
            <a:spLocks noChangeArrowheads="1"/>
          </p:cNvSpPr>
          <p:nvPr/>
        </p:nvSpPr>
        <p:spPr bwMode="gray">
          <a:xfrm>
            <a:off x="323850" y="2105025"/>
            <a:ext cx="403225" cy="40481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noProof="1">
                <a:latin typeface="+mn-lt"/>
              </a:rPr>
              <a:t>2</a:t>
            </a:r>
          </a:p>
        </p:txBody>
      </p:sp>
      <p:sp>
        <p:nvSpPr>
          <p:cNvPr id="14343" name="Rectangle 67"/>
          <p:cNvSpPr>
            <a:spLocks noChangeArrowheads="1"/>
          </p:cNvSpPr>
          <p:nvPr/>
        </p:nvSpPr>
        <p:spPr bwMode="gray">
          <a:xfrm>
            <a:off x="871538" y="2105025"/>
            <a:ext cx="7948612" cy="40322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sz="2000" noProof="1">
                <a:latin typeface="+mn-lt"/>
              </a:rPr>
              <a:t>The How-Hygienic zoning behaviours</a:t>
            </a:r>
          </a:p>
        </p:txBody>
      </p:sp>
      <p:sp>
        <p:nvSpPr>
          <p:cNvPr id="14344" name="Rectangle 68"/>
          <p:cNvSpPr>
            <a:spLocks noChangeArrowheads="1"/>
          </p:cNvSpPr>
          <p:nvPr/>
        </p:nvSpPr>
        <p:spPr bwMode="gray">
          <a:xfrm>
            <a:off x="323850" y="2655888"/>
            <a:ext cx="403225" cy="40481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noProof="1">
                <a:latin typeface="+mn-lt"/>
              </a:rPr>
              <a:t>3</a:t>
            </a:r>
          </a:p>
        </p:txBody>
      </p:sp>
      <p:sp>
        <p:nvSpPr>
          <p:cNvPr id="14345" name="Rectangle 69"/>
          <p:cNvSpPr>
            <a:spLocks noChangeArrowheads="1"/>
          </p:cNvSpPr>
          <p:nvPr/>
        </p:nvSpPr>
        <p:spPr bwMode="gray">
          <a:xfrm>
            <a:off x="871538" y="2655888"/>
            <a:ext cx="7948612" cy="40322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sz="2000" noProof="1">
                <a:latin typeface="+mn-lt"/>
              </a:rPr>
              <a:t>The What- Hygieninc Zoning</a:t>
            </a:r>
          </a:p>
        </p:txBody>
      </p:sp>
      <p:sp>
        <p:nvSpPr>
          <p:cNvPr id="14346" name="Rectangle 70"/>
          <p:cNvSpPr>
            <a:spLocks noChangeArrowheads="1"/>
          </p:cNvSpPr>
          <p:nvPr/>
        </p:nvSpPr>
        <p:spPr bwMode="gray">
          <a:xfrm>
            <a:off x="323850" y="3205163"/>
            <a:ext cx="403225" cy="40481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noProof="1">
                <a:latin typeface="+mn-lt"/>
              </a:rPr>
              <a:t>4</a:t>
            </a:r>
          </a:p>
        </p:txBody>
      </p:sp>
      <p:sp>
        <p:nvSpPr>
          <p:cNvPr id="14347" name="Rectangle 71"/>
          <p:cNvSpPr>
            <a:spLocks noChangeArrowheads="1"/>
          </p:cNvSpPr>
          <p:nvPr/>
        </p:nvSpPr>
        <p:spPr bwMode="gray">
          <a:xfrm>
            <a:off x="871538" y="3205163"/>
            <a:ext cx="7948612" cy="40322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sz="2000" noProof="1">
                <a:latin typeface="+mn-lt"/>
              </a:rPr>
              <a:t>Primary objectives of Hygienic Zoning</a:t>
            </a:r>
          </a:p>
        </p:txBody>
      </p:sp>
      <p:sp>
        <p:nvSpPr>
          <p:cNvPr id="14348" name="Rectangle 72"/>
          <p:cNvSpPr>
            <a:spLocks noChangeArrowheads="1"/>
          </p:cNvSpPr>
          <p:nvPr/>
        </p:nvSpPr>
        <p:spPr bwMode="gray">
          <a:xfrm>
            <a:off x="323850" y="3751263"/>
            <a:ext cx="403225" cy="40481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noProof="1">
                <a:latin typeface="+mn-lt"/>
              </a:rPr>
              <a:t>5</a:t>
            </a:r>
          </a:p>
        </p:txBody>
      </p:sp>
      <p:sp>
        <p:nvSpPr>
          <p:cNvPr id="14349" name="Rectangle 73"/>
          <p:cNvSpPr>
            <a:spLocks noChangeArrowheads="1"/>
          </p:cNvSpPr>
          <p:nvPr/>
        </p:nvSpPr>
        <p:spPr bwMode="gray">
          <a:xfrm>
            <a:off x="871538" y="3751263"/>
            <a:ext cx="7948612" cy="40322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sz="2000" noProof="1">
                <a:latin typeface="+mn-lt"/>
              </a:rPr>
              <a:t>Key concepts of zoning risk assesment </a:t>
            </a:r>
          </a:p>
        </p:txBody>
      </p:sp>
      <p:sp>
        <p:nvSpPr>
          <p:cNvPr id="14350" name="Rectangle 74"/>
          <p:cNvSpPr>
            <a:spLocks noChangeArrowheads="1"/>
          </p:cNvSpPr>
          <p:nvPr/>
        </p:nvSpPr>
        <p:spPr bwMode="gray">
          <a:xfrm>
            <a:off x="323850" y="4298950"/>
            <a:ext cx="403225" cy="40481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noProof="1">
                <a:latin typeface="+mn-lt"/>
              </a:rPr>
              <a:t>6</a:t>
            </a:r>
          </a:p>
        </p:txBody>
      </p:sp>
      <p:sp>
        <p:nvSpPr>
          <p:cNvPr id="14351" name="Rectangle 75"/>
          <p:cNvSpPr>
            <a:spLocks noChangeArrowheads="1"/>
          </p:cNvSpPr>
          <p:nvPr/>
        </p:nvSpPr>
        <p:spPr bwMode="gray">
          <a:xfrm>
            <a:off x="871538" y="4298950"/>
            <a:ext cx="7948612" cy="40322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sz="2000" noProof="1">
                <a:latin typeface="+mn-lt"/>
              </a:rPr>
              <a:t>Key concepts of zoning plan</a:t>
            </a:r>
          </a:p>
        </p:txBody>
      </p:sp>
      <p:sp>
        <p:nvSpPr>
          <p:cNvPr id="14352" name="Rectangle 76"/>
          <p:cNvSpPr>
            <a:spLocks noChangeArrowheads="1"/>
          </p:cNvSpPr>
          <p:nvPr/>
        </p:nvSpPr>
        <p:spPr bwMode="gray">
          <a:xfrm>
            <a:off x="323850" y="4848225"/>
            <a:ext cx="403225" cy="40481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noProof="1">
                <a:latin typeface="+mn-lt"/>
              </a:rPr>
              <a:t>7</a:t>
            </a:r>
          </a:p>
        </p:txBody>
      </p:sp>
      <p:sp>
        <p:nvSpPr>
          <p:cNvPr id="14353" name="Rectangle 77"/>
          <p:cNvSpPr>
            <a:spLocks noChangeArrowheads="1"/>
          </p:cNvSpPr>
          <p:nvPr/>
        </p:nvSpPr>
        <p:spPr bwMode="gray">
          <a:xfrm>
            <a:off x="871538" y="4848225"/>
            <a:ext cx="7948612" cy="40322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sz="2000" noProof="1">
                <a:latin typeface="+mn-lt"/>
              </a:rPr>
              <a:t>The hygiene zones</a:t>
            </a:r>
          </a:p>
        </p:txBody>
      </p:sp>
      <p:sp>
        <p:nvSpPr>
          <p:cNvPr id="14354" name="Rectangle 78"/>
          <p:cNvSpPr>
            <a:spLocks noChangeArrowheads="1"/>
          </p:cNvSpPr>
          <p:nvPr/>
        </p:nvSpPr>
        <p:spPr bwMode="gray">
          <a:xfrm>
            <a:off x="323850" y="5399088"/>
            <a:ext cx="403225" cy="40481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noProof="1">
                <a:latin typeface="+mn-lt"/>
              </a:rPr>
              <a:t>8</a:t>
            </a:r>
          </a:p>
        </p:txBody>
      </p:sp>
      <p:sp>
        <p:nvSpPr>
          <p:cNvPr id="14355" name="Rectangle 79"/>
          <p:cNvSpPr>
            <a:spLocks noChangeArrowheads="1"/>
          </p:cNvSpPr>
          <p:nvPr/>
        </p:nvSpPr>
        <p:spPr bwMode="gray">
          <a:xfrm>
            <a:off x="871538" y="5399088"/>
            <a:ext cx="7948612" cy="40322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sz="2000" noProof="1">
                <a:latin typeface="+mn-lt"/>
              </a:rPr>
              <a:t>Implementation &amp; verification of hygienic zoning</a:t>
            </a:r>
          </a:p>
        </p:txBody>
      </p:sp>
    </p:spTree>
    <p:extLst>
      <p:ext uri="{BB962C8B-B14F-4D97-AF65-F5344CB8AC3E}">
        <p14:creationId xmlns:p14="http://schemas.microsoft.com/office/powerpoint/2010/main" val="1959477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>
                <a:latin typeface="+mn-lt"/>
              </a:rPr>
              <a:t>Hygienic zoning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gray">
          <a:xfrm>
            <a:off x="323850" y="4119563"/>
            <a:ext cx="8515350" cy="37623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noProof="1">
                <a:latin typeface="+mn-lt"/>
              </a:rPr>
              <a:t>Benefits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HYGIENIC ZONING </a:t>
            </a:r>
            <a:endParaRPr lang="en-US" altLang="en-US" sz="3200" b="0" noProof="1">
              <a:latin typeface="+mn-lt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2030412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Hygienic zoning is a comprehensive plan that identifies and enables the required level of protection and care for the product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It involves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altLang="en-US" noProof="1">
                <a:latin typeface="+mn-lt"/>
              </a:rPr>
              <a:t>Zoning risk assessment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altLang="en-US" noProof="1">
                <a:latin typeface="+mn-lt"/>
              </a:rPr>
              <a:t>Zoning plan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altLang="en-US" noProof="1">
                <a:latin typeface="+mn-lt"/>
              </a:rPr>
              <a:t>Zoning verification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endParaRPr lang="en-US" altLang="en-US" noProof="1">
              <a:latin typeface="+mn-lt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gray">
          <a:xfrm>
            <a:off x="323850" y="4494212"/>
            <a:ext cx="8515350" cy="1677988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Maintains product in the main product flow: </a:t>
            </a:r>
            <a:r>
              <a:rPr lang="en-US" altLang="en-US" b="1" noProof="1">
                <a:latin typeface="+mn-lt"/>
              </a:rPr>
              <a:t>Quality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Prevents contamination of the product with substances that would adversely affect the health of a consumer</a:t>
            </a:r>
            <a:r>
              <a:rPr lang="en-US" altLang="en-US" b="1" noProof="1">
                <a:latin typeface="+mn-lt"/>
              </a:rPr>
              <a:t>: Safety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Reduces time required for an item of equipment to be cleaned: </a:t>
            </a:r>
            <a:r>
              <a:rPr lang="en-US" altLang="en-US" b="1" noProof="1">
                <a:latin typeface="+mn-lt"/>
              </a:rPr>
              <a:t>Efficiency</a:t>
            </a:r>
            <a:endParaRPr lang="en-US" altLang="en-US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782495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noProof="1"/>
              <a:t>“THE HOW” HYGIENIC ZONING BEHAVIOURS </a:t>
            </a:r>
            <a:endParaRPr lang="en-US" altLang="en-US" sz="3200" b="0" noProof="1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730476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032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“THE WHAT” HYGIENIC ZONING  </a:t>
            </a:r>
            <a:endParaRPr lang="en-US" altLang="en-US" sz="3200" b="0" noProof="1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484" y="2362200"/>
            <a:ext cx="6541032" cy="41439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5240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Identification and differentiation of areas within a facility for product and process protection</a:t>
            </a:r>
          </a:p>
        </p:txBody>
      </p:sp>
      <p:sp>
        <p:nvSpPr>
          <p:cNvPr id="4" name="Oval 3"/>
          <p:cNvSpPr/>
          <p:nvPr/>
        </p:nvSpPr>
        <p:spPr>
          <a:xfrm>
            <a:off x="1321537" y="6201306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625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noProof="1">
                <a:latin typeface="+mn-lt"/>
              </a:rPr>
              <a:t>Hygienic zoning focuses on: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PRIMARY OBJECTIVES OF HYGIENIC ZONING </a:t>
            </a:r>
            <a:endParaRPr lang="en-US" altLang="en-US" sz="3200" b="0" noProof="1">
              <a:latin typeface="+mn-lt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3478212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Prevention of micro-contamination of the environment, the equipment, raw &amp; packaging materials, people and product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Prevention of Foreign Body contamination, whatever the size and nature, of the environment, the equipment, the raw &amp; pack materials, people and the product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Prevention of cross-contamination between flows of people, waste and materials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Prevention of cross-contamination and cross contact between incompatible products or ingredients (e.g. allergens or micro-specification)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Establishment of basic environmental conditions necessary to produce safe product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endParaRPr lang="en-US" altLang="en-US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30588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KEY COMPONENTS OF ZONING RISK ASSESMENT </a:t>
            </a:r>
            <a:endParaRPr lang="en-US" altLang="en-US" sz="3200" b="0" noProof="1">
              <a:latin typeface="+mn-lt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323850" y="2654300"/>
            <a:ext cx="2011363" cy="9525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EAEAEA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noProof="1">
                <a:solidFill>
                  <a:srgbClr val="FFFFFF"/>
                </a:solidFill>
                <a:latin typeface="+mn-lt"/>
              </a:rPr>
              <a:t>Insert your own </a:t>
            </a:r>
            <a:br>
              <a:rPr lang="en-US" altLang="en-US" b="1" noProof="1">
                <a:solidFill>
                  <a:srgbClr val="FFFFFF"/>
                </a:solidFill>
                <a:latin typeface="+mn-lt"/>
              </a:rPr>
            </a:br>
            <a:r>
              <a:rPr lang="en-US" altLang="en-US" b="1" noProof="1">
                <a:solidFill>
                  <a:srgbClr val="FFFFFF"/>
                </a:solidFill>
                <a:latin typeface="+mn-lt"/>
              </a:rPr>
              <a:t>text here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gray">
          <a:xfrm>
            <a:off x="323850" y="1557338"/>
            <a:ext cx="2011363" cy="20462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noProof="1">
                <a:latin typeface="+mn-lt"/>
              </a:rPr>
              <a:t>1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2489200" y="1562100"/>
            <a:ext cx="6311900" cy="2041525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72000" bIns="36000" anchor="ctr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Consider a complete </a:t>
            </a:r>
            <a:r>
              <a:rPr lang="en-US" b="1" dirty="0">
                <a:latin typeface="+mn-lt"/>
              </a:rPr>
              <a:t>prevention approach</a:t>
            </a:r>
            <a:r>
              <a:rPr lang="en-US" dirty="0">
                <a:latin typeface="+mn-lt"/>
              </a:rPr>
              <a:t>, including:</a:t>
            </a:r>
          </a:p>
          <a:p>
            <a:pPr marL="838200" lvl="1"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Microbiology</a:t>
            </a:r>
          </a:p>
          <a:p>
            <a:pPr marL="838200" lvl="1"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Chemical</a:t>
            </a:r>
          </a:p>
          <a:p>
            <a:pPr marL="838200" lvl="1"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Allergen</a:t>
            </a:r>
          </a:p>
          <a:p>
            <a:pPr marL="838200" lvl="1"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Physical</a:t>
            </a:r>
          </a:p>
          <a:p>
            <a:pPr marL="838200" lvl="1"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Pest</a:t>
            </a:r>
            <a:endParaRPr lang="en-US" altLang="en-US" noProof="1">
              <a:latin typeface="+mn-lt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gray">
          <a:xfrm>
            <a:off x="323849" y="3748088"/>
            <a:ext cx="2011363" cy="20589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noProof="1">
                <a:latin typeface="+mn-lt"/>
              </a:rPr>
              <a:t>2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gray">
          <a:xfrm>
            <a:off x="2479675" y="3748088"/>
            <a:ext cx="6321425" cy="2054225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72000" bIns="36000" anchor="ctr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altLang="en-US" noProof="1">
                <a:latin typeface="+mn-lt"/>
              </a:rPr>
              <a:t>Conducted by a </a:t>
            </a:r>
            <a:r>
              <a:rPr lang="en-US" altLang="en-US" b="1" noProof="1">
                <a:latin typeface="+mn-lt"/>
              </a:rPr>
              <a:t>cross functional team </a:t>
            </a:r>
            <a:r>
              <a:rPr lang="en-US" altLang="en-US" noProof="1">
                <a:latin typeface="+mn-lt"/>
              </a:rPr>
              <a:t>with representation from</a:t>
            </a:r>
          </a:p>
          <a:p>
            <a:pPr marL="838200" lvl="1">
              <a:lnSpc>
                <a:spcPct val="95000"/>
              </a:lnSpc>
              <a:spcAft>
                <a:spcPct val="2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altLang="en-US" noProof="1">
                <a:latin typeface="+mn-lt"/>
              </a:rPr>
              <a:t>Operations</a:t>
            </a:r>
          </a:p>
          <a:p>
            <a:pPr marL="838200" lvl="1">
              <a:lnSpc>
                <a:spcPct val="95000"/>
              </a:lnSpc>
              <a:spcAft>
                <a:spcPct val="2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altLang="en-US" noProof="1">
                <a:latin typeface="+mn-lt"/>
              </a:rPr>
              <a:t>Engineering</a:t>
            </a:r>
          </a:p>
          <a:p>
            <a:pPr marL="838200" lvl="1">
              <a:lnSpc>
                <a:spcPct val="95000"/>
              </a:lnSpc>
              <a:spcAft>
                <a:spcPct val="2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altLang="en-US" noProof="1">
                <a:latin typeface="+mn-lt"/>
              </a:rPr>
              <a:t>Quality </a:t>
            </a:r>
          </a:p>
          <a:p>
            <a:pPr marL="838200" lvl="1">
              <a:lnSpc>
                <a:spcPct val="95000"/>
              </a:lnSpc>
              <a:spcAft>
                <a:spcPct val="2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altLang="en-US" noProof="1">
                <a:latin typeface="+mn-lt"/>
              </a:rPr>
              <a:t>Product Development</a:t>
            </a:r>
          </a:p>
        </p:txBody>
      </p:sp>
    </p:spTree>
    <p:extLst>
      <p:ext uri="{BB962C8B-B14F-4D97-AF65-F5344CB8AC3E}">
        <p14:creationId xmlns:p14="http://schemas.microsoft.com/office/powerpoint/2010/main" val="7444433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KEY COMPONENTS OF ZONING RISK ASSESMENT </a:t>
            </a:r>
            <a:endParaRPr lang="en-US" altLang="en-US" sz="3200" b="0" noProof="1">
              <a:latin typeface="+mn-lt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323850" y="2654300"/>
            <a:ext cx="2011363" cy="9525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EAEAEA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noProof="1">
                <a:solidFill>
                  <a:srgbClr val="FFFFFF"/>
                </a:solidFill>
                <a:latin typeface="+mn-lt"/>
              </a:rPr>
              <a:t>Insert your own </a:t>
            </a:r>
            <a:br>
              <a:rPr lang="en-US" altLang="en-US" b="1" noProof="1">
                <a:solidFill>
                  <a:srgbClr val="FFFFFF"/>
                </a:solidFill>
                <a:latin typeface="+mn-lt"/>
              </a:rPr>
            </a:br>
            <a:r>
              <a:rPr lang="en-US" altLang="en-US" b="1" noProof="1">
                <a:solidFill>
                  <a:srgbClr val="FFFFFF"/>
                </a:solidFill>
                <a:latin typeface="+mn-lt"/>
              </a:rPr>
              <a:t>text here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gray">
          <a:xfrm>
            <a:off x="323850" y="1557338"/>
            <a:ext cx="2011363" cy="20462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noProof="1">
                <a:latin typeface="+mn-lt"/>
              </a:rPr>
              <a:t>3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2489200" y="1562100"/>
            <a:ext cx="6311900" cy="2041525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72000" bIns="36000" anchor="ctr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High risk and allergenic materials</a:t>
            </a:r>
            <a:r>
              <a:rPr lang="en-US" dirty="0">
                <a:latin typeface="+mn-lt"/>
              </a:rPr>
              <a:t> considered in risk assessment</a:t>
            </a:r>
          </a:p>
          <a:p>
            <a:pPr marL="838200" lvl="1"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Including special considerations for segregation, handling, and movement of materials</a:t>
            </a:r>
            <a:endParaRPr lang="en-US" altLang="en-US" noProof="1">
              <a:latin typeface="+mn-lt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gray">
          <a:xfrm>
            <a:off x="323849" y="3748088"/>
            <a:ext cx="2011363" cy="20589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noProof="1">
                <a:latin typeface="+mn-lt"/>
              </a:rPr>
              <a:t>4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gray">
          <a:xfrm>
            <a:off x="2479675" y="3748088"/>
            <a:ext cx="6321425" cy="2054225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72000" bIns="36000" anchor="ctr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altLang="en-US" b="1" noProof="1">
                <a:latin typeface="+mn-lt"/>
              </a:rPr>
              <a:t>Maintenance areas and equipment storage </a:t>
            </a:r>
            <a:r>
              <a:rPr lang="en-US" altLang="en-US" noProof="1">
                <a:latin typeface="+mn-lt"/>
              </a:rPr>
              <a:t>(both temporary and permanent) should be considered in the 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30483422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KEY COMPONENTS OF ZONING PLAN</a:t>
            </a:r>
            <a:endParaRPr lang="en-US" altLang="en-US" sz="3200" b="0" noProof="1">
              <a:latin typeface="+mn-lt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gray">
          <a:xfrm>
            <a:off x="323850" y="2654300"/>
            <a:ext cx="2011363" cy="9525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EAEAEA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b="1" noProof="1">
                <a:solidFill>
                  <a:srgbClr val="FFFFFF"/>
                </a:solidFill>
                <a:latin typeface="+mn-lt"/>
              </a:rPr>
              <a:t>Insert your own </a:t>
            </a:r>
            <a:br>
              <a:rPr lang="en-US" altLang="en-US" b="1" noProof="1">
                <a:solidFill>
                  <a:srgbClr val="FFFFFF"/>
                </a:solidFill>
                <a:latin typeface="+mn-lt"/>
              </a:rPr>
            </a:br>
            <a:r>
              <a:rPr lang="en-US" altLang="en-US" b="1" noProof="1">
                <a:solidFill>
                  <a:srgbClr val="FFFFFF"/>
                </a:solidFill>
                <a:latin typeface="+mn-lt"/>
              </a:rPr>
              <a:t>text here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gray">
          <a:xfrm>
            <a:off x="323850" y="1557338"/>
            <a:ext cx="2011363" cy="20462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noProof="1">
                <a:latin typeface="+mn-lt"/>
              </a:rPr>
              <a:t>1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2489200" y="1562100"/>
            <a:ext cx="6311900" cy="2041525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72000" bIns="36000" anchor="ctr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+mn-lt"/>
              </a:rPr>
              <a:t>Zoning plan consists of the following:</a:t>
            </a:r>
          </a:p>
          <a:p>
            <a:pPr marL="838200" lvl="1"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Zoning map(s)</a:t>
            </a:r>
          </a:p>
          <a:p>
            <a:pPr marL="838200" lvl="1"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Local procedure, including rules for each zone</a:t>
            </a:r>
          </a:p>
          <a:p>
            <a:pPr marL="838200" lvl="1"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Identification of barriers, both physical and virtual</a:t>
            </a:r>
          </a:p>
          <a:p>
            <a:pPr marL="838200" lvl="1">
              <a:buSzPct val="105000"/>
              <a:buFont typeface="Arial" panose="020B0604020202020204" pitchFamily="34" charset="0"/>
              <a:buChar char="▪"/>
            </a:pPr>
            <a:r>
              <a:rPr lang="en-US" dirty="0">
                <a:latin typeface="+mn-lt"/>
              </a:rPr>
              <a:t>Verification plan</a:t>
            </a:r>
            <a:endParaRPr lang="en-US" altLang="en-US" noProof="1">
              <a:latin typeface="+mn-lt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gray">
          <a:xfrm>
            <a:off x="323849" y="3748088"/>
            <a:ext cx="2011363" cy="20589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000" b="1" noProof="1">
                <a:latin typeface="+mn-lt"/>
              </a:rPr>
              <a:t>2</a:t>
            </a: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gray">
          <a:xfrm>
            <a:off x="2479675" y="3748088"/>
            <a:ext cx="6321425" cy="2054225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36000" rIns="72000" bIns="36000" anchor="ctr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20000"/>
              </a:spcAft>
              <a:buFont typeface="Wingdings" panose="05000000000000000000" pitchFamily="2" charset="2"/>
              <a:buChar char="§"/>
            </a:pPr>
            <a:r>
              <a:rPr lang="en-US" altLang="en-US" b="1" noProof="1">
                <a:latin typeface="+mn-lt"/>
              </a:rPr>
              <a:t>Zoning maps typically include:</a:t>
            </a:r>
          </a:p>
          <a:p>
            <a:pPr lvl="1" eaLnBrk="1" hangingPunct="1">
              <a:lnSpc>
                <a:spcPct val="95000"/>
              </a:lnSpc>
              <a:spcAft>
                <a:spcPct val="2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altLang="en-US" noProof="1">
                <a:latin typeface="+mn-lt"/>
              </a:rPr>
              <a:t>Indication of hygienic zone</a:t>
            </a:r>
          </a:p>
          <a:p>
            <a:pPr lvl="1" eaLnBrk="1" hangingPunct="1">
              <a:lnSpc>
                <a:spcPct val="95000"/>
              </a:lnSpc>
              <a:spcAft>
                <a:spcPct val="2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altLang="en-US" noProof="1">
                <a:latin typeface="+mn-lt"/>
              </a:rPr>
              <a:t>People Movement: entry/exit points</a:t>
            </a:r>
          </a:p>
          <a:p>
            <a:pPr lvl="1" eaLnBrk="1" hangingPunct="1">
              <a:lnSpc>
                <a:spcPct val="95000"/>
              </a:lnSpc>
              <a:spcAft>
                <a:spcPct val="2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altLang="en-US" noProof="1">
                <a:latin typeface="+mn-lt"/>
              </a:rPr>
              <a:t>Material Movement: entry/exit points</a:t>
            </a:r>
          </a:p>
          <a:p>
            <a:pPr lvl="1" eaLnBrk="1" hangingPunct="1">
              <a:lnSpc>
                <a:spcPct val="95000"/>
              </a:lnSpc>
              <a:spcAft>
                <a:spcPct val="2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altLang="en-US" noProof="1">
                <a:latin typeface="+mn-lt"/>
              </a:rPr>
              <a:t>Waste Movement: collection, exit points</a:t>
            </a:r>
          </a:p>
          <a:p>
            <a:pPr lvl="1" eaLnBrk="1" hangingPunct="1">
              <a:lnSpc>
                <a:spcPct val="95000"/>
              </a:lnSpc>
              <a:spcAft>
                <a:spcPct val="20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altLang="en-US" noProof="1">
                <a:latin typeface="+mn-lt"/>
              </a:rPr>
              <a:t>Barriers/transitions between zones</a:t>
            </a:r>
          </a:p>
        </p:txBody>
      </p:sp>
    </p:spTree>
    <p:extLst>
      <p:ext uri="{BB962C8B-B14F-4D97-AF65-F5344CB8AC3E}">
        <p14:creationId xmlns:p14="http://schemas.microsoft.com/office/powerpoint/2010/main" val="36262239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mageCreateDate xmlns="B6023AA3-3CEE-413F-91F8-322A2644F388" xsi:nil="true"/>
    <wic_System_Copyright xmlns="http://schemas.microsoft.com/sharepoint/v3/fields" xsi:nil="true"/>
    <_dlc_DocId xmlns="0f0eb950-47b7-49a7-b2b9-b0c411c9c3b8">VJPUPS4RKR3C-4-97</_dlc_DocId>
    <_dlc_DocIdUrl xmlns="0f0eb950-47b7-49a7-b2b9-b0c411c9c3b8">
      <Url>http://thenest-aoa-in.nestle.com/_layouts/DocIdRedir.aspx?ID=VJPUPS4RKR3C-4-97</Url>
      <Description>VJPUPS4RKR3C-4-97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CB1185A5A6DA634F89857E7C01440748" ma:contentTypeVersion="1" ma:contentTypeDescription="Upload an image." ma:contentTypeScope="" ma:versionID="89928a2722378c5a305ce3eb8532539f">
  <xsd:schema xmlns:xsd="http://www.w3.org/2001/XMLSchema" xmlns:xs="http://www.w3.org/2001/XMLSchema" xmlns:p="http://schemas.microsoft.com/office/2006/metadata/properties" xmlns:ns1="http://schemas.microsoft.com/sharepoint/v3" xmlns:ns2="B6023AA3-3CEE-413F-91F8-322A2644F388" xmlns:ns3="http://schemas.microsoft.com/sharepoint/v3/fields" xmlns:ns4="0f0eb950-47b7-49a7-b2b9-b0c411c9c3b8" targetNamespace="http://schemas.microsoft.com/office/2006/metadata/properties" ma:root="true" ma:fieldsID="415cc3288ccbe700ad9137c8513b77d6" ns1:_="" ns2:_="" ns3:_="" ns4:_="">
    <xsd:import namespace="http://schemas.microsoft.com/sharepoint/v3"/>
    <xsd:import namespace="B6023AA3-3CEE-413F-91F8-322A2644F388"/>
    <xsd:import namespace="http://schemas.microsoft.com/sharepoint/v3/fields"/>
    <xsd:import namespace="0f0eb950-47b7-49a7-b2b9-b0c411c9c3b8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_dlc_DocId" minOccurs="0"/>
                <xsd:element ref="ns4:_dlc_DocIdUrl" minOccurs="0"/>
                <xsd:element ref="ns4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023AA3-3CEE-413F-91F8-322A2644F388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eb950-47b7-49a7-b2b9-b0c411c9c3b8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F0180CB-08B1-436B-9799-0C76022FBD6C}">
  <ds:schemaRefs>
    <ds:schemaRef ds:uri="http://schemas.microsoft.com/office/2006/metadata/properties"/>
    <ds:schemaRef ds:uri="B6023AA3-3CEE-413F-91F8-322A2644F388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microsoft.com/sharepoint/v3/fields"/>
    <ds:schemaRef ds:uri="0f0eb950-47b7-49a7-b2b9-b0c411c9c3b8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4455A5-5B1F-42D7-89F4-4C018F6FE8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728180-122B-4C3C-A2BE-33F0F38364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6023AA3-3CEE-413F-91F8-322A2644F388"/>
    <ds:schemaRef ds:uri="http://schemas.microsoft.com/sharepoint/v3/fields"/>
    <ds:schemaRef ds:uri="0f0eb950-47b7-49a7-b2b9-b0c411c9c3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76FB07F-DD47-4C62-89FB-E79CBDA6693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pmg</Template>
  <TotalTime>234</TotalTime>
  <Words>579</Words>
  <Application>Microsoft Office PowerPoint</Application>
  <PresentationFormat>On-screen Show (4:3)</PresentationFormat>
  <Paragraphs>110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Angsana New</vt:lpstr>
      <vt:lpstr>Arial</vt:lpstr>
      <vt:lpstr>Calibri</vt:lpstr>
      <vt:lpstr>Calibri Light</vt:lpstr>
      <vt:lpstr>Wingdings</vt:lpstr>
      <vt:lpstr>Office Theme</vt:lpstr>
      <vt:lpstr>HYGIENIC ZONING</vt:lpstr>
      <vt:lpstr>AGENDA </vt:lpstr>
      <vt:lpstr>HYGIENIC ZONING </vt:lpstr>
      <vt:lpstr>“THE HOW” HYGIENIC ZONING BEHAVIOURS </vt:lpstr>
      <vt:lpstr>“THE WHAT” HYGIENIC ZONING  </vt:lpstr>
      <vt:lpstr>PRIMARY OBJECTIVES OF HYGIENIC ZONING </vt:lpstr>
      <vt:lpstr>KEY COMPONENTS OF ZONING RISK ASSESMENT </vt:lpstr>
      <vt:lpstr>KEY COMPONENTS OF ZONING RISK ASSESMENT </vt:lpstr>
      <vt:lpstr>KEY COMPONENTS OF ZONING PLAN</vt:lpstr>
      <vt:lpstr>KEY COMPONENTS OF ZONING PLAN</vt:lpstr>
      <vt:lpstr>KEY COMPONENTS OF ZONING PLAN</vt:lpstr>
      <vt:lpstr>THE HYGIENE ZONES</vt:lpstr>
      <vt:lpstr>IMPLEMENTATION &amp; VERIFICATION OF HYGIENIC ZONING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PMG 27</dc:creator>
  <cp:lastModifiedBy>abhinav pandey</cp:lastModifiedBy>
  <cp:revision>64</cp:revision>
  <cp:lastPrinted>2014-11-21T06:58:07Z</cp:lastPrinted>
  <dcterms:created xsi:type="dcterms:W3CDTF">2017-06-17T05:57:26Z</dcterms:created>
  <dcterms:modified xsi:type="dcterms:W3CDTF">2025-04-15T11:01:32Z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0x0101009148F5A04DDD49CBA7127AADA5FB792B00AADE34325A8B49CDA8BB4DB53328F21400CB1185A5A6DA634F89857E7C01440748</vt:lpwstr>
  </property>
  <property fmtid="{D5CDD505-2E9C-101B-9397-08002B2CF9AE}" pid="3" name="_dlc_DocIdItemGuid">
    <vt:lpwstr>69089008-09ec-4558-8149-065431535be3</vt:lpwstr>
  </property>
</Properties>
</file>