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5"/>
  </p:sldMasterIdLst>
  <p:notesMasterIdLst>
    <p:notesMasterId r:id="rId29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F66CC"/>
    <a:srgbClr val="FF99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37" autoAdjust="0"/>
  </p:normalViewPr>
  <p:slideViewPr>
    <p:cSldViewPr>
      <p:cViewPr varScale="1">
        <p:scale>
          <a:sx n="93" d="100"/>
          <a:sy n="93" d="100"/>
        </p:scale>
        <p:origin x="15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B4CB-620C-44DC-9CC9-701675A36E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62E2-F543-4B30-B078-C63253CE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2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2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89779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11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11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21871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12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12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1588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13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13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3980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14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14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60393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15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15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1603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16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16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92222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17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17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23830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18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18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32097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19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19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53266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20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20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6948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3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3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71783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21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21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23405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22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22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34953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23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23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6408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4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4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1299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5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5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7781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6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6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1344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7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7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0568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8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8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3814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9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9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3250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5C1AE-44EC-4922-8440-EBC002103AAF}" type="slidenum">
              <a:rPr altLang="en-US"/>
              <a:pPr/>
              <a:t>10</a:t>
            </a:fld>
            <a:endParaRPr lang="en-US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0F4D4A8-16F0-4653-AC88-C123D78976A2}" type="slidenum">
              <a:rPr lang="en-GB" altLang="en-US" sz="1300"/>
              <a:pPr algn="r" eaLnBrk="1" hangingPunct="1"/>
              <a:t>10</a:t>
            </a:fld>
            <a:endParaRPr lang="en-GB" altLang="en-US" sz="13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3880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176579-FE05-417F-8609-C7CAFF5E6B08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FF2D0C-D2C9-46FB-ADF6-A99561CA6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2DF1-27FD-4ADD-91C2-9C181CCE0E13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167844-14C8-4475-9827-0B1589FE1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49D29F-51EA-42FF-836F-210591C7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4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581E-3D60-4789-81BA-A8F1555C1ECB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20914-E4BC-433E-AEBE-0A380D1DF40F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261695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0FB658-1DD4-4E67-9DD4-9075B958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75B3-901B-4884-9D3B-DD82244241A2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ABC8AF-6C8D-4E94-B42A-425E6E33D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3970AF-C2BE-4BB0-A0D9-0C90862E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B0F-90E2-412D-AE42-DE276FA4C40E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g.engineerin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info@pmg.engineer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4000"/>
            <a:lum/>
          </a:blip>
          <a:srcRect/>
          <a:tile tx="0" ty="0" sx="77000" sy="77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487" y="787183"/>
            <a:ext cx="7886700" cy="89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8411"/>
            <a:ext cx="7886700" cy="447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4DA7-86D7-474D-A1B4-F15BA50BEFE7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075A5-6ECF-45AD-8CF3-F2A10412AC53}"/>
              </a:ext>
            </a:extLst>
          </p:cNvPr>
          <p:cNvCxnSpPr>
            <a:cxnSpLocks/>
          </p:cNvCxnSpPr>
          <p:nvPr userDrawn="1"/>
        </p:nvCxnSpPr>
        <p:spPr>
          <a:xfrm>
            <a:off x="636487" y="698107"/>
            <a:ext cx="7886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1D93101-9D13-482D-A0BE-6AB1F6CE3654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3" dirty="0"/>
              <a:t>Competent People. Smarter Work Systems. Exceptional Customer Interactions.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3DB47D-1AD0-4B44-BB13-503C998C195C}"/>
              </a:ext>
            </a:extLst>
          </p:cNvPr>
          <p:cNvSpPr txBox="1">
            <a:spLocks/>
          </p:cNvSpPr>
          <p:nvPr userDrawn="1"/>
        </p:nvSpPr>
        <p:spPr>
          <a:xfrm>
            <a:off x="628650" y="58232"/>
            <a:ext cx="3417341" cy="639875"/>
          </a:xfrm>
          <a:prstGeom prst="rect">
            <a:avLst/>
          </a:prstGeom>
        </p:spPr>
        <p:txBody>
          <a:bodyPr vert="horz" lIns="63305" tIns="31652" rIns="63305" bIns="31652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2" b="1" dirty="0"/>
              <a:t>PMG Engineering Private Limited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End-to-End Engineering Company in Food Industry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info@pmg.engineering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www.pmg.engineering</a:t>
            </a:r>
            <a:endParaRPr lang="en-US" sz="1108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0805C-D2DD-477E-877E-F4DEF1025626}"/>
              </a:ext>
            </a:extLst>
          </p:cNvPr>
          <p:cNvSpPr txBox="1"/>
          <p:nvPr userDrawn="1"/>
        </p:nvSpPr>
        <p:spPr>
          <a:xfrm>
            <a:off x="7028458" y="505951"/>
            <a:ext cx="1560042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9" b="0" dirty="0">
                <a:solidFill>
                  <a:srgbClr val="FF8A04"/>
                </a:solidFill>
              </a:rPr>
              <a:t>Reputation built on </a:t>
            </a:r>
            <a:r>
              <a:rPr lang="en-US" sz="969" b="0" u="none" dirty="0">
                <a:solidFill>
                  <a:srgbClr val="FF8A04"/>
                </a:solidFill>
              </a:rPr>
              <a:t>Results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EDD520AD-DDE1-4DCD-9090-3F04B1CE75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52" y="58232"/>
            <a:ext cx="1511398" cy="4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hdr="0" ftr="0" dt="0"/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ungsuh" panose="02030600000101010101" pitchFamily="18" charset="-127"/>
                <a:ea typeface="Gungsuh" panose="02030600000101010101" pitchFamily="18" charset="-127"/>
              </a:rPr>
              <a:t>PATHOGEN ENVIRONMENT MONITORING</a:t>
            </a:r>
          </a:p>
        </p:txBody>
      </p:sp>
      <p:pic>
        <p:nvPicPr>
          <p:cNvPr id="1026" name="Picture 2" descr="Image result for PATHOGEN ENVIRONMENT MONITO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"/>
          <a:stretch/>
        </p:blipFill>
        <p:spPr bwMode="auto">
          <a:xfrm>
            <a:off x="1676400" y="2286000"/>
            <a:ext cx="5562600" cy="41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0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noProof="1">
                <a:latin typeface="+mn-lt"/>
              </a:rPr>
              <a:t>	SAMPLE LOCATIONS &amp; SANITARY ZONING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Sanitary Zoning within an area/ room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1</a:t>
            </a:r>
            <a:r>
              <a:rPr lang="en-US" baseline="30000" dirty="0">
                <a:latin typeface="+mn-lt"/>
              </a:rPr>
              <a:t>st</a:t>
            </a:r>
            <a:r>
              <a:rPr lang="en-US" dirty="0">
                <a:latin typeface="+mn-lt"/>
              </a:rPr>
              <a:t> - Map out the hygienic zones of control in the facility.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2</a:t>
            </a:r>
            <a:r>
              <a:rPr lang="en-US" baseline="30000" dirty="0">
                <a:latin typeface="+mn-lt"/>
              </a:rPr>
              <a:t>nd</a:t>
            </a:r>
            <a:r>
              <a:rPr lang="en-US" dirty="0">
                <a:latin typeface="+mn-lt"/>
              </a:rPr>
              <a:t> - Select specific sampling sites within each room/area.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Use the sanitary zoning concept to aid in site selection and in tracking environmental data (the sanitary zoning concept is different than mapping hygienic zones of control within the facility).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In the sanitary zoning concept the plant operations are divided into four zones based on level of risk.	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0294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THE ZONES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Sanitary Zones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87" y="2054225"/>
            <a:ext cx="6162675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8210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THE ZONES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Zone 1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4688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Zone 1: Areas in the plant that are direct product contact surfaces after the lethality or microbial reduction step (e.g. roaster) and before the product is sealed in the primary package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If there is no lethality step in the process - sites where the product is exposed to plant equipment and environment prior to sealing in the primary packaging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Conveyor belts/buckets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Utensils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Employee hands (if touching product)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Slicers/dicers; Product hoppers/bins/bin liners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Discharge Chutes; Fillers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Air blowers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Control buttons/switches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8443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THE ZONES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Zone 1 Sampling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4853" y="1931988"/>
            <a:ext cx="8514348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2333228"/>
            <a:ext cx="6553200" cy="36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22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THE ZONES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Zone 2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Zone 2: </a:t>
            </a:r>
            <a:r>
              <a:rPr lang="en-US" dirty="0">
                <a:latin typeface="+mn-lt"/>
              </a:rPr>
              <a:t>Non-product (Near) contact areas in the plant that are closely adjacent to product contact surfaces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Equipment Exterior, under &amp; Equipment framework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Drip pans/shields/housings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Control panels/buttons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Overhead lights, refrigeration units/drip pans, conveyors, rail systems and pipes directly over zone 1 surfaces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Computer screens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Maintenance tools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Drains located directly under equipment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Motors located adjacent to lines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61632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THE ZONES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Zone 2 Sampling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209800"/>
            <a:ext cx="6553200" cy="36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592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THE ZONES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Zone 3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Zone 3: </a:t>
            </a:r>
            <a:r>
              <a:rPr lang="en-US" dirty="0">
                <a:latin typeface="+mn-lt"/>
              </a:rPr>
              <a:t>Non-product contact surfaces that are in open post-lethality product processing areas, but no closely adjacent to zone 1 surfaces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Zone 3 surfaces have the possibility of leading to product recontamination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Floors, walls, ceilings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Hoses. Pallets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Drains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Foot baths/ mats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Brooms/ mops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Condensate drip pans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Trolleys, forklifts, walk-</a:t>
            </a:r>
            <a:r>
              <a:rPr lang="en-US" dirty="0" err="1">
                <a:latin typeface="+mn-lt"/>
              </a:rPr>
              <a:t>alongs</a:t>
            </a:r>
            <a:r>
              <a:rPr lang="en-US" dirty="0">
                <a:latin typeface="+mn-lt"/>
              </a:rPr>
              <a:t>, carts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Toolboxes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09368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THE ZONES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Zone 3 Sampling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2328237"/>
            <a:ext cx="6553200" cy="36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814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THE ZONES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Zone 4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4688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Zone 4: </a:t>
            </a:r>
            <a:r>
              <a:rPr lang="en-US" dirty="0">
                <a:latin typeface="+mn-lt"/>
              </a:rPr>
              <a:t>Areas that are more remote from post lethality product processing areas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Zone 4 areas if not maintained in good hygienic condition can lead to cross-contamination of zone 1– 3 areas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Hallways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Loading docks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Bathrooms; Locker rooms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Employee cafeteria/break rooms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Raw material Coolers/freezers/Warehouses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Maintenance shop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Office areas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8202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THE ZONES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Zone 4 Sampling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1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38" y="2361675"/>
            <a:ext cx="6553200" cy="36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035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AGENDA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sp>
        <p:nvSpPr>
          <p:cNvPr id="16388" name="Rectangle 72"/>
          <p:cNvSpPr>
            <a:spLocks noChangeArrowheads="1"/>
          </p:cNvSpPr>
          <p:nvPr/>
        </p:nvSpPr>
        <p:spPr bwMode="gray">
          <a:xfrm>
            <a:off x="323850" y="1555750"/>
            <a:ext cx="342900" cy="34448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+mn-lt"/>
              </a:rPr>
              <a:t>1</a:t>
            </a:r>
          </a:p>
        </p:txBody>
      </p:sp>
      <p:sp>
        <p:nvSpPr>
          <p:cNvPr id="16389" name="Rectangle 73"/>
          <p:cNvSpPr>
            <a:spLocks noChangeArrowheads="1"/>
          </p:cNvSpPr>
          <p:nvPr/>
        </p:nvSpPr>
        <p:spPr bwMode="gray">
          <a:xfrm>
            <a:off x="811213" y="1555750"/>
            <a:ext cx="8008937" cy="3444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Pathogen Environment Monitoring Program </a:t>
            </a:r>
          </a:p>
        </p:txBody>
      </p:sp>
      <p:sp>
        <p:nvSpPr>
          <p:cNvPr id="16390" name="Rectangle 74"/>
          <p:cNvSpPr>
            <a:spLocks noChangeArrowheads="1"/>
          </p:cNvSpPr>
          <p:nvPr/>
        </p:nvSpPr>
        <p:spPr bwMode="gray">
          <a:xfrm>
            <a:off x="323850" y="2043113"/>
            <a:ext cx="342900" cy="344487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+mn-lt"/>
              </a:rPr>
              <a:t>2</a:t>
            </a:r>
          </a:p>
        </p:txBody>
      </p:sp>
      <p:sp>
        <p:nvSpPr>
          <p:cNvPr id="16391" name="Rectangle 75"/>
          <p:cNvSpPr>
            <a:spLocks noChangeArrowheads="1"/>
          </p:cNvSpPr>
          <p:nvPr/>
        </p:nvSpPr>
        <p:spPr bwMode="gray">
          <a:xfrm>
            <a:off x="811213" y="2043113"/>
            <a:ext cx="8008937" cy="34448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Getting Started</a:t>
            </a:r>
          </a:p>
        </p:txBody>
      </p:sp>
      <p:sp>
        <p:nvSpPr>
          <p:cNvPr id="16392" name="Rectangle 76"/>
          <p:cNvSpPr>
            <a:spLocks noChangeArrowheads="1"/>
          </p:cNvSpPr>
          <p:nvPr/>
        </p:nvSpPr>
        <p:spPr bwMode="gray">
          <a:xfrm>
            <a:off x="323850" y="2533650"/>
            <a:ext cx="342900" cy="34448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+mn-lt"/>
              </a:rPr>
              <a:t>3</a:t>
            </a:r>
          </a:p>
        </p:txBody>
      </p:sp>
      <p:sp>
        <p:nvSpPr>
          <p:cNvPr id="16393" name="Rectangle 77"/>
          <p:cNvSpPr>
            <a:spLocks noChangeArrowheads="1"/>
          </p:cNvSpPr>
          <p:nvPr/>
        </p:nvSpPr>
        <p:spPr bwMode="gray">
          <a:xfrm>
            <a:off x="811213" y="2533650"/>
            <a:ext cx="8008937" cy="3444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Plant layout</a:t>
            </a:r>
          </a:p>
        </p:txBody>
      </p:sp>
      <p:sp>
        <p:nvSpPr>
          <p:cNvPr id="16394" name="Rectangle 78"/>
          <p:cNvSpPr>
            <a:spLocks noChangeArrowheads="1"/>
          </p:cNvSpPr>
          <p:nvPr/>
        </p:nvSpPr>
        <p:spPr bwMode="gray">
          <a:xfrm>
            <a:off x="323850" y="3017838"/>
            <a:ext cx="342900" cy="344487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+mn-lt"/>
              </a:rPr>
              <a:t>4</a:t>
            </a:r>
          </a:p>
        </p:txBody>
      </p:sp>
      <p:sp>
        <p:nvSpPr>
          <p:cNvPr id="16395" name="Rectangle 79"/>
          <p:cNvSpPr>
            <a:spLocks noChangeArrowheads="1"/>
          </p:cNvSpPr>
          <p:nvPr/>
        </p:nvSpPr>
        <p:spPr bwMode="gray">
          <a:xfrm>
            <a:off x="811213" y="3017838"/>
            <a:ext cx="8008937" cy="34448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Sample locations &amp; sanitary zoning</a:t>
            </a:r>
          </a:p>
        </p:txBody>
      </p:sp>
      <p:sp>
        <p:nvSpPr>
          <p:cNvPr id="16396" name="Rectangle 80"/>
          <p:cNvSpPr>
            <a:spLocks noChangeArrowheads="1"/>
          </p:cNvSpPr>
          <p:nvPr/>
        </p:nvSpPr>
        <p:spPr bwMode="gray">
          <a:xfrm>
            <a:off x="323850" y="3506788"/>
            <a:ext cx="342900" cy="344487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+mn-lt"/>
              </a:rPr>
              <a:t>5</a:t>
            </a:r>
          </a:p>
        </p:txBody>
      </p:sp>
      <p:sp>
        <p:nvSpPr>
          <p:cNvPr id="16397" name="Rectangle 81"/>
          <p:cNvSpPr>
            <a:spLocks noChangeArrowheads="1"/>
          </p:cNvSpPr>
          <p:nvPr/>
        </p:nvSpPr>
        <p:spPr bwMode="gray">
          <a:xfrm>
            <a:off x="811213" y="3506788"/>
            <a:ext cx="8008937" cy="34448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The Zones</a:t>
            </a:r>
          </a:p>
        </p:txBody>
      </p:sp>
      <p:sp>
        <p:nvSpPr>
          <p:cNvPr id="16398" name="Rectangle 82"/>
          <p:cNvSpPr>
            <a:spLocks noChangeArrowheads="1"/>
          </p:cNvSpPr>
          <p:nvPr/>
        </p:nvSpPr>
        <p:spPr bwMode="gray">
          <a:xfrm>
            <a:off x="323850" y="3997325"/>
            <a:ext cx="342900" cy="34448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+mn-lt"/>
              </a:rPr>
              <a:t>6</a:t>
            </a:r>
          </a:p>
        </p:txBody>
      </p:sp>
      <p:sp>
        <p:nvSpPr>
          <p:cNvPr id="16399" name="Rectangle 83"/>
          <p:cNvSpPr>
            <a:spLocks noChangeArrowheads="1"/>
          </p:cNvSpPr>
          <p:nvPr/>
        </p:nvSpPr>
        <p:spPr bwMode="gray">
          <a:xfrm>
            <a:off x="811213" y="3997325"/>
            <a:ext cx="8008937" cy="3444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Where are the bacteria hiding?</a:t>
            </a:r>
          </a:p>
        </p:txBody>
      </p:sp>
      <p:sp>
        <p:nvSpPr>
          <p:cNvPr id="16400" name="Rectangle 84"/>
          <p:cNvSpPr>
            <a:spLocks noChangeArrowheads="1"/>
          </p:cNvSpPr>
          <p:nvPr/>
        </p:nvSpPr>
        <p:spPr bwMode="gray">
          <a:xfrm>
            <a:off x="323850" y="4484688"/>
            <a:ext cx="342900" cy="344487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+mn-lt"/>
              </a:rPr>
              <a:t>7</a:t>
            </a:r>
          </a:p>
        </p:txBody>
      </p:sp>
      <p:sp>
        <p:nvSpPr>
          <p:cNvPr id="16401" name="Rectangle 85"/>
          <p:cNvSpPr>
            <a:spLocks noChangeArrowheads="1"/>
          </p:cNvSpPr>
          <p:nvPr/>
        </p:nvSpPr>
        <p:spPr bwMode="gray">
          <a:xfrm>
            <a:off x="811213" y="4484688"/>
            <a:ext cx="8008937" cy="34448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How do microbes move around?</a:t>
            </a:r>
          </a:p>
        </p:txBody>
      </p:sp>
      <p:sp>
        <p:nvSpPr>
          <p:cNvPr id="16402" name="Rectangle 86"/>
          <p:cNvSpPr>
            <a:spLocks noChangeArrowheads="1"/>
          </p:cNvSpPr>
          <p:nvPr/>
        </p:nvSpPr>
        <p:spPr bwMode="gray">
          <a:xfrm>
            <a:off x="323850" y="4972050"/>
            <a:ext cx="342900" cy="34448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+mn-lt"/>
              </a:rPr>
              <a:t>8</a:t>
            </a:r>
          </a:p>
        </p:txBody>
      </p:sp>
      <p:sp>
        <p:nvSpPr>
          <p:cNvPr id="16403" name="Rectangle 87"/>
          <p:cNvSpPr>
            <a:spLocks noChangeArrowheads="1"/>
          </p:cNvSpPr>
          <p:nvPr/>
        </p:nvSpPr>
        <p:spPr bwMode="gray">
          <a:xfrm>
            <a:off x="811213" y="4972050"/>
            <a:ext cx="8008937" cy="3444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Microbial transfer points</a:t>
            </a:r>
          </a:p>
        </p:txBody>
      </p:sp>
      <p:sp>
        <p:nvSpPr>
          <p:cNvPr id="16404" name="Rectangle 88"/>
          <p:cNvSpPr>
            <a:spLocks noChangeArrowheads="1"/>
          </p:cNvSpPr>
          <p:nvPr/>
        </p:nvSpPr>
        <p:spPr bwMode="gray">
          <a:xfrm>
            <a:off x="323850" y="5459413"/>
            <a:ext cx="342900" cy="344487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+mn-lt"/>
              </a:rPr>
              <a:t>9</a:t>
            </a:r>
          </a:p>
        </p:txBody>
      </p:sp>
      <p:sp>
        <p:nvSpPr>
          <p:cNvPr id="16405" name="Rectangle 89"/>
          <p:cNvSpPr>
            <a:spLocks noChangeArrowheads="1"/>
          </p:cNvSpPr>
          <p:nvPr/>
        </p:nvSpPr>
        <p:spPr bwMode="gray">
          <a:xfrm>
            <a:off x="811213" y="5459413"/>
            <a:ext cx="8008937" cy="34448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Corrective actions for positive results</a:t>
            </a:r>
          </a:p>
        </p:txBody>
      </p:sp>
    </p:spTree>
    <p:extLst>
      <p:ext uri="{BB962C8B-B14F-4D97-AF65-F5344CB8AC3E}">
        <p14:creationId xmlns:p14="http://schemas.microsoft.com/office/powerpoint/2010/main" val="19138617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WHERE ARE THE BACTERIA HIDING?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Microbial Growth Niches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Locations, often “hard to reach” places, harboring the organism after the routine sanitation process for that area has been competed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Places within food processing equipment and/or a food processing environment where microorganisms become established and multiply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Serves as a reservoir from which microorganisms are dispersed and contaminate equipment during operation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Behind O-rings, seals and gaskets on equipment and around doors (especially if old and brittle)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Spaces between metal: metal and metal: plastic joints and parts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Chain guards, motor covers and housings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Water-saturated insulation (e.g. in old spiral freezers, wrapped around pipes or behind fiberglass wall panels)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3509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HOW DO MICROBES MOVE AROUND?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solidFill>
                  <a:srgbClr val="FFFFFF"/>
                </a:solidFill>
                <a:latin typeface="+mn-lt"/>
              </a:rPr>
              <a:t>Microbial Growth Niches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Movement of equipment parts during processing can dislodge organisms (from niche areas) into the environment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Via tools &amp; other maintenance equipment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Via parts removed from equipment &amp; set on food contact surfaces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Supplies, ingredients, people, equipment moved between and through hallways, non-product and raw areas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Through compressed air lines (point of use filter); air from automatic bag openers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Via moisture droplets or aerosols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Operations</a:t>
            </a:r>
          </a:p>
          <a:p>
            <a:pPr marL="1200150" lvl="2" indent="-28575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Calibri" panose="020F0502020204030204" pitchFamily="34" charset="0"/>
              <a:buChar char="▫"/>
            </a:pPr>
            <a:r>
              <a:rPr lang="en-US" dirty="0">
                <a:latin typeface="+mn-lt"/>
              </a:rPr>
              <a:t>Drain back-ups</a:t>
            </a:r>
          </a:p>
          <a:p>
            <a:pPr marL="1200150" lvl="2" indent="-28575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Calibri" panose="020F0502020204030204" pitchFamily="34" charset="0"/>
              <a:buChar char="▫"/>
            </a:pPr>
            <a:r>
              <a:rPr lang="en-US" dirty="0">
                <a:latin typeface="+mn-lt"/>
              </a:rPr>
              <a:t>Kicked up by hose sprays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Sanitation</a:t>
            </a:r>
          </a:p>
          <a:p>
            <a:pPr marL="1200150" lvl="2" indent="-28575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Calibri" panose="020F0502020204030204" pitchFamily="34" charset="0"/>
              <a:buChar char="▫"/>
            </a:pPr>
            <a:r>
              <a:rPr lang="en-US" dirty="0">
                <a:latin typeface="+mn-lt"/>
              </a:rPr>
              <a:t>Kicked up by hose sprays</a:t>
            </a:r>
          </a:p>
          <a:p>
            <a:pPr marL="1200150" lvl="2" indent="-28575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Calibri" panose="020F0502020204030204" pitchFamily="34" charset="0"/>
              <a:buChar char="▫"/>
            </a:pPr>
            <a:r>
              <a:rPr lang="en-US" dirty="0">
                <a:latin typeface="+mn-lt"/>
              </a:rPr>
              <a:t>From wash areas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b="1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8775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MICROBIAL TRANSFER POINTS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Transfer points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Transfer Point: Sites or carriers, such as employees and product handler’s gloves/clothing/boots, equipment or equipment parts, or maintenance tools, supplies and/or ingredients that may cross contaminate from one source to another prior to or during operations</a:t>
            </a:r>
            <a:endParaRPr lang="en-US" altLang="en-US" b="1" noProof="1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506788"/>
            <a:ext cx="5979799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777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CORRECTIVE ACTIONS FOR POSITIVE RESULTS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In case of positive results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Your facility should have a pre-determined action plan that would be implemented in the event of a Salmonella , Listeria positive result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The action plan should be specific for each of the four zones and include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Type of immediate corrective actions to be taken by zone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Actions to be taken to verify Salmonella/Listeria has been eliminated from the area in question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A root cause analysis to find the source of the contamination so that it can be prevented in the future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In the event of a Pathogen (Salmonella/Listeria) positive, the response team should conduct an in-depth investigation looking at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Any maintenance disruptions/activities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In-plant construction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Unplanned down time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Other non-standard production activities (e.g. R&amp;D plant trial)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altLang="en-US" b="1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1394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81000"/>
            <a:ext cx="9220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PATHOGEN ENVIRONMENT MONITORING PROGRAM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Pathogen Environement Monitoring (PEM)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The most effective tool for determining the effectiveness of a facility’s </a:t>
            </a:r>
            <a:r>
              <a:rPr lang="en-US" i="1" dirty="0">
                <a:latin typeface="+mn-lt"/>
              </a:rPr>
              <a:t>Salmonella </a:t>
            </a:r>
            <a:r>
              <a:rPr lang="en-US" dirty="0">
                <a:latin typeface="+mn-lt"/>
              </a:rPr>
              <a:t>controls is the implementation of an </a:t>
            </a:r>
            <a:r>
              <a:rPr lang="en-US" b="1" dirty="0">
                <a:latin typeface="+mn-lt"/>
              </a:rPr>
              <a:t>aggressive</a:t>
            </a:r>
            <a:r>
              <a:rPr lang="en-US" dirty="0">
                <a:latin typeface="+mn-lt"/>
              </a:rPr>
              <a:t> Pathogen Environmental Monitoring Program (PEM.)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 PEM is an </a:t>
            </a:r>
            <a:r>
              <a:rPr lang="en-US" b="1" dirty="0">
                <a:latin typeface="+mn-lt"/>
              </a:rPr>
              <a:t>on-going measure </a:t>
            </a:r>
            <a:r>
              <a:rPr lang="en-US" dirty="0">
                <a:latin typeface="+mn-lt"/>
              </a:rPr>
              <a:t>of the </a:t>
            </a:r>
            <a:r>
              <a:rPr lang="en-US" b="1" dirty="0">
                <a:latin typeface="+mn-lt"/>
              </a:rPr>
              <a:t>effectiveness </a:t>
            </a:r>
            <a:r>
              <a:rPr lang="en-US" dirty="0">
                <a:latin typeface="+mn-lt"/>
              </a:rPr>
              <a:t>of the overall Salmonella control program in the plant.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It is </a:t>
            </a:r>
            <a:r>
              <a:rPr lang="en-US" b="1" dirty="0">
                <a:latin typeface="+mn-lt"/>
              </a:rPr>
              <a:t>not,</a:t>
            </a:r>
            <a:r>
              <a:rPr lang="en-US" dirty="0">
                <a:latin typeface="+mn-lt"/>
              </a:rPr>
              <a:t> in itself a Salmonella control program.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It provides </a:t>
            </a:r>
            <a:r>
              <a:rPr lang="en-US" b="1" dirty="0">
                <a:latin typeface="+mn-lt"/>
              </a:rPr>
              <a:t>feedback</a:t>
            </a:r>
            <a:r>
              <a:rPr lang="en-US" dirty="0">
                <a:latin typeface="+mn-lt"/>
              </a:rPr>
              <a:t> on where efforts need to be directed for the overall control program.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One size program does not fit all.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5273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GETTING STARTED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The PEM Team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Assemble your team; designate a team leader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Assemble a cross functional team familiar with your operation to help identify potential areas of risk or concern, including:</a:t>
            </a:r>
          </a:p>
          <a:p>
            <a:pPr marL="800100" lvl="1" indent="-34290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Quality manager</a:t>
            </a:r>
          </a:p>
          <a:p>
            <a:pPr marL="800100" lvl="1" indent="-34290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Microbiologist </a:t>
            </a:r>
          </a:p>
          <a:p>
            <a:pPr marL="800100" lvl="1" indent="-34290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Sanitation</a:t>
            </a:r>
          </a:p>
          <a:p>
            <a:pPr marL="800100" lvl="1" indent="-34290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Operations Manager </a:t>
            </a:r>
          </a:p>
          <a:p>
            <a:pPr marL="800100" lvl="1" indent="-34290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Plant Engineer</a:t>
            </a:r>
          </a:p>
          <a:p>
            <a:pPr marL="800100" lvl="1" indent="-34290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Maintenance</a:t>
            </a:r>
          </a:p>
          <a:p>
            <a:pPr marL="800100" lvl="1" indent="-34290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Line Supervisor </a:t>
            </a:r>
          </a:p>
          <a:p>
            <a:pPr marL="800100" lvl="1" indent="-342900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Warehousing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2865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GETTING STARTED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The PEM Team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Understand your process flow with an emphasis on identifying potential points of product recontamination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Blueprints and flow diagrams; walk the plant floor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Conduct environmental monitoring in raw and non productions areas - understand that you </a:t>
            </a:r>
            <a:r>
              <a:rPr lang="en-US" b="1" dirty="0">
                <a:latin typeface="+mn-lt"/>
              </a:rPr>
              <a:t>will occasionally find Listeria/Salmonella in those areas</a:t>
            </a:r>
            <a:r>
              <a:rPr lang="en-US" dirty="0">
                <a:latin typeface="+mn-lt"/>
              </a:rPr>
              <a:t>. </a:t>
            </a:r>
          </a:p>
          <a:p>
            <a:pPr marL="0" indent="0" algn="ctr"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</a:pP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marL="0" indent="0" algn="ctr"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NEED TO DETERMINE AND UNDERSTAND THE RISK!</a:t>
            </a:r>
            <a:endParaRPr lang="en-US" altLang="en-US" sz="2400" noProof="1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0451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830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	PLANT LAYOUT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Hygenic zones of control assesment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671637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Conduct a hygienic zone assessment to determine what is considered the Primary Pathogen Control Area (PPCA) in your facility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Areas where post-lethality treated/finished product is exposed to the environment → high hygiene or high risk area.</a:t>
            </a:r>
            <a:endParaRPr lang="en-US" altLang="en-US" noProof="1">
              <a:latin typeface="+mn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gray">
          <a:xfrm>
            <a:off x="323850" y="3748088"/>
            <a:ext cx="8515350" cy="376237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Objectives of hygiene zones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gray">
          <a:xfrm>
            <a:off x="323850" y="4124325"/>
            <a:ext cx="8515350" cy="1677988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Is to identify areas of high and low risk to the product within the manufacturing operation.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To prevent the spread of pathogens into the PPCA where protection of the exposed post-lethality product is critical.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3760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Zone assesment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Conduct a hygiene zone assessment of the entire facility and create a color-coded map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Evaluate all production areas, storage, receiving, warehousing and loading docks, employee facilities such as cafeterias, break rooms, locker rooms, washrooms, maintenance areas, offices/conference rooms, etc.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Designate the PPCA, basic GMP areas, transition areas, and non-processing areas.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Pay particular attention to areas within the facility where ingredients, products, or the environment could be a potential source of Listeria, Salmonella and other pathogens and a high potential to re-contaminate post-lethality treated product. 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Also pay attention to non-process areas such as forklift charging stations, refuse/recycling areas, restrooms and others that could impact the PPCA.	</a:t>
            </a:r>
            <a:endParaRPr lang="en-US" altLang="en-US" noProof="1">
              <a:latin typeface="+mn-lt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830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	PLANT LAYOUT</a:t>
            </a:r>
          </a:p>
        </p:txBody>
      </p:sp>
    </p:spTree>
    <p:extLst>
      <p:ext uri="{BB962C8B-B14F-4D97-AF65-F5344CB8AC3E}">
        <p14:creationId xmlns:p14="http://schemas.microsoft.com/office/powerpoint/2010/main" val="6320927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Hygienic Zones of control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49" y="1931988"/>
            <a:ext cx="8519361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</a:pPr>
            <a:r>
              <a:rPr lang="en-US" dirty="0">
                <a:latin typeface="+mn-lt"/>
              </a:rPr>
              <a:t>	</a:t>
            </a:r>
            <a:endParaRPr lang="en-US" altLang="en-US" noProof="1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981" y="2181225"/>
            <a:ext cx="7177088" cy="3743909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830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	PLANT LAYOUT</a:t>
            </a:r>
          </a:p>
        </p:txBody>
      </p:sp>
    </p:spTree>
    <p:extLst>
      <p:ext uri="{BB962C8B-B14F-4D97-AF65-F5344CB8AC3E}">
        <p14:creationId xmlns:p14="http://schemas.microsoft.com/office/powerpoint/2010/main" val="5327524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latin typeface="+mn-lt"/>
            </a:endParaRPr>
          </a:p>
        </p:txBody>
      </p:sp>
      <p:pic>
        <p:nvPicPr>
          <p:cNvPr id="16406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156686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0431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25336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01783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5067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3997325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484688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4972050"/>
            <a:ext cx="3095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6"/>
          <a:stretch>
            <a:fillRect/>
          </a:stretch>
        </p:blipFill>
        <p:spPr bwMode="auto">
          <a:xfrm>
            <a:off x="341313" y="5459413"/>
            <a:ext cx="30956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rgbClr val="6666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solidFill>
                  <a:srgbClr val="FFFFFF"/>
                </a:solidFill>
                <a:latin typeface="+mn-lt"/>
              </a:rPr>
              <a:t>Hygienic Zones of control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5450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</a:pPr>
            <a:r>
              <a:rPr lang="en-US" dirty="0">
                <a:latin typeface="+mn-lt"/>
              </a:rPr>
              <a:t>	</a:t>
            </a:r>
            <a:endParaRPr lang="en-US" altLang="en-US" noProof="1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2235305"/>
            <a:ext cx="7177088" cy="3678028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830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	PLANT LAYOUT</a:t>
            </a:r>
          </a:p>
        </p:txBody>
      </p:sp>
    </p:spTree>
    <p:extLst>
      <p:ext uri="{BB962C8B-B14F-4D97-AF65-F5344CB8AC3E}">
        <p14:creationId xmlns:p14="http://schemas.microsoft.com/office/powerpoint/2010/main" val="40082774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B1185A5A6DA634F89857E7C01440748" ma:contentTypeVersion="1" ma:contentTypeDescription="Upload an image." ma:contentTypeScope="" ma:versionID="89928a2722378c5a305ce3eb8532539f">
  <xsd:schema xmlns:xsd="http://www.w3.org/2001/XMLSchema" xmlns:xs="http://www.w3.org/2001/XMLSchema" xmlns:p="http://schemas.microsoft.com/office/2006/metadata/properties" xmlns:ns1="http://schemas.microsoft.com/sharepoint/v3" xmlns:ns2="B6023AA3-3CEE-413F-91F8-322A2644F388" xmlns:ns3="http://schemas.microsoft.com/sharepoint/v3/fields" xmlns:ns4="0f0eb950-47b7-49a7-b2b9-b0c411c9c3b8" targetNamespace="http://schemas.microsoft.com/office/2006/metadata/properties" ma:root="true" ma:fieldsID="415cc3288ccbe700ad9137c8513b77d6" ns1:_="" ns2:_="" ns3:_="" ns4:_="">
    <xsd:import namespace="http://schemas.microsoft.com/sharepoint/v3"/>
    <xsd:import namespace="B6023AA3-3CEE-413F-91F8-322A2644F388"/>
    <xsd:import namespace="http://schemas.microsoft.com/sharepoint/v3/fields"/>
    <xsd:import namespace="0f0eb950-47b7-49a7-b2b9-b0c411c9c3b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23AA3-3CEE-413F-91F8-322A2644F38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eb950-47b7-49a7-b2b9-b0c411c9c3b8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B6023AA3-3CEE-413F-91F8-322A2644F388" xsi:nil="true"/>
    <wic_System_Copyright xmlns="http://schemas.microsoft.com/sharepoint/v3/fields" xsi:nil="true"/>
    <_dlc_DocId xmlns="0f0eb950-47b7-49a7-b2b9-b0c411c9c3b8">VJPUPS4RKR3C-4-97</_dlc_DocId>
    <_dlc_DocIdUrl xmlns="0f0eb950-47b7-49a7-b2b9-b0c411c9c3b8">
      <Url>http://thenest-aoa-in.nestle.com/_layouts/DocIdRedir.aspx?ID=VJPUPS4RKR3C-4-97</Url>
      <Description>VJPUPS4RKR3C-4-97</Description>
    </_dlc_DocIdUrl>
  </documentManagement>
</p:properties>
</file>

<file path=customXml/itemProps1.xml><?xml version="1.0" encoding="utf-8"?>
<ds:datastoreItem xmlns:ds="http://schemas.openxmlformats.org/officeDocument/2006/customXml" ds:itemID="{576FB07F-DD47-4C62-89FB-E79CBDA6693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C728180-122B-4C3C-A2BE-33F0F3836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023AA3-3CEE-413F-91F8-322A2644F388"/>
    <ds:schemaRef ds:uri="http://schemas.microsoft.com/sharepoint/v3/fields"/>
    <ds:schemaRef ds:uri="0f0eb950-47b7-49a7-b2b9-b0c411c9c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4455A5-5B1F-42D7-89F4-4C018F6FE88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F0180CB-08B1-436B-9799-0C76022FBD6C}">
  <ds:schemaRefs>
    <ds:schemaRef ds:uri="http://schemas.microsoft.com/office/2006/metadata/properties"/>
    <ds:schemaRef ds:uri="B6023AA3-3CEE-413F-91F8-322A2644F38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/fields"/>
    <ds:schemaRef ds:uri="0f0eb950-47b7-49a7-b2b9-b0c411c9c3b8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pmg</Template>
  <TotalTime>269</TotalTime>
  <Words>1359</Words>
  <Application>Microsoft Office PowerPoint</Application>
  <PresentationFormat>On-screen Show (4:3)</PresentationFormat>
  <Paragraphs>209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Gungsuh</vt:lpstr>
      <vt:lpstr>Wingdings</vt:lpstr>
      <vt:lpstr>Office Theme</vt:lpstr>
      <vt:lpstr>PATHOGEN ENVIRONMENT MONITORING</vt:lpstr>
      <vt:lpstr>AGENDA</vt:lpstr>
      <vt:lpstr>PATHOGEN ENVIRONMENT MONITORING PROGRAM</vt:lpstr>
      <vt:lpstr>GETTING STARTED</vt:lpstr>
      <vt:lpstr>GETTING STARTED</vt:lpstr>
      <vt:lpstr> PLANT LAYOUT</vt:lpstr>
      <vt:lpstr> PLANT LAYOUT</vt:lpstr>
      <vt:lpstr> PLANT LAYOUT</vt:lpstr>
      <vt:lpstr> PLANT LAYOUT</vt:lpstr>
      <vt:lpstr> SAMPLE LOCATIONS &amp; SANITARY ZONING</vt:lpstr>
      <vt:lpstr>THE ZONES</vt:lpstr>
      <vt:lpstr>THE ZONES</vt:lpstr>
      <vt:lpstr>THE ZONES</vt:lpstr>
      <vt:lpstr>THE ZONES</vt:lpstr>
      <vt:lpstr>THE ZONES</vt:lpstr>
      <vt:lpstr>THE ZONES</vt:lpstr>
      <vt:lpstr>THE ZONES</vt:lpstr>
      <vt:lpstr>THE ZONES</vt:lpstr>
      <vt:lpstr>THE ZONES</vt:lpstr>
      <vt:lpstr>WHERE ARE THE BACTERIA HIDING?</vt:lpstr>
      <vt:lpstr>HOW DO MICROBES MOVE AROUND?</vt:lpstr>
      <vt:lpstr>MICROBIAL TRANSFER POINTS</vt:lpstr>
      <vt:lpstr>CORRECTIVE ACTIONS FOR POSITIVE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PMG 27</dc:creator>
  <cp:lastModifiedBy>abhinav pandey</cp:lastModifiedBy>
  <cp:revision>58</cp:revision>
  <cp:lastPrinted>2014-11-21T06:58:07Z</cp:lastPrinted>
  <dcterms:created xsi:type="dcterms:W3CDTF">2017-06-17T16:49:25Z</dcterms:created>
  <dcterms:modified xsi:type="dcterms:W3CDTF">2025-04-15T11:02:05Z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0x0101009148F5A04DDD49CBA7127AADA5FB792B00AADE34325A8B49CDA8BB4DB53328F21400CB1185A5A6DA634F89857E7C01440748</vt:lpwstr>
  </property>
  <property fmtid="{D5CDD505-2E9C-101B-9397-08002B2CF9AE}" pid="3" name="_dlc_DocIdItemGuid">
    <vt:lpwstr>69089008-09ec-4558-8149-065431535be3</vt:lpwstr>
  </property>
</Properties>
</file>