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18"/>
  </p:notesMasterIdLst>
  <p:sldIdLst>
    <p:sldId id="256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8" r:id="rId16"/>
    <p:sldId id="269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CC"/>
    <a:srgbClr val="FFFF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37" autoAdjust="0"/>
  </p:normalViewPr>
  <p:slideViewPr>
    <p:cSldViewPr>
      <p:cViewPr varScale="1">
        <p:scale>
          <a:sx n="93" d="100"/>
          <a:sy n="93" d="100"/>
        </p:scale>
        <p:origin x="15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8B4CB-620C-44DC-9CC9-701675A36E1E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462E2-F543-4B30-B078-C63253CE8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24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2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2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931505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11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11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8086258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12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12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4404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3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3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924248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4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4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493149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5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5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8143926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6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6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442793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7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7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318115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8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8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523553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9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9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915034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C00316-5A8A-4406-810B-EF28D6A66100}" type="slidenum">
              <a:rPr altLang="en-US"/>
              <a:pPr/>
              <a:t>10</a:t>
            </a:fld>
            <a:endParaRPr lang="en-US" altLang="en-US"/>
          </a:p>
        </p:txBody>
      </p:sp>
      <p:sp>
        <p:nvSpPr>
          <p:cNvPr id="13315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4773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37EA50A-A1CF-4D23-8A90-2F4AA3D4E806}" type="slidenum">
              <a:rPr lang="en-GB" altLang="en-US" sz="1300"/>
              <a:pPr algn="r" eaLnBrk="1" hangingPunct="1"/>
              <a:t>10</a:t>
            </a:fld>
            <a:endParaRPr lang="en-GB" altLang="en-US" sz="1300"/>
          </a:p>
        </p:txBody>
      </p:sp>
      <p:sp>
        <p:nvSpPr>
          <p:cNvPr id="133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4824" tIns="47416" rIns="94824" bIns="47416"/>
          <a:lstStyle/>
          <a:p>
            <a:pPr eaLnBrk="1" hangingPunct="1"/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415248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76579-FE05-417F-8609-C7CAFF5E6B08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DFF2D0C-D2C9-46FB-ADF6-A99561CA6E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82DF1-27FD-4ADD-91C2-9C181CCE0E13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F167844-14C8-4475-9827-0B1589FE1B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249D29F-51EA-42FF-836F-210591C74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137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581E-3D60-4789-81BA-A8F1555C1ECB}" type="datetime1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820914-E4BC-433E-AEBE-0A380D1DF40F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66" dirty="0"/>
              <a:t>Competent People. Smarter Work Systems. Exceptional Customer Interactions.</a:t>
            </a:r>
          </a:p>
        </p:txBody>
      </p:sp>
    </p:spTree>
    <p:extLst>
      <p:ext uri="{BB962C8B-B14F-4D97-AF65-F5344CB8AC3E}">
        <p14:creationId xmlns:p14="http://schemas.microsoft.com/office/powerpoint/2010/main" val="194755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70FB658-1DD4-4E67-9DD4-9075B9581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675B3-901B-4884-9D3B-DD82244241A2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5ABC8AF-6C8D-4E94-B42A-425E6E33D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F3970AF-C2BE-4BB0-A0D9-0C90862EA1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9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2B0F-90E2-412D-AE42-DE276FA4C40E}" type="datetime1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3090A-E985-4837-A97A-059404DB2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3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mg.engineering/" TargetMode="External"/><Relationship Id="rId3" Type="http://schemas.openxmlformats.org/officeDocument/2006/relationships/slideLayout" Target="../slideLayouts/slideLayout3.xml"/><Relationship Id="rId7" Type="http://schemas.openxmlformats.org/officeDocument/2006/relationships/hyperlink" Target="mailto:info@pmg.engineering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>
            <a:alphaModFix amt="4000"/>
            <a:lum/>
          </a:blip>
          <a:srcRect/>
          <a:tile tx="0" ty="0" sx="77000" sy="77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6487" y="787183"/>
            <a:ext cx="7886700" cy="892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68411"/>
            <a:ext cx="7886700" cy="4475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94DA7-86D7-474D-A1B4-F15BA50BEFE7}" type="datetime1">
              <a:rPr lang="en-US" smtClean="0"/>
              <a:t>4/15/2025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11898"/>
            <a:ext cx="30861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11898"/>
            <a:ext cx="2057400" cy="2301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0F075A5-6ECF-45AD-8CF3-F2A10412AC53}"/>
              </a:ext>
            </a:extLst>
          </p:cNvPr>
          <p:cNvCxnSpPr>
            <a:cxnSpLocks/>
          </p:cNvCxnSpPr>
          <p:nvPr userDrawn="1"/>
        </p:nvCxnSpPr>
        <p:spPr>
          <a:xfrm>
            <a:off x="636487" y="698107"/>
            <a:ext cx="78867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1D93101-9D13-482D-A0BE-6AB1F6CE3654}"/>
              </a:ext>
            </a:extLst>
          </p:cNvPr>
          <p:cNvSpPr/>
          <p:nvPr userDrawn="1"/>
        </p:nvSpPr>
        <p:spPr>
          <a:xfrm>
            <a:off x="0" y="6590348"/>
            <a:ext cx="9144000" cy="267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23" dirty="0"/>
              <a:t>Competent People. Smarter Work Systems. Exceptional Customer Interactions.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123DB47D-1AD0-4B44-BB13-503C998C195C}"/>
              </a:ext>
            </a:extLst>
          </p:cNvPr>
          <p:cNvSpPr txBox="1">
            <a:spLocks/>
          </p:cNvSpPr>
          <p:nvPr userDrawn="1"/>
        </p:nvSpPr>
        <p:spPr>
          <a:xfrm>
            <a:off x="628650" y="58232"/>
            <a:ext cx="3417341" cy="639875"/>
          </a:xfrm>
          <a:prstGeom prst="rect">
            <a:avLst/>
          </a:prstGeom>
        </p:spPr>
        <p:txBody>
          <a:bodyPr vert="horz" lIns="63305" tIns="31652" rIns="63305" bIns="31652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62" b="1" dirty="0"/>
              <a:t>PMG Engineering Private Limited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End-to-End Engineering Company in Food Industry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8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info@pmg.engineering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| </a:t>
            </a:r>
            <a:r>
              <a:rPr lang="en-US" sz="1108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8"/>
              </a:rPr>
              <a:t>www.pmg.engineering</a:t>
            </a:r>
            <a:endParaRPr lang="en-US" sz="1108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20805C-D2DD-477E-877E-F4DEF1025626}"/>
              </a:ext>
            </a:extLst>
          </p:cNvPr>
          <p:cNvSpPr txBox="1"/>
          <p:nvPr userDrawn="1"/>
        </p:nvSpPr>
        <p:spPr>
          <a:xfrm>
            <a:off x="7028458" y="505951"/>
            <a:ext cx="156004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9" b="0" dirty="0">
                <a:solidFill>
                  <a:srgbClr val="FF8A04"/>
                </a:solidFill>
              </a:rPr>
              <a:t>Reputation built on </a:t>
            </a:r>
            <a:r>
              <a:rPr lang="en-US" sz="969" b="0" u="none" dirty="0">
                <a:solidFill>
                  <a:srgbClr val="FF8A04"/>
                </a:solidFill>
              </a:rPr>
              <a:t>Results</a:t>
            </a:r>
          </a:p>
        </p:txBody>
      </p:sp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EDD520AD-DDE1-4DCD-9090-3F04B1CE75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952" y="58232"/>
            <a:ext cx="1511398" cy="474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22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</p:sldLayoutIdLst>
  <p:hf hdr="0" ftr="0" dt="0"/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GungsuhChe" panose="02030609000101010101" pitchFamily="49" charset="-127"/>
                <a:ea typeface="GungsuhChe" panose="02030609000101010101" pitchFamily="49" charset="-127"/>
              </a:rPr>
              <a:t>FOOD DEFENSE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8" name="Picture 4" descr="Image result for FOOD DEFEN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38400"/>
            <a:ext cx="5943600" cy="3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1811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FACILITY DEFENSE PROGRAM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Follow without fail: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27622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Written policies and programs are in place to keep food safe from unintentional contamination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Recall and Traceability Program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Self-Inspection Program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Chemical Control Program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Visitor/Contractor Entry Policy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Receiving and Transportation Programs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Tour Group Policy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802451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THREAT CONTROL MEASURES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Physical Security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Gates, lighting, security cameras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Incoming ingredients/transports checked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Outgoing shipments are sealed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Doors locked when not in use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Pass cards on some entrances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Font typeface="Courier New" panose="02070309020205020404" pitchFamily="49" charset="0"/>
              <a:buChar char="o"/>
            </a:pPr>
            <a:endParaRPr lang="en-US" noProof="1">
              <a:latin typeface="+mn-lt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Personnel Security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Hairnets for visitors/contractors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Visitors/Contractors must sign in and out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Background checks and personality tests for employees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Restrictions on what employees can bring into the facility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Security training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607615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REMEMBER!!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Employees are the FIRST line of Food Defense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49" y="1931988"/>
            <a:ext cx="8519361" cy="27622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+mn-lt"/>
              </a:rPr>
              <a:t>F</a:t>
            </a:r>
            <a:r>
              <a:rPr lang="en-US" dirty="0">
                <a:latin typeface="+mn-lt"/>
              </a:rPr>
              <a:t>ollow company food defense plan and procedures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+mn-lt"/>
              </a:rPr>
              <a:t>I</a:t>
            </a:r>
            <a:r>
              <a:rPr lang="en-US" dirty="0">
                <a:latin typeface="+mn-lt"/>
              </a:rPr>
              <a:t>nspect your work area and surrounding areas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+mn-lt"/>
              </a:rPr>
              <a:t>R</a:t>
            </a:r>
            <a:r>
              <a:rPr lang="en-US" dirty="0">
                <a:latin typeface="+mn-lt"/>
              </a:rPr>
              <a:t>ecognize anything out of the ordinary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+mn-lt"/>
              </a:rPr>
              <a:t>S</a:t>
            </a:r>
            <a:r>
              <a:rPr lang="en-US" dirty="0">
                <a:latin typeface="+mn-lt"/>
              </a:rPr>
              <a:t>ecure all ingredients, supplies and finished product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latin typeface="+mn-lt"/>
              </a:rPr>
              <a:t>T</a:t>
            </a:r>
            <a:r>
              <a:rPr lang="en-US" dirty="0">
                <a:latin typeface="+mn-lt"/>
              </a:rPr>
              <a:t>ell supervision if you notice anything unusual or suspicious</a:t>
            </a: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026806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AGENDA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294" name="Rectangle 59"/>
          <p:cNvSpPr>
            <a:spLocks noChangeArrowheads="1"/>
          </p:cNvSpPr>
          <p:nvPr/>
        </p:nvSpPr>
        <p:spPr bwMode="gray">
          <a:xfrm>
            <a:off x="323850" y="2184400"/>
            <a:ext cx="482600" cy="4841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2</a:t>
            </a:r>
          </a:p>
        </p:txBody>
      </p:sp>
      <p:sp>
        <p:nvSpPr>
          <p:cNvPr id="12295" name="Rectangle 60"/>
          <p:cNvSpPr>
            <a:spLocks noChangeArrowheads="1"/>
          </p:cNvSpPr>
          <p:nvPr/>
        </p:nvSpPr>
        <p:spPr bwMode="gray">
          <a:xfrm>
            <a:off x="950913" y="2184400"/>
            <a:ext cx="7869237" cy="48418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Why is food a potential target?</a:t>
            </a:r>
          </a:p>
        </p:txBody>
      </p:sp>
      <p:sp>
        <p:nvSpPr>
          <p:cNvPr id="12296" name="Rectangle 61"/>
          <p:cNvSpPr>
            <a:spLocks noChangeArrowheads="1"/>
          </p:cNvSpPr>
          <p:nvPr/>
        </p:nvSpPr>
        <p:spPr bwMode="gray">
          <a:xfrm>
            <a:off x="323850" y="2809875"/>
            <a:ext cx="482600" cy="4841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3</a:t>
            </a:r>
          </a:p>
        </p:txBody>
      </p:sp>
      <p:sp>
        <p:nvSpPr>
          <p:cNvPr id="12297" name="Rectangle 62"/>
          <p:cNvSpPr>
            <a:spLocks noChangeArrowheads="1"/>
          </p:cNvSpPr>
          <p:nvPr/>
        </p:nvSpPr>
        <p:spPr bwMode="gray">
          <a:xfrm>
            <a:off x="950913" y="2809875"/>
            <a:ext cx="7869237" cy="48418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The Aggressors</a:t>
            </a:r>
          </a:p>
        </p:txBody>
      </p:sp>
      <p:sp>
        <p:nvSpPr>
          <p:cNvPr id="12298" name="Rectangle 63"/>
          <p:cNvSpPr>
            <a:spLocks noChangeArrowheads="1"/>
          </p:cNvSpPr>
          <p:nvPr/>
        </p:nvSpPr>
        <p:spPr bwMode="gray">
          <a:xfrm>
            <a:off x="323850" y="3438275"/>
            <a:ext cx="482600" cy="4841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4</a:t>
            </a:r>
          </a:p>
        </p:txBody>
      </p:sp>
      <p:sp>
        <p:nvSpPr>
          <p:cNvPr id="12299" name="Rectangle 64"/>
          <p:cNvSpPr>
            <a:spLocks noChangeArrowheads="1"/>
          </p:cNvSpPr>
          <p:nvPr/>
        </p:nvSpPr>
        <p:spPr bwMode="gray">
          <a:xfrm>
            <a:off x="950913" y="3438275"/>
            <a:ext cx="7869237" cy="484187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Internal vs External threats</a:t>
            </a:r>
          </a:p>
        </p:txBody>
      </p:sp>
      <p:sp>
        <p:nvSpPr>
          <p:cNvPr id="12300" name="Rectangle 65"/>
          <p:cNvSpPr>
            <a:spLocks noChangeArrowheads="1"/>
          </p:cNvSpPr>
          <p:nvPr/>
        </p:nvSpPr>
        <p:spPr bwMode="gray">
          <a:xfrm>
            <a:off x="323850" y="4053431"/>
            <a:ext cx="482600" cy="4841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5</a:t>
            </a:r>
          </a:p>
        </p:txBody>
      </p:sp>
      <p:sp>
        <p:nvSpPr>
          <p:cNvPr id="12301" name="Rectangle 66"/>
          <p:cNvSpPr>
            <a:spLocks noChangeArrowheads="1"/>
          </p:cNvSpPr>
          <p:nvPr/>
        </p:nvSpPr>
        <p:spPr bwMode="gray">
          <a:xfrm>
            <a:off x="950913" y="4053431"/>
            <a:ext cx="7869237" cy="48418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Preventive measures </a:t>
            </a:r>
          </a:p>
        </p:txBody>
      </p:sp>
      <p:sp>
        <p:nvSpPr>
          <p:cNvPr id="12302" name="Rectangle 67"/>
          <p:cNvSpPr>
            <a:spLocks noChangeArrowheads="1"/>
          </p:cNvSpPr>
          <p:nvPr/>
        </p:nvSpPr>
        <p:spPr bwMode="gray">
          <a:xfrm>
            <a:off x="323850" y="4694238"/>
            <a:ext cx="482600" cy="48418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6</a:t>
            </a:r>
          </a:p>
        </p:txBody>
      </p:sp>
      <p:sp>
        <p:nvSpPr>
          <p:cNvPr id="12303" name="Rectangle 68"/>
          <p:cNvSpPr>
            <a:spLocks noChangeArrowheads="1"/>
          </p:cNvSpPr>
          <p:nvPr/>
        </p:nvSpPr>
        <p:spPr bwMode="gray">
          <a:xfrm>
            <a:off x="950913" y="4694238"/>
            <a:ext cx="7869237" cy="484187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Facility defense program</a:t>
            </a:r>
          </a:p>
        </p:txBody>
      </p:sp>
      <p:sp>
        <p:nvSpPr>
          <p:cNvPr id="12304" name="Rectangle 69"/>
          <p:cNvSpPr>
            <a:spLocks noChangeArrowheads="1"/>
          </p:cNvSpPr>
          <p:nvPr/>
        </p:nvSpPr>
        <p:spPr bwMode="gray">
          <a:xfrm>
            <a:off x="323850" y="5318125"/>
            <a:ext cx="482600" cy="4841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7</a:t>
            </a:r>
          </a:p>
        </p:txBody>
      </p:sp>
      <p:sp>
        <p:nvSpPr>
          <p:cNvPr id="12305" name="Rectangle 70"/>
          <p:cNvSpPr>
            <a:spLocks noChangeArrowheads="1"/>
          </p:cNvSpPr>
          <p:nvPr/>
        </p:nvSpPr>
        <p:spPr bwMode="gray">
          <a:xfrm>
            <a:off x="950913" y="5318125"/>
            <a:ext cx="7869237" cy="48418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Threat control measures </a:t>
            </a:r>
          </a:p>
        </p:txBody>
      </p:sp>
      <p:sp>
        <p:nvSpPr>
          <p:cNvPr id="25" name="Rectangle 59"/>
          <p:cNvSpPr>
            <a:spLocks noChangeArrowheads="1"/>
          </p:cNvSpPr>
          <p:nvPr/>
        </p:nvSpPr>
        <p:spPr bwMode="gray">
          <a:xfrm>
            <a:off x="323850" y="1600200"/>
            <a:ext cx="463550" cy="4841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noProof="1">
                <a:latin typeface="+mn-lt"/>
              </a:rPr>
              <a:t>1</a:t>
            </a:r>
          </a:p>
        </p:txBody>
      </p:sp>
      <p:sp>
        <p:nvSpPr>
          <p:cNvPr id="26" name="Rectangle 60"/>
          <p:cNvSpPr>
            <a:spLocks noChangeArrowheads="1"/>
          </p:cNvSpPr>
          <p:nvPr/>
        </p:nvSpPr>
        <p:spPr bwMode="gray">
          <a:xfrm>
            <a:off x="950913" y="1573212"/>
            <a:ext cx="7869237" cy="484188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80000" tIns="36000" rIns="36000" bIns="36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en-US" altLang="en-US" noProof="1">
                <a:latin typeface="+mn-lt"/>
              </a:rPr>
              <a:t>Food Safety vs Food Defense</a:t>
            </a:r>
          </a:p>
        </p:txBody>
      </p:sp>
    </p:spTree>
    <p:extLst>
      <p:ext uri="{BB962C8B-B14F-4D97-AF65-F5344CB8AC3E}">
        <p14:creationId xmlns:p14="http://schemas.microsoft.com/office/powerpoint/2010/main" val="293288402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FOOD SAFETY VS. FOOD DEFENSE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Food Safety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safety is a scientific discipline describing handling, preparation, and storage of food in ways that prevent foodborne illness. 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This includes several routines that should be followed to avoid potential health hazards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Food Safety Programs attempt to prevent unintentional contamination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Food Defense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defense is the protection of food products from intentional contamination or adulteration by biological, chemical, physical, or radiological agents. 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It addresses additional concerns including physical, personnel and operational security.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Defense Programs attempt to prevent intentional contamination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094182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WHY IS FOOD A POTENTIAL TARGET?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Reasons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27622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Food prepared in large batches are a higher risk. Large batches = more servings = more possibility of illness/death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Short shelf life increases risk. Rapid consumption of the product makes it harder to identify a problem and warn consumers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Uniform mixing of food means that any contaminant will be in all servings in a batch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Ease of access during production or distribution</a:t>
            </a:r>
          </a:p>
          <a:p>
            <a:pPr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Fear Factor. Everyone assumes the food they consume is safe.</a:t>
            </a: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068945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THE AGGRESSORS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gray">
          <a:xfrm>
            <a:off x="323850" y="1555750"/>
            <a:ext cx="8515350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Who?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gray">
          <a:xfrm>
            <a:off x="323850" y="1931988"/>
            <a:ext cx="8515350" cy="276225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People who purposely harm or contaminate food products are aggressors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Criminals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Protesters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Terrorists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Subversives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Disgruntled Employees</a:t>
            </a: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dirty="0">
              <a:latin typeface="+mn-lt"/>
            </a:endParaRPr>
          </a:p>
          <a:p>
            <a:pPr marL="285750" indent="-285750" eaLnBrk="1" hangingPunct="1">
              <a:lnSpc>
                <a:spcPct val="95000"/>
              </a:lnSpc>
              <a:spcAft>
                <a:spcPct val="15000"/>
              </a:spcAft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430215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INTERNAL VS. EXTERNAL THREATS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Internal Threats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Internal threats could be disgruntled employees, vendors or contractors. People that have ready access to the facility</a:t>
            </a:r>
          </a:p>
          <a:p>
            <a:pPr marL="342900" indent="-342900"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Who is responsible?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dirty="0">
                <a:latin typeface="+mn-lt"/>
              </a:rPr>
              <a:t>People present in the food facility, production areas, or frequent visitors, contractors etc.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External Threats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External threats must gain access to the facility through forced entry or a weakness in the facilities access control program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Who is responsible?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dirty="0">
                <a:latin typeface="+mn-lt"/>
              </a:rPr>
              <a:t>People coming into the food facility may be as visitors etc.</a:t>
            </a:r>
          </a:p>
          <a:p>
            <a:pPr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09990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PREVENTIVE MEASURES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Step 1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Identify the hazards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dirty="0">
                <a:latin typeface="+mn-lt"/>
              </a:rPr>
              <a:t>Real or potential conditions that could introduce a harmful agent into the food chain that could cause property damage, illness, death or jeopardize employee safety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dirty="0">
                <a:latin typeface="+mn-lt"/>
              </a:rPr>
              <a:t>E.g. Unsecured doors, windows without glass panes etc.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Step 2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Asses the risks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What would happen if someone entered the unsecured door?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Could they contaminate product?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Could they harm employees?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What is the overall impact of this hazard?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734799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PREVENTIVE MEASURES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>
                <a:solidFill>
                  <a:schemeClr val="tx1"/>
                </a:solidFill>
              </a:rPr>
              <a:pPr/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Step 3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Analyze risk control measures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Plan or Design for Minimum Risk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Incorporate Safety Devices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Provide Warning Devices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Develop Procedures and Training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It may be impossible to eliminate all risk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en-US" noProof="1">
              <a:latin typeface="+mn-lt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Step 4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noProof="1">
                <a:latin typeface="+mn-lt"/>
              </a:rPr>
              <a:t>Make risk control decisions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Benefits outweigh risks or cost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Involve personnel impacted by risk control actions as much as possible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Evaluate impact on the facility of the risk control action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The goal is not the least level of risk; it is the best level or risk for overall food safety and security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05301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3200" noProof="1">
                <a:latin typeface="+mn-lt"/>
              </a:rPr>
              <a:t>PREVENTIVE MEASURES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B35B823-78A6-4AA4-A0F1-2DC210CA05EA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2307" name="Picture 7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1844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8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280987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09" name="Picture 8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34369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0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064000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1" name="Picture 8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4694238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12" name="Picture 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96"/>
          <a:stretch>
            <a:fillRect/>
          </a:stretch>
        </p:blipFill>
        <p:spPr bwMode="auto">
          <a:xfrm>
            <a:off x="341313" y="5318125"/>
            <a:ext cx="4413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gray">
          <a:xfrm>
            <a:off x="319088" y="1555750"/>
            <a:ext cx="4176712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Step 5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gray">
          <a:xfrm>
            <a:off x="319088" y="1931988"/>
            <a:ext cx="4176712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Implement risk controls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dirty="0">
                <a:latin typeface="+mn-lt"/>
              </a:rPr>
              <a:t>Put risk control actions in place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dirty="0">
                <a:latin typeface="+mn-lt"/>
              </a:rPr>
              <a:t>Implement risk checks for all process and equipment's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endParaRPr lang="en-US" dirty="0">
              <a:latin typeface="+mn-lt"/>
            </a:endParaRP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Clr>
                <a:schemeClr val="accent1"/>
              </a:buClr>
              <a:buFont typeface="Courier New" panose="02070309020205020404" pitchFamily="49" charset="0"/>
              <a:buChar char="o"/>
            </a:pPr>
            <a:endParaRPr lang="en-US" noProof="1">
              <a:latin typeface="+mn-lt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gray">
          <a:xfrm>
            <a:off x="4652963" y="1555750"/>
            <a:ext cx="4167187" cy="37623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288000" tIns="0" rIns="0" bIns="0" anchor="ctr"/>
          <a:lstStyle>
            <a:lvl1pPr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016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01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000" b="1" noProof="1">
                <a:latin typeface="+mn-lt"/>
              </a:rPr>
              <a:t>Step 6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gray">
          <a:xfrm>
            <a:off x="4652963" y="1931988"/>
            <a:ext cx="4167187" cy="38703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53882" dir="2700000" algn="ctr" rotWithShape="0">
              <a:srgbClr val="B2B2B2"/>
            </a:outerShdw>
          </a:effectLst>
        </p:spPr>
        <p:txBody>
          <a:bodyPr lIns="108000" tIns="108000" rIns="144000" bIns="72000"/>
          <a:lstStyle>
            <a:lvl1pPr marL="190500" indent="-1905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95000"/>
              </a:lnSpc>
              <a:spcAft>
                <a:spcPct val="40000"/>
              </a:spcAft>
              <a:buFont typeface="Wingdings" panose="05000000000000000000" pitchFamily="2" charset="2"/>
              <a:buChar char="§"/>
            </a:pPr>
            <a:r>
              <a:rPr lang="en-US" dirty="0">
                <a:latin typeface="+mn-lt"/>
              </a:rPr>
              <a:t>Supervise and Review </a:t>
            </a:r>
            <a:endParaRPr lang="en-US" noProof="1">
              <a:latin typeface="+mn-lt"/>
            </a:endParaRP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Ensure risk controls are effective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Inspect and monitor controls if necessary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r>
              <a:rPr lang="en-US" noProof="1">
                <a:latin typeface="+mn-lt"/>
              </a:rPr>
              <a:t>Audit risk control program at least annually </a:t>
            </a:r>
          </a:p>
          <a:p>
            <a:pPr lvl="1" eaLnBrk="1" hangingPunct="1">
              <a:lnSpc>
                <a:spcPct val="95000"/>
              </a:lnSpc>
              <a:spcAft>
                <a:spcPct val="40000"/>
              </a:spcAft>
              <a:buSzPct val="105000"/>
              <a:buFont typeface="Arial" panose="020B0604020202020204" pitchFamily="34" charset="0"/>
              <a:buChar char="▪"/>
            </a:pPr>
            <a:endParaRPr lang="en-US" noProof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783958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B1185A5A6DA634F89857E7C01440748" ma:contentTypeVersion="1" ma:contentTypeDescription="Upload an image." ma:contentTypeScope="" ma:versionID="89928a2722378c5a305ce3eb8532539f">
  <xsd:schema xmlns:xsd="http://www.w3.org/2001/XMLSchema" xmlns:xs="http://www.w3.org/2001/XMLSchema" xmlns:p="http://schemas.microsoft.com/office/2006/metadata/properties" xmlns:ns1="http://schemas.microsoft.com/sharepoint/v3" xmlns:ns2="B6023AA3-3CEE-413F-91F8-322A2644F388" xmlns:ns3="http://schemas.microsoft.com/sharepoint/v3/fields" xmlns:ns4="0f0eb950-47b7-49a7-b2b9-b0c411c9c3b8" targetNamespace="http://schemas.microsoft.com/office/2006/metadata/properties" ma:root="true" ma:fieldsID="415cc3288ccbe700ad9137c8513b77d6" ns1:_="" ns2:_="" ns3:_="" ns4:_="">
    <xsd:import namespace="http://schemas.microsoft.com/sharepoint/v3"/>
    <xsd:import namespace="B6023AA3-3CEE-413F-91F8-322A2644F388"/>
    <xsd:import namespace="http://schemas.microsoft.com/sharepoint/v3/fields"/>
    <xsd:import namespace="0f0eb950-47b7-49a7-b2b9-b0c411c9c3b8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23AA3-3CEE-413F-91F8-322A2644F388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eb950-47b7-49a7-b2b9-b0c411c9c3b8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ImageCreateDate xmlns="B6023AA3-3CEE-413F-91F8-322A2644F388" xsi:nil="true"/>
    <wic_System_Copyright xmlns="http://schemas.microsoft.com/sharepoint/v3/fields" xsi:nil="true"/>
    <_dlc_DocId xmlns="0f0eb950-47b7-49a7-b2b9-b0c411c9c3b8">VJPUPS4RKR3C-4-97</_dlc_DocId>
    <_dlc_DocIdUrl xmlns="0f0eb950-47b7-49a7-b2b9-b0c411c9c3b8">
      <Url>http://thenest-aoa-in.nestle.com/_layouts/DocIdRedir.aspx?ID=VJPUPS4RKR3C-4-97</Url>
      <Description>VJPUPS4RKR3C-4-97</Description>
    </_dlc_DocIdUrl>
  </documentManagement>
</p:properties>
</file>

<file path=customXml/itemProps1.xml><?xml version="1.0" encoding="utf-8"?>
<ds:datastoreItem xmlns:ds="http://schemas.openxmlformats.org/officeDocument/2006/customXml" ds:itemID="{184455A5-5B1F-42D7-89F4-4C018F6FE8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728180-122B-4C3C-A2BE-33F0F3836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023AA3-3CEE-413F-91F8-322A2644F388"/>
    <ds:schemaRef ds:uri="http://schemas.microsoft.com/sharepoint/v3/fields"/>
    <ds:schemaRef ds:uri="0f0eb950-47b7-49a7-b2b9-b0c411c9c3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6FB07F-DD47-4C62-89FB-E79CBDA6693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F0180CB-08B1-436B-9799-0C76022FBD6C}">
  <ds:schemaRefs>
    <ds:schemaRef ds:uri="http://schemas.microsoft.com/office/2006/metadata/properties"/>
    <ds:schemaRef ds:uri="B6023AA3-3CEE-413F-91F8-322A2644F388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microsoft.com/sharepoint/v3/fields"/>
    <ds:schemaRef ds:uri="0f0eb950-47b7-49a7-b2b9-b0c411c9c3b8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pmg</Template>
  <TotalTime>127</TotalTime>
  <Words>723</Words>
  <Application>Microsoft Office PowerPoint</Application>
  <PresentationFormat>On-screen Show (4:3)</PresentationFormat>
  <Paragraphs>152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GungsuhChe</vt:lpstr>
      <vt:lpstr>Wingdings</vt:lpstr>
      <vt:lpstr>Office Theme</vt:lpstr>
      <vt:lpstr>FOOD DEFENSE</vt:lpstr>
      <vt:lpstr>AGENDA</vt:lpstr>
      <vt:lpstr>FOOD SAFETY VS. FOOD DEFENSE</vt:lpstr>
      <vt:lpstr>WHY IS FOOD A POTENTIAL TARGET?</vt:lpstr>
      <vt:lpstr>THE AGGRESSORS</vt:lpstr>
      <vt:lpstr>INTERNAL VS. EXTERNAL THREATS</vt:lpstr>
      <vt:lpstr>PREVENTIVE MEASURES</vt:lpstr>
      <vt:lpstr>PREVENTIVE MEASURES</vt:lpstr>
      <vt:lpstr>PREVENTIVE MEASURES</vt:lpstr>
      <vt:lpstr>FACILITY DEFENSE PROGRAM</vt:lpstr>
      <vt:lpstr>THREAT CONTROL MEASURES</vt:lpstr>
      <vt:lpstr>REMEMBER!!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DEFENSE</dc:title>
  <dc:creator>PMG-54</dc:creator>
  <cp:lastModifiedBy>abhinav pandey</cp:lastModifiedBy>
  <cp:revision>29</cp:revision>
  <cp:lastPrinted>2014-11-21T06:58:07Z</cp:lastPrinted>
  <dcterms:created xsi:type="dcterms:W3CDTF">2017-06-20T10:51:07Z</dcterms:created>
  <dcterms:modified xsi:type="dcterms:W3CDTF">2025-04-15T11:02:31Z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0x0101009148F5A04DDD49CBA7127AADA5FB792B00AADE34325A8B49CDA8BB4DB53328F21400CB1185A5A6DA634F89857E7C01440748</vt:lpwstr>
  </property>
  <property fmtid="{D5CDD505-2E9C-101B-9397-08002B2CF9AE}" pid="3" name="_dlc_DocIdItemGuid">
    <vt:lpwstr>69089008-09ec-4558-8149-065431535be3</vt:lpwstr>
  </property>
</Properties>
</file>