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1"/>
  </p:sldMasterIdLst>
  <p:notesMasterIdLst>
    <p:notesMasterId r:id="rId29"/>
  </p:notesMasterIdLst>
  <p:sldIdLst>
    <p:sldId id="256" r:id="rId2"/>
    <p:sldId id="395" r:id="rId3"/>
    <p:sldId id="420" r:id="rId4"/>
    <p:sldId id="372" r:id="rId5"/>
    <p:sldId id="397" r:id="rId6"/>
    <p:sldId id="398" r:id="rId7"/>
    <p:sldId id="399" r:id="rId8"/>
    <p:sldId id="400" r:id="rId9"/>
    <p:sldId id="401" r:id="rId10"/>
    <p:sldId id="402" r:id="rId11"/>
    <p:sldId id="403" r:id="rId12"/>
    <p:sldId id="404" r:id="rId13"/>
    <p:sldId id="405" r:id="rId14"/>
    <p:sldId id="406" r:id="rId15"/>
    <p:sldId id="407" r:id="rId16"/>
    <p:sldId id="408" r:id="rId17"/>
    <p:sldId id="409" r:id="rId18"/>
    <p:sldId id="410" r:id="rId19"/>
    <p:sldId id="411" r:id="rId20"/>
    <p:sldId id="412" r:id="rId21"/>
    <p:sldId id="413" r:id="rId22"/>
    <p:sldId id="414" r:id="rId23"/>
    <p:sldId id="415" r:id="rId24"/>
    <p:sldId id="416" r:id="rId25"/>
    <p:sldId id="417" r:id="rId26"/>
    <p:sldId id="418" r:id="rId27"/>
    <p:sldId id="41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MG-54" initials="P" lastIdx="3" clrIdx="0">
    <p:extLst>
      <p:ext uri="{19B8F6BF-5375-455C-9EA6-DF929625EA0E}">
        <p15:presenceInfo xmlns:p15="http://schemas.microsoft.com/office/powerpoint/2012/main" userId="PMG-54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008A3E"/>
    <a:srgbClr val="F61E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38" autoAdjust="0"/>
    <p:restoredTop sz="94660"/>
  </p:normalViewPr>
  <p:slideViewPr>
    <p:cSldViewPr snapToGrid="0">
      <p:cViewPr varScale="1">
        <p:scale>
          <a:sx n="66" d="100"/>
          <a:sy n="66" d="100"/>
        </p:scale>
        <p:origin x="40" y="5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10-24T13:22:44.716" idx="2">
    <p:pos x="4006" y="2055"/>
    <p:text>Which chapter? refverence is from wher?</p:text>
    <p:extLst>
      <p:ext uri="{C676402C-5697-4E1C-873F-D02D1690AC5C}">
        <p15:threadingInfo xmlns:p15="http://schemas.microsoft.com/office/powerpoint/2012/main" timeZoneBias="-33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10-24T13:29:45.858" idx="3">
    <p:pos x="10" y="10"/>
    <p:text>Change this image. This image is of a pH meter. Irrelevant according to the topic.</p:text>
    <p:extLst>
      <p:ext uri="{C676402C-5697-4E1C-873F-D02D1690AC5C}">
        <p15:threadingInfo xmlns:p15="http://schemas.microsoft.com/office/powerpoint/2012/main" timeZoneBias="-33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99D3B9-4218-4CF7-9A53-AB68C0ACF766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IN"/>
        </a:p>
      </dgm:t>
    </dgm:pt>
    <dgm:pt modelId="{DD61AD09-9BEB-41F6-B1F3-7A941CEC714C}" type="pres">
      <dgm:prSet presAssocID="{9399D3B9-4218-4CF7-9A53-AB68C0ACF766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BA1EB9B4-B720-4067-9F9D-B695E6054232}" type="presOf" srcId="{9399D3B9-4218-4CF7-9A53-AB68C0ACF766}" destId="{DD61AD09-9BEB-41F6-B1F3-7A941CEC714C}" srcOrd="0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25369D-B52E-4FB6-AE92-3AB6102C5BB7}" type="datetimeFigureOut">
              <a:rPr lang="en-IN" smtClean="0"/>
              <a:pPr/>
              <a:t>15-04-2025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87A56D-5555-444C-80BF-183C7DC24C0E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59491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1BEDB5A-FEDB-41E3-A447-27103688A577}" type="slidenum">
              <a:rPr altLang="en-US"/>
              <a:pPr/>
              <a:t>2</a:t>
            </a:fld>
            <a:endParaRPr lang="en-IN" altLang="en-US" dirty="0"/>
          </a:p>
        </p:txBody>
      </p:sp>
      <p:sp>
        <p:nvSpPr>
          <p:cNvPr id="13315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 eaLnBrk="1" hangingPunct="1"/>
            <a:fld id="{158A2328-CA68-4D8F-B520-0BA6C307F2E2}" type="slidenum">
              <a:rPr lang="en-GB" altLang="en-US" sz="1300"/>
              <a:pPr algn="r" defTabSz="947738" eaLnBrk="1" hangingPunct="1"/>
              <a:t>2</a:t>
            </a:fld>
            <a:endParaRPr lang="en-GB" altLang="en-US" sz="1300" dirty="0"/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2252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1BEDB5A-FEDB-41E3-A447-27103688A577}" type="slidenum">
              <a:rPr altLang="en-US"/>
              <a:pPr/>
              <a:t>3</a:t>
            </a:fld>
            <a:endParaRPr lang="en-IN" altLang="en-US" dirty="0"/>
          </a:p>
        </p:txBody>
      </p:sp>
      <p:sp>
        <p:nvSpPr>
          <p:cNvPr id="13315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 eaLnBrk="1" hangingPunct="1"/>
            <a:fld id="{158A2328-CA68-4D8F-B520-0BA6C307F2E2}" type="slidenum">
              <a:rPr lang="en-GB" altLang="en-US" sz="1300"/>
              <a:pPr algn="r" defTabSz="947738" eaLnBrk="1" hangingPunct="1"/>
              <a:t>3</a:t>
            </a:fld>
            <a:endParaRPr lang="en-GB" altLang="en-US" sz="1300" dirty="0"/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363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9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1" indent="0" algn="ctr">
              <a:buNone/>
              <a:defRPr sz="2000"/>
            </a:lvl2pPr>
            <a:lvl3pPr marL="914361" indent="0" algn="ctr">
              <a:buNone/>
              <a:defRPr sz="1800"/>
            </a:lvl3pPr>
            <a:lvl4pPr marL="1371543" indent="0" algn="ctr">
              <a:buNone/>
              <a:defRPr sz="1600"/>
            </a:lvl4pPr>
            <a:lvl5pPr marL="1828724" indent="0" algn="ctr">
              <a:buNone/>
              <a:defRPr sz="1600"/>
            </a:lvl5pPr>
            <a:lvl6pPr marL="2285904" indent="0" algn="ctr">
              <a:buNone/>
              <a:defRPr sz="1600"/>
            </a:lvl6pPr>
            <a:lvl7pPr marL="2743085" indent="0" algn="ctr">
              <a:buNone/>
              <a:defRPr sz="1600"/>
            </a:lvl7pPr>
            <a:lvl8pPr marL="3200266" indent="0" algn="ctr">
              <a:buNone/>
              <a:defRPr sz="1600"/>
            </a:lvl8pPr>
            <a:lvl9pPr marL="3657447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3176579-FE05-417F-8609-C7CAFF5E6B08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Competent People. Smarter Work Systems. Exceptional Customer Interactions.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DFF2D0C-D2C9-46FB-ADF6-A99561CA6E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82DF1-27FD-4ADD-91C2-9C181CCE0E13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F167844-14C8-4475-9827-0B1589FE1B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249D29F-51EA-42FF-836F-210591C749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527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581E-3D60-4789-81BA-A8F1555C1ECB}" type="datetime1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820914-E4BC-433E-AEBE-0A380D1DF40F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Competent People. Smarter Work Systems. Exceptional Customer Interactions.</a:t>
            </a:r>
          </a:p>
        </p:txBody>
      </p:sp>
    </p:spTree>
    <p:extLst>
      <p:ext uri="{BB962C8B-B14F-4D97-AF65-F5344CB8AC3E}">
        <p14:creationId xmlns:p14="http://schemas.microsoft.com/office/powerpoint/2010/main" val="3108055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70FB658-1DD4-4E67-9DD4-9075B9581A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675B3-901B-4884-9D3B-DD82244241A2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5ABC8AF-6C8D-4E94-B42A-425E6E33DC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F3970AF-C2BE-4BB0-A0D9-0C90862EA1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12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62B0F-90E2-412D-AE42-DE276FA4C40E}" type="datetime1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218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mg.engineering/" TargetMode="External"/><Relationship Id="rId3" Type="http://schemas.openxmlformats.org/officeDocument/2006/relationships/slideLayout" Target="../slideLayouts/slideLayout3.xml"/><Relationship Id="rId7" Type="http://schemas.openxmlformats.org/officeDocument/2006/relationships/hyperlink" Target="mailto:info@pmg.engineering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alphaModFix amt="4000"/>
            <a:lum/>
          </a:blip>
          <a:srcRect/>
          <a:tile tx="0" ty="0" sx="77000" sy="77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6487" y="787183"/>
            <a:ext cx="7886700" cy="892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768411"/>
            <a:ext cx="7886700" cy="4475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94DA7-86D7-474D-A1B4-F15BA50BEFE7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0F075A5-6ECF-45AD-8CF3-F2A10412AC53}"/>
              </a:ext>
            </a:extLst>
          </p:cNvPr>
          <p:cNvCxnSpPr>
            <a:cxnSpLocks/>
          </p:cNvCxnSpPr>
          <p:nvPr userDrawn="1"/>
        </p:nvCxnSpPr>
        <p:spPr>
          <a:xfrm>
            <a:off x="636487" y="698107"/>
            <a:ext cx="78867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1D93101-9D13-482D-A0BE-6AB1F6CE3654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23" dirty="0"/>
              <a:t>Competent People. Smarter Work Systems. Exceptional Customer Interactions.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123DB47D-1AD0-4B44-BB13-503C998C195C}"/>
              </a:ext>
            </a:extLst>
          </p:cNvPr>
          <p:cNvSpPr txBox="1">
            <a:spLocks/>
          </p:cNvSpPr>
          <p:nvPr userDrawn="1"/>
        </p:nvSpPr>
        <p:spPr>
          <a:xfrm>
            <a:off x="628650" y="58232"/>
            <a:ext cx="3417341" cy="639875"/>
          </a:xfrm>
          <a:prstGeom prst="rect">
            <a:avLst/>
          </a:prstGeom>
        </p:spPr>
        <p:txBody>
          <a:bodyPr vert="horz" lIns="63305" tIns="31652" rIns="63305" bIns="31652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62" b="1" dirty="0"/>
              <a:t>PMG Engineering Private Limited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End-to-End Engineering Company in Food Industry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/>
              </a:rPr>
              <a:t>info@pmg.engineering</a:t>
            </a: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| </a:t>
            </a: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/>
              </a:rPr>
              <a:t>www.pmg.engineering</a:t>
            </a:r>
            <a:endParaRPr lang="en-US" sz="1108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20805C-D2DD-477E-877E-F4DEF1025626}"/>
              </a:ext>
            </a:extLst>
          </p:cNvPr>
          <p:cNvSpPr txBox="1"/>
          <p:nvPr userDrawn="1"/>
        </p:nvSpPr>
        <p:spPr>
          <a:xfrm>
            <a:off x="7028458" y="505951"/>
            <a:ext cx="1560042" cy="2414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9" b="0" dirty="0">
                <a:solidFill>
                  <a:srgbClr val="FF8A04"/>
                </a:solidFill>
              </a:rPr>
              <a:t>Reputation built on </a:t>
            </a:r>
            <a:r>
              <a:rPr lang="en-US" sz="969" b="0" u="none" dirty="0">
                <a:solidFill>
                  <a:srgbClr val="FF8A04"/>
                </a:solidFill>
              </a:rPr>
              <a:t>Results</a:t>
            </a:r>
          </a:p>
        </p:txBody>
      </p:sp>
      <p:pic>
        <p:nvPicPr>
          <p:cNvPr id="14" name="Picture 13" descr="A picture containing clock&#10;&#10;Description automatically generated">
            <a:extLst>
              <a:ext uri="{FF2B5EF4-FFF2-40B4-BE49-F238E27FC236}">
                <a16:creationId xmlns:a16="http://schemas.microsoft.com/office/drawing/2014/main" id="{EDD520AD-DDE1-4DCD-9090-3F04B1CE750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952" y="58232"/>
            <a:ext cx="1511398" cy="474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019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</p:sldLayoutIdLst>
  <p:hf hdr="0" ftr="0" dt="0"/>
  <p:txStyles>
    <p:titleStyle>
      <a:lvl1pPr algn="l" defTabSz="91436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3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4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6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7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Image result for LABORATORY SAFETY hd pi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199" y="2235200"/>
            <a:ext cx="6813651" cy="4292600"/>
          </a:xfrm>
          <a:prstGeom prst="rect">
            <a:avLst/>
          </a:prstGeom>
          <a:noFill/>
        </p:spPr>
      </p:pic>
      <p:graphicFrame>
        <p:nvGraphicFramePr>
          <p:cNvPr id="14" name="Diagram 13"/>
          <p:cNvGraphicFramePr/>
          <p:nvPr/>
        </p:nvGraphicFramePr>
        <p:xfrm>
          <a:off x="0" y="5516880"/>
          <a:ext cx="9144000" cy="137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981200" y="1021080"/>
            <a:ext cx="5654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69806"/>
            <a:ext cx="8229600" cy="1143000"/>
          </a:xfrm>
        </p:spPr>
        <p:txBody>
          <a:bodyPr/>
          <a:lstStyle/>
          <a:p>
            <a:r>
              <a:rPr lang="en-IN" b="1" dirty="0">
                <a:latin typeface="Colonna MT" panose="04020805060202030203" pitchFamily="82" charset="0"/>
              </a:rPr>
              <a:t>LABORATORY SAFETY</a:t>
            </a:r>
          </a:p>
        </p:txBody>
      </p:sp>
    </p:spTree>
    <p:extLst>
      <p:ext uri="{BB962C8B-B14F-4D97-AF65-F5344CB8AC3E}">
        <p14:creationId xmlns:p14="http://schemas.microsoft.com/office/powerpoint/2010/main" val="2692049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217169" y="1129030"/>
            <a:ext cx="8733007" cy="37623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endParaRPr lang="en-IN" sz="2000" b="1" noProof="1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43840" y="591820"/>
            <a:ext cx="8590280" cy="546100"/>
          </a:xfrm>
          <a:prstGeom prst="rect">
            <a:avLst/>
          </a:prstGeom>
        </p:spPr>
        <p:txBody>
          <a:bodyPr/>
          <a:lstStyle/>
          <a:p>
            <a:pPr algn="ctr">
              <a:spcAft>
                <a:spcPct val="20000"/>
              </a:spcAft>
            </a:pPr>
            <a:r>
              <a:rPr lang="en-IN" sz="3200" dirty="0"/>
              <a:t>HOUSEKEEPING</a:t>
            </a:r>
            <a:endParaRPr lang="en-IN" altLang="en-US" sz="3200" noProof="1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217169" y="1508760"/>
            <a:ext cx="8733007" cy="498348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Each laboratory employee shall be responsible for maintaining the cleanliness of his/her area as the work allows.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It is the responsibility of everyone working in the laboratory to make certain that the laboratory is left clean after work is performed.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Spills shall be cleaned immediately using proper absorbents and dispose as per Environment Procedures.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Spills shall be reported as per Environmental Incident Reporting System.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Reagents and equipment items should be returned to their proper place after use.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This also applies to samples in progress.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Contaminated or dirty glassware should be placed in specific cleaning areas and not allowed to accumulate.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Chemicals, especially liquids, shall not be stored on the floor, except in closed-door cabinets suitable for the material to be stored.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Reagents, solutions, glassware, or other apparatus shall not be stored in hoods.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b="1" dirty="0"/>
              <a:t> </a:t>
            </a:r>
            <a:r>
              <a:rPr lang="en-IN" dirty="0"/>
              <a:t>Besides reducing the available workspace, they may interfere with the proper airflow pattern and reduce the effectiveness of the hood as a safety device.</a:t>
            </a:r>
          </a:p>
        </p:txBody>
      </p:sp>
    </p:spTree>
    <p:extLst>
      <p:ext uri="{BB962C8B-B14F-4D97-AF65-F5344CB8AC3E}">
        <p14:creationId xmlns:p14="http://schemas.microsoft.com/office/powerpoint/2010/main" val="7716559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217169" y="1129030"/>
            <a:ext cx="8733007" cy="37623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endParaRPr lang="en-IN" sz="2000" b="1" noProof="1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43840" y="591820"/>
            <a:ext cx="8590280" cy="546100"/>
          </a:xfrm>
          <a:prstGeom prst="rect">
            <a:avLst/>
          </a:prstGeom>
        </p:spPr>
        <p:txBody>
          <a:bodyPr/>
          <a:lstStyle/>
          <a:p>
            <a:pPr algn="ctr">
              <a:spcAft>
                <a:spcPct val="20000"/>
              </a:spcAft>
            </a:pPr>
            <a:r>
              <a:rPr lang="en-IN" sz="3200" dirty="0"/>
              <a:t>HOUSEKEEPING</a:t>
            </a:r>
            <a:endParaRPr lang="en-IN" altLang="en-US" sz="3200" noProof="1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217169" y="1508760"/>
            <a:ext cx="8733007" cy="498348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Counter tops should be kept neat and clean.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Bench tops and fume hoods shall not be used for chemical storage.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All work done in fume hoods shall be performed in the "Safety Zone", (6" minimum from the sash).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Stored items, equipment, and glass tubing shall not project beyond the front of shelf or counter limits.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Stored items or equipment shall not block access to the fire extinguisher(s), safety equipment, emergency exits or other emergency items.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No combustible material such as paper shall be stored in labs and chemical storage areas.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All working surfaces and floors should be cleaned regularly.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All containers must be labelled with at least the identity of the contents and the hazards</a:t>
            </a:r>
          </a:p>
          <a:p>
            <a:r>
              <a:rPr lang="en-IN" dirty="0"/>
              <a:t>those chemicals present to users.</a:t>
            </a:r>
          </a:p>
        </p:txBody>
      </p:sp>
    </p:spTree>
    <p:extLst>
      <p:ext uri="{BB962C8B-B14F-4D97-AF65-F5344CB8AC3E}">
        <p14:creationId xmlns:p14="http://schemas.microsoft.com/office/powerpoint/2010/main" val="771655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217169" y="1129030"/>
            <a:ext cx="8733007" cy="37623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endParaRPr lang="en-IN" sz="2000" b="1" noProof="1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43840" y="591820"/>
            <a:ext cx="8590280" cy="546100"/>
          </a:xfrm>
          <a:prstGeom prst="rect">
            <a:avLst/>
          </a:prstGeom>
        </p:spPr>
        <p:txBody>
          <a:bodyPr/>
          <a:lstStyle/>
          <a:p>
            <a:pPr algn="ctr">
              <a:spcAft>
                <a:spcPct val="20000"/>
              </a:spcAft>
            </a:pPr>
            <a:r>
              <a:rPr lang="en-IN" sz="3200" dirty="0"/>
              <a:t>SAFETY EQUIPMENT</a:t>
            </a:r>
            <a:endParaRPr lang="en-IN" altLang="en-US" sz="3200" noProof="1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217169" y="1508760"/>
            <a:ext cx="8733007" cy="498348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Workers in a laboratory environment are surrounded by physical and chemical hazards, and the potential for accident and injury is always present.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Adequate safety equipment in good working order shall be provided to prevent accidents and injury.</a:t>
            </a:r>
            <a:r>
              <a:rPr lang="en-IN" b="1" dirty="0"/>
              <a:t>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b="1" dirty="0"/>
              <a:t> Fire Extinguishers &amp; Other Fire Equipment</a:t>
            </a:r>
            <a:endParaRPr lang="en-IN" dirty="0"/>
          </a:p>
          <a:p>
            <a:pPr lvl="1">
              <a:buSzPct val="105000"/>
              <a:buFont typeface="Wingdings 3" pitchFamily="18" charset="2"/>
              <a:buChar char=""/>
            </a:pPr>
            <a:r>
              <a:rPr lang="en-US" dirty="0"/>
              <a:t>  </a:t>
            </a:r>
            <a:r>
              <a:rPr lang="en-IN" dirty="0"/>
              <a:t>Laboratory personnel should be adequately trained regarding pertinent fire hazards associated with their work, first aid fire fighting.</a:t>
            </a:r>
          </a:p>
          <a:p>
            <a:pPr lvl="1">
              <a:buSzPct val="105000"/>
              <a:buFont typeface="Wingdings 3" pitchFamily="18" charset="2"/>
              <a:buChar char=""/>
            </a:pPr>
            <a:r>
              <a:rPr lang="en-IN" dirty="0"/>
              <a:t> Employees shall be familiar with the location of fire extinguishers and other fire equipment.</a:t>
            </a:r>
          </a:p>
          <a:p>
            <a:pPr lvl="1">
              <a:buSzPct val="105000"/>
              <a:buFont typeface="Wingdings 3" pitchFamily="18" charset="2"/>
              <a:buChar char=""/>
            </a:pPr>
            <a:r>
              <a:rPr lang="en-IN" dirty="0"/>
              <a:t> If an employee notices a fire extinguisher discharged or not fully charged, an extinguisher with the safety pin pulled out, an extinguisher obstructed from view, or one not hanging in its proper location, he/she shall notify lab supervisor &amp; fire section immediately.</a:t>
            </a:r>
          </a:p>
          <a:p>
            <a:pPr lvl="1">
              <a:buSzPct val="105000"/>
              <a:buFont typeface="Wingdings 3" pitchFamily="18" charset="2"/>
              <a:buChar char=""/>
            </a:pPr>
            <a:r>
              <a:rPr lang="en-IN" dirty="0"/>
              <a:t> Lab employees shall carry out monthly check of extinguishers to see they are in place, seal intact with valid sticker and fill a checklist. </a:t>
            </a:r>
          </a:p>
          <a:p>
            <a:pPr lvl="1">
              <a:buSzPct val="105000"/>
              <a:buFont typeface="Wingdings 3" pitchFamily="18" charset="2"/>
              <a:buChar char=""/>
            </a:pPr>
            <a:r>
              <a:rPr lang="en-IN" dirty="0"/>
              <a:t> Fire section shall annually test these.</a:t>
            </a:r>
          </a:p>
        </p:txBody>
      </p:sp>
    </p:spTree>
    <p:extLst>
      <p:ext uri="{BB962C8B-B14F-4D97-AF65-F5344CB8AC3E}">
        <p14:creationId xmlns:p14="http://schemas.microsoft.com/office/powerpoint/2010/main" val="7716559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217169" y="1129030"/>
            <a:ext cx="8733007" cy="37623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endParaRPr lang="en-IN" sz="2000" b="1" noProof="1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43840" y="591820"/>
            <a:ext cx="8590280" cy="546100"/>
          </a:xfrm>
          <a:prstGeom prst="rect">
            <a:avLst/>
          </a:prstGeom>
        </p:spPr>
        <p:txBody>
          <a:bodyPr/>
          <a:lstStyle/>
          <a:p>
            <a:pPr algn="ctr">
              <a:spcAft>
                <a:spcPct val="20000"/>
              </a:spcAft>
            </a:pPr>
            <a:r>
              <a:rPr lang="en-IN" sz="3200" dirty="0"/>
              <a:t>SAFETY EQUIPMENT</a:t>
            </a:r>
            <a:endParaRPr lang="en-IN" altLang="en-US" sz="3200" noProof="1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217169" y="1508760"/>
            <a:ext cx="8733007" cy="498348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</a:t>
            </a:r>
            <a:r>
              <a:rPr lang="en-IN" b="1" dirty="0"/>
              <a:t>Safety Showers/Eyewash</a:t>
            </a:r>
          </a:p>
          <a:p>
            <a:pPr lvl="1">
              <a:buSzPct val="105000"/>
              <a:buFont typeface="Wingdings 3" pitchFamily="18" charset="2"/>
              <a:buChar char=""/>
            </a:pPr>
            <a:r>
              <a:rPr lang="en-IN" dirty="0"/>
              <a:t>Employees should familiarize themselves with the location and operation of the nearest safety shower/eye wash.</a:t>
            </a:r>
          </a:p>
          <a:p>
            <a:pPr lvl="1">
              <a:buSzPct val="105000"/>
              <a:buFont typeface="Wingdings 3" pitchFamily="18" charset="2"/>
              <a:buChar char=""/>
            </a:pPr>
            <a:r>
              <a:rPr lang="en-IN" dirty="0"/>
              <a:t> In the case of a corrosive liquid spill, the employee should remove the affected portion of clothing to reduce potential contact. </a:t>
            </a:r>
          </a:p>
          <a:p>
            <a:pPr lvl="1">
              <a:buSzPct val="105000"/>
              <a:buFont typeface="Wingdings 3" pitchFamily="18" charset="2"/>
              <a:buChar char=""/>
            </a:pPr>
            <a:r>
              <a:rPr lang="en-IN" dirty="0"/>
              <a:t> Removal of clothing should be done while the individual is under the activated shower. </a:t>
            </a:r>
          </a:p>
          <a:p>
            <a:pPr lvl="1">
              <a:buSzPct val="105000"/>
              <a:buFont typeface="Wingdings 3" pitchFamily="18" charset="2"/>
              <a:buChar char=""/>
            </a:pPr>
            <a:r>
              <a:rPr lang="en-IN" dirty="0"/>
              <a:t> Safety showers/eyewash shall be checked daily at the beginning of morning shift.</a:t>
            </a:r>
          </a:p>
          <a:p>
            <a:pPr lvl="1">
              <a:buSzPct val="105000"/>
              <a:buFont typeface="Wingdings 3" pitchFamily="18" charset="2"/>
              <a:buChar char=""/>
            </a:pPr>
            <a:r>
              <a:rPr lang="en-IN" dirty="0"/>
              <a:t>Safety engineer shall audit these weekly. </a:t>
            </a:r>
          </a:p>
          <a:p>
            <a:pPr lvl="1">
              <a:buSzPct val="105000"/>
              <a:buFont typeface="Wingdings 3" pitchFamily="18" charset="2"/>
              <a:buChar char=""/>
            </a:pPr>
            <a:r>
              <a:rPr lang="en-IN" dirty="0"/>
              <a:t> Any repair shall be attended immediately.</a:t>
            </a:r>
          </a:p>
          <a:p>
            <a:pPr lvl="1">
              <a:buSzPct val="105000"/>
              <a:buFont typeface="Wingdings 3" pitchFamily="18" charset="2"/>
              <a:buChar char=""/>
            </a:pPr>
            <a:r>
              <a:rPr lang="en-IN" dirty="0"/>
              <a:t> Always flood the eyes for at least 15 to 30 minutes to be sure there is no residue of the corrosive liquid. </a:t>
            </a:r>
          </a:p>
          <a:p>
            <a:pPr lvl="1">
              <a:buSzPct val="105000"/>
              <a:buFont typeface="Wingdings 3" pitchFamily="18" charset="2"/>
              <a:buChar char=""/>
            </a:pPr>
            <a:r>
              <a:rPr lang="en-IN" dirty="0"/>
              <a:t> Flush from the eye outward.</a:t>
            </a:r>
          </a:p>
        </p:txBody>
      </p:sp>
      <p:pic>
        <p:nvPicPr>
          <p:cNvPr id="30722" name="Picture 2" descr="Image result for SAFETY EYE SHOWE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98900" y="4725129"/>
            <a:ext cx="4988560" cy="17448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716559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217169" y="1129030"/>
            <a:ext cx="8733007" cy="37623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endParaRPr lang="en-IN" sz="2000" b="1" noProof="1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43840" y="591820"/>
            <a:ext cx="8590280" cy="546100"/>
          </a:xfrm>
          <a:prstGeom prst="rect">
            <a:avLst/>
          </a:prstGeom>
        </p:spPr>
        <p:txBody>
          <a:bodyPr/>
          <a:lstStyle/>
          <a:p>
            <a:pPr algn="ctr">
              <a:spcAft>
                <a:spcPct val="20000"/>
              </a:spcAft>
            </a:pPr>
            <a:r>
              <a:rPr lang="en-IN" sz="3200" dirty="0"/>
              <a:t>SAFETY EQUIPMENT</a:t>
            </a:r>
            <a:endParaRPr lang="en-IN" altLang="en-US" sz="3200" noProof="1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217169" y="1508760"/>
            <a:ext cx="8729981" cy="498348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>
              <a:buSzPct val="105000"/>
              <a:buFont typeface="Wingdings 3" pitchFamily="18" charset="2"/>
              <a:buChar char="p"/>
            </a:pPr>
            <a:r>
              <a:rPr lang="en-IN" b="1" dirty="0"/>
              <a:t>Ventilation Hoods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b="1" dirty="0"/>
              <a:t> </a:t>
            </a:r>
            <a:r>
              <a:rPr lang="en-IN" dirty="0"/>
              <a:t>The primary purpose of a laboratory hood is to keep toxic or irritating vapours and fumes out of the general laboratory working area.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A secondary purpose is to serve as a shield between the worker and equipment being used when there is the possibility of an explosive reaction.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This is done by lowering the sash of the hood.</a:t>
            </a:r>
          </a:p>
          <a:p>
            <a:pPr lvl="1">
              <a:buSzPct val="105000"/>
              <a:buFont typeface="Wingdings 3" pitchFamily="18" charset="2"/>
              <a:buChar char=""/>
            </a:pPr>
            <a:r>
              <a:rPr lang="en-IN" dirty="0"/>
              <a:t>Work that involves hazards and noxious materials, which are toxic, odorous, volatile or harmful, shall be conducted within a laboratory hood.</a:t>
            </a:r>
          </a:p>
          <a:p>
            <a:pPr lvl="1">
              <a:buSzPct val="105000"/>
              <a:buFont typeface="Wingdings 3" pitchFamily="18" charset="2"/>
              <a:buChar char=""/>
            </a:pPr>
            <a:r>
              <a:rPr lang="en-IN" dirty="0"/>
              <a:t> Avoid creation of strong cross drafts (100 fpm) caused by open doors and windows, air conditioning and/or heating vents, or personnel movement. </a:t>
            </a:r>
          </a:p>
          <a:p>
            <a:pPr lvl="1">
              <a:buSzPct val="105000"/>
              <a:buFont typeface="Wingdings 3" pitchFamily="18" charset="2"/>
              <a:buChar char=""/>
            </a:pPr>
            <a:r>
              <a:rPr lang="en-IN" dirty="0"/>
              <a:t> Drafts will pull contaminants from the hood and into the laboratory.</a:t>
            </a:r>
          </a:p>
          <a:p>
            <a:pPr lvl="1">
              <a:buSzPct val="105000"/>
              <a:buFont typeface="Wingdings 3" pitchFamily="18" charset="2"/>
              <a:buChar char=""/>
            </a:pPr>
            <a:r>
              <a:rPr lang="en-IN" dirty="0"/>
              <a:t> When not in use, the sash of the hood should be kept closed.</a:t>
            </a:r>
          </a:p>
          <a:p>
            <a:pPr lvl="1">
              <a:buSzPct val="105000"/>
              <a:buFont typeface="Wingdings 3" pitchFamily="18" charset="2"/>
              <a:buChar char=""/>
            </a:pPr>
            <a:r>
              <a:rPr lang="en-IN" dirty="0"/>
              <a:t> Work should be performed as deeply within the fume hood as possible.</a:t>
            </a:r>
          </a:p>
        </p:txBody>
      </p:sp>
      <p:pic>
        <p:nvPicPr>
          <p:cNvPr id="29698" name="Picture 2" descr="Image result for Ventilation LAB Hood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56000" y="5204142"/>
            <a:ext cx="2241550" cy="126269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716559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217169" y="1129030"/>
            <a:ext cx="8733007" cy="37623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endParaRPr lang="en-IN" sz="2000" b="1" noProof="1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43840" y="591820"/>
            <a:ext cx="8590280" cy="546100"/>
          </a:xfrm>
          <a:prstGeom prst="rect">
            <a:avLst/>
          </a:prstGeom>
        </p:spPr>
        <p:txBody>
          <a:bodyPr/>
          <a:lstStyle/>
          <a:p>
            <a:pPr algn="ctr">
              <a:spcAft>
                <a:spcPct val="20000"/>
              </a:spcAft>
            </a:pPr>
            <a:r>
              <a:rPr lang="en-IN" sz="3200" dirty="0"/>
              <a:t>SAFETY EQUIPMENT</a:t>
            </a:r>
            <a:endParaRPr lang="en-IN" altLang="en-US" sz="3200" noProof="1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217169" y="1508760"/>
            <a:ext cx="8733007" cy="498348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285750" indent="-285750">
              <a:buSzPct val="105000"/>
              <a:buFont typeface="Wingdings 3" panose="05040102010807070707" pitchFamily="18" charset="2"/>
              <a:buChar char="p"/>
            </a:pPr>
            <a:r>
              <a:rPr lang="en-IN" dirty="0"/>
              <a:t>Hoods shall not be used as a means of disposing of toxic or irritating chemicals, but only as a means of removing small quantities of vapour which might escape during laboratory operations.</a:t>
            </a:r>
          </a:p>
          <a:p>
            <a:pPr marL="285750" indent="-285750">
              <a:buSzPct val="105000"/>
              <a:buFont typeface="Wingdings 3" panose="05040102010807070707" pitchFamily="18" charset="2"/>
              <a:buChar char="p"/>
            </a:pPr>
            <a:r>
              <a:rPr lang="en-IN" dirty="0"/>
              <a:t>Always look to assure fan motor power switch is in the "on" position with indicator light on before initiating experiment. </a:t>
            </a:r>
          </a:p>
          <a:p>
            <a:pPr marL="285750" indent="-285750">
              <a:buSzPct val="105000"/>
              <a:buFont typeface="Wingdings 3" panose="05040102010807070707" pitchFamily="18" charset="2"/>
              <a:buChar char="p"/>
            </a:pPr>
            <a:r>
              <a:rPr lang="en-IN" dirty="0"/>
              <a:t>Note: Some hoods do not have individual "on/off” switches and remain "on“ Continuously.</a:t>
            </a:r>
          </a:p>
          <a:p>
            <a:pPr marL="285750" indent="-285750">
              <a:buSzPct val="105000"/>
              <a:buFont typeface="Wingdings 3" panose="05040102010807070707" pitchFamily="18" charset="2"/>
              <a:buChar char="p"/>
            </a:pPr>
            <a:r>
              <a:rPr lang="en-IN" dirty="0"/>
              <a:t>An emergency plan should be prepared in the event of ventilation failure or other unexpected occurrence such as fire or explosion in the hood.</a:t>
            </a:r>
          </a:p>
        </p:txBody>
      </p:sp>
      <p:pic>
        <p:nvPicPr>
          <p:cNvPr id="36866" name="Picture 2" descr="Image result for fire or explosion in the hood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14900" y="4648200"/>
            <a:ext cx="2848160" cy="17106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716559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217169" y="1129030"/>
            <a:ext cx="8733007" cy="37623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endParaRPr lang="en-IN" sz="2000" b="1" noProof="1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43840" y="591820"/>
            <a:ext cx="8590280" cy="546100"/>
          </a:xfrm>
          <a:prstGeom prst="rect">
            <a:avLst/>
          </a:prstGeom>
        </p:spPr>
        <p:txBody>
          <a:bodyPr/>
          <a:lstStyle/>
          <a:p>
            <a:pPr algn="ctr">
              <a:spcAft>
                <a:spcPct val="20000"/>
              </a:spcAft>
            </a:pPr>
            <a:r>
              <a:rPr lang="en-IN" sz="3200" dirty="0"/>
              <a:t>ELECTRICAL</a:t>
            </a:r>
            <a:endParaRPr lang="en-IN" altLang="en-US" sz="3200" noProof="1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217169" y="1508760"/>
            <a:ext cx="8733007" cy="498348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All electrical equipment shall be of approved type (UL listed, FM approved or equivalent).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Extension cords shall not be used as a substitute for permanent wiring. Use of Multi-outlet adaptors should be avoided.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Grounded plugs must be used.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Only non-sparking motors can be used in hazardous areas, around flammable gases and solvents.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If a sparking stirrer motor must be used, both the Experiment Safety Plan and the Hazard Review Checklist must address its use and a procedure must be written to ensure sufficient ventilation and fail-safe emergency shutdown.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Explosion-Proof Refrigerators: If there is a need to refrigerate a substance that is flammable, it shall be refrigerated in an UL listed or FM approved explosion-proof Refrigerator.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This refrigerator is designed as such that any flammable vapours in the refrigerator do not contact sparks.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This refrigerator must not be used for the storage of food.</a:t>
            </a:r>
          </a:p>
        </p:txBody>
      </p:sp>
    </p:spTree>
    <p:extLst>
      <p:ext uri="{BB962C8B-B14F-4D97-AF65-F5344CB8AC3E}">
        <p14:creationId xmlns:p14="http://schemas.microsoft.com/office/powerpoint/2010/main" val="7716559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217169" y="1129030"/>
            <a:ext cx="8733007" cy="37623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endParaRPr lang="en-IN" sz="2000" b="1" noProof="1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43840" y="591820"/>
            <a:ext cx="8590280" cy="546100"/>
          </a:xfrm>
          <a:prstGeom prst="rect">
            <a:avLst/>
          </a:prstGeom>
        </p:spPr>
        <p:txBody>
          <a:bodyPr/>
          <a:lstStyle/>
          <a:p>
            <a:pPr algn="ctr">
              <a:spcAft>
                <a:spcPct val="20000"/>
              </a:spcAft>
            </a:pPr>
            <a:r>
              <a:rPr lang="en-IN" sz="3200" dirty="0"/>
              <a:t>ELECTRICAL</a:t>
            </a:r>
            <a:endParaRPr lang="en-IN" altLang="en-US" sz="3200" noProof="1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217169" y="1508760"/>
            <a:ext cx="8733007" cy="498348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All electrical equipment shall be of approved type (UL listed, FM approved or equivalent).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Extension cords shall not be used as a substitute for permanent wiring. Use of Multi-outlet adaptors should be avoided.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Grounded plugs must be used.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Only non-sparking motors can be used in hazardous areas, around flammable gases and solvents.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If a sparking stirrer motor must be used, both the Experiment Safety Plan and the Hazard Review Checklist must address its use and a procedure must be written to ensure sufficient ventilation and fail-safe emergency shutdown.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Explosion-Proof Refrigerators: If there is a need to refrigerate a substance that is flammable, it shall be refrigerated in an UL listed or FM approved explosion-proof Refrigerator.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This refrigerator is designed as such that any flammable vapours in the refrigerator do not contact sparks.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This refrigerator must not be used for the storage of food.</a:t>
            </a:r>
          </a:p>
        </p:txBody>
      </p:sp>
    </p:spTree>
    <p:extLst>
      <p:ext uri="{BB962C8B-B14F-4D97-AF65-F5344CB8AC3E}">
        <p14:creationId xmlns:p14="http://schemas.microsoft.com/office/powerpoint/2010/main" val="7716559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217169" y="1129030"/>
            <a:ext cx="8733007" cy="37623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endParaRPr lang="en-IN" sz="2000" b="1" noProof="1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43840" y="591820"/>
            <a:ext cx="8590280" cy="546100"/>
          </a:xfrm>
          <a:prstGeom prst="rect">
            <a:avLst/>
          </a:prstGeom>
        </p:spPr>
        <p:txBody>
          <a:bodyPr/>
          <a:lstStyle/>
          <a:p>
            <a:pPr algn="ctr">
              <a:buSzPct val="105000"/>
            </a:pPr>
            <a:r>
              <a:rPr lang="en-IN" sz="3200" dirty="0"/>
              <a:t>VACUUM OPERATIONS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217169" y="1508760"/>
            <a:ext cx="8733007" cy="498348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When working with a vacuum, be aware of implosion hazards. Apply vacuum only to glassware specifically designed for this purpose, i.e., heavy wall filter flasks, desiccators, etc.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Vacuum pumps with belt, must always have a belt guard.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The use of a vacuum for the distillation of the more volatile solvents, e.g. Ether, low boiling petroleum ether and components, methylene chloride, etc. should be avoided whenever possible.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In situations requiring reduced pressure, two alternatives should be considered</a:t>
            </a:r>
          </a:p>
          <a:p>
            <a:pPr lvl="1">
              <a:buSzPct val="105000"/>
              <a:buFont typeface="Wingdings 3" pitchFamily="18" charset="2"/>
              <a:buChar char=""/>
            </a:pPr>
            <a:r>
              <a:rPr lang="en-IN" dirty="0"/>
              <a:t>Utilization of Root vac System, or </a:t>
            </a:r>
          </a:p>
          <a:p>
            <a:pPr lvl="1">
              <a:buSzPct val="105000"/>
              <a:buFont typeface="Wingdings 3" pitchFamily="18" charset="2"/>
              <a:buChar char=""/>
            </a:pPr>
            <a:r>
              <a:rPr lang="en-IN" dirty="0"/>
              <a:t>Solvent recovery via atmospheric pressure distillation (preferred method).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When a vacuum is supplied by a compressor or vacuum pump to distil volatile solvents, a cold trap should be used to contain solvent vapours.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Cold traps should be of sufficient size and low enough temperature to collect all condensable vapours present in a vacuum system.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If such a trap is not used, the pump or compression exhaust must be vented to the outside using explosion proof methods (diluting, etc).</a:t>
            </a:r>
          </a:p>
        </p:txBody>
      </p:sp>
    </p:spTree>
    <p:extLst>
      <p:ext uri="{BB962C8B-B14F-4D97-AF65-F5344CB8AC3E}">
        <p14:creationId xmlns:p14="http://schemas.microsoft.com/office/powerpoint/2010/main" val="7716559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217169" y="1129030"/>
            <a:ext cx="8733007" cy="37623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endParaRPr lang="en-IN" sz="2000" b="1" noProof="1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43840" y="591820"/>
            <a:ext cx="8590280" cy="546100"/>
          </a:xfrm>
          <a:prstGeom prst="rect">
            <a:avLst/>
          </a:prstGeom>
        </p:spPr>
        <p:txBody>
          <a:bodyPr/>
          <a:lstStyle/>
          <a:p>
            <a:pPr algn="ctr">
              <a:buSzPct val="105000"/>
            </a:pPr>
            <a:r>
              <a:rPr lang="en-IN" sz="3200" dirty="0"/>
              <a:t>HANDLING GLASSWARE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217169" y="1508760"/>
            <a:ext cx="8733007" cy="498348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 Glass breakage is a common cause of injuries in laboratories not only to lab personnel, but members of the janitorial staff as well.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Only glass in good condition should be used.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The apparatus should be set up in a clean and dry area.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Be certain that the equipment is firmly clamped and is kept well back from the edge of the laboratory bench.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Position and clamp the reaction apparatus thoughtfully in order to permit manipulation without the need to move apparatus until the entire reaction is completed.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Combine reagents in appropriate order, and avoid adding solids to hot liquids.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Keep workspace uncluttered.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Only the required materials/equipment, instructions, notebook and pen should be present.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Keep the work area free from extraneous chemicals, scraps of paper and paper towels.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Keep all other glassware far back where it will not be knocked over.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When using glass tubing, all ends should be fire polished.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Lubricate tubing with glycerine or water before inserting into rubber stoppers or rubber tubing.</a:t>
            </a:r>
          </a:p>
        </p:txBody>
      </p:sp>
    </p:spTree>
    <p:extLst>
      <p:ext uri="{BB962C8B-B14F-4D97-AF65-F5344CB8AC3E}">
        <p14:creationId xmlns:p14="http://schemas.microsoft.com/office/powerpoint/2010/main" val="771655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IN" altLang="en-US" sz="3200" noProof="1">
                <a:latin typeface="+mn-lt"/>
              </a:rPr>
              <a:t>AGENDA</a:t>
            </a:r>
          </a:p>
        </p:txBody>
      </p:sp>
      <p:sp>
        <p:nvSpPr>
          <p:cNvPr id="12294" name="Rectangle 59"/>
          <p:cNvSpPr>
            <a:spLocks noChangeArrowheads="1"/>
          </p:cNvSpPr>
          <p:nvPr/>
        </p:nvSpPr>
        <p:spPr bwMode="gray">
          <a:xfrm>
            <a:off x="323850" y="2184400"/>
            <a:ext cx="482600" cy="48418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eaLnBrk="1" hangingPunct="1"/>
            <a:r>
              <a:rPr lang="en-IN" altLang="en-US" sz="2400" b="1" noProof="1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2295" name="Rectangle 60"/>
          <p:cNvSpPr>
            <a:spLocks noChangeArrowheads="1"/>
          </p:cNvSpPr>
          <p:nvPr/>
        </p:nvSpPr>
        <p:spPr bwMode="gray">
          <a:xfrm>
            <a:off x="950913" y="2184400"/>
            <a:ext cx="7869237" cy="484188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IN" dirty="0"/>
              <a:t>General safety rules</a:t>
            </a:r>
            <a:endParaRPr lang="en-IN" altLang="en-US" noProof="1"/>
          </a:p>
        </p:txBody>
      </p:sp>
      <p:sp>
        <p:nvSpPr>
          <p:cNvPr id="12296" name="Rectangle 61"/>
          <p:cNvSpPr>
            <a:spLocks noChangeArrowheads="1"/>
          </p:cNvSpPr>
          <p:nvPr/>
        </p:nvSpPr>
        <p:spPr bwMode="gray">
          <a:xfrm>
            <a:off x="323850" y="2809875"/>
            <a:ext cx="482600" cy="48418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eaLnBrk="1" hangingPunct="1"/>
            <a:r>
              <a:rPr lang="en-IN" altLang="en-US" sz="2400" b="1" noProof="1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2297" name="Rectangle 62"/>
          <p:cNvSpPr>
            <a:spLocks noChangeArrowheads="1"/>
          </p:cNvSpPr>
          <p:nvPr/>
        </p:nvSpPr>
        <p:spPr bwMode="gray">
          <a:xfrm>
            <a:off x="950913" y="2809875"/>
            <a:ext cx="7869237" cy="484188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IN" dirty="0"/>
              <a:t>PPE &amp; personal hygiene</a:t>
            </a:r>
            <a:r>
              <a:rPr lang="en-IN" altLang="en-US" noProof="1"/>
              <a:t> </a:t>
            </a:r>
          </a:p>
        </p:txBody>
      </p:sp>
      <p:sp>
        <p:nvSpPr>
          <p:cNvPr id="12298" name="Rectangle 63"/>
          <p:cNvSpPr>
            <a:spLocks noChangeArrowheads="1"/>
          </p:cNvSpPr>
          <p:nvPr/>
        </p:nvSpPr>
        <p:spPr bwMode="gray">
          <a:xfrm>
            <a:off x="323850" y="3436938"/>
            <a:ext cx="482600" cy="484187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eaLnBrk="1" hangingPunct="1"/>
            <a:r>
              <a:rPr lang="en-IN" altLang="en-US" sz="2400" b="1" noProof="1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2299" name="Rectangle 64"/>
          <p:cNvSpPr>
            <a:spLocks noChangeArrowheads="1"/>
          </p:cNvSpPr>
          <p:nvPr/>
        </p:nvSpPr>
        <p:spPr bwMode="gray">
          <a:xfrm>
            <a:off x="950913" y="3436938"/>
            <a:ext cx="7869237" cy="484187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IN" dirty="0"/>
              <a:t>Housekeeping</a:t>
            </a:r>
            <a:endParaRPr lang="en-IN" altLang="en-US" noProof="1"/>
          </a:p>
        </p:txBody>
      </p:sp>
      <p:sp>
        <p:nvSpPr>
          <p:cNvPr id="12300" name="Rectangle 65"/>
          <p:cNvSpPr>
            <a:spLocks noChangeArrowheads="1"/>
          </p:cNvSpPr>
          <p:nvPr/>
        </p:nvSpPr>
        <p:spPr bwMode="gray">
          <a:xfrm>
            <a:off x="323850" y="4064000"/>
            <a:ext cx="482600" cy="48418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eaLnBrk="1" hangingPunct="1"/>
            <a:r>
              <a:rPr lang="en-IN" altLang="en-US" sz="2400" b="1" noProof="1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12301" name="Rectangle 66"/>
          <p:cNvSpPr>
            <a:spLocks noChangeArrowheads="1"/>
          </p:cNvSpPr>
          <p:nvPr/>
        </p:nvSpPr>
        <p:spPr bwMode="gray">
          <a:xfrm>
            <a:off x="950913" y="4064000"/>
            <a:ext cx="7869237" cy="484188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IN" dirty="0"/>
              <a:t>Safety equipment</a:t>
            </a:r>
            <a:r>
              <a:rPr lang="en-IN" altLang="en-US" noProof="1"/>
              <a:t> </a:t>
            </a:r>
          </a:p>
        </p:txBody>
      </p:sp>
      <p:sp>
        <p:nvSpPr>
          <p:cNvPr id="12302" name="Rectangle 67"/>
          <p:cNvSpPr>
            <a:spLocks noChangeArrowheads="1"/>
          </p:cNvSpPr>
          <p:nvPr/>
        </p:nvSpPr>
        <p:spPr bwMode="gray">
          <a:xfrm>
            <a:off x="323850" y="4694238"/>
            <a:ext cx="482600" cy="484187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eaLnBrk="1" hangingPunct="1"/>
            <a:r>
              <a:rPr lang="en-IN" altLang="en-US" sz="2400" b="1" noProof="1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2303" name="Rectangle 68"/>
          <p:cNvSpPr>
            <a:spLocks noChangeArrowheads="1"/>
          </p:cNvSpPr>
          <p:nvPr/>
        </p:nvSpPr>
        <p:spPr bwMode="gray">
          <a:xfrm>
            <a:off x="950913" y="4694238"/>
            <a:ext cx="7869237" cy="484187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IN" dirty="0"/>
              <a:t>Electrical</a:t>
            </a:r>
            <a:endParaRPr lang="en-IN" altLang="en-US" noProof="1"/>
          </a:p>
        </p:txBody>
      </p:sp>
      <p:sp>
        <p:nvSpPr>
          <p:cNvPr id="12304" name="Rectangle 69"/>
          <p:cNvSpPr>
            <a:spLocks noChangeArrowheads="1"/>
          </p:cNvSpPr>
          <p:nvPr/>
        </p:nvSpPr>
        <p:spPr bwMode="gray">
          <a:xfrm>
            <a:off x="323850" y="5318125"/>
            <a:ext cx="482600" cy="48418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eaLnBrk="1" hangingPunct="1"/>
            <a:r>
              <a:rPr lang="en-IN" altLang="en-US" sz="2400" b="1" noProof="1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2305" name="Rectangle 70"/>
          <p:cNvSpPr>
            <a:spLocks noChangeArrowheads="1"/>
          </p:cNvSpPr>
          <p:nvPr/>
        </p:nvSpPr>
        <p:spPr bwMode="gray">
          <a:xfrm>
            <a:off x="950913" y="5318125"/>
            <a:ext cx="7869237" cy="484188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IN" dirty="0"/>
              <a:t>Vacuum operations</a:t>
            </a:r>
            <a:r>
              <a:rPr lang="en-IN" altLang="en-US" noProof="1"/>
              <a:t> </a:t>
            </a:r>
          </a:p>
        </p:txBody>
      </p:sp>
      <p:pic>
        <p:nvPicPr>
          <p:cNvPr id="12306" name="Picture 77"/>
          <p:cNvPicPr>
            <a:picLocks noChangeAspect="1" noChangeArrowheads="1"/>
          </p:cNvPicPr>
          <p:nvPr/>
        </p:nvPicPr>
        <p:blipFill>
          <a:blip r:embed="rId3" cstate="print"/>
          <a:srcRect b="47496"/>
          <a:stretch>
            <a:fillRect/>
          </a:stretch>
        </p:blipFill>
        <p:spPr bwMode="auto">
          <a:xfrm>
            <a:off x="341313" y="1566863"/>
            <a:ext cx="441325" cy="219075"/>
          </a:xfrm>
          <a:prstGeom prst="rect">
            <a:avLst/>
          </a:prstGeom>
          <a:solidFill>
            <a:schemeClr val="accent4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25" name="Rectangle 60"/>
          <p:cNvSpPr>
            <a:spLocks noChangeArrowheads="1"/>
          </p:cNvSpPr>
          <p:nvPr/>
        </p:nvSpPr>
        <p:spPr bwMode="gray">
          <a:xfrm>
            <a:off x="950913" y="1559560"/>
            <a:ext cx="7899717" cy="484188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IN" dirty="0"/>
              <a:t>Introduction</a:t>
            </a:r>
            <a:endParaRPr lang="en-IN" altLang="en-US" noProof="1"/>
          </a:p>
        </p:txBody>
      </p:sp>
      <p:sp>
        <p:nvSpPr>
          <p:cNvPr id="26" name="Rectangle 59"/>
          <p:cNvSpPr>
            <a:spLocks noChangeArrowheads="1"/>
          </p:cNvSpPr>
          <p:nvPr/>
        </p:nvSpPr>
        <p:spPr bwMode="gray">
          <a:xfrm>
            <a:off x="339090" y="1574800"/>
            <a:ext cx="482600" cy="48418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eaLnBrk="1" hangingPunct="1"/>
            <a:r>
              <a:rPr lang="en-US" altLang="en-US" sz="2400" b="1" noProof="1">
                <a:solidFill>
                  <a:schemeClr val="bg1"/>
                </a:solidFill>
              </a:rPr>
              <a:t>1</a:t>
            </a:r>
            <a:endParaRPr lang="en-IN" altLang="en-US" sz="2400" b="1" noProof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217169" y="1129030"/>
            <a:ext cx="8733007" cy="37623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endParaRPr lang="en-IN" sz="2000" b="1" noProof="1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43840" y="591820"/>
            <a:ext cx="8590280" cy="546100"/>
          </a:xfrm>
          <a:prstGeom prst="rect">
            <a:avLst/>
          </a:prstGeom>
        </p:spPr>
        <p:txBody>
          <a:bodyPr/>
          <a:lstStyle/>
          <a:p>
            <a:pPr algn="ctr">
              <a:buSzPct val="105000"/>
            </a:pPr>
            <a:r>
              <a:rPr lang="en-IN" sz="3200" dirty="0"/>
              <a:t>HANDLING GLASSWARE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217169" y="1508760"/>
            <a:ext cx="8733007" cy="498348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Discard or send for repair all broken, chipped, starred or badly scratched glassware in containers specifically designated for broken glass.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Used chemical bottles and Broken glass shall be disposed as per  Environment (Waste Disposal) Procedures.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Wear leather gloves when picking up broken glass.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All broken glass disposal containers shall be clearly marked "DANGER - BROKEN GLASS“.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Limit quantities to avoid back injury.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Protect hands with leather gloves when inserting glass tubing.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Use glassware of the proper size.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Allow at least 20% free space. Grasp a three-neck flask by the middle neck, not a side neck.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Flasks that contain solutions to be refluxed should have 50% free space.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Conventional laboratory glassware must never be pressurized.</a:t>
            </a:r>
          </a:p>
        </p:txBody>
      </p:sp>
    </p:spTree>
    <p:extLst>
      <p:ext uri="{BB962C8B-B14F-4D97-AF65-F5344CB8AC3E}">
        <p14:creationId xmlns:p14="http://schemas.microsoft.com/office/powerpoint/2010/main" val="7716559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217169" y="1129030"/>
            <a:ext cx="8733007" cy="37623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endParaRPr lang="en-IN" sz="2000" b="1" noProof="1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43840" y="591820"/>
            <a:ext cx="8590280" cy="546100"/>
          </a:xfrm>
          <a:prstGeom prst="rect">
            <a:avLst/>
          </a:prstGeom>
        </p:spPr>
        <p:txBody>
          <a:bodyPr/>
          <a:lstStyle/>
          <a:p>
            <a:pPr algn="ctr">
              <a:buSzPct val="105000"/>
            </a:pPr>
            <a:r>
              <a:rPr lang="en-IN" sz="3200" dirty="0"/>
              <a:t>MECHANICAL EQUIPMENT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217169" y="1508760"/>
            <a:ext cx="8733007" cy="498348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If a cooling bath is required for use on a vacuum system (or any other system) and ice water is not cold enough, dry ice in an organic liquid should be used instead of liquid nitrogen whenever possible.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Hardware, regulators, glassware, solvents, dry chemicals, acids, etc., stored in the laboratory must be isolated from each other in separate cooling bath to prevent breakage and to avoid other undesirable interactions.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 Any equipment or experiment that is operated overnight/unmanned must have emergency information displayed.</a:t>
            </a:r>
          </a:p>
          <a:p>
            <a:pPr>
              <a:buSzPct val="105000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716559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217169" y="1129030"/>
            <a:ext cx="8733007" cy="37623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endParaRPr lang="en-IN" sz="2000" b="1" noProof="1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43840" y="591820"/>
            <a:ext cx="8590280" cy="546100"/>
          </a:xfrm>
          <a:prstGeom prst="rect">
            <a:avLst/>
          </a:prstGeom>
        </p:spPr>
        <p:txBody>
          <a:bodyPr/>
          <a:lstStyle/>
          <a:p>
            <a:pPr algn="ctr">
              <a:buSzPct val="105000"/>
            </a:pPr>
            <a:r>
              <a:rPr lang="en-IN" sz="3200" dirty="0"/>
              <a:t>COMPRESSED GAS CYLINDERS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217169" y="1508760"/>
            <a:ext cx="8733007" cy="498348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Many laboratory operations require the use of compressed gases for analytical or instrument operations.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Depending on the particular gas, there is a potential for simultaneous exposure to both mechanical and chemical hazards.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Gases may be combustible, explosive, corrosive, poisonous, inert, or a combination of hazards.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Additional hazards of reactivity and toxicity of the gas, as well as asphyxiation, can be caused by high concentrations of even "harmless" gases such as nitrogen.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Compressed gas cylinders shall be kept vertical, chained, away from direct sunlight and heat sources.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Protective caps shall be in place when not in use.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Incompatible gases shall be stored separately.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Tubing from cylinder manifold to the service point shall follow standard colour code or labelling.</a:t>
            </a:r>
          </a:p>
        </p:txBody>
      </p:sp>
    </p:spTree>
    <p:extLst>
      <p:ext uri="{BB962C8B-B14F-4D97-AF65-F5344CB8AC3E}">
        <p14:creationId xmlns:p14="http://schemas.microsoft.com/office/powerpoint/2010/main" val="7716559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217169" y="1129030"/>
            <a:ext cx="8733007" cy="37623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endParaRPr lang="en-IN" sz="2000" b="1" noProof="1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43840" y="591820"/>
            <a:ext cx="8590280" cy="546100"/>
          </a:xfrm>
          <a:prstGeom prst="rect">
            <a:avLst/>
          </a:prstGeom>
        </p:spPr>
        <p:txBody>
          <a:bodyPr/>
          <a:lstStyle/>
          <a:p>
            <a:pPr algn="ctr">
              <a:buSzPct val="105000"/>
            </a:pPr>
            <a:r>
              <a:rPr lang="en-IN" sz="3200" dirty="0"/>
              <a:t>CENTRIFUGE SAFETY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217169" y="1508760"/>
            <a:ext cx="8736331" cy="498348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Centrifuge operation can be dangerous if not properly handled. Following is a general guideline</a:t>
            </a:r>
          </a:p>
          <a:p>
            <a:pPr lvl="1">
              <a:buSzPct val="105000"/>
              <a:buFont typeface="Wingdings 3" pitchFamily="18" charset="2"/>
              <a:buChar char=""/>
            </a:pPr>
            <a:r>
              <a:rPr lang="en-IN" b="1" dirty="0"/>
              <a:t> </a:t>
            </a:r>
            <a:r>
              <a:rPr lang="en-IN" dirty="0"/>
              <a:t>Before using any centrifuge review the manufacturer’s manuals. </a:t>
            </a:r>
          </a:p>
          <a:p>
            <a:pPr lvl="1">
              <a:buSzPct val="105000"/>
              <a:buFont typeface="Wingdings 3" pitchFamily="18" charset="2"/>
              <a:buChar char=""/>
            </a:pPr>
            <a:r>
              <a:rPr lang="en-IN" dirty="0"/>
              <a:t> Obtain a copy of the manual if it is not available. Check rotor for rough spots, pitting &amp; discoloration. </a:t>
            </a:r>
          </a:p>
          <a:p>
            <a:pPr lvl="1">
              <a:buSzPct val="105000"/>
              <a:buFont typeface="Wingdings 3" pitchFamily="18" charset="2"/>
              <a:buChar char=""/>
            </a:pPr>
            <a:r>
              <a:rPr lang="en-IN" dirty="0"/>
              <a:t> Consult manufacturer if any defect is found. </a:t>
            </a:r>
          </a:p>
          <a:p>
            <a:pPr lvl="1">
              <a:buSzPct val="105000"/>
              <a:buFont typeface="Wingdings 3" pitchFamily="18" charset="2"/>
              <a:buChar char=""/>
            </a:pPr>
            <a:r>
              <a:rPr lang="en-IN" dirty="0"/>
              <a:t> High-speed rotor heads are prone to metal fatigue. </a:t>
            </a:r>
          </a:p>
          <a:p>
            <a:pPr lvl="1">
              <a:buSzPct val="105000"/>
              <a:buFont typeface="Wingdings 3" pitchFamily="18" charset="2"/>
              <a:buChar char=""/>
            </a:pPr>
            <a:r>
              <a:rPr lang="en-IN" dirty="0"/>
              <a:t> Each rotor should be accompanied by its own logbook indicating the number of hours run at top or de-rated speeds. </a:t>
            </a:r>
          </a:p>
          <a:p>
            <a:pPr lvl="1">
              <a:buSzPct val="105000"/>
              <a:buFont typeface="Wingdings 3" pitchFamily="18" charset="2"/>
              <a:buChar char=""/>
            </a:pPr>
            <a:r>
              <a:rPr lang="en-IN" dirty="0"/>
              <a:t> Do not exceed the design mass for the maximum speed of the rotor. Failure to observe this precaution can result in dangerous and expensive rotor disintegration.</a:t>
            </a:r>
          </a:p>
          <a:p>
            <a:pPr lvl="1">
              <a:buSzPct val="105000"/>
              <a:buFont typeface="Wingdings 3" pitchFamily="18" charset="2"/>
              <a:buChar char=""/>
            </a:pPr>
            <a:r>
              <a:rPr lang="en-IN" dirty="0"/>
              <a:t> Make sure rotor, tubes and spindle are dry and clean and that the rotor is properly seated and secured to the drive hub. </a:t>
            </a:r>
          </a:p>
        </p:txBody>
      </p:sp>
      <p:pic>
        <p:nvPicPr>
          <p:cNvPr id="38914" name="Picture 2" descr="Image result for rotor IN LAB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61533" y="4763146"/>
            <a:ext cx="2526567" cy="191959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716559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217169" y="1129030"/>
            <a:ext cx="8733007" cy="37623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endParaRPr lang="en-IN" sz="2000" b="1" noProof="1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43840" y="591820"/>
            <a:ext cx="8590280" cy="546100"/>
          </a:xfrm>
          <a:prstGeom prst="rect">
            <a:avLst/>
          </a:prstGeom>
        </p:spPr>
        <p:txBody>
          <a:bodyPr/>
          <a:lstStyle/>
          <a:p>
            <a:pPr algn="ctr">
              <a:buSzPct val="105000"/>
            </a:pPr>
            <a:r>
              <a:rPr lang="en-IN" sz="3200" dirty="0"/>
              <a:t>CENTRIFUGE SAFETY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217169" y="1508760"/>
            <a:ext cx="8733007" cy="498348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lvl="1">
              <a:lnSpc>
                <a:spcPts val="2000"/>
              </a:lnSpc>
              <a:buSzPct val="105000"/>
              <a:buFont typeface="Wingdings 3" pitchFamily="18" charset="2"/>
              <a:buChar char=""/>
            </a:pPr>
            <a:r>
              <a:rPr lang="en-IN" dirty="0"/>
              <a:t> Tubes must be properly balanced in rotor (½ gram at 1 G is roughly equivalent to 250 Kg @ 500,000 G's).</a:t>
            </a:r>
          </a:p>
          <a:p>
            <a:pPr lvl="1">
              <a:lnSpc>
                <a:spcPts val="2000"/>
              </a:lnSpc>
              <a:buSzPct val="105000"/>
              <a:buFont typeface="Wingdings 3" pitchFamily="18" charset="2"/>
              <a:buChar char=""/>
            </a:pPr>
            <a:r>
              <a:rPr lang="en-IN" dirty="0"/>
              <a:t> Before use, tubes should be checked for cracks. </a:t>
            </a:r>
          </a:p>
          <a:p>
            <a:pPr lvl="1">
              <a:lnSpc>
                <a:spcPts val="2000"/>
              </a:lnSpc>
              <a:buSzPct val="105000"/>
              <a:buFont typeface="Wingdings 3" pitchFamily="18" charset="2"/>
              <a:buChar char=""/>
            </a:pPr>
            <a:r>
              <a:rPr lang="en-IN" dirty="0"/>
              <a:t> The inside of cups should be inspected for rough walls caused by erosion and adhering matter should be removed. </a:t>
            </a:r>
          </a:p>
          <a:p>
            <a:pPr lvl="1">
              <a:lnSpc>
                <a:spcPts val="2000"/>
              </a:lnSpc>
              <a:buSzPct val="105000"/>
              <a:buFont typeface="Wingdings 3" pitchFamily="18" charset="2"/>
              <a:buChar char=""/>
            </a:pPr>
            <a:r>
              <a:rPr lang="en-IN" dirty="0"/>
              <a:t> Metal or plastic tubes (other than nitrocellulose) should be used whenever possible.</a:t>
            </a:r>
          </a:p>
          <a:p>
            <a:pPr lvl="1">
              <a:lnSpc>
                <a:spcPts val="2000"/>
              </a:lnSpc>
              <a:buSzPct val="105000"/>
              <a:buFont typeface="Wingdings 3" pitchFamily="18" charset="2"/>
              <a:buChar char=""/>
            </a:pPr>
            <a:r>
              <a:rPr lang="en-IN" dirty="0"/>
              <a:t> Use sealed rotors, sealed buckets, or a guard bowl with gasketed cover as well as safety centrifuge tubes (tube or bottle carrier with sealable cap or "O" gasketed cap).</a:t>
            </a:r>
          </a:p>
          <a:p>
            <a:pPr lvl="1">
              <a:lnSpc>
                <a:spcPts val="2000"/>
              </a:lnSpc>
              <a:buSzPct val="105000"/>
              <a:buFont typeface="Wingdings 3" pitchFamily="18" charset="2"/>
              <a:buChar char=""/>
            </a:pPr>
            <a:r>
              <a:rPr lang="en-IN" dirty="0"/>
              <a:t> After use, tubes, rotors, and centrifuge interiors should be cleaned and disinfected.</a:t>
            </a:r>
          </a:p>
          <a:p>
            <a:pPr lvl="1">
              <a:lnSpc>
                <a:spcPts val="2000"/>
              </a:lnSpc>
              <a:buSzPct val="105000"/>
              <a:buFont typeface="Wingdings 3" pitchFamily="18" charset="2"/>
              <a:buChar char=""/>
            </a:pPr>
            <a:r>
              <a:rPr lang="en-IN" dirty="0"/>
              <a:t> If a tube breaks, the centrifuge should be turned off, allowed to stand undisturbed for 15 minutes before opening. </a:t>
            </a:r>
          </a:p>
          <a:p>
            <a:pPr lvl="1">
              <a:lnSpc>
                <a:spcPts val="2000"/>
              </a:lnSpc>
              <a:buSzPct val="105000"/>
              <a:buFont typeface="Wingdings 3" pitchFamily="18" charset="2"/>
              <a:buChar char=""/>
            </a:pPr>
            <a:r>
              <a:rPr lang="en-IN" dirty="0"/>
              <a:t> Clean and disinfect the rotor.</a:t>
            </a:r>
          </a:p>
          <a:p>
            <a:pPr lvl="1">
              <a:lnSpc>
                <a:spcPts val="2000"/>
              </a:lnSpc>
              <a:buSzPct val="105000"/>
              <a:buFont typeface="Wingdings 3" pitchFamily="18" charset="2"/>
              <a:buChar char=""/>
            </a:pPr>
            <a:r>
              <a:rPr lang="en-IN" dirty="0"/>
              <a:t> Cleaning and disinfection of tubes, rotors and other components requires considerable care. </a:t>
            </a:r>
          </a:p>
          <a:p>
            <a:pPr lvl="1">
              <a:lnSpc>
                <a:spcPts val="2000"/>
              </a:lnSpc>
              <a:buSzPct val="105000"/>
              <a:buFont typeface="Wingdings 3" pitchFamily="18" charset="2"/>
              <a:buChar char=""/>
            </a:pPr>
            <a:r>
              <a:rPr lang="en-IN" dirty="0"/>
              <a:t> No single method is suitable for all items, and the various manufacturers’ recommendations must be followed to avoid rotor fatigue, distortion and corrosion.</a:t>
            </a:r>
          </a:p>
          <a:p>
            <a:pPr lvl="1">
              <a:lnSpc>
                <a:spcPts val="2000"/>
              </a:lnSpc>
              <a:buSzPct val="105000"/>
              <a:buFont typeface="Wingdings 3" pitchFamily="18" charset="2"/>
              <a:buChar char=""/>
            </a:pPr>
            <a:r>
              <a:rPr lang="en-IN" dirty="0"/>
              <a:t>Once run is complete, make sure the rotor has STOPPED before opening the centrifuge lid.</a:t>
            </a:r>
          </a:p>
        </p:txBody>
      </p:sp>
    </p:spTree>
    <p:extLst>
      <p:ext uri="{BB962C8B-B14F-4D97-AF65-F5344CB8AC3E}">
        <p14:creationId xmlns:p14="http://schemas.microsoft.com/office/powerpoint/2010/main" val="7716559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217169" y="1129030"/>
            <a:ext cx="8733007" cy="37623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endParaRPr lang="en-IN" sz="2000" b="1" noProof="1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43840" y="591820"/>
            <a:ext cx="8590280" cy="546100"/>
          </a:xfrm>
          <a:prstGeom prst="rect">
            <a:avLst/>
          </a:prstGeom>
        </p:spPr>
        <p:txBody>
          <a:bodyPr/>
          <a:lstStyle/>
          <a:p>
            <a:pPr algn="ctr">
              <a:buSzPct val="105000"/>
            </a:pPr>
            <a:r>
              <a:rPr lang="en-IN" sz="3200" dirty="0"/>
              <a:t>SAFE SONICATION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217169" y="1508760"/>
            <a:ext cx="8733007" cy="498348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Ultrasonicators use high frequency sound waves (16 -100 kHz) for cell disruption and other purposes.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This "ultrasound", conducted through air, does not pose a direct hazard to humans, but the associated high volumes of audible sound can cause a variety of effects, including headache, nausea and tinnitus.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Direct contact of the body with high intensity ultrasound should be avoided.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Ultrasonic equipment in the lab should be enclosed in a box lined with acoustically absorbing materials to reduce (mostly inaudible) emissions.</a:t>
            </a:r>
          </a:p>
        </p:txBody>
      </p:sp>
      <p:pic>
        <p:nvPicPr>
          <p:cNvPr id="47106" name="Picture 2" descr="https://3.imimg.com/data3/XN/KV/MY-2983378/ultrasonic-sonicataor-500x500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33662" y="4000500"/>
            <a:ext cx="3810635" cy="24612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716559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217169" y="1129030"/>
            <a:ext cx="8733007" cy="37623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endParaRPr lang="en-IN" sz="2000" b="1" noProof="1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43840" y="591820"/>
            <a:ext cx="8590280" cy="546100"/>
          </a:xfrm>
          <a:prstGeom prst="rect">
            <a:avLst/>
          </a:prstGeom>
        </p:spPr>
        <p:txBody>
          <a:bodyPr/>
          <a:lstStyle/>
          <a:p>
            <a:pPr algn="ctr">
              <a:buSzPct val="105000"/>
            </a:pPr>
            <a:r>
              <a:rPr lang="en-IN" sz="3200" dirty="0"/>
              <a:t>BLACK AND WHITE PHOTOGRAPHIC PROCESSING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217169" y="1508760"/>
            <a:ext cx="8733007" cy="498348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A wide variety of chemicals are used in black and white photographic and radiographic film processing.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Film developing is usually done in dark rooms.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Print processing uses tray processing, with successive developing baths, stop baths, fixing baths, and rinse steps.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Other treatments include use of hardeners, intensifiers, reducers, toners, and hypo eliminators.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Refer MSDS for hazards and precautions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When mixing powdered chemicals, use a glove box (a cardboard box with glass or Plexiglas top, and two holes in the sides for hands and arms), local exhaust ventilation, or wear an approved toxic dust respirator.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Wear gloves, goggles and protective apron when mixing concentrated photo chemicals.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Always add any acid to water, never the reverse.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An eyewash fountain and emergency shower facilities should be available.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Do not store photographic solutions in glass containers.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Do not put your bare hands in developer baths. Use tongs instead.</a:t>
            </a:r>
          </a:p>
        </p:txBody>
      </p:sp>
    </p:spTree>
    <p:extLst>
      <p:ext uri="{BB962C8B-B14F-4D97-AF65-F5344CB8AC3E}">
        <p14:creationId xmlns:p14="http://schemas.microsoft.com/office/powerpoint/2010/main" val="7716559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217169" y="1129030"/>
            <a:ext cx="8733007" cy="37623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endParaRPr lang="en-IN" sz="2000" b="1" noProof="1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43840" y="591820"/>
            <a:ext cx="8590280" cy="546100"/>
          </a:xfrm>
          <a:prstGeom prst="rect">
            <a:avLst/>
          </a:prstGeom>
        </p:spPr>
        <p:txBody>
          <a:bodyPr/>
          <a:lstStyle/>
          <a:p>
            <a:pPr algn="ctr">
              <a:buSzPct val="105000"/>
            </a:pPr>
            <a:r>
              <a:rPr lang="en-IN" sz="3200" dirty="0"/>
              <a:t>COLOUR PHOTOGRAPHIC PROCESSING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217169" y="1508760"/>
            <a:ext cx="8733007" cy="498348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Colour processing is much more complicated than black and white processing, and there is a wide variation in processes used by different companies.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Colour processing can be either done in trays or in automatic processors.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Refer MSDS for hazards and precautions.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Wear gloves and goggles when handling colour developers.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Wash gloves with an acid-type hand cleaner, and then water before removing them.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Colour processing needs more ventilation than black and white processing due to the use of solvents and other toxic components at elevated temperatures.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Some automatic processors can be purchased with an exhaust, which would need to be ducted to the outside.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Use premixed solutions whenever possible.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Wear gloves, goggles and protective apron when mixing and handling colour-processing chemicals.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diluting solutions containing concentrated acids, always add the acid to the water.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An eyewash and emergency shower should be available.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A water rinse step is recommended between acid bleach steps and fixing steps to reduce the production of sulphur dioxide gas.</a:t>
            </a:r>
          </a:p>
        </p:txBody>
      </p:sp>
    </p:spTree>
    <p:extLst>
      <p:ext uri="{BB962C8B-B14F-4D97-AF65-F5344CB8AC3E}">
        <p14:creationId xmlns:p14="http://schemas.microsoft.com/office/powerpoint/2010/main" val="77165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IN" altLang="en-US" sz="3200" noProof="1">
                <a:latin typeface="+mn-lt"/>
              </a:rPr>
              <a:t>AGENDA</a:t>
            </a:r>
          </a:p>
        </p:txBody>
      </p:sp>
      <p:sp>
        <p:nvSpPr>
          <p:cNvPr id="12294" name="Rectangle 59"/>
          <p:cNvSpPr>
            <a:spLocks noChangeArrowheads="1"/>
          </p:cNvSpPr>
          <p:nvPr/>
        </p:nvSpPr>
        <p:spPr bwMode="gray">
          <a:xfrm>
            <a:off x="323850" y="2184400"/>
            <a:ext cx="482600" cy="48418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eaLnBrk="1" hangingPunct="1"/>
            <a:r>
              <a:rPr lang="en-IN" altLang="en-US" sz="2400" b="1" noProof="1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12295" name="Rectangle 60"/>
          <p:cNvSpPr>
            <a:spLocks noChangeArrowheads="1"/>
          </p:cNvSpPr>
          <p:nvPr/>
        </p:nvSpPr>
        <p:spPr bwMode="gray">
          <a:xfrm>
            <a:off x="950913" y="2184400"/>
            <a:ext cx="7869237" cy="484188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IN" dirty="0"/>
              <a:t>Mechanical equipment</a:t>
            </a:r>
            <a:endParaRPr lang="en-IN" altLang="en-US" noProof="1"/>
          </a:p>
        </p:txBody>
      </p:sp>
      <p:sp>
        <p:nvSpPr>
          <p:cNvPr id="12296" name="Rectangle 61"/>
          <p:cNvSpPr>
            <a:spLocks noChangeArrowheads="1"/>
          </p:cNvSpPr>
          <p:nvPr/>
        </p:nvSpPr>
        <p:spPr bwMode="gray">
          <a:xfrm>
            <a:off x="323850" y="2809875"/>
            <a:ext cx="482600" cy="48418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eaLnBrk="1" hangingPunct="1"/>
            <a:r>
              <a:rPr lang="en-IN" altLang="en-US" sz="2400" b="1" noProof="1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12297" name="Rectangle 62"/>
          <p:cNvSpPr>
            <a:spLocks noChangeArrowheads="1"/>
          </p:cNvSpPr>
          <p:nvPr/>
        </p:nvSpPr>
        <p:spPr bwMode="gray">
          <a:xfrm>
            <a:off x="950913" y="2809875"/>
            <a:ext cx="7869237" cy="484188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IN" dirty="0"/>
              <a:t>Compressed gas cylinders</a:t>
            </a:r>
            <a:r>
              <a:rPr lang="en-IN" altLang="en-US" noProof="1"/>
              <a:t> </a:t>
            </a:r>
          </a:p>
        </p:txBody>
      </p:sp>
      <p:sp>
        <p:nvSpPr>
          <p:cNvPr id="12298" name="Rectangle 63"/>
          <p:cNvSpPr>
            <a:spLocks noChangeArrowheads="1"/>
          </p:cNvSpPr>
          <p:nvPr/>
        </p:nvSpPr>
        <p:spPr bwMode="gray">
          <a:xfrm>
            <a:off x="323850" y="3436938"/>
            <a:ext cx="482600" cy="484187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eaLnBrk="1" hangingPunct="1"/>
            <a:r>
              <a:rPr lang="en-IN" altLang="en-US" sz="2400" b="1" noProof="1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12299" name="Rectangle 64"/>
          <p:cNvSpPr>
            <a:spLocks noChangeArrowheads="1"/>
          </p:cNvSpPr>
          <p:nvPr/>
        </p:nvSpPr>
        <p:spPr bwMode="gray">
          <a:xfrm>
            <a:off x="950913" y="3436938"/>
            <a:ext cx="7869237" cy="484187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IN" dirty="0"/>
              <a:t>Centrifuge safety</a:t>
            </a:r>
            <a:r>
              <a:rPr lang="en-IN" altLang="en-US" noProof="1"/>
              <a:t> </a:t>
            </a:r>
          </a:p>
        </p:txBody>
      </p:sp>
      <p:sp>
        <p:nvSpPr>
          <p:cNvPr id="12300" name="Rectangle 65"/>
          <p:cNvSpPr>
            <a:spLocks noChangeArrowheads="1"/>
          </p:cNvSpPr>
          <p:nvPr/>
        </p:nvSpPr>
        <p:spPr bwMode="gray">
          <a:xfrm>
            <a:off x="323850" y="4064000"/>
            <a:ext cx="482600" cy="48418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eaLnBrk="1" hangingPunct="1"/>
            <a:r>
              <a:rPr lang="en-IN" altLang="en-US" sz="2400" b="1" noProof="1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12301" name="Rectangle 66"/>
          <p:cNvSpPr>
            <a:spLocks noChangeArrowheads="1"/>
          </p:cNvSpPr>
          <p:nvPr/>
        </p:nvSpPr>
        <p:spPr bwMode="gray">
          <a:xfrm>
            <a:off x="950913" y="4064000"/>
            <a:ext cx="7869237" cy="484188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IN" dirty="0"/>
              <a:t>Safe sonication</a:t>
            </a:r>
            <a:r>
              <a:rPr lang="en-IN" altLang="en-US" noProof="1"/>
              <a:t> </a:t>
            </a:r>
          </a:p>
        </p:txBody>
      </p:sp>
      <p:sp>
        <p:nvSpPr>
          <p:cNvPr id="12302" name="Rectangle 67"/>
          <p:cNvSpPr>
            <a:spLocks noChangeArrowheads="1"/>
          </p:cNvSpPr>
          <p:nvPr/>
        </p:nvSpPr>
        <p:spPr bwMode="gray">
          <a:xfrm>
            <a:off x="323850" y="4694238"/>
            <a:ext cx="482600" cy="484187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eaLnBrk="1" hangingPunct="1"/>
            <a:r>
              <a:rPr lang="en-IN" altLang="en-US" sz="2400" b="1" noProof="1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12303" name="Rectangle 68"/>
          <p:cNvSpPr>
            <a:spLocks noChangeArrowheads="1"/>
          </p:cNvSpPr>
          <p:nvPr/>
        </p:nvSpPr>
        <p:spPr bwMode="gray">
          <a:xfrm>
            <a:off x="950913" y="4694238"/>
            <a:ext cx="7869237" cy="484187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IN" dirty="0"/>
              <a:t>Black and white photographic processing</a:t>
            </a:r>
            <a:endParaRPr lang="en-IN" altLang="en-US" noProof="1"/>
          </a:p>
        </p:txBody>
      </p:sp>
      <p:sp>
        <p:nvSpPr>
          <p:cNvPr id="12304" name="Rectangle 69"/>
          <p:cNvSpPr>
            <a:spLocks noChangeArrowheads="1"/>
          </p:cNvSpPr>
          <p:nvPr/>
        </p:nvSpPr>
        <p:spPr bwMode="gray">
          <a:xfrm>
            <a:off x="323850" y="5318125"/>
            <a:ext cx="482600" cy="48418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eaLnBrk="1" hangingPunct="1"/>
            <a:r>
              <a:rPr lang="en-IN" altLang="en-US" sz="2400" b="1" noProof="1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12305" name="Rectangle 70"/>
          <p:cNvSpPr>
            <a:spLocks noChangeArrowheads="1"/>
          </p:cNvSpPr>
          <p:nvPr/>
        </p:nvSpPr>
        <p:spPr bwMode="gray">
          <a:xfrm>
            <a:off x="950913" y="5318125"/>
            <a:ext cx="7869237" cy="484188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IN" dirty="0"/>
              <a:t>Colour photographic processing</a:t>
            </a:r>
            <a:endParaRPr lang="en-IN" altLang="en-US" noProof="1"/>
          </a:p>
        </p:txBody>
      </p:sp>
      <p:pic>
        <p:nvPicPr>
          <p:cNvPr id="12306" name="Picture 77"/>
          <p:cNvPicPr>
            <a:picLocks noChangeAspect="1" noChangeArrowheads="1"/>
          </p:cNvPicPr>
          <p:nvPr/>
        </p:nvPicPr>
        <p:blipFill>
          <a:blip r:embed="rId3" cstate="print"/>
          <a:srcRect b="47496"/>
          <a:stretch>
            <a:fillRect/>
          </a:stretch>
        </p:blipFill>
        <p:spPr bwMode="auto">
          <a:xfrm>
            <a:off x="341313" y="1566863"/>
            <a:ext cx="441325" cy="219075"/>
          </a:xfrm>
          <a:prstGeom prst="rect">
            <a:avLst/>
          </a:prstGeom>
          <a:solidFill>
            <a:schemeClr val="accent4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25" name="Rectangle 60"/>
          <p:cNvSpPr>
            <a:spLocks noChangeArrowheads="1"/>
          </p:cNvSpPr>
          <p:nvPr/>
        </p:nvSpPr>
        <p:spPr bwMode="gray">
          <a:xfrm>
            <a:off x="950913" y="1559560"/>
            <a:ext cx="7899717" cy="484188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IN" dirty="0"/>
              <a:t>Handling glassware</a:t>
            </a:r>
            <a:endParaRPr lang="en-IN" altLang="en-US" noProof="1"/>
          </a:p>
        </p:txBody>
      </p:sp>
      <p:sp>
        <p:nvSpPr>
          <p:cNvPr id="26" name="Rectangle 59"/>
          <p:cNvSpPr>
            <a:spLocks noChangeArrowheads="1"/>
          </p:cNvSpPr>
          <p:nvPr/>
        </p:nvSpPr>
        <p:spPr bwMode="gray">
          <a:xfrm>
            <a:off x="339090" y="1574800"/>
            <a:ext cx="482600" cy="48418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eaLnBrk="1" hangingPunct="1"/>
            <a:r>
              <a:rPr lang="en-US" altLang="en-US" sz="2400" b="1" noProof="1">
                <a:solidFill>
                  <a:schemeClr val="bg1"/>
                </a:solidFill>
              </a:rPr>
              <a:t>8</a:t>
            </a:r>
            <a:endParaRPr lang="en-IN" altLang="en-US" sz="2400" b="1" noProof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10794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217170" y="1129030"/>
            <a:ext cx="8728710" cy="37623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endParaRPr lang="en-IN" sz="2000" b="1" noProof="1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43840" y="591820"/>
            <a:ext cx="8590280" cy="546100"/>
          </a:xfrm>
          <a:prstGeom prst="rect">
            <a:avLst/>
          </a:prstGeom>
        </p:spPr>
        <p:txBody>
          <a:bodyPr/>
          <a:lstStyle/>
          <a:p>
            <a:pPr algn="ctr">
              <a:spcAft>
                <a:spcPct val="20000"/>
              </a:spcAft>
            </a:pPr>
            <a:r>
              <a:rPr lang="en-IN" sz="3200" dirty="0"/>
              <a:t>INTRODUCTION</a:t>
            </a:r>
            <a:endParaRPr lang="en-IN" altLang="en-US" sz="3200" noProof="1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217168" y="1508760"/>
            <a:ext cx="8728711" cy="498348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People who work in laboratories are exposed to many kinds of hazards.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Laboratories, involve a greater variety of possible hazards than most workplaces, and some of those hazards call for precautions not ordinarily encountered elsewhere.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Lab employee means those involved in testing, chemical handling and their direct supervision. </a:t>
            </a:r>
          </a:p>
        </p:txBody>
      </p:sp>
      <p:pic>
        <p:nvPicPr>
          <p:cNvPr id="5122" name="Picture 2" descr="Image result for LABORATORY INTRODUCTION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EEA"/>
              </a:clrFrom>
              <a:clrTo>
                <a:srgbClr val="EFEEE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61331" y="4445000"/>
            <a:ext cx="3872789" cy="1930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71655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217169" y="1129030"/>
            <a:ext cx="8733007" cy="37623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endParaRPr lang="en-IN" sz="2000" b="1" noProof="1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43840" y="591820"/>
            <a:ext cx="8590280" cy="546100"/>
          </a:xfrm>
          <a:prstGeom prst="rect">
            <a:avLst/>
          </a:prstGeom>
        </p:spPr>
        <p:txBody>
          <a:bodyPr/>
          <a:lstStyle/>
          <a:p>
            <a:pPr algn="ctr">
              <a:spcAft>
                <a:spcPct val="20000"/>
              </a:spcAft>
            </a:pPr>
            <a:r>
              <a:rPr lang="en-IN" sz="3200" dirty="0"/>
              <a:t>GENERAL SAFETY RULES</a:t>
            </a:r>
            <a:endParaRPr lang="en-IN" altLang="en-US" sz="3200" noProof="1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217169" y="1508760"/>
            <a:ext cx="8733007" cy="498348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No running, or horseplay in laboratory areas shall be permitted.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No employee should work alone in a laboratory when performing a task that is  considered unusually hazardous by the Chief Chemist.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Close supervision, CCTV monitoring system, no-movement personal alarms, personal  H2S alarms, etc should be considered for such tests.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Lifting of heavy items must be performed in the proper fashion, using the legs to lift, and not the back.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Chief Chemist shall ensure MSDS (Material Safety Data Sheet) for all chemicals handled are readily available for lab personnel.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Portable multi gas monitor shall be available with the Lab Shift Supervisor.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Avoid draining of chemicals in to the common drainage system.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Used samples shall be disposed to the slop system and integrity of the slop system shall be ensured all times.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Expired chemicals shall be disposed as per MSDS and  Environmental Procedures</a:t>
            </a:r>
          </a:p>
        </p:txBody>
      </p:sp>
    </p:spTree>
    <p:extLst>
      <p:ext uri="{BB962C8B-B14F-4D97-AF65-F5344CB8AC3E}">
        <p14:creationId xmlns:p14="http://schemas.microsoft.com/office/powerpoint/2010/main" val="771655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217169" y="1129030"/>
            <a:ext cx="8733007" cy="37623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endParaRPr lang="en-IN" sz="2000" b="1" noProof="1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43840" y="591820"/>
            <a:ext cx="8590280" cy="546100"/>
          </a:xfrm>
          <a:prstGeom prst="rect">
            <a:avLst/>
          </a:prstGeom>
        </p:spPr>
        <p:txBody>
          <a:bodyPr/>
          <a:lstStyle/>
          <a:p>
            <a:pPr algn="ctr">
              <a:spcAft>
                <a:spcPct val="20000"/>
              </a:spcAft>
            </a:pPr>
            <a:r>
              <a:rPr lang="en-IN" sz="3200" dirty="0"/>
              <a:t>PPE &amp; PERSONAL HYGIENE</a:t>
            </a:r>
            <a:endParaRPr lang="en-IN" altLang="en-US" sz="3200" noProof="1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217169" y="1508760"/>
            <a:ext cx="8733007" cy="498348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Laboratory personnel shall wear safety boots or special laboratory safety shoes.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They shall not wear sandals, open-toed shoes or slippers.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They shall always wear fire and chemical resistant lab coat.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Lab jackets or coats should have snap fasteners rather than buttons so that they can be readily removed.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These coats are to be fastened closed while working and removed prior to exit from the laboratory.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Long legged long sleeved clothing shall be worn underneath.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Employees shall wear Rubber or Plastic Aprons for laboratory work, like washing glassware, which require handling of relatively large quantities of corrosive liquids in open containers.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Lab Employees shall wear appropriate hand gloves as per MSDS and/or the equipment operating manual.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If the gloves become contaminated they should be removed and discarded as soon as possible. </a:t>
            </a:r>
          </a:p>
        </p:txBody>
      </p:sp>
    </p:spTree>
    <p:extLst>
      <p:ext uri="{BB962C8B-B14F-4D97-AF65-F5344CB8AC3E}">
        <p14:creationId xmlns:p14="http://schemas.microsoft.com/office/powerpoint/2010/main" val="771655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217169" y="1129030"/>
            <a:ext cx="8733007" cy="37623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endParaRPr lang="en-IN" sz="2000" b="1" noProof="1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43840" y="591820"/>
            <a:ext cx="8590280" cy="546100"/>
          </a:xfrm>
          <a:prstGeom prst="rect">
            <a:avLst/>
          </a:prstGeom>
        </p:spPr>
        <p:txBody>
          <a:bodyPr/>
          <a:lstStyle/>
          <a:p>
            <a:pPr algn="ctr">
              <a:spcAft>
                <a:spcPct val="20000"/>
              </a:spcAft>
            </a:pPr>
            <a:r>
              <a:rPr lang="en-IN" sz="3200" dirty="0"/>
              <a:t>PPE &amp; PERSONAL HYGIENE</a:t>
            </a:r>
            <a:endParaRPr lang="en-IN" altLang="en-US" sz="3200" noProof="1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217169" y="1508760"/>
            <a:ext cx="8733007" cy="498348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Lab Employees shall not wear contact lenses and they shall wear safety glass/chemical goggles or face shield as per MSDS.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For most situations, safety glasses with side shields are adequate. Where there is a danger of splashing chemicals, goggles are required.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More hazardous operations include conducting reactions, which have potential for</a:t>
            </a:r>
          </a:p>
          <a:p>
            <a:r>
              <a:rPr lang="en-IN" dirty="0"/>
              <a:t>explosion, and using or mixing strong caustics or acids. In these situations, a face shield</a:t>
            </a:r>
          </a:p>
          <a:p>
            <a:r>
              <a:rPr lang="en-IN" dirty="0"/>
              <a:t>or a combination of face shield and safety goggles or glasses should be used (Ex:</a:t>
            </a:r>
          </a:p>
          <a:p>
            <a:r>
              <a:rPr lang="en-IN" dirty="0"/>
              <a:t>washing glassware in chromic acid solution, grinding materials, or laboratory operations in</a:t>
            </a:r>
          </a:p>
          <a:p>
            <a:r>
              <a:rPr lang="en-IN" dirty="0"/>
              <a:t>reduced or excess pressure or temperature). “DO NOT WEAR CONTACT LENSES” sign</a:t>
            </a:r>
          </a:p>
          <a:p>
            <a:r>
              <a:rPr lang="en-IN" dirty="0"/>
              <a:t>shall be displayed.</a:t>
            </a:r>
          </a:p>
        </p:txBody>
      </p:sp>
      <p:pic>
        <p:nvPicPr>
          <p:cNvPr id="1026" name="Picture 2" descr="Image result for PPE &amp; PERSONAL HYGIE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0329" y="4305300"/>
            <a:ext cx="3263792" cy="2049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1655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217169" y="1129030"/>
            <a:ext cx="8733007" cy="37623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endParaRPr lang="en-IN" sz="2000" b="1" noProof="1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43840" y="591820"/>
            <a:ext cx="8590280" cy="546100"/>
          </a:xfrm>
          <a:prstGeom prst="rect">
            <a:avLst/>
          </a:prstGeom>
        </p:spPr>
        <p:txBody>
          <a:bodyPr/>
          <a:lstStyle/>
          <a:p>
            <a:pPr algn="ctr">
              <a:spcAft>
                <a:spcPct val="20000"/>
              </a:spcAft>
            </a:pPr>
            <a:r>
              <a:rPr lang="en-IN" sz="3200" dirty="0"/>
              <a:t>PPE &amp; PERSONAL HYGIENE</a:t>
            </a:r>
            <a:endParaRPr lang="en-IN" altLang="en-US" sz="3200" noProof="1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217169" y="1508760"/>
            <a:ext cx="8733007" cy="498348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Wash promptly whenever a chemical has contacted the skin.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Know what you are working with and have the necessary cleaning/neutralization material on hand and readily available.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Laboratory clothing should be kept clean and replaced when necessary.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Clothing should be replaced or laundered using appropriate decontamination procedures whenever contamination is suspected.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Lab coats are not to be worn outside the laboratory, especially in rest room or break facilities.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Any lab coats, respirators, or other protective gear must be left in the lab areas.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Employees must, as a matter of routine, be responsible for washing, cleaning, and any other decontamination required when passing between the lab and the other areas.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Washing should be done with soap and water; do not wash with solvents.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Contaminated lab  coats shall not be washed at home with other cloths.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First aid kit shall be available and updated regularly.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Inhalation is one of the four modes of entry for chemical exposure.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Do not drink, eat, smoke, or apply cosmetics in the laboratory or chemical storage areas.</a:t>
            </a:r>
          </a:p>
        </p:txBody>
      </p:sp>
    </p:spTree>
    <p:extLst>
      <p:ext uri="{BB962C8B-B14F-4D97-AF65-F5344CB8AC3E}">
        <p14:creationId xmlns:p14="http://schemas.microsoft.com/office/powerpoint/2010/main" val="771655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217169" y="1129030"/>
            <a:ext cx="8733007" cy="376238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endParaRPr lang="en-IN" sz="2000" b="1" noProof="1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43840" y="591820"/>
            <a:ext cx="8590280" cy="546100"/>
          </a:xfrm>
          <a:prstGeom prst="rect">
            <a:avLst/>
          </a:prstGeom>
        </p:spPr>
        <p:txBody>
          <a:bodyPr/>
          <a:lstStyle/>
          <a:p>
            <a:pPr algn="ctr">
              <a:spcAft>
                <a:spcPct val="20000"/>
              </a:spcAft>
            </a:pPr>
            <a:r>
              <a:rPr lang="en-IN" sz="3200" dirty="0"/>
              <a:t>HOUSEKEEPING</a:t>
            </a:r>
            <a:endParaRPr lang="en-IN" altLang="en-US" sz="3200" noProof="1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217169" y="1508760"/>
            <a:ext cx="8733007" cy="4983480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Each laboratory employee shall be responsible for maintaining the cleanliness of his/her area as the work allows.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It is the responsibility of everyone working in the laboratory to make certain that the laboratory is left clean after work is performed.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Spills shall be cleaned immediately using proper absorbents and dispose as per Environment Procedures.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Spills shall be reported as per Environmental Incident Reporting System.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Reagents and equipment items should be returned to their proper place after use.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This also applies to samples in progress.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Contaminated or dirty glassware should be placed in specific cleaning areas and not allowed to accumulate.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Chemicals, especially liquids, shall not be stored on the floor, except in closed-door cabinets suitable for the material to be stored.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dirty="0"/>
              <a:t> Reagents, solutions, glassware, or other apparatus shall not be stored in hoods. </a:t>
            </a:r>
          </a:p>
          <a:p>
            <a:pPr>
              <a:buSzPct val="105000"/>
              <a:buFont typeface="Wingdings 3" pitchFamily="18" charset="2"/>
              <a:buChar char="p"/>
            </a:pPr>
            <a:r>
              <a:rPr lang="en-IN" b="1" dirty="0"/>
              <a:t> </a:t>
            </a:r>
            <a:r>
              <a:rPr lang="en-IN" dirty="0"/>
              <a:t>Besides reducing the available workspace, they may interfere with the proper airflow pattern and reduce the effectiveness of the hood as a safety device.</a:t>
            </a:r>
          </a:p>
        </p:txBody>
      </p:sp>
    </p:spTree>
    <p:extLst>
      <p:ext uri="{BB962C8B-B14F-4D97-AF65-F5344CB8AC3E}">
        <p14:creationId xmlns:p14="http://schemas.microsoft.com/office/powerpoint/2010/main" val="771655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ES-501_BG-001</Template>
  <TotalTime>4732</TotalTime>
  <Words>3844</Words>
  <Application>Microsoft Office PowerPoint</Application>
  <PresentationFormat>On-screen Show (4:3)</PresentationFormat>
  <Paragraphs>263</Paragraphs>
  <Slides>27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Colonna MT</vt:lpstr>
      <vt:lpstr>Wingdings 3</vt:lpstr>
      <vt:lpstr>Office Theme</vt:lpstr>
      <vt:lpstr>LABORATORY SAFETY</vt:lpstr>
      <vt:lpstr>AGENDA</vt:lpstr>
      <vt:lpstr>AGENDA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PMG - 03</dc:creator>
  <cp:lastModifiedBy>abhinav pandey</cp:lastModifiedBy>
  <cp:revision>350</cp:revision>
  <dcterms:created xsi:type="dcterms:W3CDTF">2017-01-12T05:32:14Z</dcterms:created>
  <dcterms:modified xsi:type="dcterms:W3CDTF">2025-04-15T09:16:52Z</dcterms:modified>
</cp:coreProperties>
</file>