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37"/>
  </p:notesMasterIdLst>
  <p:sldIdLst>
    <p:sldId id="256" r:id="rId2"/>
    <p:sldId id="395" r:id="rId3"/>
    <p:sldId id="372" r:id="rId4"/>
    <p:sldId id="397" r:id="rId5"/>
    <p:sldId id="423" r:id="rId6"/>
    <p:sldId id="424" r:id="rId7"/>
    <p:sldId id="398" r:id="rId8"/>
    <p:sldId id="399" r:id="rId9"/>
    <p:sldId id="425" r:id="rId10"/>
    <p:sldId id="400"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6" r:id="rId31"/>
    <p:sldId id="447" r:id="rId32"/>
    <p:sldId id="448" r:id="rId33"/>
    <p:sldId id="450" r:id="rId34"/>
    <p:sldId id="451" r:id="rId35"/>
    <p:sldId id="45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MG-54" initials="P" lastIdx="3" clrIdx="0">
    <p:extLst>
      <p:ext uri="{19B8F6BF-5375-455C-9EA6-DF929625EA0E}">
        <p15:presenceInfo xmlns:p15="http://schemas.microsoft.com/office/powerpoint/2012/main" userId="PMG-5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8A3E"/>
    <a:srgbClr val="F6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94660"/>
  </p:normalViewPr>
  <p:slideViewPr>
    <p:cSldViewPr snapToGrid="0">
      <p:cViewPr varScale="1">
        <p:scale>
          <a:sx n="79" d="100"/>
          <a:sy n="79" d="100"/>
        </p:scale>
        <p:origin x="1764"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24T13:34:58.400" idx="1">
    <p:pos x="5632" y="709"/>
    <p:text>The heading and definiton are different.</p:text>
    <p:extLst>
      <p:ext uri="{C676402C-5697-4E1C-873F-D02D1690AC5C}">
        <p15:threadingInfo xmlns:p15="http://schemas.microsoft.com/office/powerpoint/2012/main" timeZoneBias="-33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9D3B9-4218-4CF7-9A53-AB68C0ACF76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IN"/>
        </a:p>
      </dgm:t>
    </dgm:pt>
    <dgm:pt modelId="{DD61AD09-9BEB-41F6-B1F3-7A941CEC714C}" type="pres">
      <dgm:prSet presAssocID="{9399D3B9-4218-4CF7-9A53-AB68C0ACF766}" presName="Name0" presStyleCnt="0">
        <dgm:presLayoutVars>
          <dgm:dir/>
          <dgm:animLvl val="lvl"/>
          <dgm:resizeHandles val="exact"/>
        </dgm:presLayoutVars>
      </dgm:prSet>
      <dgm:spPr/>
    </dgm:pt>
  </dgm:ptLst>
  <dgm:cxnLst>
    <dgm:cxn modelId="{BA1EB9B4-B720-4067-9F9D-B695E6054232}" type="presOf" srcId="{9399D3B9-4218-4CF7-9A53-AB68C0ACF766}" destId="{DD61AD09-9BEB-41F6-B1F3-7A941CEC714C}"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04-04-2025</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dirty="0"/>
          </a:p>
        </p:txBody>
      </p:sp>
    </p:spTree>
    <p:extLst>
      <p:ext uri="{BB962C8B-B14F-4D97-AF65-F5344CB8AC3E}">
        <p14:creationId xmlns:p14="http://schemas.microsoft.com/office/powerpoint/2010/main" val="385949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01BEDB5A-FEDB-41E3-A447-27103688A577}" type="slidenum">
              <a:rPr altLang="en-US"/>
              <a:pPr/>
              <a:t>2</a:t>
            </a:fld>
            <a:endParaRPr lang="en-IN" altLang="en-US" dirty="0"/>
          </a:p>
        </p:txBody>
      </p:sp>
      <p:sp>
        <p:nvSpPr>
          <p:cNvPr id="133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158A2328-CA68-4D8F-B520-0BA6C307F2E2}" type="slidenum">
              <a:rPr lang="en-GB" altLang="en-US" sz="1300"/>
              <a:pPr algn="r" defTabSz="947738" eaLnBrk="1" hangingPunct="1"/>
              <a:t>2</a:t>
            </a:fld>
            <a:endParaRPr lang="en-GB" altLang="en-US" sz="1300" dirty="0"/>
          </a:p>
        </p:txBody>
      </p:sp>
      <p:sp>
        <p:nvSpPr>
          <p:cNvPr id="13316" name="Rectangle 2"/>
          <p:cNvSpPr>
            <a:spLocks noGrp="1" noRot="1" noChangeAspect="1" noChangeArrowheads="1" noTextEdit="1"/>
          </p:cNvSpPr>
          <p:nvPr>
            <p:ph type="sldImg"/>
          </p:nvPr>
        </p:nvSpPr>
        <p:spPr>
          <a:xfrm>
            <a:off x="1143000" y="685800"/>
            <a:ext cx="4573588" cy="3430588"/>
          </a:xfrm>
          <a:ln/>
        </p:spPr>
      </p:sp>
      <p:sp>
        <p:nvSpPr>
          <p:cNvPr id="13317"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93322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87A56D-5555-444C-80BF-183C7DC24C0E}" type="slidenum">
              <a:rPr lang="en-IN" smtClean="0"/>
              <a:pPr/>
              <a:t>32</a:t>
            </a:fld>
            <a:endParaRPr lang="en-IN" dirty="0"/>
          </a:p>
        </p:txBody>
      </p:sp>
    </p:spTree>
    <p:extLst>
      <p:ext uri="{BB962C8B-B14F-4D97-AF65-F5344CB8AC3E}">
        <p14:creationId xmlns:p14="http://schemas.microsoft.com/office/powerpoint/2010/main" val="149621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4/4/2025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4990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34213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4/4/2025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6956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7650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4/4/2025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1936314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0" y="5516880"/>
          <a:ext cx="91440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981200" y="1021080"/>
            <a:ext cx="5654040" cy="369332"/>
          </a:xfrm>
          <a:prstGeom prst="rect">
            <a:avLst/>
          </a:prstGeom>
          <a:noFill/>
        </p:spPr>
        <p:txBody>
          <a:bodyPr wrap="square" rtlCol="0">
            <a:spAutoFit/>
          </a:bodyPr>
          <a:lstStyle/>
          <a:p>
            <a:endParaRPr lang="en-IN" dirty="0"/>
          </a:p>
        </p:txBody>
      </p:sp>
      <p:pic>
        <p:nvPicPr>
          <p:cNvPr id="9" name="Picture 8"/>
          <p:cNvPicPr>
            <a:picLocks noChangeAspect="1"/>
          </p:cNvPicPr>
          <p:nvPr/>
        </p:nvPicPr>
        <p:blipFill>
          <a:blip r:embed="rId7" cstate="print"/>
          <a:stretch>
            <a:fillRect/>
          </a:stretch>
        </p:blipFill>
        <p:spPr>
          <a:xfrm>
            <a:off x="2444166" y="2711349"/>
            <a:ext cx="4147134" cy="3569685"/>
          </a:xfrm>
          <a:prstGeom prst="rect">
            <a:avLst/>
          </a:prstGeom>
        </p:spPr>
      </p:pic>
      <p:sp>
        <p:nvSpPr>
          <p:cNvPr id="10" name="Rectangle 9"/>
          <p:cNvSpPr/>
          <p:nvPr/>
        </p:nvSpPr>
        <p:spPr>
          <a:xfrm>
            <a:off x="1371600" y="1447800"/>
            <a:ext cx="7239161" cy="769441"/>
          </a:xfrm>
          <a:prstGeom prst="rect">
            <a:avLst/>
          </a:prstGeom>
        </p:spPr>
        <p:txBody>
          <a:bodyPr wrap="none">
            <a:spAutoFit/>
          </a:bodyPr>
          <a:lstStyle/>
          <a:p>
            <a:r>
              <a:rPr lang="en-US" sz="4400" b="1" dirty="0">
                <a:ln w="0"/>
                <a:effectLst>
                  <a:outerShdw blurRad="38100" dist="25400" dir="5400000" algn="ctr" rotWithShape="0">
                    <a:srgbClr val="6E747A">
                      <a:alpha val="43000"/>
                    </a:srgbClr>
                  </a:outerShdw>
                </a:effectLst>
                <a:latin typeface="Andalus" panose="02020603050405020304" pitchFamily="18" charset="-78"/>
                <a:cs typeface="Andalus" panose="02020603050405020304" pitchFamily="18" charset="-78"/>
              </a:rPr>
              <a:t>CONFINED SPACE ENTRY</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69204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a:t>
            </a:r>
            <a:r>
              <a:rPr lang="en-IN" dirty="0">
                <a:cs typeface="Arial" panose="020B0604020202020204" pitchFamily="34" charset="0"/>
              </a:rPr>
              <a:t>All areas such as pits, vaults, and tunnels, and new equipment such as tanks, silos, and vats will be identified and evaluated by a qualified person before classification as a confined space and before entry by any individual. </a:t>
            </a:r>
            <a:endParaRPr lang="en-US" dirty="0">
              <a:cs typeface="Arial" panose="020B0604020202020204" pitchFamily="34" charset="0"/>
            </a:endParaRPr>
          </a:p>
          <a:p>
            <a:pPr>
              <a:buSzPct val="105000"/>
              <a:buFont typeface="Wingdings 3" pitchFamily="18" charset="2"/>
              <a:buChar char="p"/>
            </a:pPr>
            <a:endParaRPr lang="en-IN" dirty="0"/>
          </a:p>
        </p:txBody>
      </p:sp>
      <p:pic>
        <p:nvPicPr>
          <p:cNvPr id="7" name="Picture 6"/>
          <p:cNvPicPr>
            <a:picLocks noChangeAspect="1"/>
          </p:cNvPicPr>
          <p:nvPr/>
        </p:nvPicPr>
        <p:blipFill>
          <a:blip r:embed="rId2" cstate="print"/>
          <a:stretch>
            <a:fillRect/>
          </a:stretch>
        </p:blipFill>
        <p:spPr>
          <a:xfrm>
            <a:off x="4711700" y="3258634"/>
            <a:ext cx="4122420" cy="3087835"/>
          </a:xfrm>
          <a:prstGeom prst="rect">
            <a:avLst/>
          </a:prstGeom>
          <a:ln>
            <a:noFill/>
          </a:ln>
          <a:effectLst>
            <a:softEdge rad="112500"/>
          </a:effectLst>
        </p:spPr>
      </p:pic>
    </p:spTree>
    <p:extLst>
      <p:ext uri="{BB962C8B-B14F-4D97-AF65-F5344CB8AC3E}">
        <p14:creationId xmlns:p14="http://schemas.microsoft.com/office/powerpoint/2010/main" val="77165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ANALYSIS OF HAZARDS</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All areas such as pits, vaults, and tunnels, and new equipment such as tanks, silos, and vats will be thoroughly-evaluated for all hazards and potential hazards before an entry is allowed or planned. </a:t>
            </a:r>
          </a:p>
          <a:p>
            <a:pPr marL="285750" indent="-285750" algn="just">
              <a:buSzPct val="105000"/>
              <a:buFont typeface="Wingdings 3" panose="05040102010807070707" pitchFamily="18" charset="2"/>
              <a:buChar char="p"/>
            </a:pPr>
            <a:r>
              <a:rPr lang="en-IN" dirty="0">
                <a:cs typeface="Arial" panose="020B0604020202020204" pitchFamily="34" charset="0"/>
              </a:rPr>
              <a:t>This evaluation must be done by a qualified person. Depending upon the potential hazards, all applicable procedures in this Program will apply.</a:t>
            </a:r>
          </a:p>
          <a:p>
            <a:pPr marL="285750" indent="-285750" algn="just">
              <a:buSzPct val="105000"/>
              <a:buFont typeface="Wingdings 3" panose="05040102010807070707" pitchFamily="18" charset="2"/>
              <a:buChar char="p"/>
            </a:pPr>
            <a:r>
              <a:rPr lang="en-IN" dirty="0">
                <a:cs typeface="Arial" panose="020B0604020202020204" pitchFamily="34" charset="0"/>
              </a:rPr>
              <a:t>If conditions of an existing confined space change which may affect the potential hazards, a qualified person will re-evaluate the space for potential hazards. </a:t>
            </a:r>
          </a:p>
          <a:p>
            <a:pPr marL="285750" indent="-285750" algn="just">
              <a:buSzPct val="105000"/>
              <a:buFont typeface="Wingdings 3" panose="05040102010807070707" pitchFamily="18" charset="2"/>
              <a:buChar char="p"/>
            </a:pPr>
            <a:r>
              <a:rPr lang="en-IN" dirty="0">
                <a:cs typeface="Arial" panose="020B0604020202020204" pitchFamily="34" charset="0"/>
              </a:rPr>
              <a:t>If the classifications of the space changes due to different or new hazards, the appropriate control measures will be taken. </a:t>
            </a:r>
          </a:p>
          <a:p>
            <a:endParaRPr lang="en-US" dirty="0">
              <a:cs typeface="Arial" panose="020B0604020202020204" pitchFamily="34" charset="0"/>
            </a:endParaRPr>
          </a:p>
        </p:txBody>
      </p:sp>
      <p:pic>
        <p:nvPicPr>
          <p:cNvPr id="8" name="Picture 7"/>
          <p:cNvPicPr>
            <a:picLocks noChangeAspect="1"/>
          </p:cNvPicPr>
          <p:nvPr/>
        </p:nvPicPr>
        <p:blipFill rotWithShape="1">
          <a:blip r:embed="rId2" cstate="print">
            <a:clrChange>
              <a:clrFrom>
                <a:srgbClr val="FFFFFF"/>
              </a:clrFrom>
              <a:clrTo>
                <a:srgbClr val="FFFFFF">
                  <a:alpha val="0"/>
                </a:srgbClr>
              </a:clrTo>
            </a:clrChange>
          </a:blip>
          <a:srcRect b="2156"/>
          <a:stretch/>
        </p:blipFill>
        <p:spPr>
          <a:xfrm>
            <a:off x="5749776" y="5196840"/>
            <a:ext cx="3200400" cy="1267460"/>
          </a:xfrm>
          <a:prstGeom prst="rect">
            <a:avLst/>
          </a:prstGeom>
        </p:spPr>
      </p:pic>
    </p:spTree>
    <p:extLst>
      <p:ext uri="{BB962C8B-B14F-4D97-AF65-F5344CB8AC3E}">
        <p14:creationId xmlns:p14="http://schemas.microsoft.com/office/powerpoint/2010/main" val="323220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Prevention of unauthorized entry</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Post signs "Danger Confined Space-Enter by Permit Only" by each confined space entrance (as applicable) in order to prevent unauthorized entry.</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If covers have been removed from pits and vaults, the openings must be promptly guarded by railings, wooden horses, barrier tape, etc. and suitable warning signs if the confined space is to be left unattended for any reason.</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The attendant and supervisor in charge of preventing unauthorized entries during a confined space entry. Anyone approaching the immediate confined space area will be stopped by the attendant or supervisor.</a:t>
            </a:r>
            <a:endParaRPr lang="en-US" dirty="0">
              <a:cs typeface="Arial" panose="020B0604020202020204" pitchFamily="34" charset="0"/>
            </a:endParaRPr>
          </a:p>
        </p:txBody>
      </p:sp>
      <p:pic>
        <p:nvPicPr>
          <p:cNvPr id="8" name="Picture 7"/>
          <p:cNvPicPr>
            <a:picLocks noChangeAspect="1"/>
          </p:cNvPicPr>
          <p:nvPr/>
        </p:nvPicPr>
        <p:blipFill rotWithShape="1">
          <a:blip r:embed="rId2" cstate="print"/>
          <a:srcRect b="27778"/>
          <a:stretch/>
        </p:blipFill>
        <p:spPr>
          <a:xfrm>
            <a:off x="5679440" y="4775200"/>
            <a:ext cx="3154680" cy="15773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007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cs typeface="Arial" panose="020B0604020202020204" pitchFamily="34" charset="0"/>
              </a:rPr>
              <a:t>Permit space</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Permit required in a confined space that has one or more of the following characteristics: </a:t>
            </a:r>
            <a:endParaRPr lang="en-US" dirty="0">
              <a:cs typeface="Arial" panose="020B0604020202020204" pitchFamily="34" charset="0"/>
            </a:endParaRPr>
          </a:p>
          <a:p>
            <a:pPr marL="742950" lvl="1" indent="-285750" algn="just">
              <a:buSzPct val="105000"/>
              <a:buFont typeface="Wingdings 3" pitchFamily="18" charset="2"/>
              <a:buChar char=""/>
            </a:pPr>
            <a:r>
              <a:rPr lang="en-IN" dirty="0">
                <a:cs typeface="Arial" panose="020B0604020202020204" pitchFamily="34" charset="0"/>
              </a:rPr>
              <a:t>Contains or has a potential to contain a hazardous atmosphere. </a:t>
            </a:r>
            <a:endParaRPr lang="en-US" dirty="0">
              <a:cs typeface="Arial" panose="020B0604020202020204" pitchFamily="34" charset="0"/>
            </a:endParaRPr>
          </a:p>
          <a:p>
            <a:pPr marL="742950" lvl="1" indent="-285750" algn="just">
              <a:buSzPct val="105000"/>
              <a:buFont typeface="Wingdings 3" pitchFamily="18" charset="2"/>
              <a:buChar char=""/>
            </a:pPr>
            <a:r>
              <a:rPr lang="en-IN" dirty="0">
                <a:cs typeface="Arial" panose="020B0604020202020204" pitchFamily="34" charset="0"/>
              </a:rPr>
              <a:t>Contains a material that has the potential for engulfing an entrant. </a:t>
            </a:r>
            <a:endParaRPr lang="en-US" dirty="0">
              <a:cs typeface="Arial" panose="020B0604020202020204" pitchFamily="34" charset="0"/>
            </a:endParaRPr>
          </a:p>
          <a:p>
            <a:pPr marL="742950" lvl="1" indent="-285750" algn="just">
              <a:buSzPct val="105000"/>
              <a:buFont typeface="Wingdings 3" pitchFamily="18" charset="2"/>
              <a:buChar char=""/>
            </a:pPr>
            <a:r>
              <a:rPr lang="en-IN" dirty="0">
                <a:cs typeface="Arial" panose="020B0604020202020204" pitchFamily="34" charset="0"/>
              </a:rPr>
              <a:t>Has an internal configuration such that an entrant could be trapped or asphyxiated by inwardly covering walls or by a floor that slopes downward and tapers to a smaller cross-section. </a:t>
            </a:r>
          </a:p>
          <a:p>
            <a:pPr marL="742950" lvl="1" indent="-285750" algn="just">
              <a:buSzPct val="105000"/>
              <a:buFont typeface="Wingdings 3" pitchFamily="18" charset="2"/>
              <a:buChar char=""/>
            </a:pPr>
            <a:r>
              <a:rPr lang="en-IN" dirty="0">
                <a:cs typeface="Arial" panose="020B0604020202020204" pitchFamily="34" charset="0"/>
              </a:rPr>
              <a:t>Contains any other recognized serious safety or </a:t>
            </a:r>
          </a:p>
          <a:p>
            <a:pPr marL="457200" lvl="0" algn="just"/>
            <a:r>
              <a:rPr lang="en-IN" dirty="0">
                <a:cs typeface="Arial" panose="020B0604020202020204" pitchFamily="34" charset="0"/>
              </a:rPr>
              <a:t>      health hazard.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Each Permit-Required Confined Space will be marked </a:t>
            </a:r>
            <a:endParaRPr lang="en-US" dirty="0">
              <a:cs typeface="Arial" panose="020B0604020202020204" pitchFamily="34" charset="0"/>
            </a:endParaRPr>
          </a:p>
          <a:p>
            <a:endParaRPr lang="en-US" dirty="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5740399" y="4267200"/>
            <a:ext cx="3124201" cy="2133600"/>
          </a:xfrm>
          <a:prstGeom prst="rect">
            <a:avLst/>
          </a:prstGeom>
        </p:spPr>
      </p:pic>
    </p:spTree>
    <p:extLst>
      <p:ext uri="{BB962C8B-B14F-4D97-AF65-F5344CB8AC3E}">
        <p14:creationId xmlns:p14="http://schemas.microsoft.com/office/powerpoint/2010/main" val="356668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Entries Rules:</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lgn="just">
              <a:buSzPct val="105000"/>
              <a:buFont typeface="Wingdings 3" panose="05040102010807070707" pitchFamily="18" charset="2"/>
              <a:buChar char="p"/>
            </a:pPr>
            <a:r>
              <a:rPr lang="en-IN" dirty="0">
                <a:cs typeface="Arial" panose="020B0604020202020204" pitchFamily="34" charset="0"/>
              </a:rPr>
              <a:t>No employee may enter a confined space until all hazards are eliminated </a:t>
            </a:r>
            <a:endParaRPr lang="en-US" dirty="0">
              <a:cs typeface="Arial" panose="020B0604020202020204" pitchFamily="34" charset="0"/>
            </a:endParaRPr>
          </a:p>
          <a:p>
            <a:pPr marL="285750" lvl="0" indent="-285750" algn="just">
              <a:buSzPct val="105000"/>
              <a:buFont typeface="Wingdings 3" panose="05040102010807070707" pitchFamily="18" charset="2"/>
              <a:buChar char="p"/>
            </a:pPr>
            <a:r>
              <a:rPr lang="en-IN" dirty="0">
                <a:cs typeface="Arial" panose="020B0604020202020204" pitchFamily="34" charset="0"/>
              </a:rPr>
              <a:t>Upon entry if hazards are identified or suspected, including asbestos, exit the area immediately and contact the project manager or supervisor. </a:t>
            </a:r>
            <a:endParaRPr lang="en-US" dirty="0">
              <a:cs typeface="Arial" panose="020B0604020202020204" pitchFamily="34" charset="0"/>
            </a:endParaRPr>
          </a:p>
          <a:p>
            <a:pPr marL="285750" lvl="0" indent="-285750" algn="just">
              <a:buSzPct val="105000"/>
              <a:buFont typeface="Wingdings 3" panose="05040102010807070707" pitchFamily="18" charset="2"/>
              <a:buChar char="p"/>
            </a:pPr>
            <a:r>
              <a:rPr lang="en-IN" dirty="0">
                <a:cs typeface="Arial" panose="020B0604020202020204" pitchFamily="34" charset="0"/>
              </a:rPr>
              <a:t>Only trained and authorized employees may enter a confined space or act as an attendant. </a:t>
            </a:r>
            <a:endParaRPr lang="en-US" dirty="0">
              <a:cs typeface="Arial" panose="020B0604020202020204" pitchFamily="34" charset="0"/>
            </a:endParaRPr>
          </a:p>
          <a:p>
            <a:pPr marL="285750" lvl="0" indent="-285750" algn="just">
              <a:buSzPct val="105000"/>
              <a:buFont typeface="Wingdings 3" panose="05040102010807070707" pitchFamily="18" charset="2"/>
              <a:buChar char="p"/>
            </a:pPr>
            <a:r>
              <a:rPr lang="en-IN" dirty="0"/>
              <a:t>No Smoking is permitted in a confined space or near entrance/exit area. No running vehicles are permitted near the entrance. </a:t>
            </a:r>
            <a:endParaRPr lang="en-US" dirty="0"/>
          </a:p>
          <a:p>
            <a:pPr marL="285750" lvl="0" indent="-285750" algn="just">
              <a:buSzPct val="105000"/>
              <a:buFont typeface="Wingdings 3" panose="05040102010807070707" pitchFamily="18" charset="2"/>
              <a:buChar char="p"/>
            </a:pPr>
            <a:r>
              <a:rPr lang="en-IN" dirty="0">
                <a:cs typeface="Arial" panose="020B0604020202020204" pitchFamily="34" charset="0"/>
              </a:rPr>
              <a:t>During confined space entries, an attendant must present at all times. </a:t>
            </a:r>
            <a:endParaRPr lang="en-US" dirty="0">
              <a:cs typeface="Arial" panose="020B0604020202020204" pitchFamily="34" charset="0"/>
            </a:endParaRPr>
          </a:p>
        </p:txBody>
      </p:sp>
      <p:pic>
        <p:nvPicPr>
          <p:cNvPr id="8" name="Picture 7"/>
          <p:cNvPicPr>
            <a:picLocks noChangeAspect="1"/>
          </p:cNvPicPr>
          <p:nvPr/>
        </p:nvPicPr>
        <p:blipFill rotWithShape="1">
          <a:blip r:embed="rId2" cstate="print">
            <a:clrChange>
              <a:clrFrom>
                <a:srgbClr val="FDFEFF"/>
              </a:clrFrom>
              <a:clrTo>
                <a:srgbClr val="FDFEFF">
                  <a:alpha val="0"/>
                </a:srgbClr>
              </a:clrTo>
            </a:clrChange>
          </a:blip>
          <a:srcRect l="3820" t="5707" r="3903" b="5483"/>
          <a:stretch/>
        </p:blipFill>
        <p:spPr>
          <a:xfrm>
            <a:off x="6616700" y="4892320"/>
            <a:ext cx="2282676" cy="149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741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Entries Rules</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92100" lvl="0" indent="-292100" algn="just">
              <a:buSzPct val="105000"/>
              <a:buFont typeface="Wingdings 3" panose="05040102010807070707" pitchFamily="18" charset="2"/>
              <a:buChar char="p"/>
            </a:pPr>
            <a:r>
              <a:rPr lang="en-IN" dirty="0">
                <a:cs typeface="Arial" panose="020B0604020202020204" pitchFamily="34" charset="0"/>
              </a:rPr>
              <a:t>Constant visual or voice communication will be maintained between the attendant and employees entering a confined space.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No bottom or side entry will be made or work conducted below the level of any hanging material or material that could cause engulfment.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All openings to confined spaces must be protected by a temporary barrier (such as barrier tape or a railing) when covers are removed.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When the possibility of a release of hazardous energy exists, the appropriate lockout/ tag out procedures shall be utilized. </a:t>
            </a:r>
            <a:endParaRPr lang="en-US" dirty="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6214745" y="4622800"/>
            <a:ext cx="2619375" cy="1743075"/>
          </a:xfrm>
          <a:prstGeom prst="rect">
            <a:avLst/>
          </a:prstGeom>
        </p:spPr>
      </p:pic>
    </p:spTree>
    <p:extLst>
      <p:ext uri="{BB962C8B-B14F-4D97-AF65-F5344CB8AC3E}">
        <p14:creationId xmlns:p14="http://schemas.microsoft.com/office/powerpoint/2010/main" val="157897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Entries Rules</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92100" lvl="0" indent="-292100" algn="just">
              <a:buSzPct val="105000"/>
              <a:buFont typeface="Wingdings 3" panose="05040102010807070707" pitchFamily="18" charset="2"/>
              <a:buChar char="p"/>
            </a:pPr>
            <a:r>
              <a:rPr lang="en-IN" dirty="0">
                <a:cs typeface="Arial" panose="020B0604020202020204" pitchFamily="34" charset="0"/>
              </a:rPr>
              <a:t>Air monitoring is required before entering any permit-required confined space. For a clean isolated confined space the air monitoring must have been conducted within two hours of entry. </a:t>
            </a:r>
          </a:p>
          <a:p>
            <a:pPr marL="292100" lvl="0" indent="-292100" algn="just">
              <a:buSzPct val="105000"/>
              <a:buFont typeface="Wingdings 3" panose="05040102010807070707" pitchFamily="18" charset="2"/>
              <a:buChar char="p"/>
            </a:pPr>
            <a:r>
              <a:rPr lang="en-IN" dirty="0">
                <a:cs typeface="Arial" panose="020B0604020202020204" pitchFamily="34" charset="0"/>
              </a:rPr>
              <a:t>For all other confined spaces the air monitoring must have been conducted within 15 minutes of entry. </a:t>
            </a:r>
          </a:p>
          <a:p>
            <a:pPr marL="292100" lvl="0" indent="-292100" algn="just">
              <a:buSzPct val="105000"/>
              <a:buFont typeface="Wingdings 3" panose="05040102010807070707" pitchFamily="18" charset="2"/>
              <a:buChar char="p"/>
            </a:pPr>
            <a:r>
              <a:rPr lang="en-IN" dirty="0">
                <a:cs typeface="Arial" panose="020B0604020202020204" pitchFamily="34" charset="0"/>
              </a:rPr>
              <a:t>Atmospheric testing will check for oxygen levels (must be between 19.5% and 23.5%), carbon monoxide (must be less than 35 ppm), hydrogen sulphide (must be less than 10 ppm), and explosive gas levels (must be lower than 10% of the lower explosive limit). </a:t>
            </a:r>
          </a:p>
          <a:p>
            <a:pPr marL="292100" lvl="0" indent="-292100" algn="just">
              <a:buSzPct val="105000"/>
              <a:buFont typeface="Wingdings 3" panose="05040102010807070707" pitchFamily="18" charset="2"/>
              <a:buChar char="p"/>
            </a:pPr>
            <a:r>
              <a:rPr lang="en-IN" dirty="0">
                <a:cs typeface="Arial" panose="020B0604020202020204" pitchFamily="34" charset="0"/>
              </a:rPr>
              <a:t>If the minimum oxygen content of 19.5 percent cannot be maintained by forced air ventilation, entry will not be permitted. Additional ventilation and oxygen level monitoring is required when welding is performed. </a:t>
            </a:r>
          </a:p>
          <a:p>
            <a:pPr marL="292100" lvl="0" indent="-292100" algn="just">
              <a:buSzPct val="105000"/>
              <a:buFont typeface="Wingdings 3" panose="05040102010807070707" pitchFamily="18" charset="2"/>
              <a:buChar char="p"/>
            </a:pPr>
            <a:r>
              <a:rPr lang="en-IN" dirty="0">
                <a:cs typeface="Arial" panose="020B0604020202020204" pitchFamily="34" charset="0"/>
              </a:rPr>
              <a:t>Air monitoring results will be made immediately available to all entrants or their authorized representative. Re-testing the space will be done upon entrant’s (or authorized representative) request. </a:t>
            </a:r>
            <a:endParaRPr lang="en-US" dirty="0">
              <a:cs typeface="Arial" panose="020B0604020202020204" pitchFamily="34" charset="0"/>
            </a:endParaRPr>
          </a:p>
        </p:txBody>
      </p:sp>
    </p:spTree>
    <p:extLst>
      <p:ext uri="{BB962C8B-B14F-4D97-AF65-F5344CB8AC3E}">
        <p14:creationId xmlns:p14="http://schemas.microsoft.com/office/powerpoint/2010/main" val="16175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Entries Rules</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92100" lvl="0" indent="-292100" algn="just">
              <a:buSzPct val="105000"/>
              <a:buFont typeface="Wingdings 3" panose="05040102010807070707" pitchFamily="18" charset="2"/>
              <a:buChar char="p"/>
            </a:pPr>
            <a:r>
              <a:rPr lang="en-IN" dirty="0">
                <a:cs typeface="Arial" panose="020B0604020202020204" pitchFamily="34" charset="0"/>
              </a:rPr>
              <a:t>When continuous forced air ventilation is used to eliminate a hazardous atmosphere, air should be taken from a clean source and should be continued until all employees have left the space. This method shall not be used if asbestos is present in the space.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All required personal protective equipment shall be worn. </a:t>
            </a:r>
            <a:endParaRPr lang="en-US" dirty="0">
              <a:cs typeface="Arial" panose="020B0604020202020204" pitchFamily="34" charset="0"/>
            </a:endParaRPr>
          </a:p>
          <a:p>
            <a:pPr marL="292100" lvl="0" indent="-292100">
              <a:buSzPct val="105000"/>
              <a:buFont typeface="Wingdings 3" panose="05040102010807070707" pitchFamily="18" charset="2"/>
              <a:buChar char="p"/>
            </a:pPr>
            <a:r>
              <a:rPr lang="en-IN" dirty="0">
                <a:cs typeface="Arial" panose="020B0604020202020204" pitchFamily="34" charset="0"/>
              </a:rPr>
              <a:t>If an emergency entry rescue becomes necessary, the Fire Department should be notified at 101 immediately</a:t>
            </a:r>
          </a:p>
          <a:p>
            <a:pPr marL="292100" lvl="0" indent="-292100">
              <a:buSzPct val="105000"/>
              <a:buFont typeface="Wingdings 3" panose="05040102010807070707" pitchFamily="18" charset="2"/>
              <a:buChar char="p"/>
            </a:pPr>
            <a:r>
              <a:rPr lang="en-IN" dirty="0">
                <a:cs typeface="Arial" panose="020B0604020202020204" pitchFamily="34" charset="0"/>
              </a:rPr>
              <a:t>A Confined Space Entry Permit must be completed before any worker enters a Permit Required Confined Space. </a:t>
            </a:r>
            <a:endParaRPr lang="en-IN" dirty="0">
              <a:solidFill>
                <a:srgbClr val="FF0000"/>
              </a:solidFill>
              <a:cs typeface="Arial" panose="020B0604020202020204" pitchFamily="34" charset="0"/>
            </a:endParaRPr>
          </a:p>
          <a:p>
            <a:pPr marL="292100" lvl="0" indent="-292100">
              <a:buSzPct val="105000"/>
              <a:buFont typeface="Wingdings 3" panose="05040102010807070707" pitchFamily="18" charset="2"/>
              <a:buChar char="p"/>
            </a:pPr>
            <a:r>
              <a:rPr lang="en-IN" dirty="0">
                <a:cs typeface="Arial" panose="020B0604020202020204" pitchFamily="34" charset="0"/>
              </a:rPr>
              <a:t>The completed permit shall be made available and posted from the time of entry until work is completed and the permit is cancelled.</a:t>
            </a:r>
            <a:endParaRPr lang="en-US" dirty="0">
              <a:cs typeface="Arial" panose="020B0604020202020204" pitchFamily="34" charset="0"/>
            </a:endParaRPr>
          </a:p>
        </p:txBody>
      </p:sp>
    </p:spTree>
    <p:extLst>
      <p:ext uri="{BB962C8B-B14F-4D97-AF65-F5344CB8AC3E}">
        <p14:creationId xmlns:p14="http://schemas.microsoft.com/office/powerpoint/2010/main" val="335369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Entries Rules</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r>
              <a:rPr lang="en-IN" sz="3000" dirty="0">
                <a:cs typeface="Arial" pitchFamily="34" charset="0"/>
              </a:rPr>
              <a:t>IDENTIFICATION AND ANALYSIS OF CONFINED SPACES</a:t>
            </a:r>
            <a:endParaRPr lang="en-US" sz="3000" dirty="0">
              <a:cs typeface="Arial" pitchFamily="34" charset="0"/>
            </a:endParaRP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lvl="0" indent="-342900">
              <a:buSzPct val="105000"/>
              <a:buFont typeface="Wingdings 3" panose="05040102010807070707" pitchFamily="18" charset="2"/>
              <a:buChar char="p"/>
            </a:pPr>
            <a:r>
              <a:rPr lang="en-IN" dirty="0">
                <a:cs typeface="Arial" panose="020B0604020202020204" pitchFamily="34" charset="0"/>
              </a:rPr>
              <a:t>Permits will expire before the completion of the shift, if any pre-entry conditions change, or when work is completed, permits will be maintained on file for 12 months.</a:t>
            </a:r>
            <a:endParaRPr lang="en-US" dirty="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1259447" y="2682240"/>
            <a:ext cx="6648450" cy="3810000"/>
          </a:xfrm>
          <a:prstGeom prst="rect">
            <a:avLst/>
          </a:prstGeom>
          <a:ln>
            <a:noFill/>
          </a:ln>
          <a:effectLst>
            <a:softEdge rad="112500"/>
          </a:effectLst>
        </p:spPr>
      </p:pic>
    </p:spTree>
    <p:extLst>
      <p:ext uri="{BB962C8B-B14F-4D97-AF65-F5344CB8AC3E}">
        <p14:creationId xmlns:p14="http://schemas.microsoft.com/office/powerpoint/2010/main" val="388335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Management</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cs typeface="Arial" panose="020B0604020202020204" pitchFamily="34" charset="0"/>
              </a:rPr>
              <a:t>Ensure proper training for entry and rescue teams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Ensure proper health surveillance for people authorized to enter confined spaces</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Provide proper equipment for entry and rescue teams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Ensure confined space assessments have been conducted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Ensure all permit required confined spaces are posted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Annually review this program and all Entry Permits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Evaluate Rescue Teams/Service to ensure they are adequately trained and prepared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Ensure rescue team at access during entry into spaces with Immediately Dangerous to Life and Health atmospheres</a:t>
            </a:r>
            <a:endParaRPr lang="en-US"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418550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IN" altLang="en-US" sz="3200" noProof="1">
                <a:latin typeface="+mn-lt"/>
              </a:rPr>
              <a:t>AGENDA</a:t>
            </a:r>
          </a:p>
        </p:txBody>
      </p:sp>
      <p:sp>
        <p:nvSpPr>
          <p:cNvPr id="18" name="Rectangle 51"/>
          <p:cNvSpPr>
            <a:spLocks noChangeArrowheads="1"/>
          </p:cNvSpPr>
          <p:nvPr/>
        </p:nvSpPr>
        <p:spPr bwMode="gray">
          <a:xfrm>
            <a:off x="323850" y="1555750"/>
            <a:ext cx="733425" cy="735013"/>
          </a:xfrm>
          <a:prstGeom prst="rect">
            <a:avLst/>
          </a:prstGeom>
          <a:solidFill>
            <a:schemeClr val="accent4"/>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1</a:t>
            </a:r>
          </a:p>
        </p:txBody>
      </p:sp>
      <p:sp>
        <p:nvSpPr>
          <p:cNvPr id="19" name="Rectangle 52"/>
          <p:cNvSpPr>
            <a:spLocks noChangeArrowheads="1"/>
          </p:cNvSpPr>
          <p:nvPr/>
        </p:nvSpPr>
        <p:spPr bwMode="gray">
          <a:xfrm>
            <a:off x="1201738" y="155575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noProof="1"/>
              <a:t>Definitions</a:t>
            </a:r>
            <a:r>
              <a:rPr lang="en-IN" altLang="en-US" noProof="1"/>
              <a:t>. </a:t>
            </a:r>
          </a:p>
        </p:txBody>
      </p:sp>
      <p:sp>
        <p:nvSpPr>
          <p:cNvPr id="20" name="Rectangle 53"/>
          <p:cNvSpPr>
            <a:spLocks noChangeArrowheads="1"/>
          </p:cNvSpPr>
          <p:nvPr/>
        </p:nvSpPr>
        <p:spPr bwMode="gray">
          <a:xfrm>
            <a:off x="323850" y="2436813"/>
            <a:ext cx="733425" cy="735012"/>
          </a:xfrm>
          <a:prstGeom prst="rect">
            <a:avLst/>
          </a:prstGeom>
          <a:solidFill>
            <a:schemeClr val="accent4"/>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2</a:t>
            </a:r>
          </a:p>
        </p:txBody>
      </p:sp>
      <p:sp>
        <p:nvSpPr>
          <p:cNvPr id="21" name="Rectangle 54"/>
          <p:cNvSpPr>
            <a:spLocks noChangeArrowheads="1"/>
          </p:cNvSpPr>
          <p:nvPr/>
        </p:nvSpPr>
        <p:spPr bwMode="gray">
          <a:xfrm>
            <a:off x="1201738" y="2436813"/>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noProof="1"/>
              <a:t>Hazard atmosphere</a:t>
            </a:r>
            <a:r>
              <a:rPr lang="en-IN" altLang="en-US" noProof="1"/>
              <a:t>.</a:t>
            </a:r>
          </a:p>
        </p:txBody>
      </p:sp>
      <p:sp>
        <p:nvSpPr>
          <p:cNvPr id="22" name="Rectangle 55"/>
          <p:cNvSpPr>
            <a:spLocks noChangeArrowheads="1"/>
          </p:cNvSpPr>
          <p:nvPr/>
        </p:nvSpPr>
        <p:spPr bwMode="gray">
          <a:xfrm>
            <a:off x="323850" y="3314700"/>
            <a:ext cx="733425" cy="735013"/>
          </a:xfrm>
          <a:prstGeom prst="rect">
            <a:avLst/>
          </a:prstGeom>
          <a:solidFill>
            <a:schemeClr val="accent4"/>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3</a:t>
            </a:r>
          </a:p>
        </p:txBody>
      </p:sp>
      <p:sp>
        <p:nvSpPr>
          <p:cNvPr id="23" name="Rectangle 56"/>
          <p:cNvSpPr>
            <a:spLocks noChangeArrowheads="1"/>
          </p:cNvSpPr>
          <p:nvPr/>
        </p:nvSpPr>
        <p:spPr bwMode="gray">
          <a:xfrm>
            <a:off x="1201738" y="33147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Identification &amp; analysis of confined space</a:t>
            </a:r>
          </a:p>
        </p:txBody>
      </p:sp>
      <p:sp>
        <p:nvSpPr>
          <p:cNvPr id="24" name="Rectangle 57"/>
          <p:cNvSpPr>
            <a:spLocks noChangeArrowheads="1"/>
          </p:cNvSpPr>
          <p:nvPr/>
        </p:nvSpPr>
        <p:spPr bwMode="gray">
          <a:xfrm>
            <a:off x="323850" y="4192588"/>
            <a:ext cx="733425" cy="735012"/>
          </a:xfrm>
          <a:prstGeom prst="rect">
            <a:avLst/>
          </a:prstGeom>
          <a:solidFill>
            <a:schemeClr val="accent4"/>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4</a:t>
            </a:r>
          </a:p>
        </p:txBody>
      </p:sp>
      <p:sp>
        <p:nvSpPr>
          <p:cNvPr id="27" name="Rectangle 58"/>
          <p:cNvSpPr>
            <a:spLocks noChangeArrowheads="1"/>
          </p:cNvSpPr>
          <p:nvPr/>
        </p:nvSpPr>
        <p:spPr bwMode="gray">
          <a:xfrm>
            <a:off x="1201738" y="4192588"/>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noProof="1"/>
              <a:t>Responsblity. </a:t>
            </a:r>
          </a:p>
        </p:txBody>
      </p:sp>
      <p:sp>
        <p:nvSpPr>
          <p:cNvPr id="28" name="Rectangle 59"/>
          <p:cNvSpPr>
            <a:spLocks noChangeArrowheads="1"/>
          </p:cNvSpPr>
          <p:nvPr/>
        </p:nvSpPr>
        <p:spPr bwMode="gray">
          <a:xfrm>
            <a:off x="323850" y="5067300"/>
            <a:ext cx="733425" cy="735013"/>
          </a:xfrm>
          <a:prstGeom prst="rect">
            <a:avLst/>
          </a:prstGeom>
          <a:solidFill>
            <a:schemeClr val="accent4"/>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5</a:t>
            </a:r>
          </a:p>
        </p:txBody>
      </p:sp>
      <p:sp>
        <p:nvSpPr>
          <p:cNvPr id="29" name="Rectangle 60"/>
          <p:cNvSpPr>
            <a:spLocks noChangeArrowheads="1"/>
          </p:cNvSpPr>
          <p:nvPr/>
        </p:nvSpPr>
        <p:spPr bwMode="gray">
          <a:xfrm>
            <a:off x="1201738" y="50673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Confined space entryprocedures.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Environmental Health and Safety (EHS) </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lgn="just">
              <a:buSzPct val="105000"/>
              <a:buFont typeface="Wingdings 3" panose="05040102010807070707" pitchFamily="18" charset="2"/>
              <a:buChar char="p"/>
            </a:pPr>
            <a:r>
              <a:rPr lang="en-IN" dirty="0">
                <a:cs typeface="Arial" panose="020B0604020202020204" pitchFamily="34" charset="0"/>
              </a:rPr>
              <a:t>Inform contractor of the locations of permit required confined spaces and the hazards involved including notification of the presence of asbestos</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Ensure that the contractor’s confined space program and permit is compliant with all regulatory requirements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Coordinate entry when employees of more than one employer are involved. If employees will be entering a space with a contractor the permit must be used.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Notify EHS whenever new manholes are added to the campus infrastructure so the space can be evaluated and mapped.</a:t>
            </a:r>
            <a:endParaRPr lang="en-US" dirty="0">
              <a:cs typeface="Arial" panose="020B0604020202020204" pitchFamily="34" charset="0"/>
            </a:endParaRPr>
          </a:p>
        </p:txBody>
      </p:sp>
      <p:pic>
        <p:nvPicPr>
          <p:cNvPr id="7" name="Picture 6"/>
          <p:cNvPicPr>
            <a:picLocks noChangeAspect="1"/>
          </p:cNvPicPr>
          <p:nvPr/>
        </p:nvPicPr>
        <p:blipFill>
          <a:blip r:embed="rId2" cstate="print">
            <a:clrChange>
              <a:clrFrom>
                <a:srgbClr val="FFFFFF"/>
              </a:clrFrom>
              <a:clrTo>
                <a:srgbClr val="FFFFFF">
                  <a:alpha val="0"/>
                </a:srgbClr>
              </a:clrTo>
            </a:clrChange>
          </a:blip>
          <a:stretch>
            <a:fillRect/>
          </a:stretch>
        </p:blipFill>
        <p:spPr>
          <a:xfrm>
            <a:off x="6167120" y="4349115"/>
            <a:ext cx="2667000" cy="2143125"/>
          </a:xfrm>
          <a:prstGeom prst="rect">
            <a:avLst/>
          </a:prstGeom>
        </p:spPr>
      </p:pic>
    </p:spTree>
    <p:extLst>
      <p:ext uri="{BB962C8B-B14F-4D97-AF65-F5344CB8AC3E}">
        <p14:creationId xmlns:p14="http://schemas.microsoft.com/office/powerpoint/2010/main" val="50064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Project Managers</a:t>
            </a:r>
            <a:r>
              <a:rPr lang="en-IN" sz="2000" dirty="0">
                <a:cs typeface="Arial" panose="020B0604020202020204" pitchFamily="34" charset="0"/>
              </a:rPr>
              <a:t> </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lgn="just">
              <a:buSzPct val="105000"/>
              <a:buFont typeface="Wingdings 3" panose="05040102010807070707" pitchFamily="18" charset="2"/>
              <a:buChar char="p"/>
            </a:pPr>
            <a:r>
              <a:rPr lang="en-IN" dirty="0">
                <a:cs typeface="Arial" panose="020B0604020202020204" pitchFamily="34" charset="0"/>
              </a:rPr>
              <a:t>Annually review program and all Entry Permits</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Set up dates for entry rescue teams training. </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Provide and or assist with required training to employees who are authorized to enter permit required confined spaces.</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dirty="0">
                <a:cs typeface="Arial" panose="020B0604020202020204" pitchFamily="34" charset="0"/>
              </a:rPr>
              <a:t>Provide technical assistance to the departments as needed</a:t>
            </a:r>
            <a:endParaRPr lang="en-US" dirty="0">
              <a:cs typeface="Arial" panose="020B0604020202020204" pitchFamily="34" charset="0"/>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blip>
          <a:stretch>
            <a:fillRect/>
          </a:stretch>
        </p:blipFill>
        <p:spPr>
          <a:xfrm>
            <a:off x="6324862" y="3734334"/>
            <a:ext cx="2598420" cy="2656942"/>
          </a:xfrm>
          <a:prstGeom prst="rect">
            <a:avLst/>
          </a:prstGeom>
        </p:spPr>
      </p:pic>
    </p:spTree>
    <p:extLst>
      <p:ext uri="{BB962C8B-B14F-4D97-AF65-F5344CB8AC3E}">
        <p14:creationId xmlns:p14="http://schemas.microsoft.com/office/powerpoint/2010/main" val="135755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Contractor Responsibilities</a:t>
            </a:r>
            <a:r>
              <a:rPr lang="en-IN" sz="2000" dirty="0">
                <a:cs typeface="Arial" panose="020B0604020202020204" pitchFamily="34" charset="0"/>
              </a:rPr>
              <a:t> </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lvl="0" indent="-342900" algn="just">
              <a:buSzPct val="105000"/>
              <a:buFont typeface="Wingdings 3" panose="05040102010807070707" pitchFamily="18" charset="2"/>
              <a:buChar char="p"/>
            </a:pPr>
            <a:r>
              <a:rPr lang="en-IN" dirty="0">
                <a:cs typeface="Arial" panose="020B0604020202020204" pitchFamily="34" charset="0"/>
              </a:rPr>
              <a:t>Obtain all available information regarding permit space hazards and entry operations from the Project Manager. </a:t>
            </a:r>
          </a:p>
          <a:p>
            <a:pPr marL="342900" indent="-342900" algn="just">
              <a:buSzPct val="105000"/>
              <a:buFont typeface="Wingdings 3" panose="05040102010807070707" pitchFamily="18" charset="2"/>
              <a:buChar char="p"/>
            </a:pPr>
            <a:r>
              <a:rPr lang="en-IN" dirty="0">
                <a:cs typeface="Arial" panose="020B0604020202020204" pitchFamily="34" charset="0"/>
              </a:rPr>
              <a:t>Have a permit space entry program that is compliant with all regulatory requirements and inform the Project Manager of the permit space program that will be followed. </a:t>
            </a:r>
            <a:endParaRPr lang="en-US" dirty="0">
              <a:cs typeface="Arial" panose="020B0604020202020204" pitchFamily="34" charset="0"/>
            </a:endParaRPr>
          </a:p>
          <a:p>
            <a:pPr lvl="0" algn="just">
              <a:buSzPct val="105000"/>
            </a:pPr>
            <a:endParaRPr lang="en-US" dirty="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5887720" y="3545840"/>
            <a:ext cx="2946400" cy="2946400"/>
          </a:xfrm>
          <a:prstGeom prst="rect">
            <a:avLst/>
          </a:prstGeom>
          <a:ln>
            <a:noFill/>
          </a:ln>
          <a:effectLst>
            <a:softEdge rad="112500"/>
          </a:effectLst>
        </p:spPr>
      </p:pic>
    </p:spTree>
    <p:extLst>
      <p:ext uri="{BB962C8B-B14F-4D97-AF65-F5344CB8AC3E}">
        <p14:creationId xmlns:p14="http://schemas.microsoft.com/office/powerpoint/2010/main" val="391978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Contractor Responsibilities</a:t>
            </a:r>
            <a:r>
              <a:rPr lang="en-IN" sz="2000" dirty="0">
                <a:cs typeface="Arial" panose="020B0604020202020204" pitchFamily="34" charset="0"/>
              </a:rPr>
              <a:t> </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cs typeface="Arial" panose="020B0604020202020204" pitchFamily="34" charset="0"/>
              </a:rPr>
              <a:t>Ensure that employees making the entry are properly trained. </a:t>
            </a:r>
          </a:p>
          <a:p>
            <a:pPr marL="285750" lvl="0" indent="-285750">
              <a:buSzPct val="105000"/>
              <a:buFont typeface="Wingdings 3" panose="05040102010807070707" pitchFamily="18" charset="2"/>
              <a:buChar char="p"/>
            </a:pPr>
            <a:r>
              <a:rPr lang="en-IN" dirty="0">
                <a:cs typeface="Arial" panose="020B0604020202020204" pitchFamily="34" charset="0"/>
              </a:rPr>
              <a:t>Provide the equipment and resources necessary for safe entry.</a:t>
            </a:r>
          </a:p>
          <a:p>
            <a:pPr marL="285750" lvl="0" indent="-285750">
              <a:buSzPct val="105000"/>
              <a:buFont typeface="Wingdings 3" panose="05040102010807070707" pitchFamily="18" charset="2"/>
              <a:buChar char="p"/>
            </a:pPr>
            <a:r>
              <a:rPr lang="en-IN" dirty="0">
                <a:cs typeface="Arial" panose="020B0604020202020204" pitchFamily="34" charset="0"/>
              </a:rPr>
              <a:t>Post permit at entry site for the duration of the entry. </a:t>
            </a:r>
          </a:p>
          <a:p>
            <a:pPr marL="285750" lvl="0" indent="-285750">
              <a:buSzPct val="105000"/>
              <a:buFont typeface="Wingdings 3" panose="05040102010807070707" pitchFamily="18" charset="2"/>
              <a:buChar char="p"/>
            </a:pPr>
            <a:r>
              <a:rPr lang="en-IN" dirty="0">
                <a:cs typeface="Arial" panose="020B0604020202020204" pitchFamily="34" charset="0"/>
              </a:rPr>
              <a:t>Inform Project Manager of any hazards confronted or created in the permit space through a debriefing or during the entry operation.</a:t>
            </a:r>
            <a:endParaRPr lang="en-US" dirty="0">
              <a:cs typeface="Arial" panose="020B0604020202020204" pitchFamily="34" charset="0"/>
            </a:endParaRPr>
          </a:p>
          <a:p>
            <a:pPr lvl="0">
              <a:buSzPct val="105000"/>
            </a:pPr>
            <a:r>
              <a:rPr lang="en-IN" dirty="0">
                <a:cs typeface="Arial" panose="020B0604020202020204" pitchFamily="34" charset="0"/>
              </a:rPr>
              <a:t> </a:t>
            </a:r>
          </a:p>
          <a:p>
            <a:pPr lvl="0"/>
            <a:endParaRPr lang="en-US" dirty="0">
              <a:cs typeface="Arial" panose="020B0604020202020204" pitchFamily="34" charset="0"/>
            </a:endParaRPr>
          </a:p>
        </p:txBody>
      </p:sp>
    </p:spTree>
    <p:extLst>
      <p:ext uri="{BB962C8B-B14F-4D97-AF65-F5344CB8AC3E}">
        <p14:creationId xmlns:p14="http://schemas.microsoft.com/office/powerpoint/2010/main" val="1511578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IN" sz="2000" b="1" dirty="0">
                <a:cs typeface="Arial" panose="020B0604020202020204" pitchFamily="34" charset="0"/>
              </a:rPr>
              <a:t>Entry Supervisor </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 The following entry supervisor duties are required:</a:t>
            </a:r>
          </a:p>
          <a:p>
            <a:pPr marL="742950" lvl="1" indent="-285750">
              <a:buSzPct val="105000"/>
              <a:buFont typeface="Wingdings 3" pitchFamily="18" charset="2"/>
              <a:buChar char=""/>
            </a:pPr>
            <a:r>
              <a:rPr lang="en-IN" dirty="0">
                <a:cs typeface="Arial" panose="020B0604020202020204" pitchFamily="34" charset="0"/>
              </a:rPr>
              <a:t>Know the hazards that may be faced during entry, including the mode, signs or symptoms, and consequences of exposure.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Verify by checking that necessary information has been entered on the permit, all tests specified by the permit have been conducted and that all procedures and equipment specified by the permit are in place before endorsing the permit and allowing entry to begin.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Ensure that a permit has been posted at the job site.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Verify that rescue services are available, and that the means for summoning them are operable.</a:t>
            </a:r>
            <a:endParaRPr lang="en-US" dirty="0">
              <a:cs typeface="Arial" panose="020B0604020202020204" pitchFamily="34" charset="0"/>
            </a:endParaRPr>
          </a:p>
          <a:p>
            <a:endParaRPr lang="en-US" dirty="0">
              <a:cs typeface="Arial" panose="020B0604020202020204" pitchFamily="34" charset="0"/>
            </a:endParaRPr>
          </a:p>
          <a:p>
            <a:pPr lvl="0"/>
            <a:endParaRPr lang="en-US" dirty="0">
              <a:cs typeface="Arial" panose="020B0604020202020204" pitchFamily="34" charset="0"/>
            </a:endParaRPr>
          </a:p>
          <a:p>
            <a:pPr>
              <a:buSzPct val="105000"/>
              <a:buFont typeface="Wingdings 3" pitchFamily="18" charset="2"/>
              <a:buChar char=""/>
            </a:pPr>
            <a:endParaRPr lang="en-IN" dirty="0">
              <a:cs typeface="Arial" panose="020B0604020202020204" pitchFamily="34" charset="0"/>
            </a:endParaRPr>
          </a:p>
        </p:txBody>
      </p:sp>
    </p:spTree>
    <p:extLst>
      <p:ext uri="{BB962C8B-B14F-4D97-AF65-F5344CB8AC3E}">
        <p14:creationId xmlns:p14="http://schemas.microsoft.com/office/powerpoint/2010/main" val="117613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IN" sz="2000" b="1" dirty="0">
                <a:cs typeface="Arial" panose="020B0604020202020204" pitchFamily="34" charset="0"/>
              </a:rPr>
              <a:t>Entry Supervisor </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 The following entry supervisor duties are required:</a:t>
            </a:r>
          </a:p>
          <a:p>
            <a:pPr marL="742950" lvl="1" indent="-285750">
              <a:buSzPct val="105000"/>
              <a:buFont typeface="Wingdings 3" pitchFamily="18" charset="2"/>
              <a:buChar char=""/>
            </a:pPr>
            <a:r>
              <a:rPr lang="en-IN" dirty="0">
                <a:cs typeface="Arial" panose="020B0604020202020204" pitchFamily="34" charset="0"/>
              </a:rPr>
              <a:t>Ensure barriers or barricades are in place.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Remove unauthorized persons who enter or attempt to enter the space during entry operations.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Determine that entry operations and entry conditions are maintained based on the hazards and operations performed within the space remain consistent with the permit terms.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Terminate the entry and cancel the permit when the entry is complete or there is a need for terminating the permit.</a:t>
            </a:r>
            <a:endParaRPr lang="en-US" dirty="0">
              <a:cs typeface="Arial" panose="020B0604020202020204" pitchFamily="34" charset="0"/>
            </a:endParaRPr>
          </a:p>
          <a:p>
            <a:r>
              <a:rPr lang="en-IN" dirty="0">
                <a:cs typeface="Arial" panose="020B0604020202020204" pitchFamily="34" charset="0"/>
              </a:rPr>
              <a:t> </a:t>
            </a:r>
            <a:endParaRPr lang="en-US" dirty="0">
              <a:cs typeface="Arial" panose="020B0604020202020204" pitchFamily="34" charset="0"/>
            </a:endParaRPr>
          </a:p>
          <a:p>
            <a:endParaRPr lang="en-US" dirty="0">
              <a:cs typeface="Arial" panose="020B0604020202020204" pitchFamily="34" charset="0"/>
            </a:endParaRPr>
          </a:p>
          <a:p>
            <a:pPr lvl="0"/>
            <a:endParaRPr lang="en-US" dirty="0">
              <a:cs typeface="Arial" panose="020B0604020202020204" pitchFamily="34" charset="0"/>
            </a:endParaRPr>
          </a:p>
          <a:p>
            <a:endParaRPr lang="en-US" dirty="0">
              <a:cs typeface="Arial" panose="020B0604020202020204" pitchFamily="34" charset="0"/>
            </a:endParaRPr>
          </a:p>
          <a:p>
            <a:pPr lvl="0"/>
            <a:endParaRPr lang="en-US" dirty="0">
              <a:cs typeface="Arial" panose="020B0604020202020204" pitchFamily="34" charset="0"/>
            </a:endParaRPr>
          </a:p>
          <a:p>
            <a:pPr>
              <a:buSzPct val="105000"/>
              <a:buFont typeface="Wingdings 3" pitchFamily="18" charset="2"/>
              <a:buChar char=""/>
            </a:pPr>
            <a:endParaRPr lang="en-IN" dirty="0">
              <a:cs typeface="Arial" panose="020B0604020202020204" pitchFamily="34" charset="0"/>
            </a:endParaRPr>
          </a:p>
        </p:txBody>
      </p:sp>
    </p:spTree>
    <p:extLst>
      <p:ext uri="{BB962C8B-B14F-4D97-AF65-F5344CB8AC3E}">
        <p14:creationId xmlns:p14="http://schemas.microsoft.com/office/powerpoint/2010/main" val="1006060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itchFamily="34" charset="0"/>
              </a:rPr>
              <a:t>Entry Attendants </a:t>
            </a:r>
            <a:endParaRPr lang="en-US" sz="2000" b="1" dirty="0">
              <a:cs typeface="Arial"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At least one attendant is required outside the permit space into which entry is authorized for the duration of the entry operation. </a:t>
            </a:r>
          </a:p>
          <a:p>
            <a:pPr marL="285750" indent="-285750" algn="just">
              <a:buSzPct val="105000"/>
              <a:buFont typeface="Wingdings 3" panose="05040102010807070707" pitchFamily="18" charset="2"/>
              <a:buChar char="p"/>
            </a:pPr>
            <a:r>
              <a:rPr lang="en-IN" dirty="0">
                <a:cs typeface="Arial" panose="020B0604020202020204" pitchFamily="34" charset="0"/>
              </a:rPr>
              <a:t>Responsibilities include: </a:t>
            </a:r>
          </a:p>
          <a:p>
            <a:pPr marL="742950" lvl="1" indent="-285750" algn="just">
              <a:buSzPct val="105000"/>
              <a:buFont typeface="Wingdings 3" panose="05040102010807070707" pitchFamily="18" charset="2"/>
              <a:buChar char=""/>
            </a:pPr>
            <a:r>
              <a:rPr lang="en-IN" dirty="0">
                <a:cs typeface="Arial" panose="020B0604020202020204" pitchFamily="34" charset="0"/>
              </a:rPr>
              <a:t>Maintain continuous verbal or radio communication with entrants as necessary to monitor entrant status and alert entrants of the need to evacuate</a:t>
            </a:r>
            <a:r>
              <a:rPr lang="en-IN" dirty="0"/>
              <a:t>. </a:t>
            </a:r>
            <a:endParaRPr lang="en-US" dirty="0"/>
          </a:p>
          <a:p>
            <a:pPr marL="742950" lvl="1" indent="-285750" algn="just">
              <a:buSzPct val="105000"/>
              <a:buFont typeface="Wingdings 3" panose="05040102010807070707" pitchFamily="18" charset="2"/>
              <a:buChar char=""/>
            </a:pPr>
            <a:r>
              <a:rPr lang="en-IN" dirty="0">
                <a:cs typeface="Arial" panose="020B0604020202020204" pitchFamily="34" charset="0"/>
              </a:rPr>
              <a:t>Summon rescue and other emergency services as soon as the attendant determines the entrants need assistance to escape the permit space hazards</a:t>
            </a:r>
            <a:endParaRPr lang="en-IN" dirty="0">
              <a:cs typeface="Arial" panose="020B0604020202020204" pitchFamily="34" charset="0"/>
              <a:sym typeface="Symbol" panose="05050102010706020507" pitchFamily="18" charset="2"/>
            </a:endParaRPr>
          </a:p>
          <a:p>
            <a:pPr marL="742950" lvl="1" indent="-285750">
              <a:buSzPct val="105000"/>
              <a:buFont typeface="Wingdings 3" panose="05040102010807070707" pitchFamily="18" charset="2"/>
              <a:buChar char=""/>
            </a:pPr>
            <a:r>
              <a:rPr lang="en-IN" dirty="0">
                <a:cs typeface="Arial" panose="020B0604020202020204" pitchFamily="34" charset="0"/>
              </a:rPr>
              <a:t>Does not participate in other duties that would interfere with monitoring and protecting the entrants. </a:t>
            </a:r>
            <a:endParaRPr lang="en-US" dirty="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6878320" y="4357408"/>
            <a:ext cx="1955800" cy="2025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942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Entrants </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All entrants must be authorized by the entry supervisor to enter permit spaces. </a:t>
            </a:r>
          </a:p>
          <a:p>
            <a:pPr marL="285750" indent="-285750">
              <a:buSzPct val="105000"/>
              <a:buFont typeface="Wingdings 3" panose="05040102010807070707" pitchFamily="18" charset="2"/>
              <a:buChar char="p"/>
            </a:pPr>
            <a:r>
              <a:rPr lang="en-IN" dirty="0">
                <a:cs typeface="Arial" panose="020B0604020202020204" pitchFamily="34" charset="0"/>
              </a:rPr>
              <a:t>Entrants must observe all entry procedures and must have received the required training.  </a:t>
            </a:r>
          </a:p>
          <a:p>
            <a:pPr marL="742950" lvl="1" indent="-285750">
              <a:buSzPct val="105000"/>
              <a:buFont typeface="Wingdings 3" pitchFamily="18" charset="2"/>
              <a:buChar char=""/>
            </a:pPr>
            <a:r>
              <a:rPr lang="en-IN" dirty="0">
                <a:cs typeface="Arial" panose="020B0604020202020204" pitchFamily="34" charset="0"/>
              </a:rPr>
              <a:t>Know the hazards that may be faced during entry, including the mode, signs or symptoms, and consequences of the exposure.</a:t>
            </a:r>
          </a:p>
          <a:p>
            <a:pPr marL="742950" lvl="1" indent="-285750">
              <a:buSzPct val="105000"/>
              <a:buFont typeface="Wingdings 3" pitchFamily="18" charset="2"/>
              <a:buChar char=""/>
            </a:pPr>
            <a:r>
              <a:rPr lang="en-IN" dirty="0">
                <a:cs typeface="Arial" panose="020B0604020202020204" pitchFamily="34" charset="0"/>
              </a:rPr>
              <a:t>Properly use the equipment required for safe entry.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Communicate with the attendant as necessary to enable the attendant to monitor the status of the entrants and to enable the attendant to alert the entrants of the need to evacuate the space, if necessary. </a:t>
            </a:r>
            <a:endParaRPr lang="en-US" dirty="0">
              <a:cs typeface="Arial" panose="020B0604020202020204" pitchFamily="34" charset="0"/>
            </a:endParaRPr>
          </a:p>
          <a:p>
            <a:pPr>
              <a:buSzPct val="105000"/>
            </a:pPr>
            <a:endParaRPr lang="en-US" dirty="0">
              <a:cs typeface="Arial" panose="020B0604020202020204" pitchFamily="34" charset="0"/>
            </a:endParaRPr>
          </a:p>
        </p:txBody>
      </p:sp>
    </p:spTree>
    <p:extLst>
      <p:ext uri="{BB962C8B-B14F-4D97-AF65-F5344CB8AC3E}">
        <p14:creationId xmlns:p14="http://schemas.microsoft.com/office/powerpoint/2010/main" val="1221621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70" y="1137920"/>
            <a:ext cx="8733006"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Entrants </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Exit the permit space as quickly as possible whenever the attendant or entry supervisor gives an order to evacuate the permit space, the entrant recognizes any warning signs or symptoms of exposure to a dangerous situation, the entrant detects a prohibited condition, or an evacuation alarm is activated.</a:t>
            </a:r>
            <a:endParaRPr lang="en-US" dirty="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2565400" y="3858836"/>
            <a:ext cx="4287520" cy="2484813"/>
          </a:xfrm>
          <a:prstGeom prst="rect">
            <a:avLst/>
          </a:prstGeom>
          <a:ln>
            <a:noFill/>
          </a:ln>
          <a:effectLst>
            <a:softEdge rad="112500"/>
          </a:effectLst>
        </p:spPr>
      </p:pic>
    </p:spTree>
    <p:extLst>
      <p:ext uri="{BB962C8B-B14F-4D97-AF65-F5344CB8AC3E}">
        <p14:creationId xmlns:p14="http://schemas.microsoft.com/office/powerpoint/2010/main" val="288631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Hazard control </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cs typeface="Arial" panose="020B0604020202020204" pitchFamily="34" charset="0"/>
              </a:rPr>
              <a:t> Types of Hazards: </a:t>
            </a:r>
          </a:p>
          <a:p>
            <a:pPr lvl="1">
              <a:buSzPct val="105000"/>
              <a:buFont typeface="Wingdings 3" pitchFamily="18" charset="2"/>
              <a:buChar char=""/>
            </a:pPr>
            <a:r>
              <a:rPr lang="en-IN" dirty="0"/>
              <a:t> Explosive / Flammable Atmospheres </a:t>
            </a:r>
            <a:endParaRPr lang="en-US" dirty="0"/>
          </a:p>
          <a:p>
            <a:pPr lvl="1">
              <a:buSzPct val="105000"/>
              <a:buFont typeface="Wingdings 3" pitchFamily="18" charset="2"/>
              <a:buChar char=""/>
            </a:pPr>
            <a:r>
              <a:rPr lang="en-IN" dirty="0"/>
              <a:t> Toxic Atmospheres </a:t>
            </a:r>
            <a:endParaRPr lang="en-US" dirty="0"/>
          </a:p>
          <a:p>
            <a:pPr lvl="1">
              <a:buSzPct val="105000"/>
              <a:buFont typeface="Wingdings 3" pitchFamily="18" charset="2"/>
              <a:buChar char=""/>
            </a:pPr>
            <a:r>
              <a:rPr lang="en-IN" dirty="0"/>
              <a:t> Engulfment </a:t>
            </a:r>
            <a:endParaRPr lang="en-US" dirty="0"/>
          </a:p>
          <a:p>
            <a:pPr lvl="1">
              <a:buSzPct val="105000"/>
              <a:buFont typeface="Wingdings 3" pitchFamily="18" charset="2"/>
              <a:buChar char=""/>
            </a:pPr>
            <a:r>
              <a:rPr lang="en-IN" dirty="0"/>
              <a:t> Asphyxiation </a:t>
            </a:r>
            <a:endParaRPr lang="en-US" dirty="0"/>
          </a:p>
          <a:p>
            <a:pPr lvl="1">
              <a:buSzPct val="105000"/>
              <a:buFont typeface="Wingdings 3" pitchFamily="18" charset="2"/>
              <a:buChar char=""/>
            </a:pPr>
            <a:r>
              <a:rPr lang="en-IN" dirty="0"/>
              <a:t> Entrapment </a:t>
            </a:r>
            <a:endParaRPr lang="en-US" dirty="0"/>
          </a:p>
          <a:p>
            <a:pPr marL="635000" lvl="1" indent="-177800">
              <a:buSzPct val="105000"/>
              <a:buFont typeface="Wingdings 3" pitchFamily="18" charset="2"/>
              <a:buChar char=""/>
            </a:pPr>
            <a:r>
              <a:rPr lang="en-IN" dirty="0"/>
              <a:t> Slips &amp; Falls </a:t>
            </a:r>
            <a:endParaRPr lang="en-IN" dirty="0">
              <a:sym typeface="Symbol" panose="05050102010706020507" pitchFamily="18" charset="2"/>
            </a:endParaRPr>
          </a:p>
          <a:p>
            <a:pPr lvl="1">
              <a:buSzPct val="105000"/>
              <a:buFont typeface="Wingdings 3" pitchFamily="18" charset="2"/>
              <a:buChar char=""/>
            </a:pPr>
            <a:r>
              <a:rPr lang="en-IN" dirty="0"/>
              <a:t> Chemical Exposure </a:t>
            </a:r>
            <a:endParaRPr lang="en-US" dirty="0"/>
          </a:p>
          <a:p>
            <a:pPr lvl="1">
              <a:buSzPct val="105000"/>
              <a:buFont typeface="Wingdings 3" pitchFamily="18" charset="2"/>
              <a:buChar char=""/>
            </a:pPr>
            <a:r>
              <a:rPr lang="en-IN" dirty="0"/>
              <a:t> Electric Shock </a:t>
            </a:r>
            <a:endParaRPr lang="en-US" dirty="0"/>
          </a:p>
          <a:p>
            <a:pPr lvl="1">
              <a:buSzPct val="105000"/>
              <a:buFont typeface="Wingdings 3" pitchFamily="18" charset="2"/>
              <a:buChar char=""/>
            </a:pPr>
            <a:r>
              <a:rPr lang="en-IN" dirty="0"/>
              <a:t> Thermal / Chemical Burns </a:t>
            </a:r>
            <a:endParaRPr lang="en-US" dirty="0"/>
          </a:p>
          <a:p>
            <a:pPr lvl="1">
              <a:buSzPct val="105000"/>
              <a:buFont typeface="Wingdings 3" pitchFamily="18" charset="2"/>
              <a:buChar char=""/>
            </a:pPr>
            <a:r>
              <a:rPr lang="en-IN" dirty="0"/>
              <a:t> Noise &amp; Vibration </a:t>
            </a:r>
            <a:endParaRPr lang="en-US" dirty="0"/>
          </a:p>
          <a:p>
            <a:pPr lvl="1">
              <a:buSzPct val="105000"/>
              <a:buFont typeface="Wingdings 3" pitchFamily="18" charset="2"/>
              <a:buChar char=""/>
            </a:pPr>
            <a:r>
              <a:rPr lang="en-IN" dirty="0"/>
              <a:t> Airborne Fibres, Dusts </a:t>
            </a:r>
            <a:endParaRPr lang="en-US" dirty="0"/>
          </a:p>
          <a:p>
            <a:endParaRPr lang="en-US" dirty="0">
              <a:cs typeface="Arial" panose="020B0604020202020204" pitchFamily="34" charset="0"/>
            </a:endParaRPr>
          </a:p>
        </p:txBody>
      </p:sp>
      <p:pic>
        <p:nvPicPr>
          <p:cNvPr id="8" name="Picture 7"/>
          <p:cNvPicPr>
            <a:picLocks noChangeAspect="1"/>
          </p:cNvPicPr>
          <p:nvPr/>
        </p:nvPicPr>
        <p:blipFill>
          <a:blip r:embed="rId2" cstate="print"/>
          <a:stretch>
            <a:fillRect/>
          </a:stretch>
        </p:blipFill>
        <p:spPr>
          <a:xfrm>
            <a:off x="4932878" y="2247900"/>
            <a:ext cx="3915697"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437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70" y="1129030"/>
            <a:ext cx="8728710"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PMG professional safety and health standard</a:t>
            </a:r>
          </a:p>
        </p:txBody>
      </p:sp>
      <p:sp>
        <p:nvSpPr>
          <p:cNvPr id="5" name="Title 2"/>
          <p:cNvSpPr txBox="1">
            <a:spLocks/>
          </p:cNvSpPr>
          <p:nvPr/>
        </p:nvSpPr>
        <p:spPr>
          <a:xfrm>
            <a:off x="243840" y="591820"/>
            <a:ext cx="8590280" cy="546100"/>
          </a:xfrm>
          <a:prstGeom prst="rect">
            <a:avLst/>
          </a:prstGeom>
        </p:spPr>
        <p:txBody>
          <a:bodyPr/>
          <a:lstStyle/>
          <a:p>
            <a:pPr algn="ctr"/>
            <a:r>
              <a:rPr lang="en-US" sz="3200" dirty="0">
                <a:ln w="0"/>
                <a:cs typeface="Arial" panose="020B0604020202020204" pitchFamily="34" charset="0"/>
              </a:rPr>
              <a:t>CONFINED SPACE ENTRY</a:t>
            </a:r>
            <a:endParaRPr lang="en-IN" altLang="en-US" sz="3200" noProof="1"/>
          </a:p>
        </p:txBody>
      </p:sp>
      <p:sp>
        <p:nvSpPr>
          <p:cNvPr id="6" name="Rectangle 5"/>
          <p:cNvSpPr>
            <a:spLocks noChangeArrowheads="1"/>
          </p:cNvSpPr>
          <p:nvPr/>
        </p:nvSpPr>
        <p:spPr bwMode="gray">
          <a:xfrm>
            <a:off x="217168" y="1508760"/>
            <a:ext cx="8728711"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ct val="20000"/>
              </a:spcAft>
              <a:buSzPct val="105000"/>
              <a:buFont typeface="Wingdings 3" panose="05040102010807070707" pitchFamily="18" charset="2"/>
              <a:buChar char=""/>
            </a:pPr>
            <a:r>
              <a:rPr lang="en-US" dirty="0">
                <a:cs typeface="Arial" panose="020B0604020202020204" pitchFamily="34" charset="0"/>
              </a:rPr>
              <a:t>To describe procedures for entering confined spaces and permit required confined spaces which will comply with applicable regulations and provide for the safety of all entrants</a:t>
            </a:r>
            <a:endParaRPr lang="en-US" noProof="1"/>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200400"/>
            <a:ext cx="3352800" cy="3063766"/>
          </a:xfrm>
          <a:prstGeom prst="rect">
            <a:avLst/>
          </a:prstGeom>
        </p:spPr>
      </p:pic>
    </p:spTree>
    <p:extLst>
      <p:ext uri="{BB962C8B-B14F-4D97-AF65-F5344CB8AC3E}">
        <p14:creationId xmlns:p14="http://schemas.microsoft.com/office/powerpoint/2010/main" val="77165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IN" sz="2000" b="1" dirty="0">
                <a:cs typeface="Arial" panose="020B0604020202020204" pitchFamily="34" charset="0"/>
              </a:rPr>
              <a:t>Engineering Controls </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4278631"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Lock entry points to prohibit unauthorized entry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Temporary forced mechanical ventilation eliminating hazardous atmosphere (shall not be used if asbestos is present)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Temporary Lighting </a:t>
            </a:r>
            <a:endParaRPr lang="en-US" dirty="0">
              <a:cs typeface="Arial" panose="020B0604020202020204" pitchFamily="34" charset="0"/>
            </a:endParaRPr>
          </a:p>
        </p:txBody>
      </p:sp>
      <p:sp>
        <p:nvSpPr>
          <p:cNvPr id="7" name="Rectangle 2"/>
          <p:cNvSpPr>
            <a:spLocks noChangeArrowheads="1"/>
          </p:cNvSpPr>
          <p:nvPr/>
        </p:nvSpPr>
        <p:spPr bwMode="gray">
          <a:xfrm>
            <a:off x="4662169" y="1129030"/>
            <a:ext cx="4278631" cy="372746"/>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IN" sz="2000" b="1" dirty="0">
                <a:cs typeface="Arial" panose="020B0604020202020204" pitchFamily="34" charset="0"/>
              </a:rPr>
              <a:t>Administrative Controls </a:t>
            </a:r>
            <a:endParaRPr lang="en-US" sz="2000" dirty="0">
              <a:cs typeface="Arial" panose="020B0604020202020204" pitchFamily="34" charset="0"/>
            </a:endParaRPr>
          </a:p>
        </p:txBody>
      </p:sp>
      <p:sp>
        <p:nvSpPr>
          <p:cNvPr id="8" name="Rectangle 7"/>
          <p:cNvSpPr>
            <a:spLocks noChangeArrowheads="1"/>
          </p:cNvSpPr>
          <p:nvPr/>
        </p:nvSpPr>
        <p:spPr bwMode="gray">
          <a:xfrm>
            <a:off x="4662169" y="1501776"/>
            <a:ext cx="4278631" cy="49904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Signs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Employee training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Entry procedures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Atmospheric Monitoring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Rescue procedures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a:cs typeface="Arial" panose="020B0604020202020204" pitchFamily="34" charset="0"/>
              </a:rPr>
              <a:t>Use </a:t>
            </a:r>
            <a:r>
              <a:rPr lang="en-IN" dirty="0">
                <a:cs typeface="Arial" panose="020B0604020202020204" pitchFamily="34" charset="0"/>
              </a:rPr>
              <a:t>of prescribed PPE</a:t>
            </a:r>
            <a:endParaRPr lang="en-US" dirty="0">
              <a:cs typeface="Arial" panose="020B0604020202020204" pitchFamily="34" charset="0"/>
            </a:endParaRPr>
          </a:p>
          <a:p>
            <a:r>
              <a:rPr lang="en-IN" dirty="0">
                <a:cs typeface="Arial" panose="020B0604020202020204" pitchFamily="34" charset="0"/>
              </a:rPr>
              <a:t> </a:t>
            </a:r>
            <a:endParaRPr lang="en-US" dirty="0">
              <a:cs typeface="Arial" panose="020B0604020202020204" pitchFamily="34" charset="0"/>
            </a:endParaRPr>
          </a:p>
        </p:txBody>
      </p:sp>
    </p:spTree>
    <p:extLst>
      <p:ext uri="{BB962C8B-B14F-4D97-AF65-F5344CB8AC3E}">
        <p14:creationId xmlns:p14="http://schemas.microsoft.com/office/powerpoint/2010/main" val="1375558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23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IN" sz="2000" b="1" dirty="0">
                <a:cs typeface="Arial" panose="020B0604020202020204" pitchFamily="34" charset="0"/>
              </a:rPr>
              <a:t>Occupational health controls</a:t>
            </a:r>
            <a:endParaRPr lang="en-US" sz="2000" b="1"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RESPONSIBILITY</a:t>
            </a:r>
            <a:endParaRPr lang="en-US" sz="3200" dirty="0"/>
          </a:p>
        </p:txBody>
      </p:sp>
      <p:sp>
        <p:nvSpPr>
          <p:cNvPr id="6" name="Rectangle 5"/>
          <p:cNvSpPr>
            <a:spLocks noChangeArrowheads="1"/>
          </p:cNvSpPr>
          <p:nvPr/>
        </p:nvSpPr>
        <p:spPr bwMode="gray">
          <a:xfrm>
            <a:off x="217169" y="1508760"/>
            <a:ext cx="4278631"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Employees must undergo health surveillance as appropriate to the conditions before training and work in confined spaces: </a:t>
            </a:r>
            <a:endParaRPr lang="en-US" dirty="0"/>
          </a:p>
          <a:p>
            <a:pPr marL="742950" lvl="1" indent="-285750">
              <a:buSzPct val="105000"/>
              <a:buFont typeface="Wingdings 3" pitchFamily="18" charset="2"/>
              <a:buChar char=""/>
            </a:pPr>
            <a:r>
              <a:rPr lang="en-IN" dirty="0">
                <a:cs typeface="Arial" panose="020B0604020202020204" pitchFamily="34" charset="0"/>
              </a:rPr>
              <a:t>At regular intervals (defined by local legislation, or local safety experience if legislation is not specific, in no case longer than 3 years) and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After experiencing certain illnesses</a:t>
            </a:r>
            <a:r>
              <a:rPr lang="en-IN" dirty="0"/>
              <a:t>.</a:t>
            </a:r>
            <a:endParaRPr lang="en-US" dirty="0"/>
          </a:p>
        </p:txBody>
      </p:sp>
      <p:sp>
        <p:nvSpPr>
          <p:cNvPr id="8" name="Rectangle 7"/>
          <p:cNvSpPr>
            <a:spLocks noChangeArrowheads="1"/>
          </p:cNvSpPr>
          <p:nvPr/>
        </p:nvSpPr>
        <p:spPr bwMode="gray">
          <a:xfrm>
            <a:off x="4662169" y="1505268"/>
            <a:ext cx="4278631" cy="498697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Where the hazard of confined space working is compounded by the specific hazards of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Excessive heat or cold,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Any type of contact with chemical substances or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Requirement to use breathing equipment, the medical assessment should take into account all additional requirements relating to such exposure</a:t>
            </a:r>
            <a:endParaRPr lang="en-US" dirty="0">
              <a:cs typeface="Arial" panose="020B0604020202020204" pitchFamily="34" charset="0"/>
            </a:endParaRPr>
          </a:p>
        </p:txBody>
      </p:sp>
    </p:spTree>
    <p:extLst>
      <p:ext uri="{BB962C8B-B14F-4D97-AF65-F5344CB8AC3E}">
        <p14:creationId xmlns:p14="http://schemas.microsoft.com/office/powerpoint/2010/main" val="106780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Required SOP</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t>CONFINED SPACE ENTRY PROCEDURES</a:t>
            </a:r>
          </a:p>
        </p:txBody>
      </p:sp>
      <p:sp>
        <p:nvSpPr>
          <p:cNvPr id="6" name="Rectangle 5"/>
          <p:cNvSpPr>
            <a:spLocks noChangeArrowheads="1"/>
          </p:cNvSpPr>
          <p:nvPr/>
        </p:nvSpPr>
        <p:spPr bwMode="gray">
          <a:xfrm>
            <a:off x="217169" y="1508760"/>
            <a:ext cx="4278631"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A SOP must be developed for each space to standardize the entry procedure. The SOP outlines: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Hazards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Hazard Control and Abatement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Acceptable Entry Conditions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Means of Entry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Entry Equipment Required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Emergency Procedures</a:t>
            </a:r>
            <a:endParaRPr lang="en-US" dirty="0">
              <a:cs typeface="Arial" panose="020B0604020202020204" pitchFamily="34" charset="0"/>
            </a:endParaRPr>
          </a:p>
          <a:p>
            <a:pPr lvl="0"/>
            <a:endParaRPr lang="en-US" dirty="0">
              <a:cs typeface="Arial" panose="020B0604020202020204" pitchFamily="34" charset="0"/>
            </a:endParaRPr>
          </a:p>
        </p:txBody>
      </p:sp>
      <p:sp>
        <p:nvSpPr>
          <p:cNvPr id="7" name="Rectangle 2"/>
          <p:cNvSpPr>
            <a:spLocks noChangeArrowheads="1"/>
          </p:cNvSpPr>
          <p:nvPr/>
        </p:nvSpPr>
        <p:spPr bwMode="gray">
          <a:xfrm>
            <a:off x="4662169" y="1137920"/>
            <a:ext cx="4278631" cy="363856"/>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Basic requirements</a:t>
            </a:r>
            <a:endParaRPr lang="en-US" sz="2000" dirty="0">
              <a:cs typeface="Arial" panose="020B0604020202020204" pitchFamily="34" charset="0"/>
            </a:endParaRPr>
          </a:p>
        </p:txBody>
      </p:sp>
      <p:sp>
        <p:nvSpPr>
          <p:cNvPr id="8" name="Rectangle 7"/>
          <p:cNvSpPr>
            <a:spLocks noChangeArrowheads="1"/>
          </p:cNvSpPr>
          <p:nvPr/>
        </p:nvSpPr>
        <p:spPr bwMode="gray">
          <a:xfrm>
            <a:off x="4662169" y="1501776"/>
            <a:ext cx="4278631" cy="49904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Each employee who enters or is involved in the entry must: </a:t>
            </a:r>
          </a:p>
          <a:p>
            <a:pPr marL="742950" lvl="1" indent="-285750">
              <a:buSzPct val="105000"/>
              <a:buFont typeface="Wingdings 3" pitchFamily="18" charset="2"/>
              <a:buChar char=""/>
            </a:pPr>
            <a:r>
              <a:rPr lang="en-IN" dirty="0">
                <a:cs typeface="Arial" panose="020B0604020202020204" pitchFamily="34" charset="0"/>
              </a:rPr>
              <a:t>Understand the procedures for confined Space Entry</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Know the Hazards of the specific space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Review the specific procedures for each entry</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Understand how to use entry and rescue equipment</a:t>
            </a:r>
            <a:endParaRPr lang="en-US" dirty="0">
              <a:cs typeface="Arial" panose="020B0604020202020204" pitchFamily="34" charset="0"/>
            </a:endParaRPr>
          </a:p>
          <a:p>
            <a:r>
              <a:rPr lang="en-IN" b="1" dirty="0">
                <a:cs typeface="Arial" panose="020B0604020202020204" pitchFamily="34" charset="0"/>
              </a:rPr>
              <a:t> </a:t>
            </a:r>
            <a:endParaRPr lang="en-US" dirty="0">
              <a:cs typeface="Arial" panose="020B0604020202020204" pitchFamily="34" charset="0"/>
            </a:endParaRPr>
          </a:p>
        </p:txBody>
      </p:sp>
    </p:spTree>
    <p:extLst>
      <p:ext uri="{BB962C8B-B14F-4D97-AF65-F5344CB8AC3E}">
        <p14:creationId xmlns:p14="http://schemas.microsoft.com/office/powerpoint/2010/main" val="2452453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Required SOP</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t>CONFINED SPACE ENTRY PROCEDURES</a:t>
            </a: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A SOP must be developed for each space to standardize the entry procedure. The SOP outlines: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Hazards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Hazard Control and Abatement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Acceptable Entry Conditions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Means of Entry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Entry Equipment Required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Emergency Procedures</a:t>
            </a:r>
            <a:endParaRPr lang="en-US" dirty="0">
              <a:cs typeface="Arial" panose="020B0604020202020204" pitchFamily="34" charset="0"/>
            </a:endParaRPr>
          </a:p>
          <a:p>
            <a:pPr lvl="0"/>
            <a:endParaRPr lang="en-US" dirty="0">
              <a:cs typeface="Arial" panose="020B0604020202020204" pitchFamily="34" charset="0"/>
            </a:endParaRPr>
          </a:p>
        </p:txBody>
      </p:sp>
      <p:pic>
        <p:nvPicPr>
          <p:cNvPr id="7" name="Picture 6"/>
          <p:cNvPicPr>
            <a:picLocks noChangeAspect="1"/>
          </p:cNvPicPr>
          <p:nvPr/>
        </p:nvPicPr>
        <p:blipFill rotWithShape="1">
          <a:blip r:embed="rId2" cstate="print"/>
          <a:srcRect l="4314" t="11809" r="5415" b="12144"/>
          <a:stretch/>
        </p:blipFill>
        <p:spPr>
          <a:xfrm>
            <a:off x="5836920" y="3025832"/>
            <a:ext cx="2997200" cy="3324167"/>
          </a:xfrm>
          <a:prstGeom prst="rect">
            <a:avLst/>
          </a:prstGeom>
        </p:spPr>
      </p:pic>
    </p:spTree>
    <p:extLst>
      <p:ext uri="{BB962C8B-B14F-4D97-AF65-F5344CB8AC3E}">
        <p14:creationId xmlns:p14="http://schemas.microsoft.com/office/powerpoint/2010/main" val="3355854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Contractors Entry</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t>CONFINED SPACE ENTRY PROCEDURES</a:t>
            </a: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cs typeface="Arial" panose="020B0604020202020204" pitchFamily="34" charset="0"/>
              </a:rPr>
              <a:t>Prior to All work by non-company employees that involves the entry into confined spaces will follow the procedures of this standard.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The information of this standard and specific hazard of the confined spaces to be entered will be provided to Contractor Management commencing entry or work.</a:t>
            </a:r>
            <a:endParaRPr lang="en-US" dirty="0">
              <a:cs typeface="Arial" panose="020B0604020202020204" pitchFamily="34" charset="0"/>
            </a:endParaRPr>
          </a:p>
        </p:txBody>
      </p:sp>
      <p:pic>
        <p:nvPicPr>
          <p:cNvPr id="8" name="Picture 7"/>
          <p:cNvPicPr>
            <a:picLocks noChangeAspect="1"/>
          </p:cNvPicPr>
          <p:nvPr/>
        </p:nvPicPr>
        <p:blipFill>
          <a:blip r:embed="rId2" cstate="print"/>
          <a:stretch>
            <a:fillRect/>
          </a:stretch>
        </p:blipFill>
        <p:spPr>
          <a:xfrm>
            <a:off x="5287879" y="3632200"/>
            <a:ext cx="3398921" cy="2690813"/>
          </a:xfrm>
          <a:prstGeom prst="rect">
            <a:avLst/>
          </a:prstGeom>
        </p:spPr>
      </p:pic>
    </p:spTree>
    <p:extLst>
      <p:ext uri="{BB962C8B-B14F-4D97-AF65-F5344CB8AC3E}">
        <p14:creationId xmlns:p14="http://schemas.microsoft.com/office/powerpoint/2010/main" val="275174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Training</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t>CONFINED SPACE ENTRY PROCEDURES</a:t>
            </a: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Training for Confined Space Entry includes: </a:t>
            </a:r>
            <a:endParaRPr lang="en-US" dirty="0"/>
          </a:p>
          <a:p>
            <a:pPr marL="742950" lvl="1" indent="-285750">
              <a:buSzPct val="105000"/>
              <a:buFont typeface="Wingdings 3" pitchFamily="18" charset="2"/>
              <a:buChar char=""/>
            </a:pPr>
            <a:r>
              <a:rPr lang="en-IN" dirty="0"/>
              <a:t>Duties of Entry Supervisor, Entrant and Attendants</a:t>
            </a:r>
          </a:p>
          <a:p>
            <a:pPr marL="742950" lvl="1" indent="-285750">
              <a:buSzPct val="105000"/>
              <a:buFont typeface="Wingdings 3" pitchFamily="18" charset="2"/>
              <a:buChar char=""/>
            </a:pPr>
            <a:r>
              <a:rPr lang="en-IN" dirty="0"/>
              <a:t>Confined Space Entry permits and procedures</a:t>
            </a:r>
            <a:endParaRPr lang="en-US" dirty="0"/>
          </a:p>
          <a:p>
            <a:pPr marL="742950" lvl="1" indent="-285750">
              <a:buSzPct val="105000"/>
              <a:buFont typeface="Wingdings 3" pitchFamily="18" charset="2"/>
              <a:buChar char=""/>
            </a:pPr>
            <a:r>
              <a:rPr lang="en-IN" dirty="0"/>
              <a:t>Hazards of Confined Spaces</a:t>
            </a:r>
            <a:endParaRPr lang="en-US" dirty="0"/>
          </a:p>
          <a:p>
            <a:pPr marL="742950" lvl="1" indent="-285750">
              <a:buSzPct val="105000"/>
              <a:buFont typeface="Wingdings 3" pitchFamily="18" charset="2"/>
              <a:buChar char=""/>
            </a:pPr>
            <a:r>
              <a:rPr lang="en-IN" dirty="0"/>
              <a:t>Use of Air Monitoring Equipment</a:t>
            </a:r>
            <a:endParaRPr lang="en-US" dirty="0"/>
          </a:p>
          <a:p>
            <a:pPr marL="742950" lvl="1" indent="-285750">
              <a:buSzPct val="105000"/>
              <a:buFont typeface="Wingdings 3" pitchFamily="18" charset="2"/>
              <a:buChar char=""/>
            </a:pPr>
            <a:r>
              <a:rPr lang="en-IN" dirty="0"/>
              <a:t>First Aid and CPR Training</a:t>
            </a:r>
          </a:p>
          <a:p>
            <a:pPr marL="742950" lvl="1" indent="-285750">
              <a:buSzPct val="105000"/>
              <a:buFont typeface="Wingdings 3" pitchFamily="18" charset="2"/>
              <a:buChar char=""/>
            </a:pPr>
            <a:r>
              <a:rPr lang="en-IN" dirty="0"/>
              <a:t>Emergency Action and Rescue Procedures</a:t>
            </a:r>
            <a:endParaRPr lang="en-US" dirty="0"/>
          </a:p>
          <a:p>
            <a:pPr marL="742950" lvl="1" indent="-285750">
              <a:buSzPct val="105000"/>
              <a:buFont typeface="Wingdings 3" pitchFamily="18" charset="2"/>
              <a:buChar char=""/>
            </a:pPr>
            <a:r>
              <a:rPr lang="en-IN" dirty="0"/>
              <a:t>Confined Space Entry and Rescue Equipment</a:t>
            </a:r>
          </a:p>
          <a:p>
            <a:pPr marL="742950" lvl="1" indent="-285750">
              <a:buSzPct val="105000"/>
              <a:buFont typeface="Wingdings 3" pitchFamily="18" charset="2"/>
              <a:buChar char=""/>
            </a:pPr>
            <a:r>
              <a:rPr lang="en-IN" dirty="0"/>
              <a:t>Rescue training, including entry and removal from representative spaces Employee health and fitness-to-work assessment by qualified personnel in view of specific confined space entry hazards</a:t>
            </a:r>
            <a:endParaRPr lang="en-US" dirty="0"/>
          </a:p>
          <a:p>
            <a:pPr lvl="0">
              <a:buSzPct val="105000"/>
            </a:pPr>
            <a:endParaRPr lang="en-US" dirty="0"/>
          </a:p>
        </p:txBody>
      </p:sp>
    </p:spTree>
    <p:extLst>
      <p:ext uri="{BB962C8B-B14F-4D97-AF65-F5344CB8AC3E}">
        <p14:creationId xmlns:p14="http://schemas.microsoft.com/office/powerpoint/2010/main" val="38669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Attendant </a:t>
            </a:r>
          </a:p>
        </p:txBody>
      </p:sp>
      <p:sp>
        <p:nvSpPr>
          <p:cNvPr id="5" name="Title 2"/>
          <p:cNvSpPr txBox="1">
            <a:spLocks/>
          </p:cNvSpPr>
          <p:nvPr/>
        </p:nvSpPr>
        <p:spPr>
          <a:xfrm>
            <a:off x="243840" y="591820"/>
            <a:ext cx="8590280" cy="546100"/>
          </a:xfrm>
          <a:prstGeom prst="rect">
            <a:avLst/>
          </a:prstGeom>
        </p:spPr>
        <p:txBody>
          <a:bodyPr/>
          <a:lstStyle/>
          <a:p>
            <a:pPr algn="ctr"/>
            <a:r>
              <a:rPr lang="en-US" sz="3200" dirty="0"/>
              <a:t>DEFINITION</a:t>
            </a:r>
            <a:endParaRPr lang="en-IN" altLang="en-US" sz="3200" noProof="1"/>
          </a:p>
        </p:txBody>
      </p:sp>
      <p:sp>
        <p:nvSpPr>
          <p:cNvPr id="6" name="Rectangle 5"/>
          <p:cNvSpPr>
            <a:spLocks noChangeArrowheads="1"/>
          </p:cNvSpPr>
          <p:nvPr/>
        </p:nvSpPr>
        <p:spPr bwMode="gray">
          <a:xfrm>
            <a:off x="217169" y="1508760"/>
            <a:ext cx="4278631"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lgn="just">
              <a:buSzPct val="105000"/>
              <a:buFont typeface="Wingdings 3" panose="05040102010807070707" pitchFamily="18" charset="2"/>
              <a:buChar char="p"/>
            </a:pPr>
            <a:r>
              <a:rPr lang="en-US" dirty="0">
                <a:cs typeface="Arial" panose="020B0604020202020204" pitchFamily="34" charset="0"/>
              </a:rPr>
              <a:t>An individual stationed outside the confined space who monitors the entrants inside the confined space. There must be at least one </a:t>
            </a:r>
            <a:r>
              <a:rPr lang="en-US" kern="100" dirty="0">
                <a:cs typeface="Arial" panose="020B0604020202020204" pitchFamily="34" charset="0"/>
              </a:rPr>
              <a:t>attendant for</a:t>
            </a:r>
            <a:r>
              <a:rPr lang="en-US" dirty="0">
                <a:cs typeface="Arial" panose="020B0604020202020204" pitchFamily="34" charset="0"/>
              </a:rPr>
              <a:t> each confined space. </a:t>
            </a:r>
            <a:r>
              <a:rPr lang="en-US" kern="0" dirty="0">
                <a:cs typeface="Arial" panose="020B0604020202020204" pitchFamily="34" charset="0"/>
              </a:rPr>
              <a:t>Attendants must</a:t>
            </a:r>
            <a:r>
              <a:rPr lang="en-US" dirty="0">
                <a:cs typeface="Arial" panose="020B0604020202020204" pitchFamily="34" charset="0"/>
              </a:rPr>
              <a:t> meet regulatory requirements to perform this job.</a:t>
            </a:r>
          </a:p>
        </p:txBody>
      </p:sp>
      <p:sp>
        <p:nvSpPr>
          <p:cNvPr id="7" name="Rectangle 2"/>
          <p:cNvSpPr>
            <a:spLocks noChangeArrowheads="1"/>
          </p:cNvSpPr>
          <p:nvPr/>
        </p:nvSpPr>
        <p:spPr bwMode="gray">
          <a:xfrm>
            <a:off x="4662169" y="1125538"/>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Blanking or blinding</a:t>
            </a:r>
          </a:p>
        </p:txBody>
      </p:sp>
      <p:sp>
        <p:nvSpPr>
          <p:cNvPr id="8" name="Rectangle 7"/>
          <p:cNvSpPr>
            <a:spLocks noChangeArrowheads="1"/>
          </p:cNvSpPr>
          <p:nvPr/>
        </p:nvSpPr>
        <p:spPr bwMode="gray">
          <a:xfrm>
            <a:off x="4662169" y="1501776"/>
            <a:ext cx="4278631" cy="49904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indent="-342900">
              <a:buSzPct val="105000"/>
              <a:buFont typeface="Wingdings 3" panose="05040102010807070707" pitchFamily="18" charset="2"/>
              <a:buChar char="p"/>
            </a:pPr>
            <a:r>
              <a:rPr lang="en-US" dirty="0">
                <a:cs typeface="Arial" panose="020B0604020202020204" pitchFamily="34" charset="0"/>
              </a:rPr>
              <a:t>Absolute closure of a pipe, line, or duct by the fastening of a solid plate that is capable of withstanding the maximum pressure of the pipe, line, or duct with no leakage beyond the plate</a:t>
            </a:r>
          </a:p>
        </p:txBody>
      </p:sp>
      <p:pic>
        <p:nvPicPr>
          <p:cNvPr id="10" name="Picture 9"/>
          <p:cNvPicPr>
            <a:picLocks noChangeAspect="1"/>
          </p:cNvPicPr>
          <p:nvPr/>
        </p:nvPicPr>
        <p:blipFill>
          <a:blip r:embed="rId2" cstate="print"/>
          <a:stretch>
            <a:fillRect/>
          </a:stretch>
        </p:blipFill>
        <p:spPr>
          <a:xfrm>
            <a:off x="629885" y="4427626"/>
            <a:ext cx="3453198" cy="1617446"/>
          </a:xfrm>
          <a:prstGeom prst="rect">
            <a:avLst/>
          </a:prstGeom>
        </p:spPr>
      </p:pic>
      <p:pic>
        <p:nvPicPr>
          <p:cNvPr id="11" name="Picture 10"/>
          <p:cNvPicPr>
            <a:picLocks noChangeAspect="1"/>
          </p:cNvPicPr>
          <p:nvPr/>
        </p:nvPicPr>
        <p:blipFill>
          <a:blip r:embed="rId3" cstate="print"/>
          <a:stretch>
            <a:fillRect/>
          </a:stretch>
        </p:blipFill>
        <p:spPr>
          <a:xfrm>
            <a:off x="5074885" y="4427626"/>
            <a:ext cx="3453198" cy="1617446"/>
          </a:xfrm>
          <a:prstGeom prst="rect">
            <a:avLst/>
          </a:prstGeom>
        </p:spPr>
      </p:pic>
    </p:spTree>
    <p:extLst>
      <p:ext uri="{BB962C8B-B14F-4D97-AF65-F5344CB8AC3E}">
        <p14:creationId xmlns:p14="http://schemas.microsoft.com/office/powerpoint/2010/main" val="77165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cs typeface="Arial" panose="020B0604020202020204" pitchFamily="34" charset="0"/>
              </a:rPr>
              <a:t>Entry</a:t>
            </a:r>
            <a:r>
              <a:rPr lang="en-IN" sz="2000" dirty="0">
                <a:cs typeface="Arial" panose="020B0604020202020204" pitchFamily="34" charset="0"/>
              </a:rPr>
              <a:t> </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t>DEFINITION</a:t>
            </a:r>
            <a:endParaRPr lang="en-IN" altLang="en-US" sz="3200" noProof="1"/>
          </a:p>
        </p:txBody>
      </p:sp>
      <p:sp>
        <p:nvSpPr>
          <p:cNvPr id="6" name="Rectangle 5"/>
          <p:cNvSpPr>
            <a:spLocks noChangeArrowheads="1"/>
          </p:cNvSpPr>
          <p:nvPr/>
        </p:nvSpPr>
        <p:spPr bwMode="gray">
          <a:xfrm>
            <a:off x="217169" y="1508760"/>
            <a:ext cx="4278631"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When any part of the employees’ body breaks the plane of any opening of the permit required confined space and performs any work inside that space.</a:t>
            </a:r>
          </a:p>
        </p:txBody>
      </p:sp>
      <p:sp>
        <p:nvSpPr>
          <p:cNvPr id="7" name="Rectangle 2"/>
          <p:cNvSpPr>
            <a:spLocks noChangeArrowheads="1"/>
          </p:cNvSpPr>
          <p:nvPr/>
        </p:nvSpPr>
        <p:spPr bwMode="gray">
          <a:xfrm>
            <a:off x="4662169" y="1125538"/>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cs typeface="Arial" panose="020B0604020202020204" pitchFamily="34" charset="0"/>
              </a:rPr>
              <a:t>Entry Supervisor </a:t>
            </a:r>
            <a:endParaRPr lang="en-US" sz="2000" b="1" dirty="0">
              <a:cs typeface="Arial" panose="020B0604020202020204" pitchFamily="34" charset="0"/>
            </a:endParaRPr>
          </a:p>
        </p:txBody>
      </p:sp>
      <p:sp>
        <p:nvSpPr>
          <p:cNvPr id="8" name="Rectangle 7"/>
          <p:cNvSpPr>
            <a:spLocks noChangeArrowheads="1"/>
          </p:cNvSpPr>
          <p:nvPr/>
        </p:nvSpPr>
        <p:spPr bwMode="gray">
          <a:xfrm>
            <a:off x="4662169" y="1501776"/>
            <a:ext cx="4278631" cy="49904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A person, who authorizes entry into permit confined space, knows the hazards, authorizes job operation within space, and can terminate entry and permit</a:t>
            </a:r>
          </a:p>
        </p:txBody>
      </p:sp>
      <p:pic>
        <p:nvPicPr>
          <p:cNvPr id="9" name="Picture 8"/>
          <p:cNvPicPr>
            <a:picLocks noChangeAspect="1"/>
          </p:cNvPicPr>
          <p:nvPr/>
        </p:nvPicPr>
        <p:blipFill rotWithShape="1">
          <a:blip r:embed="rId2" cstate="print"/>
          <a:srcRect r="1462" b="9239"/>
          <a:stretch/>
        </p:blipFill>
        <p:spPr>
          <a:xfrm>
            <a:off x="419100" y="4178299"/>
            <a:ext cx="3756662" cy="1943101"/>
          </a:xfrm>
          <a:prstGeom prst="rect">
            <a:avLst/>
          </a:prstGeom>
          <a:ln>
            <a:noFill/>
          </a:ln>
          <a:effectLst>
            <a:softEdge rad="112500"/>
          </a:effectLst>
        </p:spPr>
      </p:pic>
      <p:pic>
        <p:nvPicPr>
          <p:cNvPr id="12" name="Picture 11"/>
          <p:cNvPicPr>
            <a:picLocks noChangeAspect="1"/>
          </p:cNvPicPr>
          <p:nvPr/>
        </p:nvPicPr>
        <p:blipFill>
          <a:blip r:embed="rId3" cstate="print"/>
          <a:stretch>
            <a:fillRect/>
          </a:stretch>
        </p:blipFill>
        <p:spPr>
          <a:xfrm>
            <a:off x="4991100" y="4189728"/>
            <a:ext cx="3562352" cy="2007871"/>
          </a:xfrm>
          <a:prstGeom prst="rect">
            <a:avLst/>
          </a:prstGeom>
          <a:ln>
            <a:noFill/>
          </a:ln>
          <a:effectLst>
            <a:softEdge rad="112500"/>
          </a:effectLst>
        </p:spPr>
      </p:pic>
    </p:spTree>
    <p:extLst>
      <p:ext uri="{BB962C8B-B14F-4D97-AF65-F5344CB8AC3E}">
        <p14:creationId xmlns:p14="http://schemas.microsoft.com/office/powerpoint/2010/main" val="364335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Hot Work</a:t>
            </a:r>
            <a:r>
              <a:rPr lang="en-IN" sz="2000" dirty="0">
                <a:cs typeface="Arial" panose="020B0604020202020204" pitchFamily="34" charset="0"/>
              </a:rPr>
              <a:t> </a:t>
            </a:r>
            <a:endParaRPr lang="en-US" sz="2000" dirty="0">
              <a:cs typeface="Arial" panose="020B0604020202020204" pitchFamily="34" charset="0"/>
            </a:endParaRPr>
          </a:p>
        </p:txBody>
      </p:sp>
      <p:sp>
        <p:nvSpPr>
          <p:cNvPr id="5" name="Title 2"/>
          <p:cNvSpPr txBox="1">
            <a:spLocks/>
          </p:cNvSpPr>
          <p:nvPr/>
        </p:nvSpPr>
        <p:spPr>
          <a:xfrm>
            <a:off x="243840" y="591820"/>
            <a:ext cx="8590280" cy="546100"/>
          </a:xfrm>
          <a:prstGeom prst="rect">
            <a:avLst/>
          </a:prstGeom>
        </p:spPr>
        <p:txBody>
          <a:bodyPr/>
          <a:lstStyle/>
          <a:p>
            <a:pPr algn="ctr"/>
            <a:r>
              <a:rPr lang="en-US" sz="3200" dirty="0"/>
              <a:t>DEFINITION</a:t>
            </a:r>
            <a:endParaRPr lang="en-IN" altLang="en-US" sz="3200" noProof="1"/>
          </a:p>
        </p:txBody>
      </p:sp>
      <p:sp>
        <p:nvSpPr>
          <p:cNvPr id="6" name="Rectangle 5"/>
          <p:cNvSpPr>
            <a:spLocks noChangeArrowheads="1"/>
          </p:cNvSpPr>
          <p:nvPr/>
        </p:nvSpPr>
        <p:spPr bwMode="gray">
          <a:xfrm>
            <a:off x="217169" y="1508760"/>
            <a:ext cx="4278631"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Work that could result in a source of ignition such as welding cutting, burning or heating which can cause additional hazards within a confined space. A hot work permit must be issued for all hot work to be performed within a confined space.</a:t>
            </a:r>
            <a:endParaRPr lang="en-US" dirty="0">
              <a:cs typeface="Arial" panose="020B0604020202020204" pitchFamily="34" charset="0"/>
            </a:endParaRPr>
          </a:p>
        </p:txBody>
      </p:sp>
      <p:sp>
        <p:nvSpPr>
          <p:cNvPr id="7" name="Rectangle 2"/>
          <p:cNvSpPr>
            <a:spLocks noChangeArrowheads="1"/>
          </p:cNvSpPr>
          <p:nvPr/>
        </p:nvSpPr>
        <p:spPr bwMode="gray">
          <a:xfrm>
            <a:off x="4662169" y="1125538"/>
            <a:ext cx="4278631"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gn="just"/>
            <a:r>
              <a:rPr lang="en-IN" sz="2000" b="1" dirty="0">
                <a:cs typeface="Arial" panose="020B0604020202020204" pitchFamily="34" charset="0"/>
              </a:rPr>
              <a:t>Non-Permit</a:t>
            </a:r>
            <a:endParaRPr lang="en-US" sz="2000" b="1" dirty="0">
              <a:cs typeface="Arial" panose="020B0604020202020204" pitchFamily="34" charset="0"/>
            </a:endParaRPr>
          </a:p>
        </p:txBody>
      </p:sp>
      <p:sp>
        <p:nvSpPr>
          <p:cNvPr id="8" name="Rectangle 7"/>
          <p:cNvSpPr>
            <a:spLocks noChangeArrowheads="1"/>
          </p:cNvSpPr>
          <p:nvPr/>
        </p:nvSpPr>
        <p:spPr bwMode="gray">
          <a:xfrm>
            <a:off x="4662169" y="1501776"/>
            <a:ext cx="4278631" cy="49904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a:t>
            </a:r>
            <a:r>
              <a:rPr lang="en-IN" b="1" dirty="0"/>
              <a:t>Non</a:t>
            </a:r>
            <a:r>
              <a:rPr lang="en-IN" dirty="0"/>
              <a:t>-</a:t>
            </a:r>
            <a:r>
              <a:rPr lang="en-IN" b="1" dirty="0"/>
              <a:t>permit confined space</a:t>
            </a:r>
            <a:r>
              <a:rPr lang="en-IN" dirty="0"/>
              <a:t>" means a </a:t>
            </a:r>
            <a:r>
              <a:rPr lang="en-IN" b="1" dirty="0"/>
              <a:t>confined space</a:t>
            </a:r>
            <a:r>
              <a:rPr lang="en-IN" dirty="0"/>
              <a:t> that does not contain or, with respect to atmospheric hazards, have the potential to contain any hazard capable of causing death or serious physical harm. "Oxygen deficient atmosphere" means an atmosphere containing less than 19.5 percent oxygen by volume.</a:t>
            </a:r>
            <a:endParaRPr lang="en-US" dirty="0">
              <a:solidFill>
                <a:srgbClr val="FF0000"/>
              </a:solidFill>
              <a:cs typeface="Arial" panose="020B0604020202020204" pitchFamily="34" charset="0"/>
            </a:endParaRPr>
          </a:p>
        </p:txBody>
      </p:sp>
      <p:pic>
        <p:nvPicPr>
          <p:cNvPr id="10" name="Picture 9"/>
          <p:cNvPicPr>
            <a:picLocks noChangeAspect="1"/>
          </p:cNvPicPr>
          <p:nvPr/>
        </p:nvPicPr>
        <p:blipFill rotWithShape="1">
          <a:blip r:embed="rId2" cstate="print"/>
          <a:srcRect t="12778"/>
          <a:stretch/>
        </p:blipFill>
        <p:spPr>
          <a:xfrm>
            <a:off x="544764" y="4447628"/>
            <a:ext cx="3606799" cy="1927772"/>
          </a:xfrm>
          <a:prstGeom prst="rect">
            <a:avLst/>
          </a:prstGeom>
          <a:ln>
            <a:noFill/>
          </a:ln>
          <a:effectLst>
            <a:softEdge rad="112500"/>
          </a:effectLst>
        </p:spPr>
      </p:pic>
      <p:pic>
        <p:nvPicPr>
          <p:cNvPr id="11" name="Picture 10"/>
          <p:cNvPicPr>
            <a:picLocks noChangeAspect="1"/>
          </p:cNvPicPr>
          <p:nvPr/>
        </p:nvPicPr>
        <p:blipFill>
          <a:blip r:embed="rId3" cstate="print"/>
          <a:stretch>
            <a:fillRect/>
          </a:stretch>
        </p:blipFill>
        <p:spPr>
          <a:xfrm>
            <a:off x="5192964" y="4495800"/>
            <a:ext cx="3420241" cy="1803400"/>
          </a:xfrm>
          <a:prstGeom prst="rect">
            <a:avLst/>
          </a:prstGeom>
          <a:ln>
            <a:noFill/>
          </a:ln>
          <a:effectLst>
            <a:softEdge rad="112500"/>
          </a:effectLst>
        </p:spPr>
      </p:pic>
    </p:spTree>
    <p:extLst>
      <p:ext uri="{BB962C8B-B14F-4D97-AF65-F5344CB8AC3E}">
        <p14:creationId xmlns:p14="http://schemas.microsoft.com/office/powerpoint/2010/main" val="132627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HAZARDOUS ATMOSPHERE </a:t>
            </a:r>
          </a:p>
          <a:p>
            <a:endParaRPr lang="en-US" sz="4800" dirty="0"/>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US" dirty="0">
                <a:cs typeface="Arial" panose="020B0604020202020204" pitchFamily="34" charset="0"/>
              </a:rPr>
              <a:t> An atmosphere that exposes employees to a risk of death, incapacitation, injury or acute illness from one or more of the following causes:</a:t>
            </a:r>
          </a:p>
          <a:p>
            <a:pPr marL="742950" lvl="1" indent="-285750" algn="just">
              <a:buSzPct val="105000"/>
              <a:buFont typeface="Wingdings 3" pitchFamily="18" charset="2"/>
              <a:buChar char=""/>
            </a:pPr>
            <a:r>
              <a:rPr lang="en-IN" dirty="0">
                <a:cs typeface="Arial" panose="020B0604020202020204" pitchFamily="34" charset="0"/>
              </a:rPr>
              <a:t>An atmospheric oxygen concentration below 19.5 percent or above 23.5 percent; </a:t>
            </a:r>
            <a:endParaRPr lang="en-US" dirty="0">
              <a:cs typeface="Arial" panose="020B0604020202020204" pitchFamily="34" charset="0"/>
            </a:endParaRPr>
          </a:p>
          <a:p>
            <a:pPr marL="742950" lvl="1" indent="-285750" algn="just">
              <a:buSzPct val="105000"/>
              <a:buFont typeface="Wingdings 3" pitchFamily="18" charset="2"/>
              <a:buChar char=""/>
            </a:pPr>
            <a:r>
              <a:rPr lang="en-IN" dirty="0">
                <a:cs typeface="Arial" panose="020B0604020202020204" pitchFamily="34" charset="0"/>
              </a:rPr>
              <a:t>A flammable gas, vapours, or mists in excess of 10 percent of its lower explosive limit (LEL)</a:t>
            </a:r>
            <a:endParaRPr lang="en-US" dirty="0">
              <a:cs typeface="Arial" panose="020B0604020202020204" pitchFamily="34" charset="0"/>
            </a:endParaRPr>
          </a:p>
          <a:p>
            <a:pPr marL="742950" lvl="1" indent="-285750" algn="just">
              <a:buSzPct val="105000"/>
              <a:buFont typeface="Wingdings 3" pitchFamily="18" charset="2"/>
              <a:buChar char=""/>
            </a:pPr>
            <a:r>
              <a:rPr lang="en-IN" dirty="0">
                <a:cs typeface="Arial" panose="020B0604020202020204" pitchFamily="34" charset="0"/>
              </a:rPr>
              <a:t>An atmospheric concentration at or above the permissible exposure limit of any substance considered toxic. </a:t>
            </a:r>
            <a:endParaRPr lang="en-US" dirty="0">
              <a:cs typeface="Arial" panose="020B0604020202020204" pitchFamily="34" charset="0"/>
            </a:endParaRPr>
          </a:p>
          <a:p>
            <a:pPr marL="742950" lvl="1" indent="-285750" algn="just">
              <a:buSzPct val="105000"/>
              <a:buFont typeface="Wingdings 3" pitchFamily="18" charset="2"/>
              <a:buChar char=""/>
            </a:pPr>
            <a:r>
              <a:rPr lang="en-IN" dirty="0">
                <a:cs typeface="Arial" panose="020B0604020202020204" pitchFamily="34" charset="0"/>
              </a:rPr>
              <a:t>An airborne combustible dust at a concentration that obscures vision at a distance of five feet (1.52M) or less; </a:t>
            </a:r>
            <a:endParaRPr lang="en-US" dirty="0">
              <a:cs typeface="Arial" panose="020B0604020202020204" pitchFamily="34" charset="0"/>
            </a:endParaRPr>
          </a:p>
          <a:p>
            <a:pPr marL="742950" lvl="1" indent="-285750" algn="just">
              <a:buSzPct val="105000"/>
              <a:buFont typeface="Wingdings 3" pitchFamily="18" charset="2"/>
              <a:buChar char=""/>
            </a:pPr>
            <a:r>
              <a:rPr lang="en-IN" dirty="0">
                <a:cs typeface="Arial" panose="020B0604020202020204" pitchFamily="34" charset="0"/>
              </a:rPr>
              <a:t>Any atmospheric condition recognized as immediately dangerous to life or health.</a:t>
            </a:r>
            <a:endParaRPr lang="en-US" dirty="0"/>
          </a:p>
          <a:p>
            <a:pPr marL="285750" indent="-285750">
              <a:buSzPct val="105000"/>
              <a:buFont typeface="Wingdings 3" panose="05040102010807070707" pitchFamily="18" charset="2"/>
              <a:buChar char=""/>
            </a:pPr>
            <a:endParaRPr lang="en-IN" dirty="0"/>
          </a:p>
        </p:txBody>
      </p:sp>
    </p:spTree>
    <p:extLst>
      <p:ext uri="{BB962C8B-B14F-4D97-AF65-F5344CB8AC3E}">
        <p14:creationId xmlns:p14="http://schemas.microsoft.com/office/powerpoint/2010/main" val="77165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HAZARDOUS ATMOSPHERE </a:t>
            </a: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cs typeface="Arial" panose="020B0604020202020204" pitchFamily="34" charset="0"/>
              </a:rPr>
              <a:t>Contains a material that has the potential for engulfing an entrant</a:t>
            </a:r>
            <a:r>
              <a:rPr lang="en-IN" dirty="0"/>
              <a:t>. </a:t>
            </a:r>
            <a:endParaRPr lang="en-US" dirty="0"/>
          </a:p>
          <a:p>
            <a:pPr marL="742950" lvl="1" indent="-285750">
              <a:buSzPct val="105000"/>
              <a:buFont typeface="Wingdings 3" pitchFamily="18" charset="2"/>
              <a:buChar char=""/>
            </a:pPr>
            <a:r>
              <a:rPr lang="en-IN" dirty="0">
                <a:cs typeface="Arial" panose="020B0604020202020204" pitchFamily="34" charset="0"/>
              </a:rPr>
              <a:t>Has an internal configuration such that an entrant could be trapped or asphyxiated  by inwardly converging walls or by a floor that slopes downward and tapers to a smaller cross-section.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Contains any other recognized serious safety or health hazard.</a:t>
            </a:r>
            <a:endParaRPr lang="en-IN" dirty="0"/>
          </a:p>
        </p:txBody>
      </p:sp>
      <p:pic>
        <p:nvPicPr>
          <p:cNvPr id="8" name="Picture 7"/>
          <p:cNvPicPr>
            <a:picLocks noChangeAspect="1"/>
          </p:cNvPicPr>
          <p:nvPr/>
        </p:nvPicPr>
        <p:blipFill rotWithShape="1">
          <a:blip r:embed="rId2" cstate="print"/>
          <a:srcRect l="11364" r="10985"/>
          <a:stretch/>
        </p:blipFill>
        <p:spPr>
          <a:xfrm>
            <a:off x="6235700" y="4269739"/>
            <a:ext cx="2598420" cy="2091411"/>
          </a:xfrm>
          <a:prstGeom prst="rect">
            <a:avLst/>
          </a:prstGeom>
        </p:spPr>
      </p:pic>
    </p:spTree>
    <p:extLst>
      <p:ext uri="{BB962C8B-B14F-4D97-AF65-F5344CB8AC3E}">
        <p14:creationId xmlns:p14="http://schemas.microsoft.com/office/powerpoint/2010/main" val="77165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7169" y="1129030"/>
            <a:ext cx="8733007" cy="376238"/>
          </a:xfrm>
          <a:prstGeom prst="rect">
            <a:avLst/>
          </a:prstGeom>
          <a:solidFill>
            <a:schemeClr val="accent4"/>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IN" sz="2000" b="1" dirty="0">
                <a:cs typeface="Arial" panose="020B0604020202020204" pitchFamily="34" charset="0"/>
              </a:rPr>
              <a:t>Confined space</a:t>
            </a:r>
          </a:p>
        </p:txBody>
      </p:sp>
      <p:sp>
        <p:nvSpPr>
          <p:cNvPr id="5" name="Title 2"/>
          <p:cNvSpPr txBox="1">
            <a:spLocks/>
          </p:cNvSpPr>
          <p:nvPr/>
        </p:nvSpPr>
        <p:spPr>
          <a:xfrm>
            <a:off x="243840" y="591820"/>
            <a:ext cx="8590280" cy="546100"/>
          </a:xfrm>
          <a:prstGeom prst="rect">
            <a:avLst/>
          </a:prstGeom>
        </p:spPr>
        <p:txBody>
          <a:bodyPr/>
          <a:lstStyle/>
          <a:p>
            <a:pPr algn="ctr"/>
            <a:r>
              <a:rPr lang="en-US" sz="3200" dirty="0">
                <a:cs typeface="Arial" panose="020B0604020202020204" pitchFamily="34" charset="0"/>
              </a:rPr>
              <a:t>HAZARDOUS ATMOSPHERE </a:t>
            </a:r>
          </a:p>
        </p:txBody>
      </p:sp>
      <p:sp>
        <p:nvSpPr>
          <p:cNvPr id="6" name="Rectangle 5"/>
          <p:cNvSpPr>
            <a:spLocks noChangeArrowheads="1"/>
          </p:cNvSpPr>
          <p:nvPr/>
        </p:nvSpPr>
        <p:spPr bwMode="gray">
          <a:xfrm>
            <a:off x="217169" y="1508760"/>
            <a:ext cx="8733007" cy="498348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buSzPct val="105000"/>
              <a:buFont typeface="Wingdings 3" panose="05040102010807070707" pitchFamily="18" charset="2"/>
              <a:buChar char="p"/>
            </a:pPr>
            <a:r>
              <a:rPr lang="en-IN" dirty="0">
                <a:cs typeface="Arial" panose="020B0604020202020204" pitchFamily="34" charset="0"/>
              </a:rPr>
              <a:t>Confined Space refers to any place, including any vessel, tank, container, pit, bund, chamber, cellar or any other similar space which, by virtue of its enclosed nature, creates conditions that give rise to a likelihood of an accident, harm or injury of such a nature as to require emergency action due to</a:t>
            </a:r>
          </a:p>
          <a:p>
            <a:pPr algn="just">
              <a:buSzPct val="105000"/>
              <a:buFont typeface="Wingdings 3" pitchFamily="18" charset="2"/>
              <a:buChar char="p"/>
            </a:pPr>
            <a:r>
              <a:rPr lang="en-IN" dirty="0">
                <a:cs typeface="Arial" panose="020B0604020202020204" pitchFamily="34" charset="0"/>
              </a:rPr>
              <a:t> The presence or reasonable foreseeable presence of:</a:t>
            </a:r>
          </a:p>
          <a:p>
            <a:pPr marL="1200150" lvl="2" indent="-285750">
              <a:buSzPct val="105000"/>
              <a:buFont typeface="Wingdings 3" pitchFamily="18" charset="2"/>
              <a:buChar char=""/>
            </a:pPr>
            <a:r>
              <a:rPr lang="en-IN" dirty="0">
                <a:cs typeface="Arial" panose="020B0604020202020204" pitchFamily="34" charset="0"/>
              </a:rPr>
              <a:t>flammable or explosive atmospheres</a:t>
            </a:r>
          </a:p>
          <a:p>
            <a:pPr marL="1200150" lvl="2" indent="-285750">
              <a:buSzPct val="105000"/>
              <a:buFont typeface="Wingdings 3" pitchFamily="18" charset="2"/>
              <a:buChar char=""/>
            </a:pPr>
            <a:r>
              <a:rPr lang="en-IN" dirty="0">
                <a:cs typeface="Arial" panose="020B0604020202020204" pitchFamily="34" charset="0"/>
              </a:rPr>
              <a:t>harmful gas, fume or vapour</a:t>
            </a:r>
          </a:p>
          <a:p>
            <a:pPr marL="1200150" lvl="2" indent="-285750">
              <a:buSzPct val="105000"/>
              <a:buFont typeface="Wingdings 3" pitchFamily="18" charset="2"/>
              <a:buChar char=""/>
            </a:pPr>
            <a:r>
              <a:rPr lang="en-IN" dirty="0">
                <a:cs typeface="Arial" panose="020B0604020202020204" pitchFamily="34" charset="0"/>
              </a:rPr>
              <a:t>free flowing solid or an increasing level of liquid</a:t>
            </a:r>
          </a:p>
          <a:p>
            <a:pPr marL="1200150" lvl="2" indent="-285750">
              <a:buSzPct val="105000"/>
              <a:buFont typeface="Wingdings 3" pitchFamily="18" charset="2"/>
              <a:buChar char=""/>
            </a:pPr>
            <a:r>
              <a:rPr lang="en-IN" dirty="0">
                <a:cs typeface="Arial" panose="020B0604020202020204" pitchFamily="34" charset="0"/>
              </a:rPr>
              <a:t>excess of oxygen</a:t>
            </a:r>
          </a:p>
          <a:p>
            <a:pPr marL="1200150" lvl="2" indent="-285750">
              <a:buSzPct val="105000"/>
              <a:buFont typeface="Wingdings 3" pitchFamily="18" charset="2"/>
              <a:buChar char=""/>
            </a:pPr>
            <a:r>
              <a:rPr lang="en-IN" dirty="0">
                <a:cs typeface="Arial" panose="020B0604020202020204" pitchFamily="34" charset="0"/>
              </a:rPr>
              <a:t>excessively high temperature</a:t>
            </a:r>
            <a:endParaRPr lang="en-US" dirty="0">
              <a:cs typeface="Arial" panose="020B0604020202020204" pitchFamily="34" charset="0"/>
            </a:endParaRPr>
          </a:p>
          <a:p>
            <a:pPr marL="1200150" lvl="2" indent="-285750">
              <a:buSzPct val="105000"/>
              <a:buFont typeface="Wingdings 3" pitchFamily="18" charset="2"/>
              <a:buChar char=""/>
            </a:pPr>
            <a:r>
              <a:rPr lang="en-IN" dirty="0">
                <a:cs typeface="Arial" panose="020B0604020202020204" pitchFamily="34" charset="0"/>
              </a:rPr>
              <a:t>the lack or reasonably foreseeable lack of oxygen</a:t>
            </a:r>
            <a:endParaRPr lang="en-US" dirty="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lvl="0"/>
            <a:r>
              <a:rPr lang="en-I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srcRect l="11364" r="10985"/>
          <a:stretch/>
        </p:blipFill>
        <p:spPr>
          <a:xfrm>
            <a:off x="6235700" y="4269739"/>
            <a:ext cx="2598420" cy="2091411"/>
          </a:xfrm>
          <a:prstGeom prst="rect">
            <a:avLst/>
          </a:prstGeom>
        </p:spPr>
      </p:pic>
    </p:spTree>
    <p:extLst>
      <p:ext uri="{BB962C8B-B14F-4D97-AF65-F5344CB8AC3E}">
        <p14:creationId xmlns:p14="http://schemas.microsoft.com/office/powerpoint/2010/main" val="3361049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ES-501_BG-001</Template>
  <TotalTime>7061</TotalTime>
  <Words>2716</Words>
  <Application>Microsoft Office PowerPoint</Application>
  <PresentationFormat>On-screen Show (4:3)</PresentationFormat>
  <Paragraphs>253</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Andalus</vt:lpstr>
      <vt:lpstr>Arial</vt:lpstr>
      <vt:lpstr>Calibri</vt:lpstr>
      <vt:lpstr>Calibri Light</vt:lpstr>
      <vt:lpstr>Symbol</vt:lpstr>
      <vt:lpstr>Wingdings 3</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abhinav pandey</cp:lastModifiedBy>
  <cp:revision>382</cp:revision>
  <dcterms:created xsi:type="dcterms:W3CDTF">2017-01-12T05:32:14Z</dcterms:created>
  <dcterms:modified xsi:type="dcterms:W3CDTF">2025-04-04T06:55:05Z</dcterms:modified>
</cp:coreProperties>
</file>