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53"/>
  </p:notesMasterIdLst>
  <p:sldIdLst>
    <p:sldId id="293" r:id="rId6"/>
    <p:sldId id="391" r:id="rId7"/>
    <p:sldId id="350" r:id="rId8"/>
    <p:sldId id="351" r:id="rId9"/>
    <p:sldId id="393" r:id="rId10"/>
    <p:sldId id="394" r:id="rId11"/>
    <p:sldId id="395" r:id="rId12"/>
    <p:sldId id="396" r:id="rId13"/>
    <p:sldId id="397" r:id="rId14"/>
    <p:sldId id="398" r:id="rId15"/>
    <p:sldId id="399" r:id="rId16"/>
    <p:sldId id="400" r:id="rId17"/>
    <p:sldId id="401" r:id="rId18"/>
    <p:sldId id="412" r:id="rId19"/>
    <p:sldId id="402" r:id="rId20"/>
    <p:sldId id="403" r:id="rId21"/>
    <p:sldId id="404" r:id="rId22"/>
    <p:sldId id="405" r:id="rId23"/>
    <p:sldId id="406" r:id="rId24"/>
    <p:sldId id="407" r:id="rId25"/>
    <p:sldId id="408" r:id="rId26"/>
    <p:sldId id="409" r:id="rId27"/>
    <p:sldId id="410" r:id="rId28"/>
    <p:sldId id="411" r:id="rId29"/>
    <p:sldId id="414" r:id="rId30"/>
    <p:sldId id="413" r:id="rId31"/>
    <p:sldId id="415" r:id="rId32"/>
    <p:sldId id="416" r:id="rId33"/>
    <p:sldId id="417" r:id="rId34"/>
    <p:sldId id="418" r:id="rId35"/>
    <p:sldId id="419" r:id="rId36"/>
    <p:sldId id="420" r:id="rId37"/>
    <p:sldId id="421" r:id="rId38"/>
    <p:sldId id="422" r:id="rId39"/>
    <p:sldId id="423" r:id="rId40"/>
    <p:sldId id="424" r:id="rId41"/>
    <p:sldId id="425" r:id="rId42"/>
    <p:sldId id="426" r:id="rId43"/>
    <p:sldId id="427" r:id="rId44"/>
    <p:sldId id="428" r:id="rId45"/>
    <p:sldId id="429" r:id="rId46"/>
    <p:sldId id="430" r:id="rId47"/>
    <p:sldId id="431" r:id="rId48"/>
    <p:sldId id="432" r:id="rId49"/>
    <p:sldId id="433" r:id="rId50"/>
    <p:sldId id="434" r:id="rId51"/>
    <p:sldId id="303" r:id="rId52"/>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99FF"/>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61" autoAdjust="0"/>
    <p:restoredTop sz="94660"/>
  </p:normalViewPr>
  <p:slideViewPr>
    <p:cSldViewPr>
      <p:cViewPr varScale="1">
        <p:scale>
          <a:sx n="62" d="100"/>
          <a:sy n="62" d="100"/>
        </p:scale>
        <p:origin x="58" y="4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2/2/2021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dirty="0"/>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miter lim="800000"/>
            <a:headEnd/>
            <a:tailEnd/>
          </a:ln>
        </p:spPr>
        <p:txBody>
          <a:bodyPr/>
          <a:lstStyle/>
          <a:p>
            <a:fld id="{CB0D6EC0-2EC3-4851-BE69-B5F8519C65A1}" type="slidenum">
              <a:rPr altLang="en-US"/>
              <a:pPr/>
              <a:t>3</a:t>
            </a:fld>
            <a:endParaRPr lang="en-IN" altLang="en-US" dirty="0"/>
          </a:p>
        </p:txBody>
      </p:sp>
      <p:sp>
        <p:nvSpPr>
          <p:cNvPr id="17411"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eaLnBrk="1" hangingPunct="1"/>
            <a:fld id="{D2ABA893-30B2-4E43-A2EE-020F6AB87CFF}" type="slidenum">
              <a:rPr lang="en-GB" altLang="en-US" sz="1300"/>
              <a:pPr algn="r" defTabSz="947738" eaLnBrk="1" hangingPunct="1"/>
              <a:t>3</a:t>
            </a:fld>
            <a:endParaRPr lang="en-GB" altLang="en-US" sz="1300" dirty="0"/>
          </a:p>
        </p:txBody>
      </p:sp>
      <p:sp>
        <p:nvSpPr>
          <p:cNvPr id="17412" name="Rectangle 2"/>
          <p:cNvSpPr>
            <a:spLocks noGrp="1" noRot="1" noChangeAspect="1" noChangeArrowheads="1" noTextEdit="1"/>
          </p:cNvSpPr>
          <p:nvPr>
            <p:ph type="sldImg"/>
          </p:nvPr>
        </p:nvSpPr>
        <p:spPr>
          <a:xfrm>
            <a:off x="917575" y="744538"/>
            <a:ext cx="4964113" cy="3724275"/>
          </a:xfrm>
          <a:ln/>
        </p:spPr>
      </p:sp>
      <p:sp>
        <p:nvSpPr>
          <p:cNvPr id="17413" name="Rectangle 3"/>
          <p:cNvSpPr>
            <a:spLocks noGrp="1" noChangeArrowheads="1"/>
          </p:cNvSpPr>
          <p:nvPr>
            <p:ph type="body" idx="1"/>
          </p:nvPr>
        </p:nvSpPr>
        <p:spPr>
          <a:xfrm>
            <a:off x="906357" y="4715907"/>
            <a:ext cx="4984962" cy="4467701"/>
          </a:xfrm>
          <a:noFill/>
        </p:spPr>
        <p:txBody>
          <a:bodyPr lIns="94824" tIns="47416" rIns="94824" bIns="47416"/>
          <a:lstStyle/>
          <a:p>
            <a:pPr eaLnBrk="1" hangingPunct="1"/>
            <a:endParaRPr lang="de-DE" altLang="en-US">
              <a:latin typeface="Arial" charset="0"/>
              <a:cs typeface="Arial" charset="0"/>
            </a:endParaRPr>
          </a:p>
        </p:txBody>
      </p:sp>
    </p:spTree>
    <p:extLst>
      <p:ext uri="{BB962C8B-B14F-4D97-AF65-F5344CB8AC3E}">
        <p14:creationId xmlns:p14="http://schemas.microsoft.com/office/powerpoint/2010/main" val="407480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5462E2-F543-4B30-B078-C63253CE8CBB}" type="slidenum">
              <a:rPr lang="en-US" smtClean="0"/>
              <a:pPr/>
              <a:t>7</a:t>
            </a:fld>
            <a:endParaRPr lang="en-US" dirty="0"/>
          </a:p>
        </p:txBody>
      </p:sp>
    </p:spTree>
    <p:extLst>
      <p:ext uri="{BB962C8B-B14F-4D97-AF65-F5344CB8AC3E}">
        <p14:creationId xmlns:p14="http://schemas.microsoft.com/office/powerpoint/2010/main" val="2298892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B55683-9E17-4AD1-9C5E-E92057326C35}" type="slidenum">
              <a:rPr lang="en-US" smtClean="0"/>
              <a:t>47</a:t>
            </a:fld>
            <a:endParaRPr lang="en-US" dirty="0"/>
          </a:p>
        </p:txBody>
      </p:sp>
    </p:spTree>
    <p:extLst>
      <p:ext uri="{BB962C8B-B14F-4D97-AF65-F5344CB8AC3E}">
        <p14:creationId xmlns:p14="http://schemas.microsoft.com/office/powerpoint/2010/main" val="1352850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2/2/2021</a:t>
            </a:fld>
            <a:endParaRPr lang="en-US" dirty="0"/>
          </a:p>
        </p:txBody>
      </p:sp>
      <p:sp>
        <p:nvSpPr>
          <p:cNvPr id="10" name="Footer Placeholder 4">
            <a:extLst>
              <a:ext uri="{FF2B5EF4-FFF2-40B4-BE49-F238E27FC236}">
                <a16:creationId xmlns:a16="http://schemas.microsoft.com/office/drawing/2014/main"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27103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223398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2/2/2021</a:t>
            </a:fld>
            <a:endParaRPr lang="en-US" dirty="0"/>
          </a:p>
        </p:txBody>
      </p:sp>
      <p:sp>
        <p:nvSpPr>
          <p:cNvPr id="7" name="Footer Placeholder 4">
            <a:extLst>
              <a:ext uri="{FF2B5EF4-FFF2-40B4-BE49-F238E27FC236}">
                <a16:creationId xmlns:a16="http://schemas.microsoft.com/office/drawing/2014/main"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77333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21917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2/2/2021</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29224303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gif"/></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xml"/><Relationship Id="rId5" Type="http://schemas.openxmlformats.org/officeDocument/2006/relationships/image" Target="../media/image52.jpeg"/><Relationship Id="rId4" Type="http://schemas.openxmlformats.org/officeDocument/2006/relationships/image" Target="../media/image51.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700" y="1828800"/>
            <a:ext cx="9029700" cy="707886"/>
          </a:xfrm>
          <a:prstGeom prst="rect">
            <a:avLst/>
          </a:prstGeom>
        </p:spPr>
        <p:txBody>
          <a:bodyPr wrap="square">
            <a:spAutoFit/>
          </a:bodyPr>
          <a:lstStyle/>
          <a:p>
            <a:r>
              <a:rPr lang="en-IN" sz="4000" b="1" dirty="0">
                <a:effectLst>
                  <a:outerShdw blurRad="38100" dist="38100" dir="2700000" algn="tl">
                    <a:schemeClr val="accent6">
                      <a:alpha val="43000"/>
                    </a:schemeClr>
                  </a:outerShdw>
                </a:effectLst>
                <a:latin typeface="Algerian" panose="04020705040A02060702" pitchFamily="82" charset="0"/>
              </a:rPr>
              <a:t>PERSONAL PROTECTIVE EQUIPMENT'S </a:t>
            </a:r>
            <a:endParaRPr lang="en-US" sz="4000" dirty="0">
              <a:effectLst>
                <a:outerShdw blurRad="38100" dist="38100" dir="2700000" algn="tl">
                  <a:schemeClr val="accent6">
                    <a:alpha val="43000"/>
                  </a:schemeClr>
                </a:outerShdw>
              </a:effectLst>
              <a:latin typeface="Algerian" panose="04020705040A02060702" pitchFamily="82" charset="0"/>
            </a:endParaRPr>
          </a:p>
        </p:txBody>
      </p:sp>
      <p:sp>
        <p:nvSpPr>
          <p:cNvPr id="9" name="Title 8"/>
          <p:cNvSpPr>
            <a:spLocks noGrp="1"/>
          </p:cNvSpPr>
          <p:nvPr>
            <p:ph type="title"/>
          </p:nvPr>
        </p:nvSpPr>
        <p:spPr>
          <a:xfrm>
            <a:off x="457200" y="685800"/>
            <a:ext cx="8229600" cy="1143000"/>
          </a:xfrm>
        </p:spPr>
        <p:txBody>
          <a:bodyPr>
            <a:normAutofit/>
          </a:bodyPr>
          <a:lstStyle/>
          <a:p>
            <a:r>
              <a:rPr lang="en-US" sz="5400" b="1" u="sng" dirty="0">
                <a:effectLst>
                  <a:outerShdw blurRad="38100" dist="38100" dir="2700000" algn="tl">
                    <a:schemeClr val="accent6">
                      <a:alpha val="43000"/>
                    </a:schemeClr>
                  </a:outerShdw>
                </a:effectLst>
                <a:latin typeface="Algerian" panose="04020705040A02060702" pitchFamily="82" charset="0"/>
              </a:rPr>
              <a:t>CONSTRUCTION SAFETY</a:t>
            </a:r>
          </a:p>
        </p:txBody>
      </p:sp>
      <p:pic>
        <p:nvPicPr>
          <p:cNvPr id="1026" name="Picture 2" descr="Image result for CONSTRUCTION SAFET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6416" y="2549386"/>
            <a:ext cx="5951167" cy="388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014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4138284"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t>Safety Glasses</a:t>
            </a:r>
            <a:endParaRPr lang="en-US" sz="2000" b="1" dirty="0"/>
          </a:p>
        </p:txBody>
      </p:sp>
      <p:sp>
        <p:nvSpPr>
          <p:cNvPr id="8" name="Rectangle 12"/>
          <p:cNvSpPr>
            <a:spLocks noChangeArrowheads="1"/>
          </p:cNvSpPr>
          <p:nvPr/>
        </p:nvSpPr>
        <p:spPr bwMode="gray">
          <a:xfrm>
            <a:off x="228600" y="1752600"/>
            <a:ext cx="4138284"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lvl="1" indent="-285750">
              <a:buSzPct val="105000"/>
              <a:buFont typeface="Wingdings 3" pitchFamily="18" charset="2"/>
              <a:buChar char=""/>
            </a:pPr>
            <a:r>
              <a:rPr lang="en-IN" dirty="0">
                <a:cs typeface="Calibri" pitchFamily="34" charset="0"/>
              </a:rPr>
              <a:t>Safety glasses are perhaps the most widely used type of eye protection. </a:t>
            </a:r>
          </a:p>
          <a:p>
            <a:pPr marL="742950" lvl="1" indent="-285750">
              <a:buSzPct val="105000"/>
              <a:buFont typeface="Wingdings 3" pitchFamily="18" charset="2"/>
              <a:buChar char=""/>
            </a:pPr>
            <a:r>
              <a:rPr lang="en-IN" dirty="0">
                <a:cs typeface="Calibri" pitchFamily="34" charset="0"/>
              </a:rPr>
              <a:t>While they may look similar to regular glasses, they are much stronger and more resistant to impact and heat than regular glasses. </a:t>
            </a:r>
          </a:p>
          <a:p>
            <a:pPr marL="742950" lvl="1" indent="-285750">
              <a:buSzPct val="105000"/>
              <a:buFont typeface="Wingdings 3" pitchFamily="18" charset="2"/>
              <a:buChar char=""/>
            </a:pPr>
            <a:r>
              <a:rPr lang="en-IN" dirty="0">
                <a:cs typeface="Calibri" pitchFamily="34" charset="0"/>
              </a:rPr>
              <a:t>In addition, most safety glasses are equipped with side shields that give you protection from hazards that may not be directly in front of you. </a:t>
            </a:r>
            <a:endParaRPr lang="en-US" dirty="0">
              <a:cs typeface="Calibri" pitchFamily="34" charset="0"/>
            </a:endParaRPr>
          </a:p>
          <a:p>
            <a:pPr>
              <a:buSzPct val="105000"/>
            </a:pPr>
            <a:endParaRPr lang="en-US" dirty="0">
              <a:ea typeface="Calibri" panose="020F0502020204030204" pitchFamily="34" charset="0"/>
              <a:cs typeface="Times New Roman" panose="02020603050405020304" pitchFamily="18" charset="0"/>
            </a:endParaRPr>
          </a:p>
        </p:txBody>
      </p:sp>
      <p:sp>
        <p:nvSpPr>
          <p:cNvPr id="10"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a:latin typeface="+mn-lt"/>
              </a:rPr>
              <a:t>EYES &amp; FACE PROTECTION</a:t>
            </a:r>
            <a:endParaRPr lang="en-US" sz="3200" noProof="1">
              <a:latin typeface="+mn-lt"/>
            </a:endParaRPr>
          </a:p>
        </p:txBody>
      </p:sp>
      <p:pic>
        <p:nvPicPr>
          <p:cNvPr id="7" name="Picture 2" descr="Image resul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175" y="5008372"/>
            <a:ext cx="3903133" cy="14051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
          <p:cNvSpPr>
            <a:spLocks noChangeArrowheads="1"/>
          </p:cNvSpPr>
          <p:nvPr/>
        </p:nvSpPr>
        <p:spPr bwMode="gray">
          <a:xfrm>
            <a:off x="4572000" y="1295400"/>
            <a:ext cx="42481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lvl="0">
              <a:buSzPct val="105000"/>
            </a:pPr>
            <a:r>
              <a:rPr lang="en-IN" sz="2000" b="1" dirty="0"/>
              <a:t>Goggles </a:t>
            </a:r>
            <a:endParaRPr lang="en-US" sz="2000" b="1" dirty="0"/>
          </a:p>
        </p:txBody>
      </p:sp>
      <p:sp>
        <p:nvSpPr>
          <p:cNvPr id="14" name="Rectangle 12"/>
          <p:cNvSpPr>
            <a:spLocks noChangeArrowheads="1"/>
          </p:cNvSpPr>
          <p:nvPr/>
        </p:nvSpPr>
        <p:spPr bwMode="gray">
          <a:xfrm>
            <a:off x="4572000" y="1752600"/>
            <a:ext cx="4248150"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lvl="1" indent="-285750">
              <a:buSzPct val="105000"/>
              <a:buFont typeface="Wingdings 3" pitchFamily="18" charset="2"/>
              <a:buChar char=""/>
            </a:pPr>
            <a:r>
              <a:rPr lang="en-IN" dirty="0"/>
              <a:t>Goggles give you more protection than safety glasses because they fit closer to your face. </a:t>
            </a:r>
          </a:p>
          <a:p>
            <a:pPr marL="742950" lvl="1" indent="-285750">
              <a:buSzPct val="105000"/>
              <a:buFont typeface="Wingdings 3" pitchFamily="18" charset="2"/>
              <a:buChar char=""/>
            </a:pPr>
            <a:r>
              <a:rPr lang="en-IN" dirty="0"/>
              <a:t>Because goggles surround the eye area, they give you more protection in situations where you might encounter splashing liquids, fumes, vapours, powders, dusts, and mists. </a:t>
            </a:r>
          </a:p>
          <a:p>
            <a:pPr marL="742950" lvl="1" indent="-285750">
              <a:buSzPct val="105000"/>
              <a:buFont typeface="Wingdings 3" pitchFamily="18" charset="2"/>
              <a:buChar char=""/>
            </a:pPr>
            <a:r>
              <a:rPr lang="en-IN" dirty="0"/>
              <a:t>Different types of goggles are available. They must indicate that they are chemical splash Goggles to be worn for that purpose. </a:t>
            </a:r>
            <a:endParaRPr lang="en-US" dirty="0"/>
          </a:p>
        </p:txBody>
      </p:sp>
      <p:pic>
        <p:nvPicPr>
          <p:cNvPr id="16" name="Picture 1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0" y="5080000"/>
            <a:ext cx="4295775" cy="1371600"/>
          </a:xfrm>
          <a:prstGeom prst="rect">
            <a:avLst/>
          </a:prstGeom>
        </p:spPr>
      </p:pic>
    </p:spTree>
    <p:extLst>
      <p:ext uri="{BB962C8B-B14F-4D97-AF65-F5344CB8AC3E}">
        <p14:creationId xmlns:p14="http://schemas.microsoft.com/office/powerpoint/2010/main" val="372286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4138284"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solidFill>
                  <a:srgbClr val="000000"/>
                </a:solidFill>
                <a:ea typeface="Times New Roman" panose="02020603050405020304" pitchFamily="18" charset="0"/>
                <a:cs typeface="Times New Roman" panose="02020603050405020304" pitchFamily="18" charset="0"/>
              </a:rPr>
              <a:t>Welding Helmets</a:t>
            </a:r>
            <a:endParaRPr lang="en-US" sz="2000" b="1" dirty="0">
              <a:ea typeface="Calibri" panose="020F0502020204030204" pitchFamily="34" charset="0"/>
              <a:cs typeface="Times New Roman" panose="02020603050405020304" pitchFamily="18" charset="0"/>
            </a:endParaRPr>
          </a:p>
        </p:txBody>
      </p:sp>
      <p:sp>
        <p:nvSpPr>
          <p:cNvPr id="8" name="Rectangle 12"/>
          <p:cNvSpPr>
            <a:spLocks noChangeArrowheads="1"/>
          </p:cNvSpPr>
          <p:nvPr/>
        </p:nvSpPr>
        <p:spPr bwMode="gray">
          <a:xfrm>
            <a:off x="228600" y="1752600"/>
            <a:ext cx="4138284"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marR="0" indent="-285750">
              <a:lnSpc>
                <a:spcPct val="115000"/>
              </a:lnSpc>
              <a:spcBef>
                <a:spcPts val="0"/>
              </a:spcBef>
              <a:spcAft>
                <a:spcPts val="1000"/>
              </a:spcAft>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Welding helmets provide both face and eye protection. </a:t>
            </a:r>
          </a:p>
          <a:p>
            <a:pPr marL="742950" marR="0" indent="-285750">
              <a:lnSpc>
                <a:spcPct val="115000"/>
              </a:lnSpc>
              <a:spcBef>
                <a:spcPts val="0"/>
              </a:spcBef>
              <a:spcAft>
                <a:spcPts val="1000"/>
              </a:spcAft>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Welding helmets use special absorptive lenses that filter the intense light and radiant energy that is produced during welding operations, as with face shields, safety glasses or goggles should be worn when using a welding helmet. </a:t>
            </a:r>
            <a:endParaRPr lang="en-US" dirty="0">
              <a:ea typeface="Calibri" panose="020F0502020204030204" pitchFamily="34" charset="0"/>
              <a:cs typeface="Times New Roman" panose="02020603050405020304" pitchFamily="18" charset="0"/>
            </a:endParaRPr>
          </a:p>
        </p:txBody>
      </p:sp>
      <p:sp>
        <p:nvSpPr>
          <p:cNvPr id="10"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a:latin typeface="+mn-lt"/>
              </a:rPr>
              <a:t>EYES &amp; FACE PROTECTION</a:t>
            </a:r>
            <a:endParaRPr lang="en-US" sz="3200" noProof="1">
              <a:latin typeface="+mn-lt"/>
            </a:endParaRPr>
          </a:p>
        </p:txBody>
      </p:sp>
      <p:sp>
        <p:nvSpPr>
          <p:cNvPr id="13" name="Rectangle 7"/>
          <p:cNvSpPr>
            <a:spLocks noChangeArrowheads="1"/>
          </p:cNvSpPr>
          <p:nvPr/>
        </p:nvSpPr>
        <p:spPr bwMode="gray">
          <a:xfrm>
            <a:off x="4572000" y="1295400"/>
            <a:ext cx="42481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solidFill>
                  <a:srgbClr val="000000"/>
                </a:solidFill>
                <a:ea typeface="Times New Roman" panose="02020603050405020304" pitchFamily="18" charset="0"/>
                <a:cs typeface="Times New Roman" panose="02020603050405020304" pitchFamily="18" charset="0"/>
              </a:rPr>
              <a:t>Face Shields</a:t>
            </a:r>
            <a:endParaRPr lang="en-US" sz="2000" b="1" dirty="0">
              <a:ea typeface="Calibri" panose="020F0502020204030204" pitchFamily="34" charset="0"/>
              <a:cs typeface="Times New Roman" panose="02020603050405020304" pitchFamily="18" charset="0"/>
            </a:endParaRPr>
          </a:p>
        </p:txBody>
      </p:sp>
      <p:sp>
        <p:nvSpPr>
          <p:cNvPr id="14" name="Rectangle 12"/>
          <p:cNvSpPr>
            <a:spLocks noChangeArrowheads="1"/>
          </p:cNvSpPr>
          <p:nvPr/>
        </p:nvSpPr>
        <p:spPr bwMode="gray">
          <a:xfrm>
            <a:off x="4572000" y="1752600"/>
            <a:ext cx="4248150"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marR="0" indent="-285750">
              <a:lnSpc>
                <a:spcPct val="115000"/>
              </a:lnSpc>
              <a:spcBef>
                <a:spcPts val="0"/>
              </a:spcBef>
              <a:spcAft>
                <a:spcPts val="1000"/>
              </a:spcAft>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Face shields offer you full face protection and are often used around operations which expose you to molten metal, chemical splashes, or flying particles. </a:t>
            </a:r>
          </a:p>
          <a:p>
            <a:pPr marL="742950" marR="0" indent="-285750">
              <a:lnSpc>
                <a:spcPct val="115000"/>
              </a:lnSpc>
              <a:spcBef>
                <a:spcPts val="0"/>
              </a:spcBef>
              <a:spcAft>
                <a:spcPts val="1000"/>
              </a:spcAft>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Many face shields can be used while wearing a hard hat. </a:t>
            </a:r>
            <a:endParaRPr lang="en-US"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6800" y="4902200"/>
            <a:ext cx="2461884" cy="1524000"/>
          </a:xfrm>
          <a:prstGeom prst="rect">
            <a:avLst/>
          </a:prstGeom>
        </p:spPr>
      </p:pic>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7337" y="4445000"/>
            <a:ext cx="2657475" cy="1981200"/>
          </a:xfrm>
          <a:prstGeom prst="rect">
            <a:avLst/>
          </a:prstGeom>
        </p:spPr>
      </p:pic>
    </p:spTree>
    <p:extLst>
      <p:ext uri="{BB962C8B-B14F-4D97-AF65-F5344CB8AC3E}">
        <p14:creationId xmlns:p14="http://schemas.microsoft.com/office/powerpoint/2010/main" val="4162488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solidFill>
                  <a:srgbClr val="000000"/>
                </a:solidFill>
                <a:ea typeface="Times New Roman" panose="02020603050405020304" pitchFamily="18" charset="0"/>
                <a:cs typeface="Times New Roman" panose="02020603050405020304" pitchFamily="18" charset="0"/>
              </a:rPr>
              <a:t>Potential Hazards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lnSpc>
                <a:spcPct val="115000"/>
              </a:lnSpc>
              <a:spcAft>
                <a:spcPts val="1000"/>
              </a:spcAft>
              <a:buSzPct val="105000"/>
              <a:buFont typeface="Wingdings 3" panose="05040102010807070707" pitchFamily="18" charset="2"/>
              <a:buChar char="p"/>
            </a:pPr>
            <a:r>
              <a:rPr lang="en-IN" dirty="0">
                <a:solidFill>
                  <a:srgbClr val="000000"/>
                </a:solidFill>
                <a:ea typeface="Times New Roman" panose="02020603050405020304" pitchFamily="18" charset="0"/>
                <a:cs typeface="Times New Roman" panose="02020603050405020304" pitchFamily="18" charset="0"/>
              </a:rPr>
              <a:t>Dusts, Powders, Fumes, and Mists</a:t>
            </a:r>
            <a:endParaRPr lang="en-US" dirty="0">
              <a:ea typeface="Calibri" panose="020F0502020204030204" pitchFamily="34" charset="0"/>
              <a:cs typeface="Times New Roman" panose="02020603050405020304" pitchFamily="18" charset="0"/>
            </a:endParaRPr>
          </a:p>
          <a:p>
            <a:pPr marL="742950" indent="-285750">
              <a:lnSpc>
                <a:spcPct val="1150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 Small particles of matter can enter your eyes and damage them. </a:t>
            </a:r>
          </a:p>
          <a:p>
            <a:pPr marL="742950" indent="-285750">
              <a:lnSpc>
                <a:spcPct val="1150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 Preparations such as grinding, chiselling, sanding, hammering, and spraying can create small airborne particles; particles that can injure your eyes. </a:t>
            </a: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a:latin typeface="+mn-lt"/>
              </a:rPr>
              <a:t>EYES &amp; FACE PROTECTION</a:t>
            </a:r>
            <a:endParaRPr lang="en-US" sz="3200" noProof="1">
              <a:latin typeface="+mn-lt"/>
            </a:endParaRPr>
          </a:p>
        </p:txBody>
      </p:sp>
      <p:pic>
        <p:nvPicPr>
          <p:cNvPr id="2050" name="Picture 2" descr="Image result for Potential Hazard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4687" y="3733800"/>
            <a:ext cx="5254625" cy="2492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5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a:solidFill>
                  <a:srgbClr val="000000"/>
                </a:solidFill>
                <a:ea typeface="Times New Roman" panose="02020603050405020304" pitchFamily="18" charset="0"/>
                <a:cs typeface="Times New Roman" panose="02020603050405020304" pitchFamily="18" charset="0"/>
              </a:rPr>
              <a:t>Potential Hazards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IN" dirty="0">
                <a:solidFill>
                  <a:srgbClr val="000000"/>
                </a:solidFill>
                <a:ea typeface="Times New Roman" panose="02020603050405020304" pitchFamily="18" charset="0"/>
                <a:cs typeface="Times New Roman" panose="02020603050405020304" pitchFamily="18" charset="0"/>
              </a:rPr>
              <a:t>Toxic Gases, Vapours, and Liquids</a:t>
            </a:r>
            <a:endParaRPr lang="en-US" dirty="0">
              <a:ea typeface="Calibri" panose="020F0502020204030204" pitchFamily="34" charset="0"/>
              <a:cs typeface="Times New Roman" panose="02020603050405020304" pitchFamily="18" charset="0"/>
            </a:endParaRPr>
          </a:p>
          <a:p>
            <a:pPr marL="742950" indent="-285750">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Toxic chemicals in the form of gases, vapours, and liquids can damage your eyes. </a:t>
            </a:r>
          </a:p>
          <a:p>
            <a:pPr marL="742950" indent="-285750">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 Always read the appropriate MSDS before working with any hazardous material. </a:t>
            </a:r>
          </a:p>
          <a:p>
            <a:pPr marL="742950" indent="-285750">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 Some manufacturing processes produce hazardous gases, vapours and liquids. </a:t>
            </a:r>
          </a:p>
          <a:p>
            <a:pPr marL="742950" indent="-285750">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 Always check with your supervisor or safety manager to learn the type of eye or face protection you will need to use in order to work safely. </a:t>
            </a: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a:latin typeface="+mn-lt"/>
              </a:rPr>
              <a:t>EYES &amp; FACE PROTECTION</a:t>
            </a:r>
            <a:endParaRPr lang="en-US" sz="3200" noProof="1">
              <a:latin typeface="+mn-lt"/>
            </a:endParaRPr>
          </a:p>
        </p:txBody>
      </p:sp>
      <p:pic>
        <p:nvPicPr>
          <p:cNvPr id="9" name="Picture 8"/>
          <p:cNvPicPr>
            <a:picLocks noChangeAspect="1"/>
          </p:cNvPicPr>
          <p:nvPr/>
        </p:nvPicPr>
        <p:blipFill>
          <a:blip r:embed="rId2" cstate="print">
            <a:clrChange>
              <a:clrFrom>
                <a:srgbClr val="F4FFFF"/>
              </a:clrFrom>
              <a:clrTo>
                <a:srgbClr val="F4FFFF">
                  <a:alpha val="0"/>
                </a:srgbClr>
              </a:clrTo>
            </a:clrChange>
            <a:extLst>
              <a:ext uri="{BEBA8EAE-BF5A-486C-A8C5-ECC9F3942E4B}">
                <a14:imgProps xmlns:a14="http://schemas.microsoft.com/office/drawing/2010/main">
                  <a14:imgLayer r:embed="rId3">
                    <a14:imgEffect>
                      <a14:colorTemperature colorTemp="5393"/>
                    </a14:imgEffect>
                    <a14:imgEffect>
                      <a14:saturation sat="199000"/>
                    </a14:imgEffect>
                  </a14:imgLayer>
                </a14:imgProps>
              </a:ext>
              <a:ext uri="{28A0092B-C50C-407E-A947-70E740481C1C}">
                <a14:useLocalDpi xmlns:a14="http://schemas.microsoft.com/office/drawing/2010/main" val="0"/>
              </a:ext>
            </a:extLst>
          </a:blip>
          <a:stretch>
            <a:fillRect/>
          </a:stretch>
        </p:blipFill>
        <p:spPr>
          <a:xfrm>
            <a:off x="5895974" y="3200400"/>
            <a:ext cx="2867025" cy="3276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5871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t>Protective Measures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marR="0" lvl="0" indent="-285750">
              <a:lnSpc>
                <a:spcPct val="115000"/>
              </a:lnSpc>
              <a:spcBef>
                <a:spcPts val="0"/>
              </a:spcBef>
              <a:spcAft>
                <a:spcPts val="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Work Area Barriers</a:t>
            </a:r>
            <a:endParaRPr lang="en-US" dirty="0">
              <a:ea typeface="Calibri" panose="020F0502020204030204" pitchFamily="34" charset="0"/>
              <a:cs typeface="Times New Roman" panose="02020603050405020304" pitchFamily="18" charset="0"/>
            </a:endParaRPr>
          </a:p>
          <a:p>
            <a:pPr marL="742950" marR="0" indent="-285750">
              <a:lnSpc>
                <a:spcPct val="115000"/>
              </a:lnSpc>
              <a:spcBef>
                <a:spcPts val="0"/>
              </a:spcBef>
              <a:spcAft>
                <a:spcPts val="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Operations such as sanding, grinding, welding, and lathe operations produce dust, vapours, and flying particles. </a:t>
            </a:r>
          </a:p>
          <a:p>
            <a:pPr marL="742950" marR="0" indent="-285750">
              <a:lnSpc>
                <a:spcPct val="115000"/>
              </a:lnSpc>
              <a:spcBef>
                <a:spcPts val="0"/>
              </a:spcBef>
              <a:spcAft>
                <a:spcPts val="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To protect other workers, work area barriers such as movable screens and barriers should be set up to separate workers and bystanders from hazardous operations. </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SzPct val="105000"/>
              <a:buFont typeface="Wingdings 3" pitchFamily="18" charset="2"/>
              <a:buChar char=""/>
            </a:pP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a:latin typeface="+mn-lt"/>
              </a:rPr>
              <a:t>EYES &amp; FACE PROTECTION</a:t>
            </a:r>
            <a:endParaRPr lang="en-US" sz="3200" noProof="1">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653588"/>
            <a:ext cx="2514600" cy="2823411"/>
          </a:xfrm>
          <a:prstGeom prst="rect">
            <a:avLst/>
          </a:prstGeom>
        </p:spPr>
      </p:pic>
    </p:spTree>
    <p:extLst>
      <p:ext uri="{BB962C8B-B14F-4D97-AF65-F5344CB8AC3E}">
        <p14:creationId xmlns:p14="http://schemas.microsoft.com/office/powerpoint/2010/main" val="4017189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4138284"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US" sz="2000" b="1" dirty="0"/>
              <a:t>Flying Objects or Particles</a:t>
            </a:r>
            <a:endParaRPr lang="en-US" sz="2000" b="1" dirty="0">
              <a:ea typeface="Calibri" panose="020F0502020204030204" pitchFamily="34" charset="0"/>
              <a:cs typeface="Times New Roman" panose="02020603050405020304" pitchFamily="18" charset="0"/>
            </a:endParaRPr>
          </a:p>
        </p:txBody>
      </p:sp>
      <p:sp>
        <p:nvSpPr>
          <p:cNvPr id="8" name="Rectangle 12"/>
          <p:cNvSpPr>
            <a:spLocks noChangeArrowheads="1"/>
          </p:cNvSpPr>
          <p:nvPr/>
        </p:nvSpPr>
        <p:spPr bwMode="gray">
          <a:xfrm>
            <a:off x="228600" y="1752600"/>
            <a:ext cx="4138284"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marR="0" indent="-285750">
              <a:lnSpc>
                <a:spcPct val="115000"/>
              </a:lnSpc>
              <a:spcBef>
                <a:spcPts val="0"/>
              </a:spcBef>
              <a:spcAft>
                <a:spcPts val="1000"/>
              </a:spcAft>
              <a:buSzPct val="105000"/>
              <a:buFont typeface="Wingdings 3" panose="05040102010807070707" pitchFamily="18" charset="2"/>
              <a:buChar char=""/>
            </a:pPr>
            <a:r>
              <a:rPr lang="en-IN" dirty="0"/>
              <a:t>Operations such as grinding, chiselling, sanding, and hammering often create flying objects or particles that can damage your eyes.</a:t>
            </a:r>
            <a:endParaRPr lang="en-US" dirty="0">
              <a:ea typeface="Calibri" panose="020F0502020204030204" pitchFamily="34" charset="0"/>
              <a:cs typeface="Times New Roman" panose="02020603050405020304" pitchFamily="18" charset="0"/>
            </a:endParaRPr>
          </a:p>
        </p:txBody>
      </p:sp>
      <p:sp>
        <p:nvSpPr>
          <p:cNvPr id="10"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a:latin typeface="+mn-lt"/>
              </a:rPr>
              <a:t>EYES &amp; FACE PROTECTION</a:t>
            </a:r>
            <a:endParaRPr lang="en-US" sz="3200" noProof="1">
              <a:latin typeface="+mn-lt"/>
            </a:endParaRPr>
          </a:p>
        </p:txBody>
      </p:sp>
      <p:sp>
        <p:nvSpPr>
          <p:cNvPr id="13" name="Rectangle 7"/>
          <p:cNvSpPr>
            <a:spLocks noChangeArrowheads="1"/>
          </p:cNvSpPr>
          <p:nvPr/>
        </p:nvSpPr>
        <p:spPr bwMode="gray">
          <a:xfrm>
            <a:off x="4572000" y="1295400"/>
            <a:ext cx="42481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US" sz="2000" b="1" dirty="0"/>
              <a:t>Large Objects</a:t>
            </a:r>
            <a:endParaRPr lang="en-US" sz="2000" b="1" dirty="0">
              <a:ea typeface="Calibri" panose="020F0502020204030204" pitchFamily="34" charset="0"/>
              <a:cs typeface="Times New Roman" panose="02020603050405020304" pitchFamily="18" charset="0"/>
            </a:endParaRPr>
          </a:p>
        </p:txBody>
      </p:sp>
      <p:sp>
        <p:nvSpPr>
          <p:cNvPr id="14" name="Rectangle 12"/>
          <p:cNvSpPr>
            <a:spLocks noChangeArrowheads="1"/>
          </p:cNvSpPr>
          <p:nvPr/>
        </p:nvSpPr>
        <p:spPr bwMode="gray">
          <a:xfrm>
            <a:off x="4572000" y="1752600"/>
            <a:ext cx="4248150"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lvl="1" indent="-285750">
              <a:buSzPct val="105000"/>
              <a:buFont typeface="Wingdings 3" panose="05040102010807070707" pitchFamily="18" charset="2"/>
              <a:buChar char=""/>
            </a:pPr>
            <a:r>
              <a:rPr lang="en-IN" dirty="0"/>
              <a:t>Swinging chains, cables and ropes </a:t>
            </a:r>
          </a:p>
          <a:p>
            <a:pPr marL="742950" lvl="1" indent="-285750">
              <a:buSzPct val="105000"/>
              <a:buFont typeface="Wingdings 3" panose="05040102010807070707" pitchFamily="18" charset="2"/>
              <a:buChar char=""/>
            </a:pPr>
            <a:r>
              <a:rPr lang="en-IN" dirty="0"/>
              <a:t>Tools that are thrown or fall.</a:t>
            </a:r>
          </a:p>
          <a:p>
            <a:pPr marL="742950" lvl="1" indent="-285750">
              <a:buSzPct val="105000"/>
              <a:buFont typeface="Wingdings 3" panose="05040102010807070707" pitchFamily="18" charset="2"/>
              <a:buChar char=""/>
            </a:pPr>
            <a:r>
              <a:rPr lang="en-IN" dirty="0"/>
              <a:t>Any sharp objects such as knives, scissors, pencils, etc.</a:t>
            </a:r>
          </a:p>
          <a:p>
            <a:pPr marL="742950" lvl="1" indent="-285750">
              <a:buSzPct val="105000"/>
              <a:buFont typeface="Wingdings 3" panose="05040102010807070707" pitchFamily="18" charset="2"/>
              <a:buChar char=""/>
            </a:pPr>
            <a:r>
              <a:rPr lang="en-IN" dirty="0"/>
              <a:t>Walking or falling into obstructions can damage your eyes or face.</a:t>
            </a:r>
            <a:endParaRPr lang="en-US" dirty="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463" y="4646193"/>
            <a:ext cx="3150558" cy="1754607"/>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0796" y="4646192"/>
            <a:ext cx="3150558" cy="1754607"/>
          </a:xfrm>
          <a:prstGeom prst="rect">
            <a:avLst/>
          </a:prstGeom>
        </p:spPr>
      </p:pic>
    </p:spTree>
    <p:extLst>
      <p:ext uri="{BB962C8B-B14F-4D97-AF65-F5344CB8AC3E}">
        <p14:creationId xmlns:p14="http://schemas.microsoft.com/office/powerpoint/2010/main" val="704965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4138284"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1000"/>
              </a:spcAft>
            </a:pPr>
            <a:r>
              <a:rPr lang="en-IN" sz="2000" b="1" dirty="0">
                <a:solidFill>
                  <a:srgbClr val="000000"/>
                </a:solidFill>
                <a:ea typeface="Times New Roman" panose="02020603050405020304" pitchFamily="18" charset="0"/>
                <a:cs typeface="Times New Roman" panose="02020603050405020304" pitchFamily="18" charset="0"/>
              </a:rPr>
              <a:t>Molten Metals</a:t>
            </a:r>
            <a:endParaRPr lang="en-US" sz="2000" b="1" dirty="0">
              <a:ea typeface="Calibri" panose="020F0502020204030204" pitchFamily="34" charset="0"/>
              <a:cs typeface="Times New Roman" panose="02020603050405020304" pitchFamily="18" charset="0"/>
            </a:endParaRPr>
          </a:p>
        </p:txBody>
      </p:sp>
      <p:sp>
        <p:nvSpPr>
          <p:cNvPr id="8" name="Rectangle 12"/>
          <p:cNvSpPr>
            <a:spLocks noChangeArrowheads="1"/>
          </p:cNvSpPr>
          <p:nvPr/>
        </p:nvSpPr>
        <p:spPr bwMode="gray">
          <a:xfrm>
            <a:off x="228600" y="1752600"/>
            <a:ext cx="4138284"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marR="0" indent="-285750">
              <a:lnSpc>
                <a:spcPct val="115000"/>
              </a:lnSpc>
              <a:spcBef>
                <a:spcPts val="0"/>
              </a:spcBef>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Operations which involve or produce molten metal’s, if splashed, splattered, or dripped into the eyes, cause severe burns and tissue damage</a:t>
            </a:r>
            <a:endParaRPr lang="en-US" dirty="0">
              <a:ea typeface="Calibri" panose="020F0502020204030204" pitchFamily="34" charset="0"/>
              <a:cs typeface="Times New Roman" panose="02020603050405020304" pitchFamily="18" charset="0"/>
            </a:endParaRPr>
          </a:p>
        </p:txBody>
      </p:sp>
      <p:sp>
        <p:nvSpPr>
          <p:cNvPr id="10"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a:latin typeface="+mn-lt"/>
              </a:rPr>
              <a:t>EYES &amp; FACE PROTECTION</a:t>
            </a:r>
            <a:endParaRPr lang="en-US" sz="3200" noProof="1">
              <a:latin typeface="+mn-lt"/>
            </a:endParaRPr>
          </a:p>
        </p:txBody>
      </p:sp>
      <p:sp>
        <p:nvSpPr>
          <p:cNvPr id="13" name="Rectangle 7"/>
          <p:cNvSpPr>
            <a:spLocks noChangeArrowheads="1"/>
          </p:cNvSpPr>
          <p:nvPr/>
        </p:nvSpPr>
        <p:spPr bwMode="gray">
          <a:xfrm>
            <a:off x="4572000" y="1295400"/>
            <a:ext cx="42481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solidFill>
                  <a:srgbClr val="000000"/>
                </a:solidFill>
                <a:ea typeface="Times New Roman" panose="02020603050405020304" pitchFamily="18" charset="0"/>
                <a:cs typeface="Times New Roman" panose="02020603050405020304" pitchFamily="18" charset="0"/>
              </a:rPr>
              <a:t>Electrical Hazards</a:t>
            </a:r>
            <a:endParaRPr lang="en-US" sz="2000" b="1" dirty="0">
              <a:ea typeface="Calibri" panose="020F0502020204030204" pitchFamily="34" charset="0"/>
              <a:cs typeface="Times New Roman" panose="02020603050405020304" pitchFamily="18" charset="0"/>
            </a:endParaRPr>
          </a:p>
        </p:txBody>
      </p:sp>
      <p:sp>
        <p:nvSpPr>
          <p:cNvPr id="14" name="Rectangle 12"/>
          <p:cNvSpPr>
            <a:spLocks noChangeArrowheads="1"/>
          </p:cNvSpPr>
          <p:nvPr/>
        </p:nvSpPr>
        <p:spPr bwMode="gray">
          <a:xfrm>
            <a:off x="4572000" y="1752600"/>
            <a:ext cx="4248150"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marR="0" indent="-285750">
              <a:lnSpc>
                <a:spcPts val="1800"/>
              </a:lnSpc>
              <a:spcBef>
                <a:spcPts val="0"/>
              </a:spcBef>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Any time you work around electricity, there is the potential for arcs and sparks to occur. </a:t>
            </a:r>
          </a:p>
          <a:p>
            <a:pPr marL="742950" marR="0" indent="-285750">
              <a:lnSpc>
                <a:spcPts val="1800"/>
              </a:lnSpc>
              <a:spcBef>
                <a:spcPts val="0"/>
              </a:spcBef>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Take time to talk with your supervisor or safety manager concerning the type of eye protection you should wear if you will be working around electrical hazards. </a:t>
            </a:r>
            <a:endParaRPr lang="en-US"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643" y="4419600"/>
            <a:ext cx="3632198" cy="1981199"/>
          </a:xfrm>
          <a:prstGeom prst="rect">
            <a:avLst/>
          </a:prstGeom>
        </p:spPr>
      </p:pic>
      <p:pic>
        <p:nvPicPr>
          <p:cNvPr id="11" name="Picture 10"/>
          <p:cNvPicPr>
            <a:picLocks noChangeAspect="1"/>
          </p:cNvPicPr>
          <p:nvPr/>
        </p:nvPicPr>
        <p:blipFill>
          <a:blip r:embed="rId3" cstate="print">
            <a:clrChange>
              <a:clrFrom>
                <a:srgbClr val="E5EDEF"/>
              </a:clrFrom>
              <a:clrTo>
                <a:srgbClr val="E5EDEF">
                  <a:alpha val="0"/>
                </a:srgbClr>
              </a:clrTo>
            </a:clrChange>
            <a:extLst>
              <a:ext uri="{28A0092B-C50C-407E-A947-70E740481C1C}">
                <a14:useLocalDpi xmlns:a14="http://schemas.microsoft.com/office/drawing/2010/main" val="0"/>
              </a:ext>
            </a:extLst>
          </a:blip>
          <a:stretch>
            <a:fillRect/>
          </a:stretch>
        </p:blipFill>
        <p:spPr>
          <a:xfrm>
            <a:off x="4879976" y="4406899"/>
            <a:ext cx="3632198" cy="1993899"/>
          </a:xfrm>
          <a:prstGeom prst="rect">
            <a:avLst/>
          </a:prstGeom>
        </p:spPr>
      </p:pic>
    </p:spTree>
    <p:extLst>
      <p:ext uri="{BB962C8B-B14F-4D97-AF65-F5344CB8AC3E}">
        <p14:creationId xmlns:p14="http://schemas.microsoft.com/office/powerpoint/2010/main" val="3604919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t>Thermal and Radiation Hazards</a:t>
            </a:r>
            <a:endParaRPr lang="en-US" sz="2000" b="1" dirty="0"/>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lvl="1" indent="-285750">
              <a:lnSpc>
                <a:spcPct val="115000"/>
              </a:lnSpc>
              <a:buSzPct val="105000"/>
              <a:buFont typeface="Wingdings 3" panose="05040102010807070707" pitchFamily="18" charset="2"/>
              <a:buChar char=""/>
            </a:pPr>
            <a:r>
              <a:rPr lang="en-IN" dirty="0"/>
              <a:t>Operations such as welding, metal cutting, and working around furnaces can expose your eyes to heat, glare, ultraviolet, and infrared radiation. </a:t>
            </a:r>
          </a:p>
          <a:p>
            <a:pPr marL="742950" lvl="1" indent="-285750">
              <a:lnSpc>
                <a:spcPct val="115000"/>
              </a:lnSpc>
              <a:buSzPct val="105000"/>
              <a:buFont typeface="Wingdings 3" panose="05040102010807070707" pitchFamily="18" charset="2"/>
              <a:buChar char=""/>
            </a:pPr>
            <a:r>
              <a:rPr lang="en-IN" dirty="0"/>
              <a:t>Check with your supervisor or safety manager to learn the specific type of eye protection you will need to use during these types of operations.</a:t>
            </a: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a:latin typeface="+mn-lt"/>
              </a:rPr>
              <a:t>EYES &amp; FACE PROTECTION</a:t>
            </a:r>
            <a:endParaRPr lang="en-US" sz="3200" noProof="1">
              <a:latin typeface="+mn-lt"/>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10833" y="4125582"/>
            <a:ext cx="5122333" cy="2286000"/>
          </a:xfrm>
          <a:prstGeom prst="rect">
            <a:avLst/>
          </a:prstGeom>
        </p:spPr>
      </p:pic>
    </p:spTree>
    <p:extLst>
      <p:ext uri="{BB962C8B-B14F-4D97-AF65-F5344CB8AC3E}">
        <p14:creationId xmlns:p14="http://schemas.microsoft.com/office/powerpoint/2010/main" val="1495213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t>Protective Measures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marR="0" indent="-285750">
              <a:lnSpc>
                <a:spcPct val="115000"/>
              </a:lnSpc>
              <a:spcBef>
                <a:spcPts val="0"/>
              </a:spcBef>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Operations which use or produce vapours, gases, mists, dusts, powders, and other airborne particles should be ventilated. </a:t>
            </a:r>
          </a:p>
          <a:p>
            <a:pPr marL="742950" marR="0" indent="-285750">
              <a:lnSpc>
                <a:spcPct val="115000"/>
              </a:lnSpc>
              <a:spcBef>
                <a:spcPts val="0"/>
              </a:spcBef>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Ventilation, along with damping systems, can significantly reduce the amount of airborne particles that could be hazardous to your eyes</a:t>
            </a:r>
            <a:endParaRPr lang="en-US" dirty="0"/>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a:latin typeface="+mn-lt"/>
              </a:rPr>
              <a:t>EYES &amp; FACE PROTECTION</a:t>
            </a:r>
            <a:endParaRPr lang="en-US" sz="3200" noProof="1">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6575" y="3221964"/>
            <a:ext cx="2895600" cy="3251200"/>
          </a:xfrm>
          <a:prstGeom prst="rect">
            <a:avLst/>
          </a:prstGeom>
        </p:spPr>
      </p:pic>
    </p:spTree>
    <p:extLst>
      <p:ext uri="{BB962C8B-B14F-4D97-AF65-F5344CB8AC3E}">
        <p14:creationId xmlns:p14="http://schemas.microsoft.com/office/powerpoint/2010/main" val="2511056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4138284"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1000"/>
              </a:spcAft>
              <a:buSzPct val="105000"/>
            </a:pPr>
            <a:r>
              <a:rPr lang="en-IN" sz="2000" b="1" dirty="0">
                <a:solidFill>
                  <a:srgbClr val="000000"/>
                </a:solidFill>
                <a:ea typeface="Times New Roman" panose="02020603050405020304" pitchFamily="18" charset="0"/>
                <a:cs typeface="Times New Roman" panose="02020603050405020304" pitchFamily="18" charset="0"/>
              </a:rPr>
              <a:t>Lighting</a:t>
            </a:r>
            <a:endParaRPr lang="en-US" sz="2000" b="1" dirty="0">
              <a:ea typeface="Calibri" panose="020F0502020204030204" pitchFamily="34" charset="0"/>
              <a:cs typeface="Times New Roman" panose="02020603050405020304" pitchFamily="18" charset="0"/>
            </a:endParaRPr>
          </a:p>
        </p:txBody>
      </p:sp>
      <p:sp>
        <p:nvSpPr>
          <p:cNvPr id="8" name="Rectangle 12"/>
          <p:cNvSpPr>
            <a:spLocks noChangeArrowheads="1"/>
          </p:cNvSpPr>
          <p:nvPr/>
        </p:nvSpPr>
        <p:spPr bwMode="gray">
          <a:xfrm>
            <a:off x="228600" y="1752600"/>
            <a:ext cx="4138284"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971550" lvl="1" indent="-285750">
              <a:lnSpc>
                <a:spcPct val="115000"/>
              </a:lnSpc>
              <a:spcAft>
                <a:spcPts val="1000"/>
              </a:spcAft>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Good lighting is important in work areas. Good lighting reduces eye strain and glare. </a:t>
            </a:r>
          </a:p>
          <a:p>
            <a:pPr marL="971550" lvl="1" indent="-285750">
              <a:lnSpc>
                <a:spcPct val="115000"/>
              </a:lnSpc>
              <a:spcAft>
                <a:spcPts val="1000"/>
              </a:spcAft>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It also promotes both safety and improved productivity. </a:t>
            </a:r>
            <a:endParaRPr lang="en-US" dirty="0">
              <a:ea typeface="Calibri" panose="020F0502020204030204" pitchFamily="34" charset="0"/>
              <a:cs typeface="Times New Roman" panose="02020603050405020304" pitchFamily="18" charset="0"/>
            </a:endParaRPr>
          </a:p>
        </p:txBody>
      </p:sp>
      <p:sp>
        <p:nvSpPr>
          <p:cNvPr id="10"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a:latin typeface="+mn-lt"/>
              </a:rPr>
              <a:t>EYES &amp; FACE PROTECTION</a:t>
            </a:r>
            <a:endParaRPr lang="en-US" sz="3200" noProof="1">
              <a:latin typeface="+mn-lt"/>
            </a:endParaRPr>
          </a:p>
        </p:txBody>
      </p:sp>
      <p:sp>
        <p:nvSpPr>
          <p:cNvPr id="13" name="Rectangle 7"/>
          <p:cNvSpPr>
            <a:spLocks noChangeArrowheads="1"/>
          </p:cNvSpPr>
          <p:nvPr/>
        </p:nvSpPr>
        <p:spPr bwMode="gray">
          <a:xfrm>
            <a:off x="4572000" y="1295400"/>
            <a:ext cx="42481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1000"/>
              </a:spcAft>
              <a:buSzPct val="105000"/>
            </a:pPr>
            <a:r>
              <a:rPr lang="en-IN" sz="2000" b="1" dirty="0">
                <a:ea typeface="Times New Roman" panose="02020603050405020304" pitchFamily="18" charset="0"/>
                <a:cs typeface="Times New Roman" panose="02020603050405020304" pitchFamily="18" charset="0"/>
              </a:rPr>
              <a:t>Signs and Warnings. </a:t>
            </a:r>
          </a:p>
        </p:txBody>
      </p:sp>
      <p:sp>
        <p:nvSpPr>
          <p:cNvPr id="14" name="Rectangle 12"/>
          <p:cNvSpPr>
            <a:spLocks noChangeArrowheads="1"/>
          </p:cNvSpPr>
          <p:nvPr/>
        </p:nvSpPr>
        <p:spPr bwMode="gray">
          <a:xfrm>
            <a:off x="4572000" y="1752600"/>
            <a:ext cx="4248150"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lvl="1" indent="-285750">
              <a:buSzPct val="105000"/>
              <a:buFont typeface="Wingdings 3" panose="05040102010807070707" pitchFamily="18" charset="2"/>
              <a:buChar char=""/>
            </a:pPr>
            <a:r>
              <a:rPr lang="en-IN" dirty="0"/>
              <a:t>Obstructions and protruding objects should be identified and marked. </a:t>
            </a:r>
          </a:p>
          <a:p>
            <a:pPr marL="742950" lvl="1" indent="-285750">
              <a:buSzPct val="105000"/>
              <a:buFont typeface="Wingdings 3" panose="05040102010807070707" pitchFamily="18" charset="2"/>
              <a:buChar char=""/>
            </a:pPr>
            <a:endParaRPr lang="en-IN" dirty="0"/>
          </a:p>
          <a:p>
            <a:pPr marL="742950" lvl="1" indent="-285750">
              <a:buSzPct val="105000"/>
              <a:buFont typeface="Wingdings 3" panose="05040102010807070707" pitchFamily="18" charset="2"/>
              <a:buChar char=""/>
            </a:pPr>
            <a:r>
              <a:rPr lang="en-IN" dirty="0"/>
              <a:t>Use caution when working around obstructions and protruding objects</a:t>
            </a:r>
            <a:r>
              <a:rPr lang="en-IN" b="1" dirty="0"/>
              <a:t>. </a:t>
            </a:r>
            <a:endParaRPr lang="en-IN"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5298" y="4495800"/>
            <a:ext cx="3481553" cy="1905000"/>
          </a:xfrm>
          <a:prstGeom prst="rect">
            <a:avLst/>
          </a:prstGeom>
        </p:spPr>
      </p:pic>
      <p:pic>
        <p:nvPicPr>
          <p:cNvPr id="15" name="Picture 1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652" r="21739"/>
          <a:stretch/>
        </p:blipFill>
        <p:spPr>
          <a:xfrm>
            <a:off x="556965" y="4495800"/>
            <a:ext cx="3481553" cy="1905000"/>
          </a:xfrm>
          <a:prstGeom prst="rect">
            <a:avLst/>
          </a:prstGeom>
        </p:spPr>
      </p:pic>
    </p:spTree>
    <p:extLst>
      <p:ext uri="{BB962C8B-B14F-4D97-AF65-F5344CB8AC3E}">
        <p14:creationId xmlns:p14="http://schemas.microsoft.com/office/powerpoint/2010/main" val="306830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we deliver Engineering Design and Project Management scopes in 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p>
          <a:p>
            <a:pPr lvl="0" fontAlgn="base">
              <a:spcBef>
                <a:spcPct val="0"/>
              </a:spcBef>
              <a:spcAft>
                <a:spcPct val="0"/>
              </a:spcAft>
            </a:pPr>
            <a:endParaRPr lang="en-US" sz="1600" dirty="0"/>
          </a:p>
          <a:p>
            <a:pPr lvl="0" fontAlgn="base">
              <a:spcBef>
                <a:spcPct val="0"/>
              </a:spcBef>
              <a:spcAft>
                <a:spcPct val="0"/>
              </a:spcAft>
            </a:pPr>
            <a:r>
              <a:rPr lang="en-US" b="1" dirty="0">
                <a:solidFill>
                  <a:srgbClr val="00B050"/>
                </a:solidFill>
                <a:ea typeface="Calibri" panose="020F0502020204030204" pitchFamily="34" charset="0"/>
                <a:cs typeface="Times New Roman" panose="02020603050405020304" pitchFamily="18" charset="0"/>
              </a:rPr>
              <a:t>PMG Knowledge Repository: </a:t>
            </a:r>
            <a:r>
              <a:rPr lang="en-US" b="1" dirty="0">
                <a:ea typeface="Calibri" panose="020F0502020204030204" pitchFamily="34" charset="0"/>
                <a:cs typeface="Times New Roman" panose="02020603050405020304" pitchFamily="18" charset="0"/>
              </a:rPr>
              <a:t>Targeted Knowledge Sharing &amp; Skill Development</a:t>
            </a:r>
            <a:endParaRPr lang="en-US" dirty="0"/>
          </a:p>
          <a:p>
            <a:pPr lvl="0" fontAlgn="base">
              <a:spcBef>
                <a:spcPct val="0"/>
              </a:spcBef>
              <a:spcAft>
                <a:spcPct val="0"/>
              </a:spcAft>
            </a:pPr>
            <a:r>
              <a:rPr lang="en-US" sz="1600" dirty="0">
                <a:ea typeface="Calibri" panose="020F0502020204030204" pitchFamily="34" charset="0"/>
                <a:cs typeface="Times New Roman" panose="02020603050405020304" pitchFamily="18" charset="0"/>
              </a:rPr>
              <a:t>Precise and focused training modules for the exhaustive set of people working in manufacturing industry, instilling 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MONDELEZ,ABBOTT,    DANONE 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Clear Learning Objectives</a:t>
            </a:r>
          </a:p>
          <a:p>
            <a:pPr>
              <a:buClr>
                <a:srgbClr val="00B050"/>
              </a:buClr>
            </a:pPr>
            <a:r>
              <a:rPr lang="en-US" sz="1400" dirty="0"/>
              <a:t>Focused approach to skill development and     knowledge sharing</a:t>
            </a:r>
          </a:p>
          <a:p>
            <a:pPr marL="285750" indent="-285750">
              <a:buClr>
                <a:srgbClr val="00B050"/>
              </a:buClr>
              <a:buFont typeface="Webdings" panose="05030102010509060703" pitchFamily="18" charset="2"/>
              <a:buChar char=""/>
            </a:pPr>
            <a:r>
              <a:rPr lang="en-US" sz="1400" dirty="0">
                <a:solidFill>
                  <a:srgbClr val="00B050"/>
                </a:solidFill>
              </a:rPr>
              <a:t>Progressive Evaluation</a:t>
            </a:r>
          </a:p>
          <a:p>
            <a:pPr>
              <a:buClr>
                <a:srgbClr val="00B050"/>
              </a:buClr>
            </a:pPr>
            <a:r>
              <a:rPr lang="en-US" sz="1400" dirty="0"/>
              <a:t>Gauging improvement on every step and keeping audience connected.</a:t>
            </a:r>
          </a:p>
          <a:p>
            <a:pPr marL="285750" indent="-285750">
              <a:buClr>
                <a:srgbClr val="00B050"/>
              </a:buClr>
              <a:buFont typeface="Webdings" panose="05030102010509060703" pitchFamily="18" charset="2"/>
              <a:buChar char=""/>
            </a:pPr>
            <a:r>
              <a:rPr lang="en-US" sz="1400" dirty="0">
                <a:solidFill>
                  <a:srgbClr val="00B050"/>
                </a:solidFill>
              </a:rPr>
              <a:t>After-training follow-ups</a:t>
            </a:r>
          </a:p>
          <a:p>
            <a:pPr>
              <a:buClr>
                <a:srgbClr val="00B050"/>
              </a:buClr>
            </a:pPr>
            <a:r>
              <a:rPr lang="en-US" sz="1400" dirty="0"/>
              <a:t>We systematically track differential progress of recipients after the training.</a:t>
            </a:r>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a:solidFill>
                  <a:srgbClr val="00B050"/>
                </a:solidFill>
              </a:rPr>
              <a:t>Audience Specific Approach</a:t>
            </a:r>
          </a:p>
          <a:p>
            <a:pPr>
              <a:buClr>
                <a:srgbClr val="00B050"/>
              </a:buClr>
            </a:pPr>
            <a:r>
              <a:rPr lang="en-US" sz="1400" dirty="0"/>
              <a:t>Programs are fine-tuned to the ability and interests of the recipients.</a:t>
            </a:r>
          </a:p>
          <a:p>
            <a:pPr marL="285750" indent="-285750">
              <a:buClr>
                <a:srgbClr val="00B050"/>
              </a:buClr>
              <a:buFont typeface="Webdings" panose="05030102010509060703" pitchFamily="18" charset="2"/>
              <a:buChar char=""/>
            </a:pPr>
            <a:r>
              <a:rPr lang="en-US" sz="1400" dirty="0">
                <a:solidFill>
                  <a:srgbClr val="00B050"/>
                </a:solidFill>
              </a:rPr>
              <a:t>Multiple Awe-moments</a:t>
            </a:r>
          </a:p>
          <a:p>
            <a:pPr>
              <a:buClr>
                <a:srgbClr val="00B050"/>
              </a:buClr>
            </a:pPr>
            <a:r>
              <a:rPr lang="en-US" sz="1400" dirty="0"/>
              <a:t>Awe-moments are refreshing and increase receptivity many-fold.</a:t>
            </a:r>
          </a:p>
          <a:p>
            <a:pPr marL="285750" indent="-285750">
              <a:buClr>
                <a:srgbClr val="00B050"/>
              </a:buClr>
              <a:buFont typeface="Webdings" panose="05030102010509060703" pitchFamily="18" charset="2"/>
              <a:buChar char=""/>
            </a:pPr>
            <a:r>
              <a:rPr lang="en-US" sz="1400" dirty="0">
                <a:solidFill>
                  <a:srgbClr val="00B050"/>
                </a:solidFill>
              </a:rPr>
              <a:t>Seasoned Trainers</a:t>
            </a:r>
          </a:p>
          <a:p>
            <a:pPr>
              <a:buClr>
                <a:srgbClr val="00B050"/>
              </a:buClr>
            </a:pPr>
            <a:r>
              <a:rPr lang="en-US" sz="1400" dirty="0"/>
              <a:t>PMG trainers are subject matter experts with substantial work experience.</a:t>
            </a:r>
          </a:p>
        </p:txBody>
      </p:sp>
    </p:spTree>
    <p:extLst>
      <p:ext uri="{BB962C8B-B14F-4D97-AF65-F5344CB8AC3E}">
        <p14:creationId xmlns:p14="http://schemas.microsoft.com/office/powerpoint/2010/main" val="272459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1000"/>
              </a:spcAft>
              <a:buSzPct val="105000"/>
            </a:pPr>
            <a:r>
              <a:rPr lang="en-IN" sz="2000" b="1" dirty="0">
                <a:solidFill>
                  <a:srgbClr val="000000"/>
                </a:solidFill>
                <a:ea typeface="Times New Roman" panose="02020603050405020304" pitchFamily="18" charset="0"/>
                <a:cs typeface="Times New Roman" panose="02020603050405020304" pitchFamily="18" charset="0"/>
              </a:rPr>
              <a:t>Eyewash Stations</a:t>
            </a:r>
            <a:endParaRPr lang="en-US" sz="2000" b="1" dirty="0">
              <a:ea typeface="Calibri" panose="020F0502020204030204" pitchFamily="34" charset="0"/>
              <a:cs typeface="Times New Roman" panose="02020603050405020304" pitchFamily="18"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514350" marR="0" indent="-285750">
              <a:spcBef>
                <a:spcPts val="0"/>
              </a:spcBef>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Eyewash stations should be located within 100 feet of your work area. </a:t>
            </a:r>
          </a:p>
          <a:p>
            <a:pPr marL="514350" marR="0" indent="-285750">
              <a:spcBef>
                <a:spcPts val="0"/>
              </a:spcBef>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If you accidentally get something in your eyes, go directly to the eyewash station and flush your eyes with water for 15 minutes. </a:t>
            </a:r>
          </a:p>
          <a:p>
            <a:pPr marL="514350" marR="0" indent="-285750">
              <a:spcBef>
                <a:spcPts val="0"/>
              </a:spcBef>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Be sure to hold your eyes open with your fingers and "look" directly into the water streams.  </a:t>
            </a:r>
            <a:endParaRPr lang="en-US" dirty="0">
              <a:ea typeface="Calibri" panose="020F0502020204030204" pitchFamily="34" charset="0"/>
              <a:cs typeface="Times New Roman" panose="02020603050405020304" pitchFamily="18" charset="0"/>
            </a:endParaRPr>
          </a:p>
          <a:p>
            <a:pPr marL="228600" marR="0">
              <a:spcBef>
                <a:spcPts val="0"/>
              </a:spcBef>
              <a:spcAft>
                <a:spcPts val="1000"/>
              </a:spcAft>
            </a:pPr>
            <a:r>
              <a:rPr lang="en-IN" b="1" dirty="0">
                <a:solidFill>
                  <a:srgbClr val="FF0000"/>
                </a:solidFill>
                <a:ea typeface="Times New Roman" panose="02020603050405020304" pitchFamily="18" charset="0"/>
                <a:cs typeface="Times New Roman" panose="02020603050405020304" pitchFamily="18" charset="0"/>
              </a:rPr>
              <a:t>CAUTION: </a:t>
            </a:r>
            <a:r>
              <a:rPr lang="en-IN" dirty="0">
                <a:solidFill>
                  <a:srgbClr val="000000"/>
                </a:solidFill>
                <a:ea typeface="Times New Roman" panose="02020603050405020304" pitchFamily="18" charset="0"/>
                <a:cs typeface="Times New Roman" panose="02020603050405020304" pitchFamily="18" charset="0"/>
              </a:rPr>
              <a:t>Some chemicals are water reactive and become toxic when mixed with water. Talk with your supervisor or safety manager about the chemicals you will be using on your job. Be familiar with the MSDS for all chemicals used in your job. </a:t>
            </a: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a:latin typeface="+mn-lt"/>
              </a:rPr>
              <a:t>EYES &amp; FACE PROTECTION</a:t>
            </a:r>
            <a:endParaRPr lang="en-US" sz="3200" noProof="1">
              <a:latin typeface="+mn-l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4495800"/>
            <a:ext cx="2743200" cy="1931988"/>
          </a:xfrm>
          <a:prstGeom prst="rect">
            <a:avLst/>
          </a:prstGeom>
        </p:spPr>
      </p:pic>
      <p:pic>
        <p:nvPicPr>
          <p:cNvPr id="3074" name="Picture 2" descr="Image result for Eyewash Stations"/>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0200" y="4357688"/>
            <a:ext cx="2286000" cy="207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4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0"/>
              </a:spcAft>
              <a:buSzPct val="105000"/>
            </a:pPr>
            <a:r>
              <a:rPr lang="en-IN" sz="2000" b="1" dirty="0">
                <a:solidFill>
                  <a:srgbClr val="000000"/>
                </a:solidFill>
                <a:ea typeface="Times New Roman" panose="02020603050405020304" pitchFamily="18" charset="0"/>
                <a:cs typeface="Times New Roman" panose="02020603050405020304" pitchFamily="18" charset="0"/>
              </a:rPr>
              <a:t>Safe Work Practices</a:t>
            </a:r>
            <a:endParaRPr lang="en-US" sz="2000" b="1" dirty="0">
              <a:ea typeface="Calibri" panose="020F0502020204030204" pitchFamily="34" charset="0"/>
              <a:cs typeface="Times New Roman" panose="02020603050405020304" pitchFamily="18"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342900" indent="-342900">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Read and follow all warnings and precautions that may be found on equipment and hazardous materials;  </a:t>
            </a:r>
          </a:p>
          <a:p>
            <a:pPr marL="342900" indent="-342900">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 Do not throw tools or participate in horseplay;  </a:t>
            </a:r>
          </a:p>
          <a:p>
            <a:pPr marL="342900" indent="-342900">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 Keep sharp or pointed objects away from your eyes; and  </a:t>
            </a:r>
          </a:p>
          <a:p>
            <a:pPr marL="342900" indent="-342900">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 Follow your supervisor's or safety manager's suggestions and recommendations for working safely</a:t>
            </a:r>
            <a:endParaRPr lang="en-US" dirty="0"/>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a:latin typeface="+mn-lt"/>
              </a:rPr>
              <a:t>EYES &amp; FACE PROTECTION</a:t>
            </a:r>
            <a:endParaRPr lang="en-US" sz="3200" noProof="1">
              <a:latin typeface="+mn-lt"/>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9923" y="3922394"/>
            <a:ext cx="2358098" cy="255460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953000"/>
            <a:ext cx="4204111" cy="1524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937000"/>
            <a:ext cx="1905000" cy="2540000"/>
          </a:xfrm>
          <a:prstGeom prst="rect">
            <a:avLst/>
          </a:prstGeom>
        </p:spPr>
      </p:pic>
    </p:spTree>
    <p:extLst>
      <p:ext uri="{BB962C8B-B14F-4D97-AF65-F5344CB8AC3E}">
        <p14:creationId xmlns:p14="http://schemas.microsoft.com/office/powerpoint/2010/main" val="2869395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solidFill>
                  <a:srgbClr val="000000"/>
                </a:solidFill>
                <a:ea typeface="Times New Roman" panose="02020603050405020304" pitchFamily="18" charset="0"/>
                <a:cs typeface="Times New Roman" panose="02020603050405020304" pitchFamily="18" charset="0"/>
              </a:rPr>
              <a:t>Health Hazards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342900" marR="0" lvl="0" indent="-342900">
              <a:lnSpc>
                <a:spcPct val="115000"/>
              </a:lnSpc>
              <a:spcBef>
                <a:spcPts val="0"/>
              </a:spcBef>
              <a:spcAft>
                <a:spcPts val="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It is important, though, to remember that hazardous materials only present a health hazard when they come into contact with your body. </a:t>
            </a:r>
          </a:p>
          <a:p>
            <a:pPr marL="342900" marR="0" lvl="0" indent="-342900">
              <a:lnSpc>
                <a:spcPct val="115000"/>
              </a:lnSpc>
              <a:spcBef>
                <a:spcPts val="0"/>
              </a:spcBef>
              <a:spcAft>
                <a:spcPts val="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Hazardous materials can enter your body in three ways:</a:t>
            </a:r>
          </a:p>
          <a:p>
            <a:pPr marL="800100" lvl="1" indent="-342900">
              <a:lnSpc>
                <a:spcPct val="115000"/>
              </a:lnSpc>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Ingestion</a:t>
            </a:r>
          </a:p>
          <a:p>
            <a:pPr marL="800100" lvl="1" indent="-342900">
              <a:lnSpc>
                <a:spcPct val="115000"/>
              </a:lnSpc>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Skin Absorption</a:t>
            </a:r>
            <a:endParaRPr lang="en-US" dirty="0">
              <a:ea typeface="Times New Roman" panose="02020603050405020304" pitchFamily="18" charset="0"/>
              <a:cs typeface="Times New Roman" panose="02020603050405020304" pitchFamily="18" charset="0"/>
            </a:endParaRPr>
          </a:p>
          <a:p>
            <a:pPr marL="800100" lvl="1" indent="-342900">
              <a:lnSpc>
                <a:spcPct val="115000"/>
              </a:lnSpc>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Inhalation </a:t>
            </a:r>
            <a:endParaRPr lang="en-US" dirty="0">
              <a:ea typeface="Calibri" panose="020F0502020204030204" pitchFamily="34" charset="0"/>
              <a:cs typeface="Times New Roman" panose="02020603050405020304" pitchFamily="18" charset="0"/>
            </a:endParaRPr>
          </a:p>
          <a:p>
            <a:r>
              <a:rPr lang="en-IN" dirty="0">
                <a:solidFill>
                  <a:srgbClr val="000000"/>
                </a:solidFill>
                <a:ea typeface="Times New Roman" panose="02020603050405020304" pitchFamily="18" charset="0"/>
              </a:rPr>
              <a:t>Because many substances which are health hazards can become airborne, knowing how to protect you is very important</a:t>
            </a:r>
            <a:endParaRPr lang="en-US" dirty="0"/>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RESPITORY PROTECTION</a:t>
            </a:r>
            <a:endParaRPr lang="en-IN" altLang="en-US" sz="3200" noProof="1">
              <a:latin typeface="+mn-lt"/>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4679606"/>
            <a:ext cx="1447800" cy="1340194"/>
          </a:xfrm>
          <a:prstGeom prst="rect">
            <a:avLst/>
          </a:prstGeom>
          <a:ln w="28575">
            <a:solidFill>
              <a:srgbClr val="3399FF"/>
            </a:solidFill>
          </a:ln>
        </p:spPr>
      </p:pic>
      <p:sp>
        <p:nvSpPr>
          <p:cNvPr id="14" name="Rectangle 13"/>
          <p:cNvSpPr/>
          <p:nvPr/>
        </p:nvSpPr>
        <p:spPr>
          <a:xfrm>
            <a:off x="1123950" y="6019800"/>
            <a:ext cx="1466850" cy="457200"/>
          </a:xfrm>
          <a:prstGeom prst="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endParaRPr lang="en-IN" sz="1600" dirty="0">
              <a:solidFill>
                <a:schemeClr val="bg1"/>
              </a:solidFill>
              <a:ea typeface="Times New Roman" panose="02020603050405020304" pitchFamily="18" charset="0"/>
              <a:cs typeface="Times New Roman" panose="02020603050405020304" pitchFamily="18" charset="0"/>
            </a:endParaRPr>
          </a:p>
          <a:p>
            <a:pPr marL="0" lvl="1" algn="ctr"/>
            <a:r>
              <a:rPr lang="en-IN" sz="1600" dirty="0">
                <a:solidFill>
                  <a:schemeClr val="bg1"/>
                </a:solidFill>
                <a:ea typeface="Times New Roman" panose="02020603050405020304" pitchFamily="18" charset="0"/>
                <a:cs typeface="Times New Roman" panose="02020603050405020304" pitchFamily="18" charset="0"/>
              </a:rPr>
              <a:t>Skin Absorption</a:t>
            </a:r>
            <a:endParaRPr lang="en-US" sz="1600" dirty="0">
              <a:solidFill>
                <a:schemeClr val="bg1"/>
              </a:solidFill>
              <a:ea typeface="Calibri" panose="020F0502020204030204" pitchFamily="34" charset="0"/>
              <a:cs typeface="Times New Roman" panose="02020603050405020304" pitchFamily="18" charset="0"/>
            </a:endParaRPr>
          </a:p>
          <a:p>
            <a:pPr algn="ctr"/>
            <a:endParaRPr lang="en-US" dirty="0"/>
          </a:p>
        </p:txBody>
      </p:sp>
      <p:sp>
        <p:nvSpPr>
          <p:cNvPr id="15" name="Rectangle 14"/>
          <p:cNvSpPr/>
          <p:nvPr/>
        </p:nvSpPr>
        <p:spPr>
          <a:xfrm>
            <a:off x="6292850" y="6148970"/>
            <a:ext cx="1479550" cy="325027"/>
          </a:xfrm>
          <a:prstGeom prst="rect">
            <a:avLst/>
          </a:prstGeom>
          <a:solidFill>
            <a:srgbClr val="33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INHALATION</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4666906"/>
            <a:ext cx="1447800" cy="180709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8725" y="4679606"/>
            <a:ext cx="1447800" cy="1469364"/>
          </a:xfrm>
          <a:prstGeom prst="rect">
            <a:avLst/>
          </a:prstGeom>
          <a:ln w="38100">
            <a:solidFill>
              <a:srgbClr val="3399FF"/>
            </a:solidFill>
          </a:ln>
        </p:spPr>
      </p:pic>
    </p:spTree>
    <p:extLst>
      <p:ext uri="{BB962C8B-B14F-4D97-AF65-F5344CB8AC3E}">
        <p14:creationId xmlns:p14="http://schemas.microsoft.com/office/powerpoint/2010/main" val="3425158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solidFill>
                  <a:srgbClr val="000000"/>
                </a:solidFill>
                <a:ea typeface="Times New Roman" panose="02020603050405020304" pitchFamily="18" charset="0"/>
                <a:cs typeface="Times New Roman" panose="02020603050405020304" pitchFamily="18" charset="0"/>
              </a:rPr>
              <a:t>Inhalation</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marR="0" lvl="0" indent="-285750">
              <a:lnSpc>
                <a:spcPct val="115000"/>
              </a:lnSpc>
              <a:spcBef>
                <a:spcPts val="0"/>
              </a:spcBef>
              <a:spcAft>
                <a:spcPts val="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Inhalation Of the three ways that hazardous materials can enter your body, inhalation is the most common route of exposure for most materials which are health hazards. </a:t>
            </a:r>
          </a:p>
          <a:p>
            <a:pPr marL="285750" marR="0" lvl="0" indent="-285750">
              <a:lnSpc>
                <a:spcPct val="115000"/>
              </a:lnSpc>
              <a:spcBef>
                <a:spcPts val="0"/>
              </a:spcBef>
              <a:spcAft>
                <a:spcPts val="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This includes breathing in dust, fumes, oil mist, and vapours from solvents and various gases.</a:t>
            </a: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RESPITORY PROTECTION</a:t>
            </a:r>
            <a:endParaRPr lang="en-IN" altLang="en-US" sz="3200" noProof="1">
              <a:latin typeface="+mn-lt"/>
            </a:endParaRPr>
          </a:p>
        </p:txBody>
      </p:sp>
      <p:pic>
        <p:nvPicPr>
          <p:cNvPr id="11" name="Picture 10"/>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53333"/>
          <a:stretch/>
        </p:blipFill>
        <p:spPr>
          <a:xfrm>
            <a:off x="6096000" y="3101341"/>
            <a:ext cx="2667000" cy="3273135"/>
          </a:xfrm>
          <a:prstGeom prst="rect">
            <a:avLst/>
          </a:prstGeom>
        </p:spPr>
      </p:pic>
    </p:spTree>
    <p:extLst>
      <p:ext uri="{BB962C8B-B14F-4D97-AF65-F5344CB8AC3E}">
        <p14:creationId xmlns:p14="http://schemas.microsoft.com/office/powerpoint/2010/main" val="1799953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0"/>
              </a:spcAft>
              <a:buSzPct val="105000"/>
            </a:pPr>
            <a:r>
              <a:rPr lang="en-IN" sz="2000" b="1" dirty="0">
                <a:solidFill>
                  <a:srgbClr val="000000"/>
                </a:solidFill>
                <a:ea typeface="Times New Roman" panose="02020603050405020304" pitchFamily="18" charset="0"/>
                <a:cs typeface="Times New Roman" panose="02020603050405020304" pitchFamily="18" charset="0"/>
              </a:rPr>
              <a:t>The Breathing Process</a:t>
            </a:r>
            <a:endParaRPr lang="en-US" sz="2000" b="1" dirty="0">
              <a:ea typeface="Calibri" panose="020F0502020204030204" pitchFamily="34" charset="0"/>
              <a:cs typeface="Times New Roman" panose="02020603050405020304" pitchFamily="18"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marR="0" lvl="0" indent="-285750">
              <a:spcBef>
                <a:spcPts val="0"/>
              </a:spcBef>
              <a:spcAft>
                <a:spcPts val="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To better understand how health hazards can enter your body by inhalation, let's take a closer look at the breathing process :-</a:t>
            </a:r>
          </a:p>
          <a:p>
            <a:pPr marL="742950" marR="0" indent="-285750">
              <a:spcBef>
                <a:spcPts val="0"/>
              </a:spcBef>
              <a:spcAft>
                <a:spcPts val="0"/>
              </a:spcAft>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Whenever you take a breath, oxygen rich air is taken into your body through your mouth and nose,   goes down your windpipe and into your lungs.</a:t>
            </a:r>
            <a:endParaRPr lang="en-US" dirty="0">
              <a:ea typeface="Times New Roman" panose="02020603050405020304" pitchFamily="18" charset="0"/>
              <a:cs typeface="Times New Roman" panose="02020603050405020304" pitchFamily="18" charset="0"/>
            </a:endParaRPr>
          </a:p>
          <a:p>
            <a:pPr marL="742950" marR="0" indent="-285750">
              <a:spcBef>
                <a:spcPts val="0"/>
              </a:spcBef>
              <a:spcAft>
                <a:spcPts val="0"/>
              </a:spcAft>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In your lungs, there are tiny air sacs called alveoli.</a:t>
            </a:r>
          </a:p>
          <a:p>
            <a:pPr marL="742950" marR="0" indent="-285750">
              <a:spcBef>
                <a:spcPts val="0"/>
              </a:spcBef>
              <a:spcAft>
                <a:spcPts val="0"/>
              </a:spcAft>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These delicate air sacs then transfer the oxygen that is in the air into your blood. At the same time the oxygen is being absorbed into your bloodstream, carbon dioxide is being transferred from your blood stream into the air sacs.</a:t>
            </a:r>
          </a:p>
          <a:p>
            <a:pPr marL="742950" marR="0" indent="-285750">
              <a:spcBef>
                <a:spcPts val="0"/>
              </a:spcBef>
              <a:spcAft>
                <a:spcPts val="0"/>
              </a:spcAft>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When you breathe out, you are ridding your body of gaseous wastes. </a:t>
            </a: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RESPITORY PROTECTION</a:t>
            </a:r>
            <a:endParaRPr lang="en-IN" altLang="en-US" sz="3200" noProof="1">
              <a:latin typeface="+mn-lt"/>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5600" y="4648200"/>
            <a:ext cx="3581400" cy="1828800"/>
          </a:xfrm>
          <a:prstGeom prst="rect">
            <a:avLst/>
          </a:prstGeom>
        </p:spPr>
      </p:pic>
    </p:spTree>
    <p:extLst>
      <p:ext uri="{BB962C8B-B14F-4D97-AF65-F5344CB8AC3E}">
        <p14:creationId xmlns:p14="http://schemas.microsoft.com/office/powerpoint/2010/main" val="1088737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solidFill>
                  <a:srgbClr val="000000"/>
                </a:solidFill>
                <a:ea typeface="Times New Roman" panose="02020603050405020304" pitchFamily="18" charset="0"/>
                <a:cs typeface="Times New Roman" panose="02020603050405020304" pitchFamily="18" charset="0"/>
              </a:rPr>
              <a:t>Lung Damage</a:t>
            </a:r>
            <a:endParaRPr lang="en-US" sz="2000" b="1" dirty="0">
              <a:ea typeface="Calibri" panose="020F0502020204030204" pitchFamily="34" charset="0"/>
              <a:cs typeface="Times New Roman" panose="02020603050405020304" pitchFamily="18"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marR="0" lvl="0" indent="-285750">
              <a:lnSpc>
                <a:spcPct val="115000"/>
              </a:lnSpc>
              <a:spcBef>
                <a:spcPts val="0"/>
              </a:spcBef>
              <a:spcAft>
                <a:spcPts val="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Inhaling hazardous materials damages the delicate structure of your lungs. </a:t>
            </a:r>
          </a:p>
          <a:p>
            <a:pPr marL="285750" marR="0" lvl="0" indent="-285750">
              <a:lnSpc>
                <a:spcPct val="115000"/>
              </a:lnSpc>
              <a:spcBef>
                <a:spcPts val="0"/>
              </a:spcBef>
              <a:spcAft>
                <a:spcPts val="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Lungs that have been damaged are more susceptible to respiratory diseases.</a:t>
            </a:r>
          </a:p>
          <a:p>
            <a:pPr marL="285750" marR="0" lvl="0" indent="-285750">
              <a:lnSpc>
                <a:spcPct val="115000"/>
              </a:lnSpc>
              <a:spcBef>
                <a:spcPts val="0"/>
              </a:spcBef>
              <a:spcAft>
                <a:spcPts val="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These diseases often cannot be cured, and eventually lead to death. </a:t>
            </a:r>
          </a:p>
          <a:p>
            <a:pPr marL="285750" marR="0" lvl="0" indent="-285750">
              <a:lnSpc>
                <a:spcPct val="115000"/>
              </a:lnSpc>
              <a:spcBef>
                <a:spcPts val="0"/>
              </a:spcBef>
              <a:spcAft>
                <a:spcPts val="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In short, respiratory protection is serious business. </a:t>
            </a:r>
            <a:endParaRPr lang="en-US" dirty="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191" y="3581400"/>
            <a:ext cx="5449617" cy="2734336"/>
          </a:xfrm>
          <a:prstGeom prst="rect">
            <a:avLst/>
          </a:prstGeom>
        </p:spPr>
      </p:pic>
      <p:sp>
        <p:nvSpPr>
          <p:cNvPr id="9"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RESPITORY PROTECTION</a:t>
            </a:r>
            <a:endParaRPr lang="en-IN" altLang="en-US" sz="3200" noProof="1">
              <a:latin typeface="+mn-lt"/>
            </a:endParaRPr>
          </a:p>
        </p:txBody>
      </p:sp>
    </p:spTree>
    <p:extLst>
      <p:ext uri="{BB962C8B-B14F-4D97-AF65-F5344CB8AC3E}">
        <p14:creationId xmlns:p14="http://schemas.microsoft.com/office/powerpoint/2010/main" val="3442967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0" lvl="0">
              <a:lnSpc>
                <a:spcPct val="115000"/>
              </a:lnSpc>
              <a:spcBef>
                <a:spcPts val="0"/>
              </a:spcBef>
              <a:spcAft>
                <a:spcPts val="0"/>
              </a:spcAft>
              <a:buSzPct val="105000"/>
            </a:pPr>
            <a:r>
              <a:rPr lang="en-US" sz="3200" dirty="0">
                <a:solidFill>
                  <a:srgbClr val="000000"/>
                </a:solidFill>
                <a:latin typeface="+mn-lt"/>
                <a:ea typeface="Times New Roman" panose="02020603050405020304" pitchFamily="18" charset="0"/>
                <a:cs typeface="Times New Roman" panose="02020603050405020304" pitchFamily="18" charset="0"/>
              </a:rPr>
              <a:t>POTENTIAL HAZARD</a:t>
            </a:r>
          </a:p>
        </p:txBody>
      </p:sp>
      <p:sp>
        <p:nvSpPr>
          <p:cNvPr id="11" name="Rectangle 7"/>
          <p:cNvSpPr>
            <a:spLocks noChangeArrowheads="1"/>
          </p:cNvSpPr>
          <p:nvPr/>
        </p:nvSpPr>
        <p:spPr bwMode="gray">
          <a:xfrm>
            <a:off x="228600" y="1295400"/>
            <a:ext cx="4138284"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solidFill>
                  <a:srgbClr val="000000"/>
                </a:solidFill>
                <a:ea typeface="Times New Roman" panose="02020603050405020304" pitchFamily="18" charset="0"/>
                <a:cs typeface="Times New Roman" panose="02020603050405020304" pitchFamily="18" charset="0"/>
              </a:rPr>
              <a:t>Vapours</a:t>
            </a:r>
            <a:endParaRPr lang="en-US" sz="2000" b="1" dirty="0">
              <a:ea typeface="Times New Roman" panose="02020603050405020304" pitchFamily="18" charset="0"/>
              <a:cs typeface="Times New Roman" panose="02020603050405020304" pitchFamily="18" charset="0"/>
            </a:endParaRPr>
          </a:p>
        </p:txBody>
      </p:sp>
      <p:sp>
        <p:nvSpPr>
          <p:cNvPr id="12" name="Rectangle 12"/>
          <p:cNvSpPr>
            <a:spLocks noChangeArrowheads="1"/>
          </p:cNvSpPr>
          <p:nvPr/>
        </p:nvSpPr>
        <p:spPr bwMode="gray">
          <a:xfrm>
            <a:off x="228600" y="1752600"/>
            <a:ext cx="4138284"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marR="0" indent="-285750">
              <a:lnSpc>
                <a:spcPct val="115000"/>
              </a:lnSpc>
              <a:spcBef>
                <a:spcPts val="0"/>
              </a:spcBef>
              <a:spcAft>
                <a:spcPts val="0"/>
              </a:spcAft>
              <a:buSzPct val="105000"/>
              <a:buFont typeface="Wingdings 3" panose="05040102010807070707" pitchFamily="18" charset="2"/>
              <a:buChar char=""/>
            </a:pPr>
            <a:r>
              <a:rPr lang="en-IN" dirty="0">
                <a:solidFill>
                  <a:srgbClr val="000000"/>
                </a:solidFill>
                <a:ea typeface="Times New Roman" panose="02020603050405020304" pitchFamily="18" charset="0"/>
              </a:rPr>
              <a:t>Vapours are substances that are created when a solid or liquid material evaporates.</a:t>
            </a:r>
          </a:p>
          <a:p>
            <a:pPr marL="742950" marR="0" indent="-285750">
              <a:lnSpc>
                <a:spcPct val="115000"/>
              </a:lnSpc>
              <a:spcBef>
                <a:spcPts val="0"/>
              </a:spcBef>
              <a:spcAft>
                <a:spcPts val="0"/>
              </a:spcAft>
              <a:buSzPct val="105000"/>
              <a:buFont typeface="Wingdings 3" panose="05040102010807070707" pitchFamily="18" charset="2"/>
              <a:buChar char=""/>
            </a:pPr>
            <a:r>
              <a:rPr lang="en-IN" dirty="0">
                <a:solidFill>
                  <a:srgbClr val="000000"/>
                </a:solidFill>
                <a:ea typeface="Times New Roman" panose="02020603050405020304" pitchFamily="18" charset="0"/>
              </a:rPr>
              <a:t>Materials that evaporate easily at room temperature include paint thinner, solvents, and gasoline</a:t>
            </a:r>
            <a:endParaRPr lang="en-US" dirty="0"/>
          </a:p>
        </p:txBody>
      </p:sp>
      <p:sp>
        <p:nvSpPr>
          <p:cNvPr id="13" name="Rectangle 7"/>
          <p:cNvSpPr>
            <a:spLocks noChangeArrowheads="1"/>
          </p:cNvSpPr>
          <p:nvPr/>
        </p:nvSpPr>
        <p:spPr bwMode="gray">
          <a:xfrm>
            <a:off x="4572000" y="1295400"/>
            <a:ext cx="42481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solidFill>
                  <a:srgbClr val="000000"/>
                </a:solidFill>
                <a:ea typeface="Times New Roman" panose="02020603050405020304" pitchFamily="18" charset="0"/>
                <a:cs typeface="Times New Roman" panose="02020603050405020304" pitchFamily="18" charset="0"/>
              </a:rPr>
              <a:t>Dusts</a:t>
            </a:r>
            <a:endParaRPr lang="en-US" sz="2000" b="1" dirty="0">
              <a:ea typeface="Times New Roman" panose="02020603050405020304" pitchFamily="18" charset="0"/>
              <a:cs typeface="Times New Roman" panose="02020603050405020304" pitchFamily="18" charset="0"/>
            </a:endParaRPr>
          </a:p>
        </p:txBody>
      </p:sp>
      <p:sp>
        <p:nvSpPr>
          <p:cNvPr id="14" name="Rectangle 12"/>
          <p:cNvSpPr>
            <a:spLocks noChangeArrowheads="1"/>
          </p:cNvSpPr>
          <p:nvPr/>
        </p:nvSpPr>
        <p:spPr bwMode="gray">
          <a:xfrm>
            <a:off x="4572000" y="1752600"/>
            <a:ext cx="4248150"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lvl="1" indent="-285750">
              <a:lnSpc>
                <a:spcPct val="115000"/>
              </a:lnSpc>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Dusts are formed whenever solid material is broken down into tiny particles. </a:t>
            </a:r>
          </a:p>
          <a:p>
            <a:pPr marL="742950" lvl="1" indent="-285750">
              <a:lnSpc>
                <a:spcPct val="115000"/>
              </a:lnSpc>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 Dusts are often produced during sanding and grinding operations. </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9675" y="4493626"/>
            <a:ext cx="3352800" cy="18947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342" y="4480926"/>
            <a:ext cx="3352800" cy="1894794"/>
          </a:xfrm>
          <a:prstGeom prst="rect">
            <a:avLst/>
          </a:prstGeom>
        </p:spPr>
      </p:pic>
    </p:spTree>
    <p:extLst>
      <p:ext uri="{BB962C8B-B14F-4D97-AF65-F5344CB8AC3E}">
        <p14:creationId xmlns:p14="http://schemas.microsoft.com/office/powerpoint/2010/main" val="1657683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0" lvl="0">
              <a:lnSpc>
                <a:spcPct val="115000"/>
              </a:lnSpc>
              <a:spcBef>
                <a:spcPts val="0"/>
              </a:spcBef>
              <a:spcAft>
                <a:spcPts val="0"/>
              </a:spcAft>
              <a:buSzPct val="105000"/>
            </a:pPr>
            <a:r>
              <a:rPr lang="en-US" sz="3200" dirty="0">
                <a:solidFill>
                  <a:srgbClr val="000000"/>
                </a:solidFill>
                <a:latin typeface="+mn-lt"/>
                <a:ea typeface="Times New Roman" panose="02020603050405020304" pitchFamily="18" charset="0"/>
                <a:cs typeface="Times New Roman" panose="02020603050405020304" pitchFamily="18" charset="0"/>
              </a:rPr>
              <a:t>POTENTIAL HAZARD</a:t>
            </a:r>
          </a:p>
        </p:txBody>
      </p:sp>
      <p:sp>
        <p:nvSpPr>
          <p:cNvPr id="11" name="Rectangle 7"/>
          <p:cNvSpPr>
            <a:spLocks noChangeArrowheads="1"/>
          </p:cNvSpPr>
          <p:nvPr/>
        </p:nvSpPr>
        <p:spPr bwMode="gray">
          <a:xfrm>
            <a:off x="228600" y="1295400"/>
            <a:ext cx="4138284"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solidFill>
                  <a:srgbClr val="000000"/>
                </a:solidFill>
                <a:ea typeface="Times New Roman" panose="02020603050405020304" pitchFamily="18" charset="0"/>
                <a:cs typeface="Times New Roman" panose="02020603050405020304" pitchFamily="18" charset="0"/>
              </a:rPr>
              <a:t>Mists &amp; Sprays</a:t>
            </a:r>
            <a:endParaRPr lang="en-US" sz="2000" b="1" dirty="0">
              <a:ea typeface="Times New Roman" panose="02020603050405020304" pitchFamily="18" charset="0"/>
              <a:cs typeface="Times New Roman" panose="02020603050405020304" pitchFamily="18" charset="0"/>
            </a:endParaRPr>
          </a:p>
        </p:txBody>
      </p:sp>
      <p:sp>
        <p:nvSpPr>
          <p:cNvPr id="12" name="Rectangle 12"/>
          <p:cNvSpPr>
            <a:spLocks noChangeArrowheads="1"/>
          </p:cNvSpPr>
          <p:nvPr/>
        </p:nvSpPr>
        <p:spPr bwMode="gray">
          <a:xfrm>
            <a:off x="228600" y="1752600"/>
            <a:ext cx="4138284"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lvl="1" indent="-285750">
              <a:lnSpc>
                <a:spcPct val="115000"/>
              </a:lnSpc>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 Mists and sprays are very small droplets of liquid material suspended in the air. </a:t>
            </a:r>
          </a:p>
          <a:p>
            <a:pPr marL="742950" lvl="1" indent="-285750">
              <a:lnSpc>
                <a:spcPct val="115000"/>
              </a:lnSpc>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They are often produced by spray and coating operations. </a:t>
            </a:r>
            <a:endParaRPr lang="en-US" dirty="0">
              <a:ea typeface="Calibri" panose="020F0502020204030204" pitchFamily="34" charset="0"/>
              <a:cs typeface="Times New Roman" panose="02020603050405020304" pitchFamily="18" charset="0"/>
            </a:endParaRPr>
          </a:p>
        </p:txBody>
      </p:sp>
      <p:sp>
        <p:nvSpPr>
          <p:cNvPr id="13" name="Rectangle 7"/>
          <p:cNvSpPr>
            <a:spLocks noChangeArrowheads="1"/>
          </p:cNvSpPr>
          <p:nvPr/>
        </p:nvSpPr>
        <p:spPr bwMode="gray">
          <a:xfrm>
            <a:off x="4572000" y="1295400"/>
            <a:ext cx="42481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0"/>
              </a:spcAft>
              <a:buSzPct val="105000"/>
            </a:pPr>
            <a:r>
              <a:rPr lang="en-IN" sz="2000" b="1" dirty="0">
                <a:solidFill>
                  <a:srgbClr val="000000"/>
                </a:solidFill>
                <a:ea typeface="Times New Roman" panose="02020603050405020304" pitchFamily="18" charset="0"/>
                <a:cs typeface="Times New Roman" panose="02020603050405020304" pitchFamily="18" charset="0"/>
              </a:rPr>
              <a:t>Fogs</a:t>
            </a:r>
            <a:endParaRPr lang="en-US" sz="2000" b="1" dirty="0">
              <a:ea typeface="Times New Roman" panose="02020603050405020304" pitchFamily="18" charset="0"/>
              <a:cs typeface="Times New Roman" panose="02020603050405020304" pitchFamily="18" charset="0"/>
            </a:endParaRPr>
          </a:p>
        </p:txBody>
      </p:sp>
      <p:sp>
        <p:nvSpPr>
          <p:cNvPr id="14" name="Rectangle 12"/>
          <p:cNvSpPr>
            <a:spLocks noChangeArrowheads="1"/>
          </p:cNvSpPr>
          <p:nvPr/>
        </p:nvSpPr>
        <p:spPr bwMode="gray">
          <a:xfrm>
            <a:off x="4572000" y="1752600"/>
            <a:ext cx="4248150"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lvl="1" indent="-285750">
              <a:lnSpc>
                <a:spcPct val="115000"/>
              </a:lnSpc>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Fogs are vapours which have condensed into tiny airborne particles or droplets. </a:t>
            </a:r>
          </a:p>
          <a:p>
            <a:pPr marL="742950" lvl="1" indent="-285750">
              <a:lnSpc>
                <a:spcPct val="115000"/>
              </a:lnSpc>
              <a:buSzPct val="105000"/>
              <a:buFont typeface="Wingdings 3" pitchFamily="18" charset="2"/>
              <a:buChar char=""/>
            </a:pPr>
            <a:r>
              <a:rPr lang="en-IN" dirty="0">
                <a:solidFill>
                  <a:srgbClr val="000000"/>
                </a:solidFill>
                <a:ea typeface="Times New Roman" panose="02020603050405020304" pitchFamily="18" charset="0"/>
                <a:cs typeface="Times New Roman" panose="02020603050405020304" pitchFamily="18" charset="0"/>
              </a:rPr>
              <a:t>An example of a hazardous fog would be an insect foggier used to rid industrial and residential areas of ticks and fleas. </a:t>
            </a:r>
            <a:endParaRPr lang="en-US"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200" y="4493626"/>
            <a:ext cx="3352800" cy="188177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517" y="4493626"/>
            <a:ext cx="3346450" cy="1881774"/>
          </a:xfrm>
          <a:prstGeom prst="rect">
            <a:avLst/>
          </a:prstGeom>
        </p:spPr>
      </p:pic>
    </p:spTree>
    <p:extLst>
      <p:ext uri="{BB962C8B-B14F-4D97-AF65-F5344CB8AC3E}">
        <p14:creationId xmlns:p14="http://schemas.microsoft.com/office/powerpoint/2010/main" val="4795205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0" lvl="0">
              <a:lnSpc>
                <a:spcPct val="115000"/>
              </a:lnSpc>
              <a:spcBef>
                <a:spcPts val="0"/>
              </a:spcBef>
              <a:spcAft>
                <a:spcPts val="0"/>
              </a:spcAft>
              <a:buSzPct val="105000"/>
            </a:pPr>
            <a:r>
              <a:rPr lang="en-US" sz="3200" dirty="0">
                <a:solidFill>
                  <a:srgbClr val="000000"/>
                </a:solidFill>
                <a:latin typeface="+mn-lt"/>
                <a:ea typeface="Times New Roman" panose="02020603050405020304" pitchFamily="18" charset="0"/>
                <a:cs typeface="Times New Roman" panose="02020603050405020304" pitchFamily="18" charset="0"/>
              </a:rPr>
              <a:t>POTENTIAL HAZARD</a:t>
            </a:r>
          </a:p>
        </p:txBody>
      </p:sp>
      <p:sp>
        <p:nvSpPr>
          <p:cNvPr id="11" name="Rectangle 7"/>
          <p:cNvSpPr>
            <a:spLocks noChangeArrowheads="1"/>
          </p:cNvSpPr>
          <p:nvPr/>
        </p:nvSpPr>
        <p:spPr bwMode="gray">
          <a:xfrm>
            <a:off x="228600" y="1295400"/>
            <a:ext cx="4138284"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1000"/>
              </a:spcAft>
              <a:buSzPct val="105000"/>
            </a:pPr>
            <a:r>
              <a:rPr lang="en-IN" sz="2000" b="1" dirty="0">
                <a:solidFill>
                  <a:srgbClr val="000000"/>
                </a:solidFill>
                <a:ea typeface="Times New Roman" panose="02020603050405020304" pitchFamily="18" charset="0"/>
                <a:cs typeface="Times New Roman" panose="02020603050405020304" pitchFamily="18" charset="0"/>
              </a:rPr>
              <a:t>Gases</a:t>
            </a:r>
            <a:endParaRPr lang="en-US" sz="2000" b="1" dirty="0">
              <a:ea typeface="Times New Roman" panose="02020603050405020304" pitchFamily="18" charset="0"/>
              <a:cs typeface="Times New Roman" panose="02020603050405020304" pitchFamily="18" charset="0"/>
            </a:endParaRPr>
          </a:p>
        </p:txBody>
      </p:sp>
      <p:sp>
        <p:nvSpPr>
          <p:cNvPr id="12" name="Rectangle 12"/>
          <p:cNvSpPr>
            <a:spLocks noChangeArrowheads="1"/>
          </p:cNvSpPr>
          <p:nvPr/>
        </p:nvSpPr>
        <p:spPr bwMode="gray">
          <a:xfrm>
            <a:off x="228600" y="1752600"/>
            <a:ext cx="4138284"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lvl="1" indent="-285750">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Gases are materials that become airborne at room temperature. Gases may have an odour, but many do not. Some gases can be seen, but again, others cannot. Gases may be heavier than air, or lighter than air.</a:t>
            </a:r>
          </a:p>
        </p:txBody>
      </p:sp>
      <p:sp>
        <p:nvSpPr>
          <p:cNvPr id="13" name="Rectangle 7"/>
          <p:cNvSpPr>
            <a:spLocks noChangeArrowheads="1"/>
          </p:cNvSpPr>
          <p:nvPr/>
        </p:nvSpPr>
        <p:spPr bwMode="gray">
          <a:xfrm>
            <a:off x="4572000" y="1295400"/>
            <a:ext cx="42481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ct val="115000"/>
              </a:lnSpc>
              <a:spcBef>
                <a:spcPts val="0"/>
              </a:spcBef>
              <a:spcAft>
                <a:spcPts val="1000"/>
              </a:spcAft>
            </a:pPr>
            <a:r>
              <a:rPr lang="en-IN" sz="2000" b="1" dirty="0">
                <a:solidFill>
                  <a:srgbClr val="000000"/>
                </a:solidFill>
                <a:ea typeface="Times New Roman" panose="02020603050405020304" pitchFamily="18" charset="0"/>
                <a:cs typeface="Times New Roman" panose="02020603050405020304" pitchFamily="18" charset="0"/>
              </a:rPr>
              <a:t>Fumes</a:t>
            </a:r>
            <a:endParaRPr lang="en-US" sz="2000" b="1" dirty="0">
              <a:ea typeface="Times New Roman" panose="02020603050405020304" pitchFamily="18" charset="0"/>
              <a:cs typeface="Times New Roman" panose="02020603050405020304" pitchFamily="18" charset="0"/>
            </a:endParaRPr>
          </a:p>
        </p:txBody>
      </p:sp>
      <p:sp>
        <p:nvSpPr>
          <p:cNvPr id="14" name="Rectangle 12"/>
          <p:cNvSpPr>
            <a:spLocks noChangeArrowheads="1"/>
          </p:cNvSpPr>
          <p:nvPr/>
        </p:nvSpPr>
        <p:spPr bwMode="gray">
          <a:xfrm>
            <a:off x="4572000" y="1752600"/>
            <a:ext cx="4248150" cy="472440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lvl="1" indent="-285750">
              <a:lnSpc>
                <a:spcPct val="115000"/>
              </a:lnSpc>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Fumes can occur whenever a metal, plastic, or polymer is subjected to a high heat during such processes as welding and soldering operations</a:t>
            </a:r>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b="11412"/>
          <a:stretch/>
        </p:blipFill>
        <p:spPr>
          <a:xfrm>
            <a:off x="621342" y="4419600"/>
            <a:ext cx="3352800" cy="1894794"/>
          </a:xfrm>
          <a:prstGeom prst="rect">
            <a:avLst/>
          </a:prstGeom>
        </p:spPr>
      </p:pic>
      <p:pic>
        <p:nvPicPr>
          <p:cNvPr id="10" name="Picture 4"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9675" y="4419600"/>
            <a:ext cx="3352800" cy="1910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761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spcBef>
                <a:spcPts val="0"/>
              </a:spcBef>
              <a:spcAft>
                <a:spcPts val="1000"/>
              </a:spcAft>
            </a:pPr>
            <a:r>
              <a:rPr lang="en-IN" sz="2000" b="1" dirty="0">
                <a:solidFill>
                  <a:srgbClr val="000000"/>
                </a:solidFill>
                <a:ea typeface="Times New Roman" panose="02020603050405020304" pitchFamily="18" charset="0"/>
                <a:cs typeface="Times New Roman" panose="02020603050405020304" pitchFamily="18" charset="0"/>
              </a:rPr>
              <a:t>Electrical Shocks</a:t>
            </a:r>
            <a:endParaRPr lang="en-US" sz="2000" b="1" dirty="0">
              <a:ea typeface="Times New Roman" panose="02020603050405020304" pitchFamily="18" charset="0"/>
              <a:cs typeface="Times New Roman" panose="02020603050405020304" pitchFamily="18"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971550" marR="0" indent="-285750">
              <a:lnSpc>
                <a:spcPct val="115000"/>
              </a:lnSpc>
              <a:spcBef>
                <a:spcPts val="0"/>
              </a:spcBef>
              <a:spcAft>
                <a:spcPts val="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Accidents involving electricity result in electrical shocks and burns. </a:t>
            </a: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R="0" lvl="0">
              <a:lnSpc>
                <a:spcPct val="115000"/>
              </a:lnSpc>
              <a:spcBef>
                <a:spcPts val="0"/>
              </a:spcBef>
              <a:spcAft>
                <a:spcPts val="0"/>
              </a:spcAft>
              <a:buSzPct val="105000"/>
            </a:pPr>
            <a:r>
              <a:rPr lang="en-US" sz="3200" dirty="0">
                <a:solidFill>
                  <a:srgbClr val="000000"/>
                </a:solidFill>
                <a:latin typeface="+mn-lt"/>
                <a:ea typeface="Times New Roman" panose="02020603050405020304" pitchFamily="18" charset="0"/>
                <a:cs typeface="Times New Roman" panose="02020603050405020304" pitchFamily="18" charset="0"/>
              </a:rPr>
              <a:t>POTENTIAL HAZARD</a:t>
            </a:r>
          </a:p>
        </p:txBody>
      </p:sp>
      <p:pic>
        <p:nvPicPr>
          <p:cNvPr id="11" name="Picture 2" descr="Image result for Electrical Shoc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9775" y="2971800"/>
            <a:ext cx="5029200" cy="352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26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09600"/>
            <a:ext cx="8229600" cy="609600"/>
          </a:xfrm>
        </p:spPr>
        <p:txBody>
          <a:bodyPr>
            <a:normAutofit/>
          </a:bodyPr>
          <a:lstStyle/>
          <a:p>
            <a:pPr eaLnBrk="1" hangingPunct="1"/>
            <a:r>
              <a:rPr lang="en-IN" altLang="en-US" sz="3200" noProof="1">
                <a:latin typeface="+mn-lt"/>
              </a:rPr>
              <a:t>AGENDA</a:t>
            </a:r>
          </a:p>
        </p:txBody>
      </p:sp>
      <p:sp>
        <p:nvSpPr>
          <p:cNvPr id="16388" name="Rectangle 72"/>
          <p:cNvSpPr>
            <a:spLocks noChangeArrowheads="1"/>
          </p:cNvSpPr>
          <p:nvPr/>
        </p:nvSpPr>
        <p:spPr bwMode="gray">
          <a:xfrm>
            <a:off x="323850" y="1555750"/>
            <a:ext cx="342900" cy="34448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1</a:t>
            </a:r>
          </a:p>
        </p:txBody>
      </p:sp>
      <p:sp>
        <p:nvSpPr>
          <p:cNvPr id="16389" name="Rectangle 73"/>
          <p:cNvSpPr>
            <a:spLocks noChangeArrowheads="1"/>
          </p:cNvSpPr>
          <p:nvPr/>
        </p:nvSpPr>
        <p:spPr bwMode="gray">
          <a:xfrm>
            <a:off x="811213" y="1555750"/>
            <a:ext cx="8008937" cy="3444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Personal Protective Equipments (PPE’S). </a:t>
            </a:r>
          </a:p>
        </p:txBody>
      </p:sp>
      <p:sp>
        <p:nvSpPr>
          <p:cNvPr id="16390" name="Rectangle 74"/>
          <p:cNvSpPr>
            <a:spLocks noChangeArrowheads="1"/>
          </p:cNvSpPr>
          <p:nvPr/>
        </p:nvSpPr>
        <p:spPr bwMode="gray">
          <a:xfrm>
            <a:off x="323850" y="2043113"/>
            <a:ext cx="342900" cy="344487"/>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2</a:t>
            </a:r>
          </a:p>
        </p:txBody>
      </p:sp>
      <p:sp>
        <p:nvSpPr>
          <p:cNvPr id="16391" name="Rectangle 75"/>
          <p:cNvSpPr>
            <a:spLocks noChangeArrowheads="1"/>
          </p:cNvSpPr>
          <p:nvPr/>
        </p:nvSpPr>
        <p:spPr bwMode="gray">
          <a:xfrm>
            <a:off x="811213" y="2043113"/>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Eyes and Face Protection. </a:t>
            </a:r>
          </a:p>
        </p:txBody>
      </p:sp>
      <p:sp>
        <p:nvSpPr>
          <p:cNvPr id="16392" name="Rectangle 76"/>
          <p:cNvSpPr>
            <a:spLocks noChangeArrowheads="1"/>
          </p:cNvSpPr>
          <p:nvPr/>
        </p:nvSpPr>
        <p:spPr bwMode="gray">
          <a:xfrm>
            <a:off x="323850" y="2533650"/>
            <a:ext cx="342900" cy="34448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3</a:t>
            </a:r>
          </a:p>
        </p:txBody>
      </p:sp>
      <p:sp>
        <p:nvSpPr>
          <p:cNvPr id="16393" name="Rectangle 77"/>
          <p:cNvSpPr>
            <a:spLocks noChangeArrowheads="1"/>
          </p:cNvSpPr>
          <p:nvPr/>
        </p:nvSpPr>
        <p:spPr bwMode="gray">
          <a:xfrm>
            <a:off x="811213" y="2533650"/>
            <a:ext cx="8008937" cy="344488"/>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US" altLang="en-US" noProof="1"/>
              <a:t>Respiratory Protection.</a:t>
            </a:r>
            <a:endParaRPr lang="en-IN" altLang="en-US" noProof="1"/>
          </a:p>
        </p:txBody>
      </p:sp>
      <p:sp>
        <p:nvSpPr>
          <p:cNvPr id="16394" name="Rectangle 78"/>
          <p:cNvSpPr>
            <a:spLocks noChangeArrowheads="1"/>
          </p:cNvSpPr>
          <p:nvPr/>
        </p:nvSpPr>
        <p:spPr bwMode="gray">
          <a:xfrm>
            <a:off x="323850" y="3017838"/>
            <a:ext cx="342900" cy="344487"/>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4</a:t>
            </a:r>
          </a:p>
        </p:txBody>
      </p:sp>
      <p:sp>
        <p:nvSpPr>
          <p:cNvPr id="16395" name="Rectangle 79"/>
          <p:cNvSpPr>
            <a:spLocks noChangeArrowheads="1"/>
          </p:cNvSpPr>
          <p:nvPr/>
        </p:nvSpPr>
        <p:spPr bwMode="gray">
          <a:xfrm>
            <a:off x="811213" y="3017838"/>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Potencial Hazards.</a:t>
            </a:r>
          </a:p>
        </p:txBody>
      </p:sp>
      <p:sp>
        <p:nvSpPr>
          <p:cNvPr id="16396" name="Rectangle 80"/>
          <p:cNvSpPr>
            <a:spLocks noChangeArrowheads="1"/>
          </p:cNvSpPr>
          <p:nvPr/>
        </p:nvSpPr>
        <p:spPr bwMode="gray">
          <a:xfrm>
            <a:off x="323850" y="3506788"/>
            <a:ext cx="342900" cy="344487"/>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5</a:t>
            </a:r>
          </a:p>
        </p:txBody>
      </p:sp>
      <p:sp>
        <p:nvSpPr>
          <p:cNvPr id="16397" name="Rectangle 81"/>
          <p:cNvSpPr>
            <a:spLocks noChangeArrowheads="1"/>
          </p:cNvSpPr>
          <p:nvPr/>
        </p:nvSpPr>
        <p:spPr bwMode="gray">
          <a:xfrm>
            <a:off x="811213" y="3506788"/>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Type of Respitory Hazards. </a:t>
            </a:r>
          </a:p>
        </p:txBody>
      </p:sp>
      <p:sp>
        <p:nvSpPr>
          <p:cNvPr id="16398" name="Rectangle 82"/>
          <p:cNvSpPr>
            <a:spLocks noChangeArrowheads="1"/>
          </p:cNvSpPr>
          <p:nvPr/>
        </p:nvSpPr>
        <p:spPr bwMode="gray">
          <a:xfrm>
            <a:off x="323850" y="3997325"/>
            <a:ext cx="342900" cy="34448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6</a:t>
            </a:r>
          </a:p>
        </p:txBody>
      </p:sp>
      <p:sp>
        <p:nvSpPr>
          <p:cNvPr id="16399" name="Rectangle 83"/>
          <p:cNvSpPr>
            <a:spLocks noChangeArrowheads="1"/>
          </p:cNvSpPr>
          <p:nvPr/>
        </p:nvSpPr>
        <p:spPr bwMode="gray">
          <a:xfrm>
            <a:off x="811213" y="3997325"/>
            <a:ext cx="8008937" cy="344488"/>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Foot Protection.</a:t>
            </a:r>
          </a:p>
        </p:txBody>
      </p:sp>
      <p:sp>
        <p:nvSpPr>
          <p:cNvPr id="16400" name="Rectangle 84"/>
          <p:cNvSpPr>
            <a:spLocks noChangeArrowheads="1"/>
          </p:cNvSpPr>
          <p:nvPr/>
        </p:nvSpPr>
        <p:spPr bwMode="gray">
          <a:xfrm>
            <a:off x="323850" y="4484688"/>
            <a:ext cx="342900" cy="344487"/>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7</a:t>
            </a:r>
          </a:p>
        </p:txBody>
      </p:sp>
      <p:sp>
        <p:nvSpPr>
          <p:cNvPr id="16401" name="Rectangle 85"/>
          <p:cNvSpPr>
            <a:spLocks noChangeArrowheads="1"/>
          </p:cNvSpPr>
          <p:nvPr/>
        </p:nvSpPr>
        <p:spPr bwMode="gray">
          <a:xfrm>
            <a:off x="811213" y="4484688"/>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Hand Protection.</a:t>
            </a:r>
          </a:p>
        </p:txBody>
      </p:sp>
      <p:sp>
        <p:nvSpPr>
          <p:cNvPr id="16402" name="Rectangle 86"/>
          <p:cNvSpPr>
            <a:spLocks noChangeArrowheads="1"/>
          </p:cNvSpPr>
          <p:nvPr/>
        </p:nvSpPr>
        <p:spPr bwMode="gray">
          <a:xfrm>
            <a:off x="323850" y="4972050"/>
            <a:ext cx="342900" cy="34448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8</a:t>
            </a:r>
          </a:p>
        </p:txBody>
      </p:sp>
      <p:sp>
        <p:nvSpPr>
          <p:cNvPr id="16403" name="Rectangle 87"/>
          <p:cNvSpPr>
            <a:spLocks noChangeArrowheads="1"/>
          </p:cNvSpPr>
          <p:nvPr/>
        </p:nvSpPr>
        <p:spPr bwMode="gray">
          <a:xfrm>
            <a:off x="811213" y="4972050"/>
            <a:ext cx="8008937" cy="344488"/>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Head Protection. </a:t>
            </a:r>
          </a:p>
        </p:txBody>
      </p:sp>
      <p:sp>
        <p:nvSpPr>
          <p:cNvPr id="16404" name="Rectangle 88"/>
          <p:cNvSpPr>
            <a:spLocks noChangeArrowheads="1"/>
          </p:cNvSpPr>
          <p:nvPr/>
        </p:nvSpPr>
        <p:spPr bwMode="gray">
          <a:xfrm>
            <a:off x="323850" y="5459413"/>
            <a:ext cx="342900" cy="344487"/>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2000" b="1" noProof="1"/>
              <a:t>9</a:t>
            </a:r>
          </a:p>
        </p:txBody>
      </p:sp>
      <p:sp>
        <p:nvSpPr>
          <p:cNvPr id="16405" name="Rectangle 89"/>
          <p:cNvSpPr>
            <a:spLocks noChangeArrowheads="1"/>
          </p:cNvSpPr>
          <p:nvPr/>
        </p:nvSpPr>
        <p:spPr bwMode="gray">
          <a:xfrm>
            <a:off x="811213" y="5459413"/>
            <a:ext cx="8008937" cy="344487"/>
          </a:xfrm>
          <a:prstGeom prst="rect">
            <a:avLst/>
          </a:prstGeom>
          <a:gradFill rotWithShape="1">
            <a:gsLst>
              <a:gs pos="0">
                <a:srgbClr val="EAEAEA"/>
              </a:gs>
              <a:gs pos="100000">
                <a:srgbClr val="FFFFFF"/>
              </a:gs>
            </a:gsLst>
            <a:lin ang="0" scaled="1"/>
          </a:gradFill>
          <a:ln w="19050" algn="ctr">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noProof="1"/>
              <a:t>Hear Protection.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000"/>
              </a:lnSpc>
              <a:spcAft>
                <a:spcPts val="1000"/>
              </a:spcAft>
              <a:buSzPct val="105000"/>
            </a:pPr>
            <a:r>
              <a:rPr lang="en-IN" sz="2000" b="1" dirty="0">
                <a:solidFill>
                  <a:srgbClr val="000000"/>
                </a:solidFill>
                <a:ea typeface="Times New Roman" panose="02020603050405020304" pitchFamily="18" charset="0"/>
                <a:cs typeface="Times New Roman" panose="02020603050405020304" pitchFamily="18" charset="0"/>
              </a:rPr>
              <a:t>There are two major categories of respirators:</a:t>
            </a:r>
            <a:endParaRPr lang="en-US" sz="2000" b="1" dirty="0">
              <a:ea typeface="Times New Roman" panose="02020603050405020304" pitchFamily="18" charset="0"/>
              <a:cs typeface="Times New Roman" panose="02020603050405020304" pitchFamily="18"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nSpc>
                <a:spcPts val="2000"/>
              </a:lnSpc>
              <a:spcAft>
                <a:spcPts val="100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Air Purifying Respirators:-  </a:t>
            </a:r>
            <a:endParaRPr lang="en-IN" u="sng" dirty="0">
              <a:solidFill>
                <a:srgbClr val="0000FF"/>
              </a:solidFill>
              <a:ea typeface="Times New Roman" panose="02020603050405020304" pitchFamily="18" charset="0"/>
              <a:cs typeface="Times New Roman" panose="02020603050405020304" pitchFamily="18" charset="0"/>
            </a:endParaRPr>
          </a:p>
          <a:p>
            <a:pPr marL="742950" lvl="1" indent="-285750">
              <a:lnSpc>
                <a:spcPts val="18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These types of respirators include:</a:t>
            </a:r>
          </a:p>
          <a:p>
            <a:pPr marL="742950" lvl="1" indent="-285750">
              <a:lnSpc>
                <a:spcPts val="18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Air Purifying Disposable Particulate Masks;</a:t>
            </a:r>
          </a:p>
          <a:p>
            <a:pPr marL="742950" lvl="1" indent="-285750">
              <a:lnSpc>
                <a:spcPts val="18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Air Purifying Half Mask Respirators;</a:t>
            </a:r>
          </a:p>
          <a:p>
            <a:pPr marL="742950" lvl="1" indent="-285750">
              <a:lnSpc>
                <a:spcPts val="18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Air Purifying Full Face Mask Respirators; </a:t>
            </a:r>
          </a:p>
          <a:p>
            <a:pPr marL="742950" lvl="1" indent="-285750">
              <a:lnSpc>
                <a:spcPts val="18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Gas Masks</a:t>
            </a:r>
          </a:p>
          <a:p>
            <a:pPr marL="742950" lvl="1" indent="-285750">
              <a:lnSpc>
                <a:spcPts val="18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Powered Air Purifying </a:t>
            </a: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RESPIRATORY PROTECTION.</a:t>
            </a:r>
            <a:endParaRPr lang="en-IN" altLang="en-US" sz="3200" noProof="1">
              <a:latin typeface="+mn-lt"/>
            </a:endParaRPr>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5308" y="3581400"/>
            <a:ext cx="6381492" cy="3618240"/>
          </a:xfrm>
          <a:prstGeom prst="rect">
            <a:avLst/>
          </a:prstGeom>
        </p:spPr>
      </p:pic>
    </p:spTree>
    <p:extLst>
      <p:ext uri="{BB962C8B-B14F-4D97-AF65-F5344CB8AC3E}">
        <p14:creationId xmlns:p14="http://schemas.microsoft.com/office/powerpoint/2010/main" val="3705930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000"/>
              </a:lnSpc>
              <a:spcAft>
                <a:spcPts val="1000"/>
              </a:spcAft>
              <a:buSzPct val="105000"/>
            </a:pPr>
            <a:r>
              <a:rPr lang="en-IN" sz="2000" b="1" dirty="0">
                <a:solidFill>
                  <a:srgbClr val="000000"/>
                </a:solidFill>
                <a:ea typeface="Times New Roman" panose="02020603050405020304" pitchFamily="18" charset="0"/>
                <a:cs typeface="Times New Roman" panose="02020603050405020304" pitchFamily="18" charset="0"/>
              </a:rPr>
              <a:t>There are two major categories of respirators:</a:t>
            </a:r>
            <a:endParaRPr lang="en-US" sz="2000" b="1" dirty="0">
              <a:ea typeface="Times New Roman" panose="02020603050405020304" pitchFamily="18" charset="0"/>
              <a:cs typeface="Times New Roman" panose="02020603050405020304" pitchFamily="18"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spcAft>
                <a:spcPts val="1000"/>
              </a:spcAft>
              <a:buSzPct val="105000"/>
              <a:buFont typeface="Wingdings 3" panose="05040102010807070707" pitchFamily="18" charset="2"/>
              <a:buChar char="p"/>
            </a:pPr>
            <a:r>
              <a:rPr lang="en-IN" dirty="0">
                <a:solidFill>
                  <a:srgbClr val="000000"/>
                </a:solidFill>
                <a:ea typeface="Times New Roman" panose="02020603050405020304" pitchFamily="18" charset="0"/>
              </a:rPr>
              <a:t> Airline Respirators; </a:t>
            </a:r>
          </a:p>
          <a:p>
            <a:pPr marL="742950" lvl="1" indent="-285750">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rPr>
              <a:t>Emergency Escape Breathing Apparatus; and </a:t>
            </a:r>
          </a:p>
          <a:p>
            <a:pPr marL="742950" lvl="1" indent="-285750">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rPr>
              <a:t>Self-Contained Breathing Apparatus (SCBA).</a:t>
            </a:r>
            <a:endParaRPr lang="en-IN" dirty="0">
              <a:solidFill>
                <a:srgbClr val="000000"/>
              </a:solidFill>
              <a:ea typeface="Times New Roman" panose="02020603050405020304" pitchFamily="18"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RESPIRATORY PROTECTION.</a:t>
            </a:r>
            <a:endParaRPr lang="en-IN" altLang="en-US" sz="3200" noProof="1">
              <a:latin typeface="+mn-lt"/>
            </a:endParaRPr>
          </a:p>
        </p:txBody>
      </p:sp>
      <p:pic>
        <p:nvPicPr>
          <p:cNvPr id="10" name="Picture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7200" y="3429000"/>
            <a:ext cx="4432300" cy="3069564"/>
          </a:xfrm>
          <a:prstGeom prst="rect">
            <a:avLst/>
          </a:prstGeom>
        </p:spPr>
      </p:pic>
    </p:spTree>
    <p:extLst>
      <p:ext uri="{BB962C8B-B14F-4D97-AF65-F5344CB8AC3E}">
        <p14:creationId xmlns:p14="http://schemas.microsoft.com/office/powerpoint/2010/main" val="608091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000"/>
              </a:lnSpc>
              <a:spcAft>
                <a:spcPts val="1000"/>
              </a:spcAft>
              <a:buSzPct val="105000"/>
            </a:pPr>
            <a:endParaRPr lang="en-US" sz="2000" b="1" dirty="0">
              <a:ea typeface="Times New Roman" panose="02020603050405020304" pitchFamily="18" charset="0"/>
              <a:cs typeface="Times New Roman" panose="02020603050405020304" pitchFamily="18"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lnSpc>
                <a:spcPts val="2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Safety shoes are required where the potential for serious injury to the foot may result from an employee's daily job duties. </a:t>
            </a:r>
          </a:p>
          <a:p>
            <a:pPr marL="285750" indent="-285750">
              <a:lnSpc>
                <a:spcPts val="2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Foot injuries may occur in areas where there is rolling or falling objects, objects piercing the sole, or where feet are exposed to electrical hazards. </a:t>
            </a:r>
          </a:p>
          <a:p>
            <a:pPr marL="285750" indent="-285750">
              <a:lnSpc>
                <a:spcPts val="2000"/>
              </a:lnSpc>
              <a:spcAft>
                <a:spcPts val="1000"/>
              </a:spcAft>
              <a:buSzPct val="105000"/>
              <a:buFont typeface="Wingdings 3" pitchFamily="18" charset="2"/>
              <a:buChar char="p"/>
            </a:pPr>
            <a:r>
              <a:rPr lang="en-IN" dirty="0">
                <a:ea typeface="Calibri" panose="020F0502020204030204" pitchFamily="34" charset="0"/>
                <a:cs typeface="Times New Roman" panose="02020603050405020304" pitchFamily="18" charset="0"/>
              </a:rPr>
              <a:t>Safety shoes are required where the potential for serious injury to the foot may result from an employee's daily job duties. Foot injuries may occur in areas where there is rolling or falling objects, objects piercing the sole, or where feet are exposed to electrical hazards.</a:t>
            </a: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FOOT  PROTECTION</a:t>
            </a:r>
            <a:endParaRPr lang="en-IN" altLang="en-US" sz="3200" noProof="1">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343400"/>
            <a:ext cx="8382000" cy="2039112"/>
          </a:xfrm>
          <a:prstGeom prst="rect">
            <a:avLst/>
          </a:prstGeom>
        </p:spPr>
      </p:pic>
    </p:spTree>
    <p:extLst>
      <p:ext uri="{BB962C8B-B14F-4D97-AF65-F5344CB8AC3E}">
        <p14:creationId xmlns:p14="http://schemas.microsoft.com/office/powerpoint/2010/main" val="1181609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FOOT  PROTECTION</a:t>
            </a:r>
            <a:endParaRPr lang="en-IN" altLang="en-US" sz="3200" noProof="1">
              <a:latin typeface="+mn-lt"/>
            </a:endParaRPr>
          </a:p>
        </p:txBody>
      </p:sp>
      <p:sp>
        <p:nvSpPr>
          <p:cNvPr id="10" name="Rectangle 2"/>
          <p:cNvSpPr>
            <a:spLocks noChangeArrowheads="1"/>
          </p:cNvSpPr>
          <p:nvPr/>
        </p:nvSpPr>
        <p:spPr bwMode="gray">
          <a:xfrm>
            <a:off x="228599" y="1925637"/>
            <a:ext cx="4252847"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N" dirty="0">
                <a:solidFill>
                  <a:srgbClr val="000000"/>
                </a:solidFill>
                <a:latin typeface="+mn-lt"/>
                <a:ea typeface="Calibri" panose="020F0502020204030204" pitchFamily="34" charset="0"/>
                <a:cs typeface="Times New Roman" panose="02020603050405020304" pitchFamily="18" charset="0"/>
              </a:rPr>
              <a:t>Steel toe footwear</a:t>
            </a:r>
            <a:endParaRPr lang="en-US" altLang="en-US" b="1" noProof="1">
              <a:solidFill>
                <a:srgbClr val="FFFFFF"/>
              </a:solidFill>
              <a:latin typeface="+mn-lt"/>
            </a:endParaRPr>
          </a:p>
        </p:txBody>
      </p:sp>
      <p:sp>
        <p:nvSpPr>
          <p:cNvPr id="11" name="Rectangle 3"/>
          <p:cNvSpPr>
            <a:spLocks noChangeArrowheads="1"/>
          </p:cNvSpPr>
          <p:nvPr/>
        </p:nvSpPr>
        <p:spPr bwMode="gray">
          <a:xfrm>
            <a:off x="228599" y="4117975"/>
            <a:ext cx="4252847" cy="376237"/>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N" dirty="0">
                <a:solidFill>
                  <a:srgbClr val="000000"/>
                </a:solidFill>
                <a:latin typeface="+mn-lt"/>
                <a:ea typeface="Calibri" panose="020F0502020204030204" pitchFamily="34" charset="0"/>
                <a:cs typeface="Times New Roman" panose="02020603050405020304" pitchFamily="18" charset="0"/>
              </a:rPr>
              <a:t>Reinforced sole footwear</a:t>
            </a:r>
            <a:endParaRPr lang="en-US" altLang="en-US" b="1" noProof="1">
              <a:solidFill>
                <a:srgbClr val="FFFFFF"/>
              </a:solidFill>
              <a:latin typeface="+mn-lt"/>
            </a:endParaRPr>
          </a:p>
        </p:txBody>
      </p:sp>
      <p:sp>
        <p:nvSpPr>
          <p:cNvPr id="12" name="Rectangle 4"/>
          <p:cNvSpPr>
            <a:spLocks noChangeArrowheads="1"/>
          </p:cNvSpPr>
          <p:nvPr/>
        </p:nvSpPr>
        <p:spPr bwMode="gray">
          <a:xfrm>
            <a:off x="4562453" y="4117975"/>
            <a:ext cx="4257697" cy="376237"/>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N" dirty="0">
                <a:solidFill>
                  <a:srgbClr val="000000"/>
                </a:solidFill>
                <a:latin typeface="+mn-lt"/>
                <a:ea typeface="Calibri" panose="020F0502020204030204" pitchFamily="34" charset="0"/>
                <a:cs typeface="Times New Roman" panose="02020603050405020304" pitchFamily="18" charset="0"/>
              </a:rPr>
              <a:t>Latex/Rubber footwear</a:t>
            </a:r>
            <a:endParaRPr lang="en-US" altLang="en-US" b="1" noProof="1">
              <a:solidFill>
                <a:srgbClr val="FFFFFF"/>
              </a:solidFill>
              <a:latin typeface="+mn-lt"/>
            </a:endParaRPr>
          </a:p>
        </p:txBody>
      </p:sp>
      <p:sp>
        <p:nvSpPr>
          <p:cNvPr id="13" name="Rectangle 5"/>
          <p:cNvSpPr>
            <a:spLocks noChangeArrowheads="1"/>
          </p:cNvSpPr>
          <p:nvPr/>
        </p:nvSpPr>
        <p:spPr bwMode="gray">
          <a:xfrm>
            <a:off x="4562453" y="1925637"/>
            <a:ext cx="4257697"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N" dirty="0">
                <a:solidFill>
                  <a:srgbClr val="000000"/>
                </a:solidFill>
                <a:latin typeface="+mn-lt"/>
                <a:ea typeface="Calibri" panose="020F0502020204030204" pitchFamily="34" charset="0"/>
                <a:cs typeface="Times New Roman" panose="02020603050405020304" pitchFamily="18" charset="0"/>
              </a:rPr>
              <a:t>Metatarsal footwear</a:t>
            </a:r>
            <a:endParaRPr lang="en-US" altLang="en-US" b="1" noProof="1">
              <a:solidFill>
                <a:srgbClr val="FFFFFF"/>
              </a:solidFill>
              <a:latin typeface="+mn-lt"/>
            </a:endParaRPr>
          </a:p>
        </p:txBody>
      </p:sp>
      <p:sp>
        <p:nvSpPr>
          <p:cNvPr id="14" name="Rectangle 8"/>
          <p:cNvSpPr>
            <a:spLocks noChangeArrowheads="1"/>
          </p:cNvSpPr>
          <p:nvPr/>
        </p:nvSpPr>
        <p:spPr bwMode="gray">
          <a:xfrm>
            <a:off x="228599" y="2301875"/>
            <a:ext cx="4252848" cy="1671637"/>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nSpc>
                <a:spcPct val="115000"/>
              </a:lnSpc>
              <a:spcBef>
                <a:spcPts val="0"/>
              </a:spcBef>
              <a:spcAft>
                <a:spcPts val="0"/>
              </a:spcAft>
              <a:buSzPct val="105000"/>
              <a:buNone/>
            </a:pPr>
            <a:r>
              <a:rPr lang="en-IN" dirty="0">
                <a:solidFill>
                  <a:srgbClr val="000000"/>
                </a:solidFill>
                <a:latin typeface="+mn-lt"/>
                <a:ea typeface="Calibri" panose="020F0502020204030204" pitchFamily="34" charset="0"/>
                <a:cs typeface="Times New Roman" panose="02020603050405020304" pitchFamily="18" charset="0"/>
              </a:rPr>
              <a:t>Steel toe footwear protects your toes from falling objects and from being crushed. </a:t>
            </a:r>
            <a:endParaRPr lang="en-US" dirty="0">
              <a:latin typeface="+mn-lt"/>
              <a:ea typeface="Calibri" panose="020F0502020204030204" pitchFamily="34" charset="0"/>
              <a:cs typeface="Times New Roman" panose="02020603050405020304" pitchFamily="18" charset="0"/>
            </a:endParaRPr>
          </a:p>
        </p:txBody>
      </p:sp>
      <p:sp>
        <p:nvSpPr>
          <p:cNvPr id="15" name="Rectangle 9"/>
          <p:cNvSpPr>
            <a:spLocks noChangeArrowheads="1"/>
          </p:cNvSpPr>
          <p:nvPr/>
        </p:nvSpPr>
        <p:spPr bwMode="gray">
          <a:xfrm>
            <a:off x="228599" y="4494212"/>
            <a:ext cx="4252847" cy="1677988"/>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indent="0">
              <a:lnSpc>
                <a:spcPct val="115000"/>
              </a:lnSpc>
              <a:buSzPct val="105000"/>
              <a:buNone/>
            </a:pPr>
            <a:r>
              <a:rPr lang="en-IN" dirty="0">
                <a:solidFill>
                  <a:srgbClr val="000000"/>
                </a:solidFill>
                <a:latin typeface="+mn-lt"/>
                <a:ea typeface="Calibri" panose="020F0502020204030204" pitchFamily="34" charset="0"/>
                <a:cs typeface="Times New Roman" panose="02020603050405020304" pitchFamily="18" charset="0"/>
              </a:rPr>
              <a:t>Reinforced sole footwear have metal reinforcement that protects your foot from punctures.</a:t>
            </a:r>
            <a:endParaRPr lang="en-US" dirty="0">
              <a:latin typeface="+mn-lt"/>
              <a:ea typeface="Calibri" panose="020F0502020204030204" pitchFamily="34" charset="0"/>
              <a:cs typeface="Times New Roman" panose="02020603050405020304" pitchFamily="18" charset="0"/>
            </a:endParaRPr>
          </a:p>
        </p:txBody>
      </p:sp>
      <p:sp>
        <p:nvSpPr>
          <p:cNvPr id="16" name="Rectangle 10"/>
          <p:cNvSpPr>
            <a:spLocks noChangeArrowheads="1"/>
          </p:cNvSpPr>
          <p:nvPr/>
        </p:nvSpPr>
        <p:spPr bwMode="gray">
          <a:xfrm>
            <a:off x="4562453" y="4494212"/>
            <a:ext cx="4257697" cy="1677988"/>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nSpc>
                <a:spcPct val="115000"/>
              </a:lnSpc>
              <a:spcBef>
                <a:spcPts val="0"/>
              </a:spcBef>
              <a:spcAft>
                <a:spcPts val="0"/>
              </a:spcAft>
              <a:buSzPct val="105000"/>
              <a:buNone/>
            </a:pPr>
            <a:r>
              <a:rPr lang="en-IN" dirty="0">
                <a:solidFill>
                  <a:srgbClr val="000000"/>
                </a:solidFill>
                <a:latin typeface="+mn-lt"/>
                <a:ea typeface="Calibri" panose="020F0502020204030204" pitchFamily="34" charset="0"/>
                <a:cs typeface="Times New Roman" panose="02020603050405020304" pitchFamily="18" charset="0"/>
              </a:rPr>
              <a:t>Latex/Rubber footwear resists chemicals and provides extra traction on slippery surfaces.</a:t>
            </a:r>
            <a:endParaRPr lang="en-US" dirty="0">
              <a:latin typeface="+mn-lt"/>
              <a:ea typeface="Calibri" panose="020F0502020204030204" pitchFamily="34" charset="0"/>
              <a:cs typeface="Times New Roman" panose="02020603050405020304" pitchFamily="18" charset="0"/>
            </a:endParaRPr>
          </a:p>
        </p:txBody>
      </p:sp>
      <p:sp>
        <p:nvSpPr>
          <p:cNvPr id="18" name="Rectangle 8"/>
          <p:cNvSpPr>
            <a:spLocks noChangeArrowheads="1"/>
          </p:cNvSpPr>
          <p:nvPr/>
        </p:nvSpPr>
        <p:spPr bwMode="gray">
          <a:xfrm>
            <a:off x="4562453" y="2301875"/>
            <a:ext cx="4257697" cy="1671637"/>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nSpc>
                <a:spcPct val="115000"/>
              </a:lnSpc>
              <a:spcBef>
                <a:spcPts val="0"/>
              </a:spcBef>
              <a:spcAft>
                <a:spcPts val="0"/>
              </a:spcAft>
              <a:buSzPct val="105000"/>
              <a:buNone/>
            </a:pPr>
            <a:r>
              <a:rPr lang="en-IN" dirty="0">
                <a:solidFill>
                  <a:srgbClr val="000000"/>
                </a:solidFill>
                <a:latin typeface="+mn-lt"/>
                <a:ea typeface="Calibri" panose="020F0502020204030204" pitchFamily="34" charset="0"/>
                <a:cs typeface="Times New Roman" panose="02020603050405020304" pitchFamily="18" charset="0"/>
              </a:rPr>
              <a:t>Metatarsal footwear have special guards that run from your ankle to your toes and protect your entire foot. </a:t>
            </a:r>
            <a:endParaRPr lang="en-US" dirty="0">
              <a:latin typeface="+mn-lt"/>
              <a:ea typeface="Calibri" panose="020F0502020204030204" pitchFamily="34" charset="0"/>
              <a:cs typeface="Times New Roman" panose="02020603050405020304" pitchFamily="18" charset="0"/>
            </a:endParaRPr>
          </a:p>
        </p:txBody>
      </p:sp>
      <p:sp>
        <p:nvSpPr>
          <p:cNvPr id="19"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000"/>
              </a:lnSpc>
              <a:spcAft>
                <a:spcPts val="1000"/>
              </a:spcAft>
              <a:buSzPct val="105000"/>
            </a:pPr>
            <a:r>
              <a:rPr lang="en-IN" sz="2000" b="1" dirty="0">
                <a:ea typeface="Times New Roman" panose="02020603050405020304" pitchFamily="18" charset="0"/>
              </a:rPr>
              <a:t>There are many types of footwear that are designed to protect your feet. </a:t>
            </a:r>
            <a:endParaRPr lang="en-US" sz="2000" b="1" dirty="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3346" y="2851150"/>
            <a:ext cx="1295400" cy="1122362"/>
          </a:xfrm>
          <a:prstGeom prst="rect">
            <a:avLst/>
          </a:prstGeom>
        </p:spPr>
      </p:pic>
      <p:pic>
        <p:nvPicPr>
          <p:cNvPr id="21" name="Picture 2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43799" y="3074593"/>
            <a:ext cx="1263585" cy="855264"/>
          </a:xfrm>
          <a:prstGeom prst="rect">
            <a:avLst/>
          </a:prstGeom>
        </p:spPr>
      </p:pic>
      <p:pic>
        <p:nvPicPr>
          <p:cNvPr id="22" name="Picture 2"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8354" y="5334000"/>
            <a:ext cx="1960749" cy="7178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Image resul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9784" y="5174892"/>
            <a:ext cx="1143001" cy="99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689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FOOT  PROTECTION</a:t>
            </a:r>
            <a:endParaRPr lang="en-IN" altLang="en-US" sz="3200" noProof="1">
              <a:latin typeface="+mn-lt"/>
            </a:endParaRPr>
          </a:p>
        </p:txBody>
      </p:sp>
      <p:sp>
        <p:nvSpPr>
          <p:cNvPr id="10" name="Rectangle 2"/>
          <p:cNvSpPr>
            <a:spLocks noChangeArrowheads="1"/>
          </p:cNvSpPr>
          <p:nvPr/>
        </p:nvSpPr>
        <p:spPr bwMode="gray">
          <a:xfrm>
            <a:off x="228599" y="1925637"/>
            <a:ext cx="4252847"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N" dirty="0">
                <a:solidFill>
                  <a:srgbClr val="000000"/>
                </a:solidFill>
                <a:latin typeface="+mn-lt"/>
                <a:ea typeface="Calibri" panose="020F0502020204030204" pitchFamily="34" charset="0"/>
                <a:cs typeface="Times New Roman" panose="02020603050405020304" pitchFamily="18" charset="0"/>
              </a:rPr>
              <a:t>PVC footwear</a:t>
            </a:r>
            <a:endParaRPr lang="en-US" altLang="en-US" b="1" noProof="1">
              <a:solidFill>
                <a:srgbClr val="FFFFFF"/>
              </a:solidFill>
              <a:latin typeface="+mn-lt"/>
            </a:endParaRPr>
          </a:p>
        </p:txBody>
      </p:sp>
      <p:sp>
        <p:nvSpPr>
          <p:cNvPr id="11" name="Rectangle 3"/>
          <p:cNvSpPr>
            <a:spLocks noChangeArrowheads="1"/>
          </p:cNvSpPr>
          <p:nvPr/>
        </p:nvSpPr>
        <p:spPr bwMode="gray">
          <a:xfrm>
            <a:off x="228599" y="4117975"/>
            <a:ext cx="4252847" cy="376237"/>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N" dirty="0">
                <a:solidFill>
                  <a:srgbClr val="000000"/>
                </a:solidFill>
                <a:latin typeface="+mn-lt"/>
                <a:ea typeface="Calibri" panose="020F0502020204030204" pitchFamily="34" charset="0"/>
                <a:cs typeface="Times New Roman" panose="02020603050405020304" pitchFamily="18" charset="0"/>
              </a:rPr>
              <a:t>Nitrile footwear</a:t>
            </a:r>
            <a:endParaRPr lang="en-US" altLang="en-US" b="1" noProof="1">
              <a:solidFill>
                <a:srgbClr val="FFFFFF"/>
              </a:solidFill>
              <a:latin typeface="+mn-lt"/>
            </a:endParaRPr>
          </a:p>
        </p:txBody>
      </p:sp>
      <p:sp>
        <p:nvSpPr>
          <p:cNvPr id="12" name="Rectangle 4"/>
          <p:cNvSpPr>
            <a:spLocks noChangeArrowheads="1"/>
          </p:cNvSpPr>
          <p:nvPr/>
        </p:nvSpPr>
        <p:spPr bwMode="gray">
          <a:xfrm>
            <a:off x="4562453" y="4117975"/>
            <a:ext cx="4257697" cy="376237"/>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N" dirty="0">
                <a:solidFill>
                  <a:srgbClr val="000000"/>
                </a:solidFill>
                <a:latin typeface="+mn-lt"/>
                <a:ea typeface="Calibri" panose="020F0502020204030204" pitchFamily="34" charset="0"/>
                <a:cs typeface="Times New Roman" panose="02020603050405020304" pitchFamily="18" charset="0"/>
              </a:rPr>
              <a:t>Vinyl footwear</a:t>
            </a:r>
            <a:endParaRPr lang="en-US" altLang="en-US" b="1" noProof="1">
              <a:solidFill>
                <a:srgbClr val="FFFFFF"/>
              </a:solidFill>
              <a:latin typeface="+mn-lt"/>
            </a:endParaRPr>
          </a:p>
        </p:txBody>
      </p:sp>
      <p:sp>
        <p:nvSpPr>
          <p:cNvPr id="13" name="Rectangle 5"/>
          <p:cNvSpPr>
            <a:spLocks noChangeArrowheads="1"/>
          </p:cNvSpPr>
          <p:nvPr/>
        </p:nvSpPr>
        <p:spPr bwMode="gray">
          <a:xfrm>
            <a:off x="4562453" y="1925637"/>
            <a:ext cx="4257697"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N" dirty="0">
                <a:solidFill>
                  <a:srgbClr val="000000"/>
                </a:solidFill>
                <a:latin typeface="+mn-lt"/>
                <a:ea typeface="Calibri" panose="020F0502020204030204" pitchFamily="34" charset="0"/>
                <a:cs typeface="Times New Roman" panose="02020603050405020304" pitchFamily="18" charset="0"/>
              </a:rPr>
              <a:t>Butyl footwear</a:t>
            </a:r>
            <a:endParaRPr lang="en-US" altLang="en-US" b="1" noProof="1">
              <a:solidFill>
                <a:srgbClr val="FFFFFF"/>
              </a:solidFill>
              <a:latin typeface="+mn-lt"/>
            </a:endParaRPr>
          </a:p>
        </p:txBody>
      </p:sp>
      <p:sp>
        <p:nvSpPr>
          <p:cNvPr id="14" name="Rectangle 8"/>
          <p:cNvSpPr>
            <a:spLocks noChangeArrowheads="1"/>
          </p:cNvSpPr>
          <p:nvPr/>
        </p:nvSpPr>
        <p:spPr bwMode="gray">
          <a:xfrm>
            <a:off x="228599" y="2301875"/>
            <a:ext cx="4252848" cy="1671637"/>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nSpc>
                <a:spcPct val="115000"/>
              </a:lnSpc>
              <a:spcBef>
                <a:spcPts val="0"/>
              </a:spcBef>
              <a:spcAft>
                <a:spcPts val="1000"/>
              </a:spcAft>
              <a:buSzPct val="105000"/>
              <a:buNone/>
            </a:pPr>
            <a:r>
              <a:rPr lang="en-IN" dirty="0">
                <a:solidFill>
                  <a:srgbClr val="000000"/>
                </a:solidFill>
                <a:latin typeface="+mn-lt"/>
                <a:ea typeface="Calibri" panose="020F0502020204030204" pitchFamily="34" charset="0"/>
                <a:cs typeface="Times New Roman" panose="02020603050405020304" pitchFamily="18" charset="0"/>
              </a:rPr>
              <a:t>PVC footwear protects your feet against moisture and improves traction.</a:t>
            </a:r>
            <a:endParaRPr lang="en-US" dirty="0">
              <a:latin typeface="+mn-lt"/>
              <a:ea typeface="Calibri" panose="020F0502020204030204" pitchFamily="34" charset="0"/>
              <a:cs typeface="Times New Roman" panose="02020603050405020304" pitchFamily="18" charset="0"/>
            </a:endParaRPr>
          </a:p>
        </p:txBody>
      </p:sp>
      <p:sp>
        <p:nvSpPr>
          <p:cNvPr id="15" name="Rectangle 9"/>
          <p:cNvSpPr>
            <a:spLocks noChangeArrowheads="1"/>
          </p:cNvSpPr>
          <p:nvPr/>
        </p:nvSpPr>
        <p:spPr bwMode="gray">
          <a:xfrm>
            <a:off x="228599" y="4494212"/>
            <a:ext cx="4252847" cy="1677988"/>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nSpc>
                <a:spcPct val="115000"/>
              </a:lnSpc>
              <a:spcBef>
                <a:spcPts val="0"/>
              </a:spcBef>
              <a:spcAft>
                <a:spcPts val="0"/>
              </a:spcAft>
              <a:buSzPct val="105000"/>
              <a:buNone/>
            </a:pPr>
            <a:r>
              <a:rPr lang="en-IN" dirty="0">
                <a:solidFill>
                  <a:srgbClr val="000000"/>
                </a:solidFill>
                <a:latin typeface="+mn-lt"/>
                <a:ea typeface="Calibri" panose="020F0502020204030204" pitchFamily="34" charset="0"/>
                <a:cs typeface="Times New Roman" panose="02020603050405020304" pitchFamily="18" charset="0"/>
              </a:rPr>
              <a:t>Nitrile footwear resists animal fats, oils, and chemicals.</a:t>
            </a:r>
            <a:endParaRPr lang="en-US" dirty="0">
              <a:latin typeface="+mn-lt"/>
              <a:ea typeface="Calibri" panose="020F0502020204030204" pitchFamily="34" charset="0"/>
              <a:cs typeface="Times New Roman" panose="02020603050405020304" pitchFamily="18" charset="0"/>
            </a:endParaRPr>
          </a:p>
        </p:txBody>
      </p:sp>
      <p:sp>
        <p:nvSpPr>
          <p:cNvPr id="16" name="Rectangle 10"/>
          <p:cNvSpPr>
            <a:spLocks noChangeArrowheads="1"/>
          </p:cNvSpPr>
          <p:nvPr/>
        </p:nvSpPr>
        <p:spPr bwMode="gray">
          <a:xfrm>
            <a:off x="4562453" y="4494212"/>
            <a:ext cx="4257697" cy="1677988"/>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nSpc>
                <a:spcPct val="115000"/>
              </a:lnSpc>
              <a:spcBef>
                <a:spcPts val="0"/>
              </a:spcBef>
              <a:spcAft>
                <a:spcPts val="0"/>
              </a:spcAft>
              <a:buSzPct val="105000"/>
              <a:buNone/>
            </a:pPr>
            <a:r>
              <a:rPr lang="en-IN" dirty="0">
                <a:solidFill>
                  <a:srgbClr val="000000"/>
                </a:solidFill>
                <a:latin typeface="+mn-lt"/>
                <a:ea typeface="Calibri" panose="020F0502020204030204" pitchFamily="34" charset="0"/>
                <a:cs typeface="Times New Roman" panose="02020603050405020304" pitchFamily="18" charset="0"/>
              </a:rPr>
              <a:t>Vinyl footwear resists solvents, acids, alkalis, salts, water, grease, and blood.</a:t>
            </a:r>
            <a:endParaRPr lang="en-US" dirty="0">
              <a:latin typeface="+mn-lt"/>
              <a:ea typeface="Calibri" panose="020F0502020204030204" pitchFamily="34" charset="0"/>
              <a:cs typeface="Times New Roman" panose="02020603050405020304" pitchFamily="18" charset="0"/>
            </a:endParaRPr>
          </a:p>
        </p:txBody>
      </p:sp>
      <p:sp>
        <p:nvSpPr>
          <p:cNvPr id="18" name="Rectangle 8"/>
          <p:cNvSpPr>
            <a:spLocks noChangeArrowheads="1"/>
          </p:cNvSpPr>
          <p:nvPr/>
        </p:nvSpPr>
        <p:spPr bwMode="gray">
          <a:xfrm>
            <a:off x="4562453" y="2301875"/>
            <a:ext cx="4257698" cy="1671637"/>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nSpc>
                <a:spcPct val="115000"/>
              </a:lnSpc>
              <a:spcBef>
                <a:spcPts val="0"/>
              </a:spcBef>
              <a:spcAft>
                <a:spcPts val="0"/>
              </a:spcAft>
              <a:buSzPct val="105000"/>
              <a:buNone/>
            </a:pPr>
            <a:r>
              <a:rPr lang="en-IN" dirty="0">
                <a:solidFill>
                  <a:srgbClr val="000000"/>
                </a:solidFill>
                <a:latin typeface="+mn-lt"/>
                <a:ea typeface="Calibri" panose="020F0502020204030204" pitchFamily="34" charset="0"/>
                <a:cs typeface="Times New Roman" panose="02020603050405020304" pitchFamily="18" charset="0"/>
              </a:rPr>
              <a:t>Butyl footwear protects against most ketenes,  aldehydes, alcohols, acids, salts, and alkalis. </a:t>
            </a:r>
            <a:endParaRPr lang="en-US" dirty="0">
              <a:latin typeface="+mn-lt"/>
              <a:ea typeface="Calibri" panose="020F0502020204030204" pitchFamily="34" charset="0"/>
              <a:cs typeface="Times New Roman" panose="02020603050405020304" pitchFamily="18" charset="0"/>
            </a:endParaRPr>
          </a:p>
        </p:txBody>
      </p:sp>
      <p:sp>
        <p:nvSpPr>
          <p:cNvPr id="19"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000"/>
              </a:lnSpc>
              <a:spcAft>
                <a:spcPts val="1000"/>
              </a:spcAft>
              <a:buSzPct val="105000"/>
            </a:pPr>
            <a:r>
              <a:rPr lang="en-IN" sz="2000" b="1" dirty="0">
                <a:ea typeface="Times New Roman" panose="02020603050405020304" pitchFamily="18" charset="0"/>
              </a:rPr>
              <a:t>There are many types of footwear that are designed to protect your feet. </a:t>
            </a:r>
            <a:endParaRPr lang="en-US" sz="2000" b="1" dirty="0">
              <a:ea typeface="Calibri" panose="020F0502020204030204" pitchFamily="34" charset="0"/>
              <a:cs typeface="Times New Roman" panose="02020603050405020304" pitchFamily="18" charset="0"/>
            </a:endParaRPr>
          </a:p>
        </p:txBody>
      </p:sp>
      <p:pic>
        <p:nvPicPr>
          <p:cNvPr id="17" name="Picture 8" descr="Image result for PVC footwea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8400" y="3115291"/>
            <a:ext cx="1962828" cy="75172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9947" y="3016825"/>
            <a:ext cx="1136853" cy="913032"/>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0973" y="5029200"/>
            <a:ext cx="2473477" cy="1088330"/>
          </a:xfrm>
          <a:prstGeom prst="rect">
            <a:avLst/>
          </a:prstGeom>
        </p:spPr>
      </p:pic>
      <p:pic>
        <p:nvPicPr>
          <p:cNvPr id="26" name="Picture 4" descr="Image resul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93763" y="5345906"/>
            <a:ext cx="2065960" cy="75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677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FOOT  PROTECTION</a:t>
            </a:r>
            <a:endParaRPr lang="en-IN" altLang="en-US" sz="3200" noProof="1">
              <a:latin typeface="+mn-lt"/>
            </a:endParaRPr>
          </a:p>
        </p:txBody>
      </p:sp>
      <p:sp>
        <p:nvSpPr>
          <p:cNvPr id="10" name="Rectangle 2"/>
          <p:cNvSpPr>
            <a:spLocks noChangeArrowheads="1"/>
          </p:cNvSpPr>
          <p:nvPr/>
        </p:nvSpPr>
        <p:spPr bwMode="gray">
          <a:xfrm>
            <a:off x="228599" y="1925637"/>
            <a:ext cx="4252847"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N" dirty="0">
                <a:solidFill>
                  <a:srgbClr val="000000"/>
                </a:solidFill>
                <a:latin typeface="+mn-lt"/>
                <a:ea typeface="Calibri" panose="020F0502020204030204" pitchFamily="34" charset="0"/>
                <a:cs typeface="Times New Roman" panose="02020603050405020304" pitchFamily="18" charset="0"/>
              </a:rPr>
              <a:t>Electrostatic dissipating footwear</a:t>
            </a:r>
            <a:endParaRPr lang="en-US" altLang="en-US" b="1" noProof="1">
              <a:solidFill>
                <a:srgbClr val="FFFFFF"/>
              </a:solidFill>
              <a:latin typeface="+mn-lt"/>
            </a:endParaRPr>
          </a:p>
        </p:txBody>
      </p:sp>
      <p:sp>
        <p:nvSpPr>
          <p:cNvPr id="11" name="Rectangle 3"/>
          <p:cNvSpPr>
            <a:spLocks noChangeArrowheads="1"/>
          </p:cNvSpPr>
          <p:nvPr/>
        </p:nvSpPr>
        <p:spPr bwMode="gray">
          <a:xfrm>
            <a:off x="228599" y="4117975"/>
            <a:ext cx="4252847" cy="376237"/>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N" dirty="0">
                <a:solidFill>
                  <a:srgbClr val="000000"/>
                </a:solidFill>
                <a:latin typeface="+mn-lt"/>
                <a:ea typeface="Calibri" panose="020F0502020204030204" pitchFamily="34" charset="0"/>
                <a:cs typeface="Times New Roman" panose="02020603050405020304" pitchFamily="18" charset="0"/>
              </a:rPr>
              <a:t>Electrical hazard footwear</a:t>
            </a:r>
            <a:endParaRPr lang="en-US" altLang="en-US" b="1" noProof="1">
              <a:solidFill>
                <a:srgbClr val="FFFFFF"/>
              </a:solidFill>
              <a:latin typeface="+mn-lt"/>
            </a:endParaRPr>
          </a:p>
        </p:txBody>
      </p:sp>
      <p:sp>
        <p:nvSpPr>
          <p:cNvPr id="13" name="Rectangle 5"/>
          <p:cNvSpPr>
            <a:spLocks noChangeArrowheads="1"/>
          </p:cNvSpPr>
          <p:nvPr/>
        </p:nvSpPr>
        <p:spPr bwMode="gray">
          <a:xfrm>
            <a:off x="4562453" y="1925637"/>
            <a:ext cx="4257697" cy="376238"/>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lvl1pPr defTabSz="801688">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defTabSz="801688">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defTabSz="801688">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defTabSz="801688">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defTabSz="801688">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IN" dirty="0">
                <a:solidFill>
                  <a:srgbClr val="000000"/>
                </a:solidFill>
                <a:latin typeface="+mn-lt"/>
                <a:ea typeface="Calibri" panose="020F0502020204030204" pitchFamily="34" charset="0"/>
                <a:cs typeface="Times New Roman" panose="02020603050405020304" pitchFamily="18" charset="0"/>
              </a:rPr>
              <a:t>Disposable footwear</a:t>
            </a:r>
            <a:endParaRPr lang="en-US" altLang="en-US" noProof="1">
              <a:solidFill>
                <a:srgbClr val="FFFFFF"/>
              </a:solidFill>
              <a:latin typeface="+mn-lt"/>
            </a:endParaRPr>
          </a:p>
        </p:txBody>
      </p:sp>
      <p:sp>
        <p:nvSpPr>
          <p:cNvPr id="14" name="Rectangle 8"/>
          <p:cNvSpPr>
            <a:spLocks noChangeArrowheads="1"/>
          </p:cNvSpPr>
          <p:nvPr/>
        </p:nvSpPr>
        <p:spPr bwMode="gray">
          <a:xfrm>
            <a:off x="228599" y="2301875"/>
            <a:ext cx="4252848" cy="1671637"/>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marR="0" lvl="0" indent="0">
              <a:lnSpc>
                <a:spcPct val="115000"/>
              </a:lnSpc>
              <a:spcBef>
                <a:spcPts val="0"/>
              </a:spcBef>
              <a:spcAft>
                <a:spcPts val="0"/>
              </a:spcAft>
              <a:buSzPct val="105000"/>
              <a:buNone/>
            </a:pPr>
            <a:r>
              <a:rPr lang="en-IN" dirty="0">
                <a:solidFill>
                  <a:srgbClr val="000000"/>
                </a:solidFill>
                <a:latin typeface="+mn-lt"/>
                <a:ea typeface="Calibri" panose="020F0502020204030204" pitchFamily="34" charset="0"/>
                <a:cs typeface="Times New Roman" panose="02020603050405020304" pitchFamily="18" charset="0"/>
              </a:rPr>
              <a:t>Electrostatic dissipating footwear conducts static electricity to floors that are grounded.</a:t>
            </a:r>
            <a:endParaRPr lang="en-US" dirty="0">
              <a:latin typeface="+mn-lt"/>
              <a:ea typeface="Calibri" panose="020F0502020204030204" pitchFamily="34" charset="0"/>
              <a:cs typeface="Times New Roman" panose="02020603050405020304" pitchFamily="18" charset="0"/>
            </a:endParaRPr>
          </a:p>
        </p:txBody>
      </p:sp>
      <p:sp>
        <p:nvSpPr>
          <p:cNvPr id="15" name="Rectangle 9"/>
          <p:cNvSpPr>
            <a:spLocks noChangeArrowheads="1"/>
          </p:cNvSpPr>
          <p:nvPr/>
        </p:nvSpPr>
        <p:spPr bwMode="gray">
          <a:xfrm>
            <a:off x="228599" y="4494212"/>
            <a:ext cx="4252847" cy="1677988"/>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lvl="0" indent="0">
              <a:lnSpc>
                <a:spcPct val="115000"/>
              </a:lnSpc>
              <a:buSzPct val="105000"/>
              <a:buNone/>
            </a:pPr>
            <a:r>
              <a:rPr lang="en-IN" dirty="0">
                <a:solidFill>
                  <a:srgbClr val="000000"/>
                </a:solidFill>
                <a:latin typeface="+mn-lt"/>
                <a:ea typeface="Calibri" panose="020F0502020204030204" pitchFamily="34" charset="0"/>
                <a:cs typeface="Times New Roman" panose="02020603050405020304" pitchFamily="18" charset="0"/>
              </a:rPr>
              <a:t>Electrical hazard footwear are insulated with tough rubber to prevent shocks and burns from electricity.</a:t>
            </a:r>
            <a:endParaRPr lang="en-US" dirty="0">
              <a:latin typeface="+mn-lt"/>
              <a:ea typeface="Calibri" panose="020F0502020204030204" pitchFamily="34" charset="0"/>
              <a:cs typeface="Times New Roman" panose="02020603050405020304" pitchFamily="18" charset="0"/>
            </a:endParaRPr>
          </a:p>
        </p:txBody>
      </p:sp>
      <p:sp>
        <p:nvSpPr>
          <p:cNvPr id="18" name="Rectangle 8"/>
          <p:cNvSpPr>
            <a:spLocks noChangeArrowheads="1"/>
          </p:cNvSpPr>
          <p:nvPr/>
        </p:nvSpPr>
        <p:spPr bwMode="gray">
          <a:xfrm>
            <a:off x="4562453" y="2301875"/>
            <a:ext cx="4257698" cy="3870325"/>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lvl1pPr marL="190500" indent="-190500">
              <a:spcBef>
                <a:spcPct val="20000"/>
              </a:spcBef>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cs typeface="Arial" panose="020B0604020202020204" pitchFamily="34" charset="0"/>
              </a:defRPr>
            </a:lvl9pPr>
          </a:lstStyle>
          <a:p>
            <a:pPr marL="0" indent="0">
              <a:lnSpc>
                <a:spcPct val="115000"/>
              </a:lnSpc>
              <a:buSzPct val="105000"/>
              <a:buNone/>
            </a:pPr>
            <a:r>
              <a:rPr lang="en-IN" dirty="0">
                <a:solidFill>
                  <a:srgbClr val="000000"/>
                </a:solidFill>
                <a:latin typeface="+mn-lt"/>
                <a:ea typeface="Calibri" panose="020F0502020204030204" pitchFamily="34" charset="0"/>
                <a:cs typeface="Times New Roman" panose="02020603050405020304" pitchFamily="18" charset="0"/>
              </a:rPr>
              <a:t>Disposable footwear includes shower slippers, clear polyethylene and nonwoven booties used in dust free work areas.</a:t>
            </a:r>
            <a:endParaRPr lang="en-US" dirty="0">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SzPct val="105000"/>
              <a:buNone/>
            </a:pPr>
            <a:endParaRPr lang="en-IN" dirty="0">
              <a:solidFill>
                <a:srgbClr val="000000"/>
              </a:solidFill>
              <a:latin typeface="+mn-lt"/>
              <a:ea typeface="Calibri" panose="020F0502020204030204" pitchFamily="34" charset="0"/>
              <a:cs typeface="Times New Roman" panose="02020603050405020304" pitchFamily="18" charset="0"/>
            </a:endParaRPr>
          </a:p>
        </p:txBody>
      </p:sp>
      <p:sp>
        <p:nvSpPr>
          <p:cNvPr id="19"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ts val="2000"/>
              </a:lnSpc>
              <a:spcAft>
                <a:spcPts val="1000"/>
              </a:spcAft>
              <a:buSzPct val="105000"/>
            </a:pPr>
            <a:r>
              <a:rPr lang="en-IN" sz="2000" b="1" dirty="0">
                <a:ea typeface="Times New Roman" panose="02020603050405020304" pitchFamily="18" charset="0"/>
              </a:rPr>
              <a:t>There are many types of footwear that are designed to protect your feet. </a:t>
            </a:r>
            <a:endParaRPr lang="en-US" sz="2000" b="1" dirty="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2998523"/>
            <a:ext cx="2031999" cy="931333"/>
          </a:xfrm>
          <a:prstGeom prst="rect">
            <a:avLst/>
          </a:prstGeom>
        </p:spPr>
      </p:pic>
      <p:pic>
        <p:nvPicPr>
          <p:cNvPr id="21" name="Picture 2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9252" y="5181600"/>
            <a:ext cx="1627594" cy="990600"/>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0719" y="4117976"/>
            <a:ext cx="3341163" cy="1835240"/>
          </a:xfrm>
          <a:prstGeom prst="rect">
            <a:avLst/>
          </a:prstGeom>
        </p:spPr>
      </p:pic>
    </p:spTree>
    <p:extLst>
      <p:ext uri="{BB962C8B-B14F-4D97-AF65-F5344CB8AC3E}">
        <p14:creationId xmlns:p14="http://schemas.microsoft.com/office/powerpoint/2010/main" val="3911858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buSzPct val="105000"/>
              <a:tabLst>
                <a:tab pos="457200" algn="l"/>
                <a:tab pos="685800" algn="l"/>
              </a:tabLst>
            </a:pPr>
            <a:r>
              <a:rPr lang="en-IN" sz="2000" b="1" dirty="0">
                <a:ea typeface="Calibri" panose="020F0502020204030204" pitchFamily="34" charset="0"/>
                <a:cs typeface="Times New Roman" panose="02020603050405020304" pitchFamily="18" charset="0"/>
              </a:rPr>
              <a:t>Wearing and Using Safety Footwear</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marR="0" lvl="0" indent="-285750">
              <a:lnSpc>
                <a:spcPct val="115000"/>
              </a:lnSpc>
              <a:spcBef>
                <a:spcPts val="0"/>
              </a:spcBef>
              <a:spcAft>
                <a:spcPts val="1000"/>
              </a:spcAft>
              <a:buSzPct val="105000"/>
              <a:buFont typeface="Wingdings 3" panose="05040102010807070707" pitchFamily="18" charset="2"/>
              <a:buChar char="p"/>
              <a:tabLst>
                <a:tab pos="457200" algn="l"/>
                <a:tab pos="685800" algn="l"/>
              </a:tabLst>
            </a:pPr>
            <a:r>
              <a:rPr lang="en-IN" dirty="0">
                <a:ea typeface="Calibri" panose="020F0502020204030204" pitchFamily="34" charset="0"/>
                <a:cs typeface="Times New Roman" panose="02020603050405020304" pitchFamily="18" charset="0"/>
              </a:rPr>
              <a:t>Select and use the right kind of footwear for the job you are going to be performing. Footwear should meet or exceed the standards.</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1000"/>
              </a:spcAft>
              <a:buSzPct val="105000"/>
              <a:buFont typeface="Wingdings 3" panose="05040102010807070707" pitchFamily="18" charset="2"/>
              <a:buChar char="p"/>
              <a:tabLst>
                <a:tab pos="457200" algn="l"/>
                <a:tab pos="685800" algn="l"/>
              </a:tabLst>
            </a:pPr>
            <a:r>
              <a:rPr lang="en-IN" dirty="0">
                <a:ea typeface="Calibri" panose="020F0502020204030204" pitchFamily="34" charset="0"/>
                <a:cs typeface="Times New Roman" panose="02020603050405020304" pitchFamily="18" charset="0"/>
              </a:rPr>
              <a:t>Avoid footwear made of leather or cloth if you work around acids or caustics. These chemicals quickly eat through the leather or cloth, and can injure your feet.</a:t>
            </a:r>
          </a:p>
          <a:p>
            <a:pPr marL="285750" marR="0" lvl="0" indent="-285750">
              <a:lnSpc>
                <a:spcPct val="115000"/>
              </a:lnSpc>
              <a:spcBef>
                <a:spcPts val="0"/>
              </a:spcBef>
              <a:spcAft>
                <a:spcPts val="1000"/>
              </a:spcAft>
              <a:buSzPct val="105000"/>
              <a:buFont typeface="Wingdings 3" panose="05040102010807070707" pitchFamily="18" charset="2"/>
              <a:buChar char="p"/>
              <a:tabLst>
                <a:tab pos="457200" algn="l"/>
                <a:tab pos="685800" algn="l"/>
              </a:tabLst>
            </a:pPr>
            <a:r>
              <a:rPr lang="en-IN" dirty="0">
                <a:ea typeface="Calibri" panose="020F0502020204030204" pitchFamily="34" charset="0"/>
                <a:cs typeface="Times New Roman" panose="02020603050405020304" pitchFamily="18" charset="0"/>
              </a:rPr>
              <a:t>Select footwear that fit.</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1000"/>
              </a:spcAft>
              <a:buSzPct val="105000"/>
              <a:buFont typeface="Wingdings 3" panose="05040102010807070707" pitchFamily="18" charset="2"/>
              <a:buChar char="p"/>
              <a:tabLst>
                <a:tab pos="457200" algn="l"/>
                <a:tab pos="685800" algn="l"/>
              </a:tabLst>
            </a:pPr>
            <a:r>
              <a:rPr lang="en-IN" dirty="0">
                <a:ea typeface="Calibri" panose="020F0502020204030204" pitchFamily="34" charset="0"/>
                <a:cs typeface="Times New Roman" panose="02020603050405020304" pitchFamily="18" charset="0"/>
              </a:rPr>
              <a:t>Inspect your footwear before you use them. Look for holes and cracks that might leak.</a:t>
            </a:r>
          </a:p>
          <a:p>
            <a:pPr marL="285750" marR="0" lvl="0" indent="-285750">
              <a:lnSpc>
                <a:spcPct val="115000"/>
              </a:lnSpc>
              <a:spcBef>
                <a:spcPts val="0"/>
              </a:spcBef>
              <a:spcAft>
                <a:spcPts val="1000"/>
              </a:spcAft>
              <a:buSzPct val="105000"/>
              <a:buFont typeface="Wingdings 3" panose="05040102010807070707" pitchFamily="18" charset="2"/>
              <a:buChar char="p"/>
              <a:tabLst>
                <a:tab pos="457200" algn="l"/>
                <a:tab pos="685800" algn="l"/>
              </a:tabLst>
            </a:pPr>
            <a:r>
              <a:rPr lang="en-IN" dirty="0">
                <a:ea typeface="Calibri" panose="020F0502020204030204" pitchFamily="34" charset="0"/>
                <a:cs typeface="Times New Roman" panose="02020603050405020304" pitchFamily="18" charset="0"/>
              </a:rPr>
              <a:t>Replace footwear that is worn or torn.</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1000"/>
              </a:spcAft>
              <a:buSzPct val="105000"/>
              <a:buFont typeface="Wingdings 3" panose="05040102010807070707" pitchFamily="18" charset="2"/>
              <a:buChar char="p"/>
              <a:tabLst>
                <a:tab pos="457200" algn="l"/>
                <a:tab pos="685800" algn="l"/>
              </a:tabLst>
            </a:pPr>
            <a:r>
              <a:rPr lang="en-IN" dirty="0">
                <a:ea typeface="Calibri" panose="020F0502020204030204" pitchFamily="34" charset="0"/>
                <a:cs typeface="Times New Roman" panose="02020603050405020304" pitchFamily="18" charset="0"/>
              </a:rPr>
              <a:t>After working with chemicals, hose your footwear with water to rinse away any chemicals or dirt before removing your footwear.</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1000"/>
              </a:spcAft>
              <a:buSzPct val="105000"/>
              <a:buFont typeface="Wingdings 3" panose="05040102010807070707" pitchFamily="18" charset="2"/>
              <a:buChar char="p"/>
              <a:tabLst>
                <a:tab pos="457200" algn="l"/>
                <a:tab pos="685800" algn="l"/>
              </a:tabLst>
            </a:pPr>
            <a:r>
              <a:rPr lang="en-IN" dirty="0">
                <a:ea typeface="Calibri" panose="020F0502020204030204" pitchFamily="34" charset="0"/>
                <a:cs typeface="Times New Roman" panose="02020603050405020304" pitchFamily="18" charset="0"/>
              </a:rPr>
              <a:t>Avoid borrowing footwear. Footwear is Personal Protective Equipment's.</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1000"/>
              </a:spcAft>
              <a:buSzPct val="105000"/>
              <a:buFont typeface="Wingdings 3" panose="05040102010807070707" pitchFamily="18" charset="2"/>
              <a:buChar char="p"/>
              <a:tabLst>
                <a:tab pos="457200" algn="l"/>
                <a:tab pos="685800" algn="l"/>
              </a:tabLst>
            </a:pPr>
            <a:r>
              <a:rPr lang="en-IN" dirty="0">
                <a:ea typeface="Calibri" panose="020F0502020204030204" pitchFamily="34" charset="0"/>
                <a:cs typeface="Times New Roman" panose="02020603050405020304" pitchFamily="18" charset="0"/>
              </a:rPr>
              <a:t>Store footwear in a clean, cool, dry, ventilated area. </a:t>
            </a:r>
            <a:endParaRPr lang="en-US" dirty="0">
              <a:ea typeface="Calibri" panose="020F0502020204030204" pitchFamily="34" charset="0"/>
              <a:cs typeface="Times New Roman" panose="02020603050405020304" pitchFamily="18" charset="0"/>
            </a:endParaRPr>
          </a:p>
          <a:p>
            <a:pPr marR="0" lvl="0">
              <a:lnSpc>
                <a:spcPct val="115000"/>
              </a:lnSpc>
              <a:spcBef>
                <a:spcPts val="0"/>
              </a:spcBef>
              <a:spcAft>
                <a:spcPts val="1000"/>
              </a:spcAft>
              <a:buSzPct val="105000"/>
              <a:tabLst>
                <a:tab pos="457200" algn="l"/>
                <a:tab pos="685800" algn="l"/>
              </a:tabLst>
            </a:pP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FOOT  PROTECTION</a:t>
            </a:r>
            <a:endParaRPr lang="en-IN" altLang="en-US" sz="3200" noProof="1">
              <a:latin typeface="+mn-lt"/>
            </a:endParaRPr>
          </a:p>
        </p:txBody>
      </p:sp>
    </p:spTree>
    <p:extLst>
      <p:ext uri="{BB962C8B-B14F-4D97-AF65-F5344CB8AC3E}">
        <p14:creationId xmlns:p14="http://schemas.microsoft.com/office/powerpoint/2010/main" val="4149756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buSzPct val="105000"/>
              <a:tabLst>
                <a:tab pos="457200" algn="l"/>
                <a:tab pos="685800" algn="l"/>
              </a:tabLst>
            </a:pPr>
            <a:endParaRPr lang="en-IN" sz="2000" b="1" dirty="0">
              <a:ea typeface="Calibri" panose="020F0502020204030204" pitchFamily="34" charset="0"/>
              <a:cs typeface="Times New Roman" panose="02020603050405020304" pitchFamily="18"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marR="0" lvl="0" indent="-285750">
              <a:lnSpc>
                <a:spcPct val="115000"/>
              </a:lnSpc>
              <a:spcBef>
                <a:spcPts val="0"/>
              </a:spcBef>
              <a:spcAft>
                <a:spcPts val="1000"/>
              </a:spcAft>
              <a:buSzPct val="105000"/>
              <a:buFont typeface="Wingdings 3" panose="05040102010807070707" pitchFamily="18" charset="2"/>
              <a:buChar char="p"/>
              <a:tabLst>
                <a:tab pos="457200" algn="l"/>
                <a:tab pos="685800" algn="l"/>
              </a:tabLst>
            </a:pPr>
            <a:r>
              <a:rPr lang="en-IN" dirty="0">
                <a:ea typeface="Calibri" panose="020F0502020204030204" pitchFamily="34" charset="0"/>
                <a:cs typeface="Times New Roman" panose="02020603050405020304" pitchFamily="18" charset="0"/>
              </a:rPr>
              <a:t>Human hands are unique. </a:t>
            </a:r>
          </a:p>
          <a:p>
            <a:pPr marL="285750" marR="0" lvl="0" indent="-285750">
              <a:lnSpc>
                <a:spcPct val="115000"/>
              </a:lnSpc>
              <a:spcBef>
                <a:spcPts val="0"/>
              </a:spcBef>
              <a:spcAft>
                <a:spcPts val="1000"/>
              </a:spcAft>
              <a:buSzPct val="105000"/>
              <a:buFont typeface="Wingdings 3" panose="05040102010807070707" pitchFamily="18" charset="2"/>
              <a:buChar char="p"/>
              <a:tabLst>
                <a:tab pos="457200" algn="l"/>
                <a:tab pos="685800" algn="l"/>
              </a:tabLst>
            </a:pPr>
            <a:r>
              <a:rPr lang="en-IN" dirty="0">
                <a:ea typeface="Calibri" panose="020F0502020204030204" pitchFamily="34" charset="0"/>
                <a:cs typeface="Times New Roman" panose="02020603050405020304" pitchFamily="18" charset="0"/>
              </a:rPr>
              <a:t>No other creature in the world has hands that can grasp, hold, move, and manipulate objects like human hands. </a:t>
            </a:r>
          </a:p>
          <a:p>
            <a:pPr marL="285750" marR="0" lvl="0" indent="-285750">
              <a:lnSpc>
                <a:spcPct val="115000"/>
              </a:lnSpc>
              <a:spcBef>
                <a:spcPts val="0"/>
              </a:spcBef>
              <a:spcAft>
                <a:spcPts val="1000"/>
              </a:spcAft>
              <a:buSzPct val="105000"/>
              <a:buFont typeface="Wingdings 3" panose="05040102010807070707" pitchFamily="18" charset="2"/>
              <a:buChar char="p"/>
              <a:tabLst>
                <a:tab pos="457200" algn="l"/>
                <a:tab pos="685800" algn="l"/>
              </a:tabLst>
            </a:pPr>
            <a:r>
              <a:rPr lang="en-IN" dirty="0">
                <a:ea typeface="Calibri" panose="020F0502020204030204" pitchFamily="34" charset="0"/>
                <a:cs typeface="Times New Roman" panose="02020603050405020304" pitchFamily="18" charset="0"/>
              </a:rPr>
              <a:t>They are one of your greatest assets. And, as such, must be protected and cared for. </a:t>
            </a:r>
          </a:p>
          <a:p>
            <a:pPr>
              <a:lnSpc>
                <a:spcPct val="115000"/>
              </a:lnSpc>
              <a:spcAft>
                <a:spcPts val="1000"/>
              </a:spcAft>
              <a:buSzPct val="105000"/>
              <a:tabLst>
                <a:tab pos="457200" algn="l"/>
                <a:tab pos="685800" algn="l"/>
              </a:tabLst>
            </a:pPr>
            <a:endParaRPr lang="en-IN" dirty="0">
              <a:ea typeface="Calibri" panose="020F0502020204030204" pitchFamily="34" charset="0"/>
              <a:cs typeface="Times New Roman" panose="02020603050405020304" pitchFamily="18" charset="0"/>
            </a:endParaRPr>
          </a:p>
          <a:p>
            <a:pPr>
              <a:lnSpc>
                <a:spcPct val="115000"/>
              </a:lnSpc>
              <a:spcAft>
                <a:spcPts val="1000"/>
              </a:spcAft>
              <a:buSzPct val="105000"/>
              <a:tabLst>
                <a:tab pos="457200" algn="l"/>
                <a:tab pos="685800" algn="l"/>
              </a:tabLst>
            </a:pPr>
            <a:endParaRPr lang="en-IN" dirty="0">
              <a:ea typeface="Calibri" panose="020F0502020204030204" pitchFamily="34" charset="0"/>
              <a:cs typeface="Times New Roman" panose="02020603050405020304" pitchFamily="18" charset="0"/>
            </a:endParaRPr>
          </a:p>
          <a:p>
            <a:pPr>
              <a:lnSpc>
                <a:spcPct val="115000"/>
              </a:lnSpc>
              <a:spcAft>
                <a:spcPts val="1000"/>
              </a:spcAft>
              <a:buSzPct val="105000"/>
              <a:tabLst>
                <a:tab pos="457200" algn="l"/>
                <a:tab pos="685800" algn="l"/>
              </a:tabLst>
            </a:pPr>
            <a:endParaRPr lang="en-IN" dirty="0">
              <a:ea typeface="Calibri" panose="020F0502020204030204" pitchFamily="34" charset="0"/>
              <a:cs typeface="Times New Roman" panose="02020603050405020304" pitchFamily="18" charset="0"/>
            </a:endParaRPr>
          </a:p>
          <a:p>
            <a:pPr>
              <a:lnSpc>
                <a:spcPct val="115000"/>
              </a:lnSpc>
              <a:spcAft>
                <a:spcPts val="1000"/>
              </a:spcAft>
              <a:buSzPct val="105000"/>
              <a:tabLst>
                <a:tab pos="457200" algn="l"/>
                <a:tab pos="685800" algn="l"/>
              </a:tabLst>
            </a:pPr>
            <a:endParaRPr lang="en-IN" dirty="0">
              <a:ea typeface="Calibri" panose="020F0502020204030204" pitchFamily="34" charset="0"/>
              <a:cs typeface="Times New Roman" panose="02020603050405020304" pitchFamily="18" charset="0"/>
            </a:endParaRPr>
          </a:p>
          <a:p>
            <a:pPr>
              <a:lnSpc>
                <a:spcPct val="115000"/>
              </a:lnSpc>
              <a:spcAft>
                <a:spcPts val="1000"/>
              </a:spcAft>
              <a:buSzPct val="105000"/>
              <a:tabLst>
                <a:tab pos="457200" algn="l"/>
                <a:tab pos="685800" algn="l"/>
              </a:tabLst>
            </a:pPr>
            <a:endParaRPr lang="en-IN" dirty="0">
              <a:ea typeface="Calibri" panose="020F0502020204030204" pitchFamily="34" charset="0"/>
              <a:cs typeface="Times New Roman" panose="02020603050405020304" pitchFamily="18" charset="0"/>
            </a:endParaRPr>
          </a:p>
          <a:p>
            <a:pPr>
              <a:lnSpc>
                <a:spcPct val="115000"/>
              </a:lnSpc>
              <a:spcAft>
                <a:spcPts val="1000"/>
              </a:spcAft>
              <a:buSzPct val="105000"/>
              <a:tabLst>
                <a:tab pos="457200" algn="l"/>
                <a:tab pos="685800" algn="l"/>
              </a:tabLst>
            </a:pPr>
            <a:r>
              <a:rPr lang="en-IN" b="1" dirty="0">
                <a:solidFill>
                  <a:srgbClr val="FF0000"/>
                </a:solidFill>
                <a:ea typeface="Calibri" panose="020F0502020204030204" pitchFamily="34" charset="0"/>
                <a:cs typeface="Times New Roman" panose="02020603050405020304" pitchFamily="18" charset="0"/>
              </a:rPr>
              <a:t>WARNING: Toxic substances are poisonous substances that can be absorbed through your skin and enter your body. </a:t>
            </a:r>
            <a:endParaRPr lang="en-US" b="1" dirty="0">
              <a:solidFill>
                <a:srgbClr val="FF0000"/>
              </a:solidFill>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1000"/>
              </a:spcAft>
              <a:buSzPct val="105000"/>
              <a:buFont typeface="Wingdings 3" panose="05040102010807070707" pitchFamily="18" charset="2"/>
              <a:buChar char="p"/>
              <a:tabLst>
                <a:tab pos="457200" algn="l"/>
                <a:tab pos="685800" algn="l"/>
              </a:tabLst>
            </a:pPr>
            <a:endParaRPr lang="en-IN"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1000"/>
              </a:spcAft>
              <a:buSzPct val="105000"/>
              <a:buFont typeface="Wingdings 3" panose="05040102010807070707" pitchFamily="18" charset="2"/>
              <a:buChar char="p"/>
              <a:tabLst>
                <a:tab pos="457200" algn="l"/>
                <a:tab pos="685800" algn="l"/>
              </a:tabLst>
            </a:pP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HAND PROTECTION</a:t>
            </a:r>
            <a:endParaRPr lang="en-IN" altLang="en-US" sz="3200" noProof="1">
              <a:latin typeface="+mn-lt"/>
            </a:endParaRPr>
          </a:p>
        </p:txBody>
      </p:sp>
      <p:pic>
        <p:nvPicPr>
          <p:cNvPr id="1026" name="Picture 2" descr="Image result for HAND"/>
          <p:cNvPicPr>
            <a:picLocks noChangeAspect="1" noChangeArrowheads="1"/>
          </p:cNvPicPr>
          <p:nvPr/>
        </p:nvPicPr>
        <p:blipFill>
          <a:blip r:embed="rId2" cstate="print">
            <a:clrChange>
              <a:clrFrom>
                <a:srgbClr val="FBFCFE"/>
              </a:clrFrom>
              <a:clrTo>
                <a:srgbClr val="FBFCFE">
                  <a:alpha val="0"/>
                </a:srgbClr>
              </a:clrTo>
            </a:clrChange>
            <a:extLst>
              <a:ext uri="{28A0092B-C50C-407E-A947-70E740481C1C}">
                <a14:useLocalDpi xmlns:a14="http://schemas.microsoft.com/office/drawing/2010/main" val="0"/>
              </a:ext>
            </a:extLst>
          </a:blip>
          <a:srcRect/>
          <a:stretch>
            <a:fillRect/>
          </a:stretch>
        </p:blipFill>
        <p:spPr bwMode="auto">
          <a:xfrm>
            <a:off x="5791200" y="3138820"/>
            <a:ext cx="3505200" cy="248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50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buSzPct val="105000"/>
              <a:tabLst>
                <a:tab pos="457200" algn="l"/>
                <a:tab pos="685800" algn="l"/>
              </a:tabLst>
            </a:pPr>
            <a:r>
              <a:rPr lang="en-IN" sz="2000" b="1" dirty="0">
                <a:ea typeface="Calibri" panose="020F0502020204030204" pitchFamily="34" charset="0"/>
                <a:cs typeface="Times New Roman" panose="02020603050405020304" pitchFamily="18" charset="0"/>
              </a:rPr>
              <a:t>Types of Injuries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Traumatic Injuries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Tools and machines with sharp edges can   cut your hands.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Staples, screwdrivers, nails, chisels, and stiff wire can puncture your hands.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Getting your hands caught in machinery can sprain, crush, or remove your hands and   fingers.</a:t>
            </a: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HAND PROTECTION</a:t>
            </a:r>
            <a:endParaRPr lang="en-IN" altLang="en-US" sz="3200" noProof="1">
              <a:latin typeface="+mn-lt"/>
            </a:endParaRPr>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1775" y="3733800"/>
            <a:ext cx="4645025" cy="2612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007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buSzPct val="105000"/>
              <a:tabLst>
                <a:tab pos="457200" algn="l"/>
                <a:tab pos="685800" algn="l"/>
              </a:tabLst>
            </a:pPr>
            <a:r>
              <a:rPr lang="en-IN" sz="2000" b="1" dirty="0">
                <a:ea typeface="Calibri" panose="020F0502020204030204" pitchFamily="34" charset="0"/>
                <a:cs typeface="Times New Roman" panose="02020603050405020304" pitchFamily="18" charset="0"/>
              </a:rPr>
              <a:t>Types of Injuries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Contact Injuries</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Coming into contact with caustic or toxic chemicals</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Biological substances </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Electrical sources</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Extremely cold or hot objects can irritate or burn</a:t>
            </a: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HAND PROTECTION</a:t>
            </a:r>
            <a:endParaRPr lang="en-IN" altLang="en-US" sz="3200" noProof="1">
              <a:latin typeface="+mn-lt"/>
            </a:endParaRPr>
          </a:p>
        </p:txBody>
      </p:sp>
      <p:pic>
        <p:nvPicPr>
          <p:cNvPr id="3074" name="Picture 2" descr="Image result for Contact Injurie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027991"/>
            <a:ext cx="3448050" cy="243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759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t>Personal Protective Equipment's (PPE’S)</a:t>
            </a:r>
            <a:endParaRPr lang="en-US" sz="2000" noProof="1"/>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dirty="0">
                <a:cs typeface="Calibri" pitchFamily="34" charset="0"/>
              </a:rPr>
              <a:t>PPE is equipment worn by a worker to minimize exposure to specific occupational hazards. </a:t>
            </a:r>
          </a:p>
          <a:p>
            <a:pPr marL="285750" indent="-285750">
              <a:buSzPct val="105000"/>
              <a:buFont typeface="Wingdings 3" panose="05040102010807070707" pitchFamily="18" charset="2"/>
              <a:buChar char="p"/>
            </a:pPr>
            <a:r>
              <a:rPr lang="en-IN" dirty="0">
                <a:cs typeface="Calibri" pitchFamily="34" charset="0"/>
              </a:rPr>
              <a:t>Examples of PPE include respirators, gloves, aprons, fall protection, and full body suits, as well as head, eye and foot protection. </a:t>
            </a:r>
          </a:p>
          <a:p>
            <a:pPr marL="285750" indent="-285750">
              <a:buSzPct val="105000"/>
              <a:buFont typeface="Wingdings 3" panose="05040102010807070707" pitchFamily="18" charset="2"/>
              <a:buChar char="p"/>
            </a:pPr>
            <a:r>
              <a:rPr lang="en-IN" dirty="0">
                <a:cs typeface="Calibri" pitchFamily="34" charset="0"/>
              </a:rPr>
              <a:t>Using PPE is only one element in a complete safety program that would use a variety of strategies to maintain a safe and healthy occupational environment.</a:t>
            </a:r>
            <a:endParaRPr lang="en-US" dirty="0">
              <a:cs typeface="Calibri" pitchFamily="34" charset="0"/>
            </a:endParaRPr>
          </a:p>
        </p:txBody>
      </p:sp>
      <p:pic>
        <p:nvPicPr>
          <p:cNvPr id="1026" name="Picture 2" descr="Image result for personal protective equipment"/>
          <p:cNvPicPr>
            <a:picLocks noChangeAspect="1" noChangeArrowheads="1"/>
          </p:cNvPicPr>
          <p:nvPr/>
        </p:nvPicPr>
        <p:blipFill>
          <a:blip r:embed="rId2" cstate="print"/>
          <a:srcRect/>
          <a:stretch>
            <a:fillRect/>
          </a:stretch>
        </p:blipFill>
        <p:spPr bwMode="auto">
          <a:xfrm>
            <a:off x="3190875" y="3581400"/>
            <a:ext cx="2667000" cy="2846743"/>
          </a:xfrm>
          <a:prstGeom prst="rect">
            <a:avLst/>
          </a:prstGeom>
          <a:noFill/>
        </p:spPr>
      </p:pic>
      <p:sp>
        <p:nvSpPr>
          <p:cNvPr id="10"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PERSONAL PROTECTIVE EQUIPMENT'S </a:t>
            </a:r>
            <a:endParaRPr lang="en-IN" altLang="en-US" sz="3200" noProof="1">
              <a:latin typeface="+mn-lt"/>
            </a:endParaRPr>
          </a:p>
        </p:txBody>
      </p:sp>
    </p:spTree>
    <p:extLst>
      <p:ext uri="{BB962C8B-B14F-4D97-AF65-F5344CB8AC3E}">
        <p14:creationId xmlns:p14="http://schemas.microsoft.com/office/powerpoint/2010/main" val="3107476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buSzPct val="105000"/>
              <a:tabLst>
                <a:tab pos="457200" algn="l"/>
                <a:tab pos="685800" algn="l"/>
              </a:tabLst>
            </a:pPr>
            <a:r>
              <a:rPr lang="en-IN" sz="2000" b="1" dirty="0">
                <a:ea typeface="Calibri" panose="020F0502020204030204" pitchFamily="34" charset="0"/>
                <a:cs typeface="Times New Roman" panose="02020603050405020304" pitchFamily="18" charset="0"/>
              </a:rPr>
              <a:t>Types of Injuries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Repetitive Motion Injuries</a:t>
            </a:r>
            <a:endParaRPr lang="en-US" dirty="0">
              <a:ea typeface="Calibri" panose="020F0502020204030204" pitchFamily="34" charset="0"/>
              <a:cs typeface="Times New Roman" panose="02020603050405020304" pitchFamily="18" charset="0"/>
            </a:endParaRPr>
          </a:p>
          <a:p>
            <a:pPr marL="285750" marR="0" lvl="0" indent="-28575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Whenever repeat the same hand movement over a long period of time, its run the risk of repetitive motion problems as:</a:t>
            </a:r>
            <a:r>
              <a:rPr lang="en-IN" b="1" dirty="0">
                <a:ea typeface="Calibri" panose="020F0502020204030204" pitchFamily="34" charset="0"/>
                <a:cs typeface="Times New Roman" panose="02020603050405020304" pitchFamily="18" charset="0"/>
              </a:rPr>
              <a:t> </a:t>
            </a:r>
            <a:endParaRPr lang="en-US" b="1" dirty="0">
              <a:ea typeface="Calibri" panose="020F0502020204030204" pitchFamily="34" charset="0"/>
              <a:cs typeface="Times New Roman" panose="02020603050405020304" pitchFamily="18" charset="0"/>
            </a:endParaRPr>
          </a:p>
          <a:p>
            <a:pPr marL="800100" lvl="1" indent="-342900">
              <a:lnSpc>
                <a:spcPts val="1725"/>
              </a:lnSpc>
              <a:spcAft>
                <a:spcPts val="750"/>
              </a:spcAft>
              <a:buSzPct val="105000"/>
              <a:buFont typeface="Wingdings 3" pitchFamily="18" charset="2"/>
              <a:buChar char=""/>
            </a:pPr>
            <a:r>
              <a:rPr lang="en-IN" dirty="0">
                <a:solidFill>
                  <a:srgbClr val="111111"/>
                </a:solidFill>
                <a:ea typeface="Times New Roman" panose="02020603050405020304" pitchFamily="18" charset="0"/>
                <a:cs typeface="Times New Roman" panose="02020603050405020304" pitchFamily="18" charset="0"/>
              </a:rPr>
              <a:t>Overuse of a particular muscle or group of muscles</a:t>
            </a:r>
            <a:endParaRPr lang="en-US" dirty="0">
              <a:ea typeface="Calibri" panose="020F0502020204030204" pitchFamily="34" charset="0"/>
              <a:cs typeface="Times New Roman" panose="02020603050405020304" pitchFamily="18" charset="0"/>
            </a:endParaRPr>
          </a:p>
          <a:p>
            <a:pPr marL="800100" lvl="1" indent="-342900">
              <a:lnSpc>
                <a:spcPts val="1725"/>
              </a:lnSpc>
              <a:spcAft>
                <a:spcPts val="750"/>
              </a:spcAft>
              <a:buSzPct val="105000"/>
              <a:buFont typeface="Wingdings 3" pitchFamily="18" charset="2"/>
              <a:buChar char=""/>
            </a:pPr>
            <a:r>
              <a:rPr lang="en-IN" dirty="0">
                <a:solidFill>
                  <a:srgbClr val="111111"/>
                </a:solidFill>
                <a:ea typeface="Times New Roman" panose="02020603050405020304" pitchFamily="18" charset="0"/>
                <a:cs typeface="Times New Roman" panose="02020603050405020304" pitchFamily="18" charset="0"/>
              </a:rPr>
              <a:t>Vibrating equipment</a:t>
            </a:r>
            <a:endParaRPr lang="en-US" dirty="0">
              <a:ea typeface="Calibri" panose="020F0502020204030204" pitchFamily="34" charset="0"/>
              <a:cs typeface="Times New Roman" panose="02020603050405020304" pitchFamily="18" charset="0"/>
            </a:endParaRPr>
          </a:p>
          <a:p>
            <a:pPr marL="800100" lvl="1" indent="-342900">
              <a:lnSpc>
                <a:spcPts val="1725"/>
              </a:lnSpc>
              <a:spcAft>
                <a:spcPts val="750"/>
              </a:spcAft>
              <a:buSzPct val="105000"/>
              <a:buFont typeface="Wingdings 3" pitchFamily="18" charset="2"/>
              <a:buChar char=""/>
            </a:pPr>
            <a:r>
              <a:rPr lang="en-IN" dirty="0">
                <a:solidFill>
                  <a:srgbClr val="111111"/>
                </a:solidFill>
                <a:ea typeface="Times New Roman" panose="02020603050405020304" pitchFamily="18" charset="0"/>
                <a:cs typeface="Times New Roman" panose="02020603050405020304" pitchFamily="18" charset="0"/>
              </a:rPr>
              <a:t>Working in cold temperatures</a:t>
            </a:r>
            <a:endParaRPr lang="en-US" dirty="0">
              <a:ea typeface="Calibri" panose="020F0502020204030204" pitchFamily="34" charset="0"/>
              <a:cs typeface="Times New Roman" panose="02020603050405020304" pitchFamily="18" charset="0"/>
            </a:endParaRPr>
          </a:p>
          <a:p>
            <a:pPr marL="800100" lvl="1" indent="-342900">
              <a:lnSpc>
                <a:spcPts val="1725"/>
              </a:lnSpc>
              <a:spcAft>
                <a:spcPts val="750"/>
              </a:spcAft>
              <a:buSzPct val="105000"/>
              <a:buFont typeface="Wingdings 3" pitchFamily="18" charset="2"/>
              <a:buChar char=""/>
            </a:pPr>
            <a:r>
              <a:rPr lang="en-IN" dirty="0">
                <a:solidFill>
                  <a:srgbClr val="111111"/>
                </a:solidFill>
                <a:ea typeface="Times New Roman" panose="02020603050405020304" pitchFamily="18" charset="0"/>
                <a:cs typeface="Times New Roman" panose="02020603050405020304" pitchFamily="18" charset="0"/>
              </a:rPr>
              <a:t>Poor posture or a non-ergonomically designed workspace</a:t>
            </a:r>
            <a:endParaRPr lang="en-US" dirty="0">
              <a:ea typeface="Calibri" panose="020F0502020204030204" pitchFamily="34" charset="0"/>
              <a:cs typeface="Times New Roman" panose="02020603050405020304" pitchFamily="18" charset="0"/>
            </a:endParaRPr>
          </a:p>
          <a:p>
            <a:pPr marL="800100" lvl="1" indent="-342900">
              <a:lnSpc>
                <a:spcPts val="1725"/>
              </a:lnSpc>
              <a:spcAft>
                <a:spcPts val="750"/>
              </a:spcAft>
              <a:buSzPct val="105000"/>
              <a:buFont typeface="Wingdings 3" pitchFamily="18" charset="2"/>
              <a:buChar char=""/>
            </a:pPr>
            <a:r>
              <a:rPr lang="en-IN" dirty="0">
                <a:solidFill>
                  <a:srgbClr val="111111"/>
                </a:solidFill>
                <a:ea typeface="Times New Roman" panose="02020603050405020304" pitchFamily="18" charset="0"/>
                <a:cs typeface="Times New Roman" panose="02020603050405020304" pitchFamily="18" charset="0"/>
              </a:rPr>
              <a:t>Forceful activities</a:t>
            </a:r>
            <a:endParaRPr lang="en-US" dirty="0">
              <a:ea typeface="Calibri" panose="020F0502020204030204" pitchFamily="34" charset="0"/>
              <a:cs typeface="Times New Roman" panose="02020603050405020304" pitchFamily="18" charset="0"/>
            </a:endParaRPr>
          </a:p>
          <a:p>
            <a:pPr marL="800100" lvl="1" indent="-342900">
              <a:lnSpc>
                <a:spcPts val="1725"/>
              </a:lnSpc>
              <a:spcAft>
                <a:spcPts val="750"/>
              </a:spcAft>
              <a:buSzPct val="105000"/>
              <a:buFont typeface="Wingdings 3" pitchFamily="18" charset="2"/>
              <a:buChar char=""/>
            </a:pPr>
            <a:r>
              <a:rPr lang="en-IN" dirty="0">
                <a:solidFill>
                  <a:srgbClr val="111111"/>
                </a:solidFill>
                <a:ea typeface="Times New Roman" panose="02020603050405020304" pitchFamily="18" charset="0"/>
                <a:cs typeface="Times New Roman" panose="02020603050405020304" pitchFamily="18" charset="0"/>
              </a:rPr>
              <a:t>Holding the same posture for prolonged periods</a:t>
            </a:r>
            <a:endParaRPr lang="en-US" dirty="0">
              <a:ea typeface="Calibri" panose="020F0502020204030204" pitchFamily="34" charset="0"/>
              <a:cs typeface="Times New Roman" panose="02020603050405020304" pitchFamily="18" charset="0"/>
            </a:endParaRPr>
          </a:p>
          <a:p>
            <a:pPr marL="800100" lvl="1" indent="-342900">
              <a:lnSpc>
                <a:spcPts val="1725"/>
              </a:lnSpc>
              <a:spcAft>
                <a:spcPts val="750"/>
              </a:spcAft>
              <a:buSzPct val="105000"/>
              <a:buFont typeface="Wingdings 3" pitchFamily="18" charset="2"/>
              <a:buChar char=""/>
            </a:pPr>
            <a:r>
              <a:rPr lang="en-IN" dirty="0">
                <a:solidFill>
                  <a:srgbClr val="111111"/>
                </a:solidFill>
                <a:ea typeface="Times New Roman" panose="02020603050405020304" pitchFamily="18" charset="0"/>
                <a:cs typeface="Times New Roman" panose="02020603050405020304" pitchFamily="18" charset="0"/>
              </a:rPr>
              <a:t>Direct pressure to particular areas</a:t>
            </a:r>
            <a:endParaRPr lang="en-US" dirty="0">
              <a:ea typeface="Calibri" panose="020F0502020204030204" pitchFamily="34" charset="0"/>
              <a:cs typeface="Times New Roman" panose="02020603050405020304" pitchFamily="18" charset="0"/>
            </a:endParaRPr>
          </a:p>
          <a:p>
            <a:pPr marL="800100" lvl="1" indent="-342900">
              <a:lnSpc>
                <a:spcPts val="1725"/>
              </a:lnSpc>
              <a:spcAft>
                <a:spcPts val="750"/>
              </a:spcAft>
              <a:buSzPct val="105000"/>
              <a:buFont typeface="Wingdings 3" pitchFamily="18" charset="2"/>
              <a:buChar char=""/>
            </a:pPr>
            <a:r>
              <a:rPr lang="en-IN" dirty="0">
                <a:solidFill>
                  <a:srgbClr val="111111"/>
                </a:solidFill>
                <a:ea typeface="Times New Roman" panose="02020603050405020304" pitchFamily="18" charset="0"/>
                <a:cs typeface="Times New Roman" panose="02020603050405020304" pitchFamily="18" charset="0"/>
              </a:rPr>
              <a:t>Carrying heavy loads</a:t>
            </a:r>
            <a:endParaRPr lang="en-US" dirty="0">
              <a:ea typeface="Calibri" panose="020F0502020204030204" pitchFamily="34" charset="0"/>
              <a:cs typeface="Times New Roman" panose="02020603050405020304" pitchFamily="18" charset="0"/>
            </a:endParaRPr>
          </a:p>
          <a:p>
            <a:pPr marL="800100" lvl="1" indent="-342900">
              <a:lnSpc>
                <a:spcPts val="1725"/>
              </a:lnSpc>
              <a:buSzPct val="105000"/>
              <a:buFont typeface="Wingdings 3" pitchFamily="18" charset="2"/>
              <a:buChar char=""/>
            </a:pPr>
            <a:r>
              <a:rPr lang="en-IN" dirty="0">
                <a:solidFill>
                  <a:srgbClr val="111111"/>
                </a:solidFill>
                <a:ea typeface="Times New Roman" panose="02020603050405020304" pitchFamily="18" charset="0"/>
                <a:cs typeface="Times New Roman" panose="02020603050405020304" pitchFamily="18" charset="0"/>
              </a:rPr>
              <a:t>Fatigue</a:t>
            </a:r>
            <a:endParaRPr lang="en-US" dirty="0">
              <a:ea typeface="Calibri" panose="020F0502020204030204" pitchFamily="34" charset="0"/>
              <a:cs typeface="Times New Roman" panose="02020603050405020304" pitchFamily="18" charset="0"/>
            </a:endParaRPr>
          </a:p>
          <a:p>
            <a:pPr marL="1200150" lvl="1" indent="-285750" algn="ctr">
              <a:spcAft>
                <a:spcPts val="1000"/>
              </a:spcAft>
            </a:pPr>
            <a:endParaRPr lang="en-US" b="1" u="sng" dirty="0">
              <a:ea typeface="Calibri" panose="020F0502020204030204" pitchFamily="34" charset="0"/>
              <a:cs typeface="Times New Roman" panose="02020603050405020304" pitchFamily="18" charset="0"/>
            </a:endParaRPr>
          </a:p>
          <a:p>
            <a:pPr marL="742950" marR="0" indent="-285750">
              <a:spcBef>
                <a:spcPts val="0"/>
              </a:spcBef>
              <a:spcAft>
                <a:spcPts val="1000"/>
              </a:spcAft>
            </a:pP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ct val="20000"/>
              </a:spcAft>
            </a:pPr>
            <a:r>
              <a:rPr lang="en-US" altLang="en-US" sz="3200" noProof="1">
                <a:latin typeface="+mn-lt"/>
              </a:rPr>
              <a:t>HAND PROTECTION</a:t>
            </a:r>
            <a:endParaRPr lang="en-IN" altLang="en-US" sz="3200" noProof="1">
              <a:latin typeface="+mn-lt"/>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0" y="4267982"/>
            <a:ext cx="3505200" cy="2230582"/>
          </a:xfrm>
          <a:prstGeom prst="rect">
            <a:avLst/>
          </a:prstGeom>
          <a:ln>
            <a:noFill/>
          </a:ln>
        </p:spPr>
      </p:pic>
    </p:spTree>
    <p:extLst>
      <p:ext uri="{BB962C8B-B14F-4D97-AF65-F5344CB8AC3E}">
        <p14:creationId xmlns:p14="http://schemas.microsoft.com/office/powerpoint/2010/main" val="398005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buSzPct val="105000"/>
              <a:tabLst>
                <a:tab pos="457200" algn="l"/>
                <a:tab pos="685800" algn="l"/>
              </a:tabLst>
            </a:pPr>
            <a:endParaRPr lang="en-IN" sz="2000" b="1" dirty="0">
              <a:ea typeface="Calibri" panose="020F0502020204030204" pitchFamily="34" charset="0"/>
              <a:cs typeface="Times New Roman" panose="02020603050405020304" pitchFamily="18"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R="0" lvl="0">
              <a:lnSpc>
                <a:spcPct val="115000"/>
              </a:lnSpc>
              <a:spcBef>
                <a:spcPts val="0"/>
              </a:spcBef>
              <a:spcAft>
                <a:spcPts val="0"/>
              </a:spcAft>
              <a:buSzPct val="105000"/>
              <a:buFont typeface="Wingdings 3" pitchFamily="18" charset="2"/>
              <a:buChar char="p"/>
            </a:pPr>
            <a:r>
              <a:rPr lang="en-IN" dirty="0">
                <a:ea typeface="Calibri" panose="020F0502020204030204" pitchFamily="34" charset="0"/>
                <a:cs typeface="Times New Roman" panose="02020603050405020304" pitchFamily="18" charset="0"/>
              </a:rPr>
              <a:t> Your head is a very delicate part of body. In and around head are: </a:t>
            </a: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Eyes</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Ears</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Nose</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Mouth and</a:t>
            </a:r>
            <a:endParaRPr lang="en-US" dirty="0">
              <a:ea typeface="Calibri" panose="020F0502020204030204" pitchFamily="34" charset="0"/>
              <a:cs typeface="Times New Roman" panose="02020603050405020304" pitchFamily="18" charset="0"/>
            </a:endParaRPr>
          </a:p>
          <a:p>
            <a:pPr marL="800100" lvl="1" indent="-342900">
              <a:lnSpc>
                <a:spcPct val="115000"/>
              </a:lnSpc>
              <a:buSzPct val="105000"/>
              <a:buFont typeface="Wingdings 3" pitchFamily="18" charset="2"/>
              <a:buChar char=""/>
            </a:pPr>
            <a:r>
              <a:rPr lang="en-IN" dirty="0">
                <a:ea typeface="Calibri" panose="020F0502020204030204" pitchFamily="34" charset="0"/>
                <a:cs typeface="Times New Roman" panose="02020603050405020304" pitchFamily="18" charset="0"/>
              </a:rPr>
              <a:t>Brain</a:t>
            </a:r>
          </a:p>
          <a:p>
            <a:pPr lvl="1">
              <a:lnSpc>
                <a:spcPct val="115000"/>
              </a:lnSpc>
              <a:buSzPct val="105000"/>
            </a:pPr>
            <a:endParaRPr lang="en-IN" b="1" dirty="0">
              <a:solidFill>
                <a:srgbClr val="FF0000"/>
              </a:solidFill>
              <a:ea typeface="Calibri" panose="020F0502020204030204" pitchFamily="34" charset="0"/>
              <a:cs typeface="Times New Roman" panose="02020603050405020304" pitchFamily="18" charset="0"/>
            </a:endParaRPr>
          </a:p>
          <a:p>
            <a:pPr lvl="1">
              <a:lnSpc>
                <a:spcPct val="115000"/>
              </a:lnSpc>
              <a:buSzPct val="105000"/>
            </a:pPr>
            <a:endParaRPr lang="en-IN" b="1" dirty="0">
              <a:solidFill>
                <a:srgbClr val="FF0000"/>
              </a:solidFill>
              <a:ea typeface="Calibri" panose="020F0502020204030204" pitchFamily="34" charset="0"/>
              <a:cs typeface="Times New Roman" panose="02020603050405020304" pitchFamily="18" charset="0"/>
            </a:endParaRPr>
          </a:p>
          <a:p>
            <a:pPr lvl="1">
              <a:lnSpc>
                <a:spcPct val="115000"/>
              </a:lnSpc>
              <a:buSzPct val="105000"/>
            </a:pPr>
            <a:endParaRPr lang="en-IN" b="1" dirty="0">
              <a:solidFill>
                <a:srgbClr val="FF0000"/>
              </a:solidFill>
              <a:ea typeface="Calibri" panose="020F0502020204030204" pitchFamily="34" charset="0"/>
              <a:cs typeface="Times New Roman" panose="02020603050405020304" pitchFamily="18" charset="0"/>
            </a:endParaRPr>
          </a:p>
          <a:p>
            <a:pPr lvl="1">
              <a:lnSpc>
                <a:spcPct val="115000"/>
              </a:lnSpc>
              <a:buSzPct val="105000"/>
            </a:pPr>
            <a:endParaRPr lang="en-IN" b="1" dirty="0">
              <a:solidFill>
                <a:srgbClr val="FF0000"/>
              </a:solidFill>
              <a:ea typeface="Calibri" panose="020F0502020204030204" pitchFamily="34" charset="0"/>
              <a:cs typeface="Times New Roman" panose="02020603050405020304" pitchFamily="18" charset="0"/>
            </a:endParaRPr>
          </a:p>
          <a:p>
            <a:pPr lvl="1">
              <a:lnSpc>
                <a:spcPct val="115000"/>
              </a:lnSpc>
              <a:buSzPct val="105000"/>
            </a:pPr>
            <a:endParaRPr lang="en-IN" b="1" dirty="0">
              <a:solidFill>
                <a:srgbClr val="FF0000"/>
              </a:solidFill>
              <a:ea typeface="Calibri" panose="020F0502020204030204" pitchFamily="34" charset="0"/>
              <a:cs typeface="Times New Roman" panose="02020603050405020304" pitchFamily="18" charset="0"/>
            </a:endParaRPr>
          </a:p>
          <a:p>
            <a:pPr lvl="1">
              <a:lnSpc>
                <a:spcPct val="115000"/>
              </a:lnSpc>
              <a:buSzPct val="105000"/>
            </a:pPr>
            <a:endParaRPr lang="en-IN" b="1" dirty="0">
              <a:solidFill>
                <a:srgbClr val="FF0000"/>
              </a:solidFill>
              <a:ea typeface="Calibri" panose="020F0502020204030204" pitchFamily="34" charset="0"/>
              <a:cs typeface="Times New Roman" panose="02020603050405020304" pitchFamily="18" charset="0"/>
            </a:endParaRPr>
          </a:p>
          <a:p>
            <a:pPr lvl="1">
              <a:lnSpc>
                <a:spcPct val="115000"/>
              </a:lnSpc>
              <a:buSzPct val="105000"/>
            </a:pPr>
            <a:endParaRPr lang="en-IN" b="1" dirty="0">
              <a:solidFill>
                <a:srgbClr val="FF0000"/>
              </a:solidFill>
              <a:ea typeface="Calibri" panose="020F0502020204030204" pitchFamily="34" charset="0"/>
              <a:cs typeface="Times New Roman" panose="02020603050405020304" pitchFamily="18" charset="0"/>
            </a:endParaRPr>
          </a:p>
          <a:p>
            <a:pPr lvl="1">
              <a:lnSpc>
                <a:spcPct val="115000"/>
              </a:lnSpc>
              <a:buSzPct val="105000"/>
            </a:pPr>
            <a:r>
              <a:rPr lang="en-IN" b="1" dirty="0">
                <a:solidFill>
                  <a:srgbClr val="FF0000"/>
                </a:solidFill>
                <a:ea typeface="Calibri" panose="020F0502020204030204" pitchFamily="34" charset="0"/>
                <a:cs typeface="Times New Roman" panose="02020603050405020304" pitchFamily="18" charset="0"/>
              </a:rPr>
              <a:t>NOTE: Injuries to the head are very serious. For this reason, head protection and safety are very important. </a:t>
            </a:r>
            <a:endParaRPr lang="en-US" b="1" dirty="0">
              <a:solidFill>
                <a:srgbClr val="FF0000"/>
              </a:solidFill>
              <a:ea typeface="Calibri" panose="020F0502020204030204" pitchFamily="34" charset="0"/>
              <a:cs typeface="Times New Roman" panose="02020603050405020304" pitchFamily="18" charset="0"/>
            </a:endParaRPr>
          </a:p>
          <a:p>
            <a:pPr marL="800100" lvl="1" indent="-342900">
              <a:lnSpc>
                <a:spcPct val="115000"/>
              </a:lnSpc>
              <a:buSzPct val="105000"/>
            </a:pPr>
            <a:endParaRPr lang="en-US" dirty="0">
              <a:ea typeface="Calibri" panose="020F0502020204030204" pitchFamily="34" charset="0"/>
              <a:cs typeface="Times New Roman" panose="02020603050405020304" pitchFamily="18" charset="0"/>
            </a:endParaRPr>
          </a:p>
          <a:p>
            <a:pPr>
              <a:lnSpc>
                <a:spcPct val="115000"/>
              </a:lnSpc>
            </a:pPr>
            <a:endParaRPr lang="en-US" b="1"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HEAD PROTECTION</a:t>
            </a:r>
            <a:endParaRPr lang="en-US" sz="3200" dirty="0">
              <a:latin typeface="+mn-lt"/>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8175" y="3657600"/>
            <a:ext cx="4191000" cy="19812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657600"/>
            <a:ext cx="3886200" cy="1981200"/>
          </a:xfrm>
          <a:prstGeom prst="rect">
            <a:avLst/>
          </a:prstGeom>
        </p:spPr>
      </p:pic>
    </p:spTree>
    <p:extLst>
      <p:ext uri="{BB962C8B-B14F-4D97-AF65-F5344CB8AC3E}">
        <p14:creationId xmlns:p14="http://schemas.microsoft.com/office/powerpoint/2010/main" val="2821099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ts val="1000"/>
              </a:spcAft>
              <a:buSzPct val="105000"/>
            </a:pPr>
            <a:r>
              <a:rPr lang="en-IN" sz="2000" b="1" dirty="0">
                <a:ea typeface="Calibri" panose="020F0502020204030204" pitchFamily="34" charset="0"/>
                <a:cs typeface="Times New Roman" panose="02020603050405020304" pitchFamily="18" charset="0"/>
              </a:rPr>
              <a:t>Wearing Hard Hats</a:t>
            </a:r>
            <a:endParaRPr lang="en-US" sz="2000" b="1" dirty="0">
              <a:ea typeface="Calibri" panose="020F0502020204030204" pitchFamily="34" charset="0"/>
              <a:cs typeface="Times New Roman" panose="02020603050405020304" pitchFamily="18"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742950" lvl="1" indent="-285750">
              <a:lnSpc>
                <a:spcPts val="2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Always wear your hard hat while you are   working in areas where there are potential head   hazards. </a:t>
            </a:r>
            <a:endParaRPr lang="en-US" dirty="0">
              <a:ea typeface="Calibri" panose="020F0502020204030204" pitchFamily="34" charset="0"/>
              <a:cs typeface="Times New Roman" panose="02020603050405020304" pitchFamily="18" charset="0"/>
            </a:endParaRPr>
          </a:p>
          <a:p>
            <a:pPr marL="742950" lvl="1" indent="-285750">
              <a:lnSpc>
                <a:spcPts val="2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 Adjust the suspension inside your hard hat so   that the hat sits comfortably, but securely on  your head.  </a:t>
            </a:r>
            <a:endParaRPr lang="en-US" dirty="0">
              <a:ea typeface="Calibri" panose="020F0502020204030204" pitchFamily="34" charset="0"/>
              <a:cs typeface="Times New Roman" panose="02020603050405020304" pitchFamily="18" charset="0"/>
            </a:endParaRPr>
          </a:p>
          <a:p>
            <a:pPr marL="742950" lvl="1" indent="-285750">
              <a:lnSpc>
                <a:spcPts val="2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 Inspect the shell of your hard hat for cracks,   gouges, and dents. Inspect the suspension   system for frayed or broken straps.</a:t>
            </a:r>
          </a:p>
          <a:p>
            <a:pPr marL="742950" lvl="1" indent="-285750">
              <a:lnSpc>
                <a:spcPts val="2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 Never paint, scratch or drill "air holes" in your   hard hat. You may apply reflective plastic tape   if you must work at night. Never use metal tape   on your helmet because it can conduct   electricity.  </a:t>
            </a:r>
            <a:endParaRPr lang="en-US" dirty="0">
              <a:ea typeface="Calibri" panose="020F0502020204030204" pitchFamily="34" charset="0"/>
              <a:cs typeface="Times New Roman" panose="02020603050405020304" pitchFamily="18" charset="0"/>
            </a:endParaRPr>
          </a:p>
          <a:p>
            <a:pPr marL="742950" lvl="1" indent="-285750">
              <a:lnSpc>
                <a:spcPts val="2000"/>
              </a:lnSpc>
              <a:spcAft>
                <a:spcPts val="1000"/>
              </a:spcAft>
              <a:buSzPct val="105000"/>
              <a:buFont typeface="Wingdings 3" pitchFamily="18" charset="2"/>
              <a:buChar char=""/>
            </a:pPr>
            <a:r>
              <a:rPr lang="en-IN" dirty="0">
                <a:ea typeface="Calibri" panose="020F0502020204030204" pitchFamily="34" charset="0"/>
                <a:cs typeface="Times New Roman" panose="02020603050405020304" pitchFamily="18" charset="0"/>
              </a:rPr>
              <a:t> Never carry personal belongings such as   cigarettes, lighters, or pens in your hard hat.</a:t>
            </a:r>
            <a:endParaRPr lang="en-US" dirty="0">
              <a:ea typeface="Calibri" panose="020F0502020204030204" pitchFamily="34" charset="0"/>
              <a:cs typeface="Times New Roman" panose="02020603050405020304" pitchFamily="18" charset="0"/>
            </a:endParaRPr>
          </a:p>
        </p:txBody>
      </p:sp>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HEAD PROTECTION</a:t>
            </a:r>
            <a:endParaRPr lang="en-US" sz="3200" dirty="0">
              <a:latin typeface="+mn-lt"/>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81200" y="4871098"/>
            <a:ext cx="1957714" cy="1545564"/>
          </a:xfrm>
          <a:prstGeom prst="rect">
            <a:avLst/>
          </a:prstGeom>
        </p:spPr>
      </p:pic>
      <p:pic>
        <p:nvPicPr>
          <p:cNvPr id="12" name="Picture 11"/>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953000" y="4876178"/>
            <a:ext cx="1957714" cy="1545564"/>
          </a:xfrm>
          <a:prstGeom prst="rect">
            <a:avLst/>
          </a:prstGeom>
        </p:spPr>
      </p:pic>
    </p:spTree>
    <p:extLst>
      <p:ext uri="{BB962C8B-B14F-4D97-AF65-F5344CB8AC3E}">
        <p14:creationId xmlns:p14="http://schemas.microsoft.com/office/powerpoint/2010/main" val="1415098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HEAR PROTECTION</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buSzPct val="105000"/>
            </a:pPr>
            <a:r>
              <a:rPr lang="en-IN" sz="2000" b="1" dirty="0">
                <a:ea typeface="Calibri" panose="020F0502020204030204" pitchFamily="34" charset="0"/>
                <a:cs typeface="Times New Roman" panose="02020603050405020304" pitchFamily="18" charset="0"/>
              </a:rPr>
              <a:t>Hearing protection awareness</a:t>
            </a:r>
            <a:endParaRPr lang="en-US" sz="2000" b="1" dirty="0">
              <a:ea typeface="Calibri" panose="020F0502020204030204" pitchFamily="34" charset="0"/>
              <a:cs typeface="Times New Roman" panose="02020603050405020304" pitchFamily="18"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514350" marR="0" indent="-285750">
              <a:lnSpc>
                <a:spcPct val="115000"/>
              </a:lnSpc>
              <a:spcBef>
                <a:spcPts val="0"/>
              </a:spcBef>
              <a:spcAft>
                <a:spcPts val="1000"/>
              </a:spcAft>
              <a:buSzPct val="105000"/>
              <a:buFont typeface="Wingdings 3" panose="05040102010807070707" pitchFamily="18" charset="2"/>
              <a:buChar char="p"/>
            </a:pPr>
            <a:r>
              <a:rPr lang="en-US" dirty="0">
                <a:ea typeface="Times New Roman" panose="02020603050405020304" pitchFamily="18" charset="0"/>
                <a:cs typeface="Times New Roman" panose="02020603050405020304" pitchFamily="18" charset="0"/>
              </a:rPr>
              <a:t>There are two types of Hearing loss</a:t>
            </a:r>
            <a:endParaRPr lang="en-US" dirty="0">
              <a:ea typeface="Calibri" panose="020F0502020204030204" pitchFamily="34" charset="0"/>
              <a:cs typeface="Times New Roman" panose="02020603050405020304" pitchFamily="18" charset="0"/>
            </a:endParaRPr>
          </a:p>
          <a:p>
            <a:pPr marL="685800" marR="0">
              <a:lnSpc>
                <a:spcPct val="115000"/>
              </a:lnSpc>
              <a:spcBef>
                <a:spcPts val="0"/>
              </a:spcBef>
              <a:spcAft>
                <a:spcPts val="1000"/>
              </a:spcAft>
              <a:buSzPct val="105000"/>
              <a:buFont typeface="Wingdings 3" pitchFamily="18" charset="2"/>
              <a:buChar char=""/>
            </a:pPr>
            <a:r>
              <a:rPr lang="en-US" dirty="0">
                <a:ea typeface="Times New Roman" panose="02020603050405020304" pitchFamily="18" charset="0"/>
                <a:cs typeface="Times New Roman" panose="02020603050405020304" pitchFamily="18" charset="0"/>
              </a:rPr>
              <a:t>  </a:t>
            </a:r>
            <a:r>
              <a:rPr lang="en-IN" dirty="0">
                <a:ea typeface="Times New Roman" panose="02020603050405020304" pitchFamily="18" charset="0"/>
                <a:cs typeface="Times New Roman" panose="02020603050405020304" pitchFamily="18" charset="0"/>
              </a:rPr>
              <a:t>Conductive</a:t>
            </a:r>
            <a:endParaRPr lang="en-US" dirty="0">
              <a:ea typeface="Calibri" panose="020F0502020204030204" pitchFamily="34" charset="0"/>
              <a:cs typeface="Times New Roman" panose="02020603050405020304" pitchFamily="18" charset="0"/>
            </a:endParaRPr>
          </a:p>
          <a:p>
            <a:pPr marL="685800" marR="0">
              <a:lnSpc>
                <a:spcPct val="115000"/>
              </a:lnSpc>
              <a:spcBef>
                <a:spcPts val="0"/>
              </a:spcBef>
              <a:spcAft>
                <a:spcPts val="1000"/>
              </a:spcAft>
              <a:buSzPct val="105000"/>
              <a:buFont typeface="Wingdings 3" pitchFamily="18" charset="2"/>
              <a:buChar char=""/>
            </a:pPr>
            <a:r>
              <a:rPr lang="en-IN" dirty="0">
                <a:ea typeface="Times New Roman" panose="02020603050405020304" pitchFamily="18" charset="0"/>
                <a:cs typeface="Times New Roman" panose="02020603050405020304" pitchFamily="18" charset="0"/>
              </a:rPr>
              <a:t>  Sensory </a:t>
            </a:r>
            <a:endParaRPr lang="en-US" dirty="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352800"/>
            <a:ext cx="5791200" cy="2953555"/>
          </a:xfrm>
          <a:prstGeom prst="rect">
            <a:avLst/>
          </a:prstGeom>
        </p:spPr>
      </p:pic>
    </p:spTree>
    <p:extLst>
      <p:ext uri="{BB962C8B-B14F-4D97-AF65-F5344CB8AC3E}">
        <p14:creationId xmlns:p14="http://schemas.microsoft.com/office/powerpoint/2010/main" val="2794197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HEAR PROTECTION</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lnSpc>
                <a:spcPct val="115000"/>
              </a:lnSpc>
              <a:spcAft>
                <a:spcPts val="1000"/>
              </a:spcAft>
              <a:buSzPct val="105000"/>
            </a:pPr>
            <a:r>
              <a:rPr lang="en-IN" sz="2000" b="1" dirty="0">
                <a:ea typeface="Calibri" panose="020F0502020204030204" pitchFamily="34" charset="0"/>
                <a:cs typeface="Times New Roman" panose="02020603050405020304" pitchFamily="18" charset="0"/>
              </a:rPr>
              <a:t>Conductive hearing loss</a:t>
            </a:r>
            <a:endParaRPr lang="en-US" sz="2000" b="1" dirty="0">
              <a:ea typeface="Calibri" panose="020F0502020204030204" pitchFamily="34" charset="0"/>
              <a:cs typeface="Times New Roman" panose="02020603050405020304" pitchFamily="18"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marR="0" lvl="0" indent="-285750">
              <a:spcBef>
                <a:spcPts val="0"/>
              </a:spcBef>
              <a:spcAft>
                <a:spcPts val="1000"/>
              </a:spcAft>
              <a:buSzPct val="105000"/>
              <a:buFont typeface="Wingdings 3" panose="05040102010807070707" pitchFamily="18" charset="2"/>
              <a:buChar char="p"/>
            </a:pPr>
            <a:r>
              <a:rPr lang="en-IN" dirty="0">
                <a:ea typeface="Times New Roman" panose="02020603050405020304" pitchFamily="18" charset="0"/>
                <a:cs typeface="Tahoma" panose="020B0604030504040204" pitchFamily="34" charset="0"/>
              </a:rPr>
              <a:t>Conductive hearing Loss is caused by damage to or a malfunction of the outer and middle ear. It results in a decrease in your hearing, but you can still understand speech.</a:t>
            </a:r>
          </a:p>
          <a:p>
            <a:pPr marL="285750" marR="0" lvl="0" indent="-285750">
              <a:spcBef>
                <a:spcPts val="0"/>
              </a:spcBef>
              <a:spcAft>
                <a:spcPts val="1000"/>
              </a:spcAft>
              <a:buSzPct val="105000"/>
              <a:buFont typeface="Wingdings 3" panose="05040102010807070707" pitchFamily="18" charset="2"/>
              <a:buChar char="p"/>
            </a:pPr>
            <a:r>
              <a:rPr lang="en-IN" dirty="0">
                <a:ea typeface="Times New Roman" panose="02020603050405020304" pitchFamily="18" charset="0"/>
                <a:cs typeface="Times New Roman" panose="02020603050405020304" pitchFamily="18" charset="0"/>
              </a:rPr>
              <a:t>Several medical disorders cause conductive hearing loss. These disorders can be treated medically or surgically. These disorders are:</a:t>
            </a:r>
          </a:p>
          <a:p>
            <a:pPr marL="742950" lvl="1" indent="-285750">
              <a:spcAft>
                <a:spcPts val="1000"/>
              </a:spcAft>
              <a:buSzPct val="105000"/>
              <a:buFont typeface="Wingdings 3" panose="05040102010807070707" pitchFamily="18" charset="2"/>
              <a:buChar char=""/>
            </a:pPr>
            <a:r>
              <a:rPr lang="en-IN" dirty="0">
                <a:ea typeface="Times New Roman" panose="02020603050405020304" pitchFamily="18" charset="0"/>
                <a:cs typeface="Times New Roman" panose="02020603050405020304" pitchFamily="18" charset="0"/>
              </a:rPr>
              <a:t>Middle ear infections</a:t>
            </a:r>
          </a:p>
          <a:p>
            <a:pPr marL="742950" lvl="1" indent="-285750">
              <a:spcAft>
                <a:spcPts val="1000"/>
              </a:spcAft>
              <a:buSzPct val="105000"/>
              <a:buFont typeface="Wingdings 3" panose="05040102010807070707" pitchFamily="18" charset="2"/>
              <a:buChar char=""/>
            </a:pPr>
            <a:r>
              <a:rPr lang="en-IN" dirty="0">
                <a:ea typeface="Times New Roman" panose="02020603050405020304" pitchFamily="18" charset="0"/>
                <a:cs typeface="Times New Roman" panose="02020603050405020304" pitchFamily="18" charset="0"/>
              </a:rPr>
              <a:t>Perforation of the eardrum</a:t>
            </a:r>
          </a:p>
          <a:p>
            <a:pPr marL="742950" lvl="1" indent="-285750">
              <a:spcAft>
                <a:spcPts val="1000"/>
              </a:spcAft>
              <a:buSzPct val="105000"/>
              <a:buFont typeface="Wingdings 3" panose="05040102010807070707" pitchFamily="18" charset="2"/>
              <a:buChar char=""/>
            </a:pPr>
            <a:r>
              <a:rPr lang="en-IN" dirty="0">
                <a:ea typeface="Times New Roman" panose="02020603050405020304" pitchFamily="18" charset="0"/>
                <a:cs typeface="Times New Roman" panose="02020603050405020304" pitchFamily="18" charset="0"/>
              </a:rPr>
              <a:t>Fixation of the </a:t>
            </a:r>
            <a:r>
              <a:rPr lang="en-IN" dirty="0"/>
              <a:t>ossicular chain</a:t>
            </a:r>
            <a:endParaRPr lang="en-IN" dirty="0">
              <a:ea typeface="Times New Roman" panose="02020603050405020304" pitchFamily="18" charset="0"/>
              <a:cs typeface="Times New Roman" panose="02020603050405020304" pitchFamily="18" charset="0"/>
            </a:endParaRPr>
          </a:p>
          <a:p>
            <a:pPr marL="742950" lvl="1" indent="-285750">
              <a:spcAft>
                <a:spcPts val="1000"/>
              </a:spcAft>
              <a:buSzPct val="105000"/>
              <a:buFont typeface="Wingdings 3" panose="05040102010807070707" pitchFamily="18" charset="2"/>
              <a:buChar char=""/>
            </a:pPr>
            <a:r>
              <a:rPr lang="en-IN" dirty="0">
                <a:ea typeface="Times New Roman" panose="02020603050405020304" pitchFamily="18" charset="0"/>
                <a:cs typeface="Times New Roman" panose="02020603050405020304" pitchFamily="18" charset="0"/>
              </a:rPr>
              <a:t>Otosclerosis</a:t>
            </a:r>
            <a:endParaRPr lang="en-US" dirty="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8785" y="4112882"/>
            <a:ext cx="4640715" cy="2362200"/>
          </a:xfrm>
          <a:prstGeom prst="rect">
            <a:avLst/>
          </a:prstGeom>
        </p:spPr>
      </p:pic>
    </p:spTree>
    <p:extLst>
      <p:ext uri="{BB962C8B-B14F-4D97-AF65-F5344CB8AC3E}">
        <p14:creationId xmlns:p14="http://schemas.microsoft.com/office/powerpoint/2010/main" val="2998468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HEAR PROTECTION</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r>
              <a:rPr lang="en-IN" sz="2000" b="1" dirty="0">
                <a:solidFill>
                  <a:srgbClr val="000000"/>
                </a:solidFill>
                <a:ea typeface="Times New Roman" panose="02020603050405020304" pitchFamily="18" charset="0"/>
                <a:cs typeface="Tahoma" panose="020B0604030504040204" pitchFamily="34" charset="0"/>
              </a:rPr>
              <a:t>Sensory Hearing Loss </a:t>
            </a:r>
            <a:endParaRPr lang="en-US" sz="2000" b="1" dirty="0">
              <a:ea typeface="Times New Roman" panose="02020603050405020304" pitchFamily="18" charset="0"/>
              <a:cs typeface="Tahoma" panose="020B0604030504040204" pitchFamily="34" charset="0"/>
            </a:endParaRP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marR="0" lvl="0" indent="-285750">
              <a:lnSpc>
                <a:spcPts val="2100"/>
              </a:lnSpc>
              <a:spcBef>
                <a:spcPts val="0"/>
              </a:spcBef>
              <a:spcAft>
                <a:spcPts val="1000"/>
              </a:spcAft>
              <a:buSzPct val="105000"/>
              <a:buFont typeface="Wingdings 3" pitchFamily="18" charset="2"/>
              <a:buChar char="p"/>
            </a:pPr>
            <a:r>
              <a:rPr lang="en-IN" dirty="0">
                <a:solidFill>
                  <a:srgbClr val="000000"/>
                </a:solidFill>
                <a:ea typeface="Times New Roman" panose="02020603050405020304" pitchFamily="18" charset="0"/>
                <a:cs typeface="Tahoma" panose="020B0604030504040204" pitchFamily="34" charset="0"/>
              </a:rPr>
              <a:t> </a:t>
            </a:r>
            <a:r>
              <a:rPr lang="en-IN" dirty="0">
                <a:solidFill>
                  <a:srgbClr val="000000"/>
                </a:solidFill>
                <a:ea typeface="Times New Roman" panose="02020603050405020304" pitchFamily="18" charset="0"/>
                <a:cs typeface="Times New Roman" panose="02020603050405020304" pitchFamily="18" charset="0"/>
              </a:rPr>
              <a:t>Sensory hearing loss is a hearing loss caused by damage to or a malfunction of the inner ear, auditory nerve, or the brain. It makes it more difficult to understand speech, but it does not result in a decrease in loudness. </a:t>
            </a:r>
          </a:p>
          <a:p>
            <a:pPr marL="285750" marR="0" lvl="0" indent="-285750">
              <a:lnSpc>
                <a:spcPts val="2100"/>
              </a:lnSpc>
              <a:spcBef>
                <a:spcPts val="0"/>
              </a:spcBef>
              <a:spcAft>
                <a:spcPts val="1000"/>
              </a:spcAft>
              <a:buSzPct val="105000"/>
              <a:buFont typeface="Wingdings 3" pitchFamily="18" charset="2"/>
              <a:buChar char="p"/>
            </a:pPr>
            <a:r>
              <a:rPr lang="en-IN" dirty="0">
                <a:solidFill>
                  <a:srgbClr val="000000"/>
                </a:solidFill>
                <a:ea typeface="Times New Roman" panose="02020603050405020304" pitchFamily="18" charset="0"/>
                <a:cs typeface="Times New Roman" panose="02020603050405020304" pitchFamily="18" charset="0"/>
              </a:rPr>
              <a:t>Causes of sensory hearing loss are: </a:t>
            </a:r>
          </a:p>
          <a:p>
            <a:pPr marL="742950" lvl="1" indent="-285750">
              <a:lnSpc>
                <a:spcPts val="21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Hereditary</a:t>
            </a:r>
          </a:p>
          <a:p>
            <a:pPr marL="742950" lvl="1" indent="-285750">
              <a:lnSpc>
                <a:spcPts val="21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Damage to fetes </a:t>
            </a:r>
          </a:p>
          <a:p>
            <a:pPr marL="742950" lvl="1" indent="-285750">
              <a:lnSpc>
                <a:spcPts val="21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Aging</a:t>
            </a:r>
          </a:p>
          <a:p>
            <a:pPr marL="742950" lvl="1" indent="-285750">
              <a:lnSpc>
                <a:spcPts val="21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Noise</a:t>
            </a:r>
          </a:p>
          <a:p>
            <a:pPr marL="742950" lvl="1" indent="-285750">
              <a:lnSpc>
                <a:spcPts val="21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Disease</a:t>
            </a:r>
          </a:p>
          <a:p>
            <a:pPr marL="742950" lvl="1" indent="-285750">
              <a:lnSpc>
                <a:spcPts val="21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Injury</a:t>
            </a:r>
          </a:p>
          <a:p>
            <a:pPr marL="742950" lvl="1" indent="-285750">
              <a:lnSpc>
                <a:spcPts val="2100"/>
              </a:lnSpc>
              <a:spcAft>
                <a:spcPts val="1000"/>
              </a:spcAft>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Drugs </a:t>
            </a:r>
            <a:endParaRPr lang="en-US" dirty="0">
              <a:ea typeface="Calibri" panose="020F0502020204030204" pitchFamily="34" charset="0"/>
              <a:cs typeface="Times New Roman" panose="02020603050405020304" pitchFamily="18" charset="0"/>
            </a:endParaRPr>
          </a:p>
          <a:p>
            <a:pPr>
              <a:lnSpc>
                <a:spcPts val="2100"/>
              </a:lnSpc>
            </a:pPr>
            <a:r>
              <a:rPr lang="en-IN" dirty="0">
                <a:solidFill>
                  <a:srgbClr val="000000"/>
                </a:solidFill>
                <a:ea typeface="Times New Roman" panose="02020603050405020304" pitchFamily="18" charset="0"/>
              </a:rPr>
              <a:t>Sensory hearing loss CANNOT be corrected medically or surgically. It is permanent</a:t>
            </a:r>
            <a:endParaRPr lang="en-US" dirty="0">
              <a:ea typeface="Times New Roman" panose="02020603050405020304" pitchFamily="18" charset="0"/>
              <a:cs typeface="Tahoma" panose="020B0604030504040204" pitchFamily="34" charset="0"/>
            </a:endParaRPr>
          </a:p>
        </p:txBody>
      </p:sp>
      <p:pic>
        <p:nvPicPr>
          <p:cNvPr id="6" name="Picture 5"/>
          <p:cNvPicPr>
            <a:picLocks noChangeAspect="1"/>
          </p:cNvPicPr>
          <p:nvPr/>
        </p:nvPicPr>
        <p:blipFill>
          <a:blip r:embed="rId2" cstate="print">
            <a:clrChange>
              <a:clrFrom>
                <a:srgbClr val="FFFCF9"/>
              </a:clrFrom>
              <a:clrTo>
                <a:srgbClr val="FFFCF9">
                  <a:alpha val="0"/>
                </a:srgbClr>
              </a:clrTo>
            </a:clrChange>
            <a:extLst>
              <a:ext uri="{28A0092B-C50C-407E-A947-70E740481C1C}">
                <a14:useLocalDpi xmlns:a14="http://schemas.microsoft.com/office/drawing/2010/main" val="0"/>
              </a:ext>
            </a:extLst>
          </a:blip>
          <a:stretch>
            <a:fillRect/>
          </a:stretch>
        </p:blipFill>
        <p:spPr>
          <a:xfrm>
            <a:off x="4419600" y="2971800"/>
            <a:ext cx="4267200" cy="2942897"/>
          </a:xfrm>
          <a:prstGeom prst="rect">
            <a:avLst/>
          </a:prstGeom>
        </p:spPr>
      </p:pic>
    </p:spTree>
    <p:extLst>
      <p:ext uri="{BB962C8B-B14F-4D97-AF65-F5344CB8AC3E}">
        <p14:creationId xmlns:p14="http://schemas.microsoft.com/office/powerpoint/2010/main" val="1940329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marR="0">
              <a:lnSpc>
                <a:spcPct val="115000"/>
              </a:lnSpc>
              <a:spcBef>
                <a:spcPts val="0"/>
              </a:spcBef>
              <a:spcAft>
                <a:spcPts val="1000"/>
              </a:spcAft>
            </a:pPr>
            <a:r>
              <a:rPr lang="en-IN" sz="3200" dirty="0">
                <a:latin typeface="+mn-lt"/>
                <a:ea typeface="Calibri" panose="020F0502020204030204" pitchFamily="34" charset="0"/>
                <a:cs typeface="Times New Roman" panose="02020603050405020304" pitchFamily="18" charset="0"/>
              </a:rPr>
              <a:t>HEAR PROTECTION</a:t>
            </a:r>
            <a:endParaRPr lang="en-US" sz="3200" dirty="0">
              <a:latin typeface="+mn-lt"/>
              <a:ea typeface="Calibri" panose="020F0502020204030204" pitchFamily="34" charset="0"/>
              <a:cs typeface="Times New Roman" panose="02020603050405020304" pitchFamily="18" charset="0"/>
            </a:endParaRPr>
          </a:p>
        </p:txBody>
      </p:sp>
      <p:sp>
        <p:nvSpPr>
          <p:cNvPr id="10"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marR="0" lvl="0">
              <a:lnSpc>
                <a:spcPts val="2100"/>
              </a:lnSpc>
              <a:spcBef>
                <a:spcPts val="0"/>
              </a:spcBef>
              <a:spcAft>
                <a:spcPts val="1000"/>
              </a:spcAft>
              <a:buSzPct val="105000"/>
            </a:pPr>
            <a:r>
              <a:rPr lang="en-US" sz="2000" b="1" dirty="0">
                <a:ea typeface="Times New Roman" panose="02020603050405020304" pitchFamily="18" charset="0"/>
                <a:cs typeface="Tahoma" panose="020B0604030504040204" pitchFamily="34" charset="0"/>
              </a:rPr>
              <a:t>Types of hearing protection devices</a:t>
            </a:r>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marR="0" lvl="0" indent="-285750">
              <a:lnSpc>
                <a:spcPts val="2100"/>
              </a:lnSpc>
              <a:spcBef>
                <a:spcPts val="0"/>
              </a:spcBef>
              <a:spcAft>
                <a:spcPts val="1000"/>
              </a:spcAft>
              <a:buSzPct val="105000"/>
              <a:buFont typeface="Wingdings 3" pitchFamily="18" charset="2"/>
              <a:buChar char="p"/>
            </a:pPr>
            <a:r>
              <a:rPr lang="en-US" dirty="0">
                <a:ea typeface="Times New Roman" panose="02020603050405020304" pitchFamily="18" charset="0"/>
                <a:cs typeface="Tahoma" panose="020B0604030504040204" pitchFamily="34" charset="0"/>
              </a:rPr>
              <a:t>Foam Earplugs</a:t>
            </a:r>
          </a:p>
          <a:p>
            <a:pPr marL="285750" marR="0" lvl="0" indent="-285750">
              <a:lnSpc>
                <a:spcPts val="2100"/>
              </a:lnSpc>
              <a:spcBef>
                <a:spcPts val="0"/>
              </a:spcBef>
              <a:spcAft>
                <a:spcPts val="1000"/>
              </a:spcAft>
              <a:buSzPct val="105000"/>
              <a:buFont typeface="Wingdings 3" pitchFamily="18" charset="2"/>
              <a:buChar char="p"/>
            </a:pPr>
            <a:r>
              <a:rPr lang="en-US" dirty="0">
                <a:ea typeface="Times New Roman" panose="02020603050405020304" pitchFamily="18" charset="0"/>
                <a:cs typeface="Tahoma" panose="020B0604030504040204" pitchFamily="34" charset="0"/>
              </a:rPr>
              <a:t>PVC Earplugs</a:t>
            </a:r>
          </a:p>
          <a:p>
            <a:pPr marL="285750" marR="0" lvl="0" indent="-285750">
              <a:lnSpc>
                <a:spcPts val="2100"/>
              </a:lnSpc>
              <a:spcBef>
                <a:spcPts val="0"/>
              </a:spcBef>
              <a:spcAft>
                <a:spcPts val="1000"/>
              </a:spcAft>
              <a:buSzPct val="105000"/>
              <a:buFont typeface="Wingdings 3" pitchFamily="18" charset="2"/>
              <a:buChar char="p"/>
            </a:pPr>
            <a:r>
              <a:rPr lang="en-US" dirty="0">
                <a:ea typeface="Times New Roman" panose="02020603050405020304" pitchFamily="18" charset="0"/>
                <a:cs typeface="Tahoma" panose="020B0604030504040204" pitchFamily="34" charset="0"/>
              </a:rPr>
              <a:t>Earmuffs</a:t>
            </a:r>
          </a:p>
        </p:txBody>
      </p:sp>
      <p:sp>
        <p:nvSpPr>
          <p:cNvPr id="9" name="Rectangle 8"/>
          <p:cNvSpPr/>
          <p:nvPr/>
        </p:nvSpPr>
        <p:spPr>
          <a:xfrm>
            <a:off x="6705600" y="5209866"/>
            <a:ext cx="1021296" cy="369332"/>
          </a:xfrm>
          <a:prstGeom prst="rect">
            <a:avLst/>
          </a:prstGeom>
        </p:spPr>
        <p:txBody>
          <a:bodyPr wrap="square">
            <a:spAutoFit/>
          </a:bodyPr>
          <a:lstStyle/>
          <a:p>
            <a:r>
              <a:rPr lang="en-IN" dirty="0">
                <a:solidFill>
                  <a:srgbClr val="000000"/>
                </a:solidFill>
                <a:ea typeface="Times New Roman" panose="02020603050405020304" pitchFamily="18" charset="0"/>
              </a:rPr>
              <a:t>Earmuffs</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0888" y="3970916"/>
            <a:ext cx="2057401" cy="123895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970916"/>
            <a:ext cx="1905000" cy="116378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5664" y="3974761"/>
            <a:ext cx="1981371" cy="1255330"/>
          </a:xfrm>
          <a:prstGeom prst="rect">
            <a:avLst/>
          </a:prstGeom>
        </p:spPr>
      </p:pic>
      <p:sp>
        <p:nvSpPr>
          <p:cNvPr id="14" name="Rectangle 13"/>
          <p:cNvSpPr/>
          <p:nvPr/>
        </p:nvSpPr>
        <p:spPr>
          <a:xfrm>
            <a:off x="2527488" y="5230091"/>
            <a:ext cx="2719547" cy="410882"/>
          </a:xfrm>
          <a:prstGeom prst="rect">
            <a:avLst/>
          </a:prstGeom>
        </p:spPr>
        <p:txBody>
          <a:bodyPr wrap="square">
            <a:spAutoFit/>
          </a:bodyPr>
          <a:lstStyle/>
          <a:p>
            <a:pPr marL="914400" marR="0">
              <a:lnSpc>
                <a:spcPct val="115000"/>
              </a:lnSpc>
              <a:spcBef>
                <a:spcPts val="0"/>
              </a:spcBef>
              <a:spcAft>
                <a:spcPts val="1000"/>
              </a:spcAft>
            </a:pPr>
            <a:r>
              <a:rPr lang="en-IN" dirty="0">
                <a:solidFill>
                  <a:srgbClr val="000000"/>
                </a:solidFill>
                <a:ea typeface="Times New Roman" panose="02020603050405020304" pitchFamily="18" charset="0"/>
                <a:cs typeface="Times New Roman" panose="02020603050405020304" pitchFamily="18" charset="0"/>
              </a:rPr>
              <a:t>Foam Earplugs </a:t>
            </a:r>
            <a:endParaRPr lang="en-US" dirty="0">
              <a:ea typeface="Calibri" panose="020F0502020204030204" pitchFamily="34" charset="0"/>
              <a:cs typeface="Times New Roman" panose="02020603050405020304" pitchFamily="18" charset="0"/>
            </a:endParaRPr>
          </a:p>
        </p:txBody>
      </p:sp>
      <p:sp>
        <p:nvSpPr>
          <p:cNvPr id="15" name="Rectangle 14"/>
          <p:cNvSpPr/>
          <p:nvPr/>
        </p:nvSpPr>
        <p:spPr>
          <a:xfrm>
            <a:off x="834762" y="5209866"/>
            <a:ext cx="2051858" cy="369332"/>
          </a:xfrm>
          <a:prstGeom prst="rect">
            <a:avLst/>
          </a:prstGeom>
        </p:spPr>
        <p:txBody>
          <a:bodyPr wrap="square">
            <a:spAutoFit/>
          </a:bodyPr>
          <a:lstStyle/>
          <a:p>
            <a:r>
              <a:rPr lang="en-IN" dirty="0">
                <a:solidFill>
                  <a:srgbClr val="000000"/>
                </a:solidFill>
                <a:ea typeface="Times New Roman" panose="02020603050405020304" pitchFamily="18" charset="0"/>
                <a:cs typeface="Times New Roman" panose="02020603050405020304" pitchFamily="18" charset="0"/>
              </a:rPr>
              <a:t>PVC Earplugs </a:t>
            </a:r>
            <a:endParaRPr lang="en-US" dirty="0"/>
          </a:p>
        </p:txBody>
      </p:sp>
    </p:spTree>
    <p:extLst>
      <p:ext uri="{BB962C8B-B14F-4D97-AF65-F5344CB8AC3E}">
        <p14:creationId xmlns:p14="http://schemas.microsoft.com/office/powerpoint/2010/main" val="4034649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730B1E-53B0-4646-8E61-6A0330F71A0A}"/>
              </a:ext>
            </a:extLst>
          </p:cNvPr>
          <p:cNvPicPr>
            <a:picLocks noChangeAspect="1"/>
          </p:cNvPicPr>
          <p:nvPr/>
        </p:nvPicPr>
        <p:blipFill rotWithShape="1">
          <a:blip r:embed="rId3"/>
          <a:srcRect b="58920"/>
          <a:stretch/>
        </p:blipFill>
        <p:spPr>
          <a:xfrm>
            <a:off x="1406768" y="928148"/>
            <a:ext cx="6330462" cy="3534393"/>
          </a:xfrm>
          <a:prstGeom prst="rect">
            <a:avLst/>
          </a:prstGeom>
        </p:spPr>
      </p:pic>
      <p:pic>
        <p:nvPicPr>
          <p:cNvPr id="4" name="Picture 3">
            <a:extLst>
              <a:ext uri="{FF2B5EF4-FFF2-40B4-BE49-F238E27FC236}">
                <a16:creationId xmlns:a16="http://schemas.microsoft.com/office/drawing/2014/main" id="{5798C835-DF88-40D4-9590-F27BD73B6781}"/>
              </a:ext>
            </a:extLst>
          </p:cNvPr>
          <p:cNvPicPr>
            <a:picLocks noChangeAspect="1"/>
          </p:cNvPicPr>
          <p:nvPr/>
        </p:nvPicPr>
        <p:blipFill rotWithShape="1">
          <a:blip r:embed="rId3"/>
          <a:srcRect t="48943" r="4993" b="27857"/>
          <a:stretch/>
        </p:blipFill>
        <p:spPr>
          <a:xfrm>
            <a:off x="140676" y="4953158"/>
            <a:ext cx="4431323" cy="1429380"/>
          </a:xfrm>
          <a:prstGeom prst="rect">
            <a:avLst/>
          </a:prstGeom>
        </p:spPr>
      </p:pic>
      <p:pic>
        <p:nvPicPr>
          <p:cNvPr id="5" name="Picture 4">
            <a:extLst>
              <a:ext uri="{FF2B5EF4-FFF2-40B4-BE49-F238E27FC236}">
                <a16:creationId xmlns:a16="http://schemas.microsoft.com/office/drawing/2014/main" id="{E576D916-2B9B-4D55-A6C5-D5E4D3EF4F6D}"/>
              </a:ext>
            </a:extLst>
          </p:cNvPr>
          <p:cNvPicPr>
            <a:picLocks noChangeAspect="1"/>
          </p:cNvPicPr>
          <p:nvPr/>
        </p:nvPicPr>
        <p:blipFill rotWithShape="1">
          <a:blip r:embed="rId3"/>
          <a:srcRect t="73145" b="4308"/>
          <a:stretch/>
        </p:blipFill>
        <p:spPr>
          <a:xfrm>
            <a:off x="4571999" y="4953158"/>
            <a:ext cx="4431323" cy="1429380"/>
          </a:xfrm>
          <a:prstGeom prst="rect">
            <a:avLst/>
          </a:prstGeom>
        </p:spPr>
      </p:pic>
      <p:sp>
        <p:nvSpPr>
          <p:cNvPr id="2" name="Rectangle 1">
            <a:extLst>
              <a:ext uri="{FF2B5EF4-FFF2-40B4-BE49-F238E27FC236}">
                <a16:creationId xmlns:a16="http://schemas.microsoft.com/office/drawing/2014/main" id="{A5C249ED-D29B-4DCC-8AF3-E2460BF5C784}"/>
              </a:ext>
            </a:extLst>
          </p:cNvPr>
          <p:cNvSpPr/>
          <p:nvPr/>
        </p:nvSpPr>
        <p:spPr>
          <a:xfrm>
            <a:off x="3706217" y="4573637"/>
            <a:ext cx="1731567" cy="373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15" dirty="0">
                <a:solidFill>
                  <a:srgbClr val="00B050"/>
                </a:solidFill>
              </a:rPr>
              <a:t>Our Clients</a:t>
            </a:r>
          </a:p>
        </p:txBody>
      </p:sp>
    </p:spTree>
    <p:extLst>
      <p:ext uri="{BB962C8B-B14F-4D97-AF65-F5344CB8AC3E}">
        <p14:creationId xmlns:p14="http://schemas.microsoft.com/office/powerpoint/2010/main" val="1266030354"/>
      </p:ext>
    </p:extLst>
  </p:cSld>
  <p:clrMapOvr>
    <a:masterClrMapping/>
  </p:clrMapOvr>
  <mc:AlternateContent xmlns:mc="http://schemas.openxmlformats.org/markup-compatibility/2006" xmlns:p14="http://schemas.microsoft.com/office/powerpoint/2010/main">
    <mc:Choice Requires="p14">
      <p:transition spd="slow" p14:dur="2000" advTm="10822"/>
    </mc:Choice>
    <mc:Fallback xmlns="">
      <p:transition spd="slow" advTm="1082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t>Personal Protective Equipment's (PPE’S)</a:t>
            </a:r>
            <a:endParaRPr lang="en-US" sz="2000" noProof="1"/>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a:buSzPct val="105000"/>
              <a:buFont typeface="Wingdings 3" pitchFamily="18" charset="2"/>
              <a:buChar char="p"/>
            </a:pPr>
            <a:r>
              <a:rPr lang="en-IN" dirty="0">
                <a:cs typeface="Calibri" pitchFamily="34" charset="0"/>
              </a:rPr>
              <a:t> </a:t>
            </a:r>
            <a:r>
              <a:rPr lang="en-US" dirty="0">
                <a:cs typeface="Calibri" pitchFamily="34" charset="0"/>
              </a:rPr>
              <a:t>Use of PPE’S</a:t>
            </a:r>
          </a:p>
          <a:p>
            <a:pPr marL="742950" lvl="1" indent="-285750">
              <a:buSzPct val="105000"/>
              <a:buFont typeface="Wingdings 3" pitchFamily="18" charset="2"/>
              <a:buChar char=""/>
            </a:pPr>
            <a:r>
              <a:rPr lang="en-IN" dirty="0">
                <a:cs typeface="Calibri" pitchFamily="34" charset="0"/>
              </a:rPr>
              <a:t>The use of personal protective equipment (and administrative controls) is lowest on the list of Control priorities.</a:t>
            </a:r>
          </a:p>
          <a:p>
            <a:pPr marL="742950" lvl="1" indent="-285750">
              <a:buSzPct val="105000"/>
              <a:buFont typeface="Wingdings 3" pitchFamily="18" charset="2"/>
              <a:buChar char=""/>
            </a:pPr>
            <a:r>
              <a:rPr lang="en-IN" dirty="0">
                <a:cs typeface="Calibri" pitchFamily="34" charset="0"/>
              </a:rPr>
              <a:t>These controls should not be relied on as the primary means of risk control until the options higher in the list of control priorities have been exhausted. </a:t>
            </a:r>
            <a:endParaRPr lang="en-US" dirty="0">
              <a:cs typeface="Calibri" pitchFamily="34" charset="0"/>
            </a:endParaRPr>
          </a:p>
        </p:txBody>
      </p:sp>
      <p:sp>
        <p:nvSpPr>
          <p:cNvPr id="10"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PERSONAL PROTECTIVE EQUIPMENT'S </a:t>
            </a:r>
            <a:endParaRPr lang="en-IN" altLang="en-US" sz="3200" noProof="1">
              <a:latin typeface="+mn-lt"/>
            </a:endParaRPr>
          </a:p>
        </p:txBody>
      </p:sp>
      <p:pic>
        <p:nvPicPr>
          <p:cNvPr id="7" name="Content Placeholder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3200400"/>
            <a:ext cx="2743200" cy="3188794"/>
          </a:xfrm>
          <a:prstGeom prst="rect">
            <a:avLst/>
          </a:prstGeom>
        </p:spPr>
      </p:pic>
    </p:spTree>
    <p:extLst>
      <p:ext uri="{BB962C8B-B14F-4D97-AF65-F5344CB8AC3E}">
        <p14:creationId xmlns:p14="http://schemas.microsoft.com/office/powerpoint/2010/main" val="378671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t>Personal Protective Equipment's (PPE’S)</a:t>
            </a:r>
            <a:endParaRPr lang="en-US" sz="2000" noProof="1"/>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a:buSzPct val="105000"/>
              <a:buFont typeface="Wingdings 3" pitchFamily="18" charset="2"/>
              <a:buChar char="p"/>
            </a:pPr>
            <a:r>
              <a:rPr lang="en-IN" dirty="0">
                <a:cs typeface="Calibri" pitchFamily="34" charset="0"/>
              </a:rPr>
              <a:t> Control Measure</a:t>
            </a:r>
            <a:endParaRPr lang="en-US" dirty="0">
              <a:cs typeface="Calibri" pitchFamily="34" charset="0"/>
            </a:endParaRPr>
          </a:p>
          <a:p>
            <a:pPr marL="742950" lvl="1" indent="-285750">
              <a:buSzPct val="105000"/>
              <a:buFont typeface="Wingdings 3" pitchFamily="18" charset="2"/>
              <a:buChar char=""/>
            </a:pPr>
            <a:r>
              <a:rPr lang="en-IN" dirty="0">
                <a:cs typeface="Calibri" pitchFamily="34" charset="0"/>
              </a:rPr>
              <a:t>Use of personal protective equipment should only be considered as a control measure when exposure to the risk cannot be reduced in any other way. </a:t>
            </a:r>
          </a:p>
          <a:p>
            <a:pPr marL="742950" lvl="1" indent="-285750">
              <a:buSzPct val="105000"/>
              <a:buFont typeface="Wingdings 3" pitchFamily="18" charset="2"/>
              <a:buChar char=""/>
            </a:pPr>
            <a:r>
              <a:rPr lang="en-IN" dirty="0">
                <a:cs typeface="Calibri" pitchFamily="34" charset="0"/>
              </a:rPr>
              <a:t>Use of personal protective equipment can be regarded as a temporary or interim measure until further controls are put in place. </a:t>
            </a:r>
          </a:p>
          <a:p>
            <a:pPr marL="742950" lvl="1" indent="-285750">
              <a:buSzPct val="105000"/>
              <a:buFont typeface="Wingdings 3" pitchFamily="18" charset="2"/>
              <a:buChar char=""/>
            </a:pPr>
            <a:r>
              <a:rPr lang="en-IN" dirty="0">
                <a:cs typeface="Calibri" pitchFamily="34" charset="0"/>
              </a:rPr>
              <a:t>Personal protective equipment can also be used effectively in conjunction with other measures to manage exposure to a risk.</a:t>
            </a:r>
            <a:endParaRPr lang="en-US" dirty="0">
              <a:cs typeface="Calibri" pitchFamily="34" charset="0"/>
            </a:endParaRPr>
          </a:p>
        </p:txBody>
      </p:sp>
      <p:sp>
        <p:nvSpPr>
          <p:cNvPr id="10"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PERSONAL PROTECTIVE EQUIPMENT'S </a:t>
            </a:r>
            <a:endParaRPr lang="en-IN" altLang="en-US" sz="3200" noProof="1">
              <a:latin typeface="+mn-lt"/>
            </a:endParaRPr>
          </a:p>
        </p:txBody>
      </p:sp>
      <p:pic>
        <p:nvPicPr>
          <p:cNvPr id="9" name="Picture 2" descr="Image resul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82681" y="3528148"/>
            <a:ext cx="2612069" cy="297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55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t>Personal Protective Equipment's (PPE’S)</a:t>
            </a:r>
            <a:endParaRPr lang="en-US" sz="2000" noProof="1"/>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a:buSzPct val="105000"/>
              <a:buFont typeface="Wingdings 3" pitchFamily="18" charset="2"/>
              <a:buChar char="p"/>
            </a:pPr>
            <a:r>
              <a:rPr lang="en-IN" dirty="0"/>
              <a:t> Decisions about PPE use must consider its</a:t>
            </a:r>
          </a:p>
          <a:p>
            <a:pPr lvl="1">
              <a:buSzPct val="105000"/>
              <a:buFont typeface="Wingdings 3" pitchFamily="18" charset="2"/>
              <a:buChar char=""/>
            </a:pPr>
            <a:r>
              <a:rPr lang="en-IN" dirty="0"/>
              <a:t> Safety Hazards</a:t>
            </a:r>
          </a:p>
          <a:p>
            <a:pPr marL="1200150" lvl="2" indent="-285750">
              <a:buSzPct val="105000"/>
              <a:buFont typeface="Wingdings" panose="05000000000000000000" pitchFamily="2" charset="2"/>
              <a:buChar char="S"/>
            </a:pPr>
            <a:r>
              <a:rPr lang="en-IN" dirty="0"/>
              <a:t> Restricted movement due to weight</a:t>
            </a:r>
          </a:p>
          <a:p>
            <a:pPr marL="1200150" lvl="2" indent="-285750">
              <a:buSzPct val="105000"/>
              <a:buFont typeface="Wingdings" panose="05000000000000000000" pitchFamily="2" charset="2"/>
              <a:buChar char="S"/>
            </a:pPr>
            <a:r>
              <a:rPr lang="en-IN" dirty="0"/>
              <a:t> Restricted vision due to visual field limitations</a:t>
            </a:r>
          </a:p>
          <a:p>
            <a:pPr marL="1200150" lvl="2" indent="-285750">
              <a:buSzPct val="105000"/>
              <a:buFont typeface="Wingdings" panose="05000000000000000000" pitchFamily="2" charset="2"/>
              <a:buChar char="S"/>
            </a:pPr>
            <a:r>
              <a:rPr lang="en-IN" dirty="0"/>
              <a:t> Difficulty communicating due to face protection</a:t>
            </a:r>
            <a:endParaRPr lang="en-US" dirty="0"/>
          </a:p>
          <a:p>
            <a:pPr>
              <a:buSzPct val="105000"/>
            </a:pPr>
            <a:endParaRPr lang="en-US" b="1" dirty="0"/>
          </a:p>
          <a:p>
            <a:pPr lvl="1">
              <a:buSzPct val="105000"/>
              <a:buFont typeface="Wingdings 3" pitchFamily="18" charset="2"/>
              <a:buChar char=""/>
            </a:pPr>
            <a:r>
              <a:rPr lang="en-IN" dirty="0"/>
              <a:t> Physiological/Psychological stressors</a:t>
            </a:r>
            <a:endParaRPr lang="en-US" dirty="0"/>
          </a:p>
          <a:p>
            <a:pPr marL="1200150" lvl="2" indent="-285750">
              <a:buSzPct val="105000"/>
              <a:buFont typeface="Wingdings" panose="05000000000000000000" pitchFamily="2" charset="2"/>
              <a:buChar char=""/>
            </a:pPr>
            <a:r>
              <a:rPr lang="en-IN" dirty="0"/>
              <a:t>Psychological stress resulting from confining nature of full suits.</a:t>
            </a:r>
          </a:p>
          <a:p>
            <a:pPr marL="1200150" lvl="2" indent="-285750">
              <a:buSzPct val="105000"/>
              <a:buFont typeface="Wingdings" panose="05000000000000000000" pitchFamily="2" charset="2"/>
              <a:buChar char=""/>
            </a:pPr>
            <a:r>
              <a:rPr lang="en-IN" dirty="0"/>
              <a:t>Heat stress and risk of dehydration</a:t>
            </a:r>
            <a:endParaRPr lang="en-US" dirty="0"/>
          </a:p>
          <a:p>
            <a:pPr marL="1200150" lvl="2" indent="-285750">
              <a:buSzPct val="105000"/>
              <a:buFont typeface="Wingdings" panose="05000000000000000000" pitchFamily="2" charset="2"/>
              <a:buChar char=""/>
            </a:pPr>
            <a:r>
              <a:rPr lang="en-IN" dirty="0"/>
              <a:t>The highest levels of PPE generally cannot be worn continuously for more than 30 minutes </a:t>
            </a:r>
            <a:endParaRPr lang="en-US" dirty="0"/>
          </a:p>
          <a:p>
            <a:pPr lvl="0"/>
            <a:endParaRPr lang="en-US" b="1" dirty="0"/>
          </a:p>
        </p:txBody>
      </p:sp>
      <p:sp>
        <p:nvSpPr>
          <p:cNvPr id="10"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PERSONAL PROTECTIVE EQUIPMENT'S </a:t>
            </a:r>
            <a:endParaRPr lang="en-IN" altLang="en-US" sz="3200" noProof="1">
              <a:latin typeface="+mn-lt"/>
            </a:endParaRPr>
          </a:p>
        </p:txBody>
      </p:sp>
    </p:spTree>
    <p:extLst>
      <p:ext uri="{BB962C8B-B14F-4D97-AF65-F5344CB8AC3E}">
        <p14:creationId xmlns:p14="http://schemas.microsoft.com/office/powerpoint/2010/main" val="142049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t>Personal Protective Equipment's (PPE’S)</a:t>
            </a:r>
            <a:endParaRPr lang="en-US" sz="2000" noProof="1"/>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a:buSzPct val="105000"/>
              <a:buFont typeface="Wingdings 3" pitchFamily="18" charset="2"/>
              <a:buChar char="p"/>
            </a:pPr>
            <a:r>
              <a:rPr lang="en-IN" b="1" dirty="0"/>
              <a:t> </a:t>
            </a:r>
            <a:r>
              <a:rPr lang="en-IN" dirty="0"/>
              <a:t>Choosing the right personal protective equipment for the task</a:t>
            </a:r>
            <a:endParaRPr lang="en-US" dirty="0">
              <a:cs typeface="Calibri" pitchFamily="34" charset="0"/>
            </a:endParaRPr>
          </a:p>
          <a:p>
            <a:pPr marL="742950" lvl="1" indent="-285750">
              <a:buSzPct val="105000"/>
              <a:buFont typeface="Wingdings 3" panose="05040102010807070707" pitchFamily="18" charset="2"/>
              <a:buChar char=""/>
            </a:pPr>
            <a:r>
              <a:rPr lang="en-IN" dirty="0">
                <a:solidFill>
                  <a:srgbClr val="000000"/>
                </a:solidFill>
                <a:ea typeface="Times New Roman" panose="02020603050405020304" pitchFamily="18" charset="0"/>
                <a:cs typeface="Times New Roman" panose="02020603050405020304" pitchFamily="18" charset="0"/>
              </a:rPr>
              <a:t>Assess the risks for every task in the workplace and choose the correct PPE for that task. PPE must:</a:t>
            </a:r>
            <a:endParaRPr lang="en-US" dirty="0">
              <a:solidFill>
                <a:srgbClr val="000000"/>
              </a:solidFill>
              <a:ea typeface="Calibri" panose="020F0502020204030204" pitchFamily="34" charset="0"/>
              <a:cs typeface="Times New Roman" panose="02020603050405020304" pitchFamily="18" charset="0"/>
            </a:endParaRPr>
          </a:p>
          <a:p>
            <a:pPr marL="1257300" lvl="2" indent="-342900">
              <a:spcAft>
                <a:spcPts val="1000"/>
              </a:spcAft>
              <a:buSzPct val="105000"/>
              <a:buFont typeface="Wingdings" pitchFamily="2" charset="2"/>
              <a:buChar char="S"/>
              <a:tabLst>
                <a:tab pos="408940" algn="l"/>
              </a:tabLst>
            </a:pPr>
            <a:r>
              <a:rPr lang="en-IN" dirty="0">
                <a:solidFill>
                  <a:srgbClr val="000000"/>
                </a:solidFill>
                <a:ea typeface="Times New Roman" panose="02020603050405020304" pitchFamily="18" charset="0"/>
                <a:cs typeface="Times New Roman" panose="02020603050405020304" pitchFamily="18" charset="0"/>
              </a:rPr>
              <a:t>Be appropriate for the job</a:t>
            </a:r>
            <a:endParaRPr lang="en-US" dirty="0">
              <a:ea typeface="Calibri" panose="020F0502020204030204" pitchFamily="34" charset="0"/>
              <a:cs typeface="Times New Roman" panose="02020603050405020304" pitchFamily="18" charset="0"/>
            </a:endParaRPr>
          </a:p>
          <a:p>
            <a:pPr marL="1257300" lvl="2" indent="-342900">
              <a:spcAft>
                <a:spcPts val="1000"/>
              </a:spcAft>
              <a:buSzPct val="105000"/>
              <a:buFont typeface="Wingdings" pitchFamily="2" charset="2"/>
              <a:buChar char="S"/>
              <a:tabLst>
                <a:tab pos="408940" algn="l"/>
              </a:tabLst>
            </a:pPr>
            <a:r>
              <a:rPr lang="en-IN" dirty="0">
                <a:solidFill>
                  <a:srgbClr val="000000"/>
                </a:solidFill>
                <a:ea typeface="Times New Roman" panose="02020603050405020304" pitchFamily="18" charset="0"/>
                <a:cs typeface="Times New Roman" panose="02020603050405020304" pitchFamily="18" charset="0"/>
              </a:rPr>
              <a:t>Fit the operator correctly</a:t>
            </a:r>
            <a:endParaRPr lang="en-US" dirty="0">
              <a:ea typeface="Calibri" panose="020F0502020204030204" pitchFamily="34" charset="0"/>
              <a:cs typeface="Times New Roman" panose="02020603050405020304" pitchFamily="18" charset="0"/>
            </a:endParaRPr>
          </a:p>
          <a:p>
            <a:pPr marL="1257300" lvl="2" indent="-342900">
              <a:spcAft>
                <a:spcPts val="1000"/>
              </a:spcAft>
              <a:buSzPct val="105000"/>
              <a:buFont typeface="Wingdings" pitchFamily="2" charset="2"/>
              <a:buChar char="S"/>
              <a:tabLst>
                <a:tab pos="408940" algn="l"/>
              </a:tabLst>
            </a:pPr>
            <a:r>
              <a:rPr lang="en-IN" dirty="0">
                <a:solidFill>
                  <a:srgbClr val="000000"/>
                </a:solidFill>
                <a:ea typeface="Times New Roman" panose="02020603050405020304" pitchFamily="18" charset="0"/>
                <a:cs typeface="Times New Roman" panose="02020603050405020304" pitchFamily="18" charset="0"/>
              </a:rPr>
              <a:t>Be accompanied by training on its proper use</a:t>
            </a:r>
            <a:endParaRPr lang="en-US" dirty="0">
              <a:ea typeface="Calibri" panose="020F0502020204030204" pitchFamily="34" charset="0"/>
              <a:cs typeface="Times New Roman" panose="02020603050405020304" pitchFamily="18" charset="0"/>
            </a:endParaRPr>
          </a:p>
          <a:p>
            <a:pPr marL="1257300" lvl="2" indent="-342900">
              <a:spcAft>
                <a:spcPts val="1000"/>
              </a:spcAft>
              <a:buSzPct val="105000"/>
              <a:buFont typeface="Wingdings" pitchFamily="2" charset="2"/>
              <a:buChar char="S"/>
              <a:tabLst>
                <a:tab pos="408940" algn="l"/>
              </a:tabLst>
            </a:pPr>
            <a:r>
              <a:rPr lang="en-IN" dirty="0">
                <a:solidFill>
                  <a:srgbClr val="000000"/>
                </a:solidFill>
                <a:ea typeface="Times New Roman" panose="02020603050405020304" pitchFamily="18" charset="0"/>
                <a:cs typeface="Times New Roman" panose="02020603050405020304" pitchFamily="18" charset="0"/>
              </a:rPr>
              <a:t>Be clean and functional</a:t>
            </a:r>
            <a:endParaRPr lang="en-US" dirty="0">
              <a:ea typeface="Calibri" panose="020F0502020204030204" pitchFamily="34" charset="0"/>
              <a:cs typeface="Times New Roman" panose="02020603050405020304" pitchFamily="18" charset="0"/>
            </a:endParaRPr>
          </a:p>
          <a:p>
            <a:pPr marL="1257300" lvl="2" indent="-342900">
              <a:spcAft>
                <a:spcPts val="1000"/>
              </a:spcAft>
              <a:buSzPct val="105000"/>
              <a:buFont typeface="Wingdings" pitchFamily="2" charset="2"/>
              <a:buChar char="S"/>
              <a:tabLst>
                <a:tab pos="408940" algn="l"/>
              </a:tabLst>
            </a:pPr>
            <a:r>
              <a:rPr lang="en-IN" dirty="0">
                <a:solidFill>
                  <a:srgbClr val="000000"/>
                </a:solidFill>
                <a:ea typeface="Times New Roman" panose="02020603050405020304" pitchFamily="18" charset="0"/>
                <a:cs typeface="Times New Roman" panose="02020603050405020304" pitchFamily="18" charset="0"/>
              </a:rPr>
              <a:t>Be regularly serviced by appropriately trained staff.</a:t>
            </a:r>
            <a:endParaRPr lang="en-US" dirty="0">
              <a:ea typeface="Calibri" panose="020F0502020204030204" pitchFamily="34" charset="0"/>
              <a:cs typeface="Times New Roman" panose="02020603050405020304" pitchFamily="18" charset="0"/>
            </a:endParaRPr>
          </a:p>
          <a:p>
            <a:pPr>
              <a:buSzPct val="105000"/>
            </a:pPr>
            <a:endParaRPr lang="en-US" dirty="0">
              <a:ea typeface="Calibri" panose="020F0502020204030204" pitchFamily="34" charset="0"/>
              <a:cs typeface="Times New Roman" panose="02020603050405020304" pitchFamily="18" charset="0"/>
            </a:endParaRPr>
          </a:p>
        </p:txBody>
      </p:sp>
      <p:sp>
        <p:nvSpPr>
          <p:cNvPr id="10"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PERSONAL PROTECTIVE EQUIPMENT'S </a:t>
            </a:r>
            <a:endParaRPr lang="en-IN" altLang="en-US" sz="3200" noProof="1">
              <a:latin typeface="+mn-lt"/>
            </a:endParaRPr>
          </a:p>
        </p:txBody>
      </p:sp>
      <p:pic>
        <p:nvPicPr>
          <p:cNvPr id="7" name="Picture 2" descr="https://upload.wikimedia.org/wikipedia/commons/thumb/6/65/Safety_instructions_at_a_construction_site_in_China.JPG/220px-Safety_instructions_at_a_construction_site_in_Chin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9052" y="3528682"/>
            <a:ext cx="2438398" cy="294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174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228600" y="1295400"/>
            <a:ext cx="8591550" cy="457200"/>
          </a:xfrm>
          <a:prstGeom prst="rect">
            <a:avLst/>
          </a:prstGeom>
          <a:solidFill>
            <a:schemeClr val="accent6">
              <a:lumMod val="60000"/>
              <a:lumOff val="40000"/>
            </a:schemeClr>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t>Personal Protective Equipment's (PPE’S)</a:t>
            </a:r>
            <a:endParaRPr lang="en-US" sz="2000" noProof="1"/>
          </a:p>
        </p:txBody>
      </p:sp>
      <p:sp>
        <p:nvSpPr>
          <p:cNvPr id="8" name="Rectangle 12"/>
          <p:cNvSpPr>
            <a:spLocks noChangeArrowheads="1"/>
          </p:cNvSpPr>
          <p:nvPr/>
        </p:nvSpPr>
        <p:spPr bwMode="gray">
          <a:xfrm>
            <a:off x="228600" y="1752600"/>
            <a:ext cx="8591550" cy="4745964"/>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a:buSzPct val="105000"/>
              <a:buFont typeface="Wingdings 3" pitchFamily="18" charset="2"/>
              <a:buChar char="p"/>
            </a:pPr>
            <a:r>
              <a:rPr lang="en-IN" dirty="0"/>
              <a:t> Personal Protective Equipment's for</a:t>
            </a:r>
            <a:r>
              <a:rPr lang="en-IN" dirty="0">
                <a:solidFill>
                  <a:srgbClr val="000000"/>
                </a:solidFill>
                <a:ea typeface="Times New Roman" panose="02020603050405020304" pitchFamily="18" charset="0"/>
                <a:cs typeface="Times New Roman" panose="02020603050405020304" pitchFamily="18" charset="0"/>
              </a:rPr>
              <a:t>.</a:t>
            </a:r>
            <a:endParaRPr lang="en-US" dirty="0">
              <a:solidFill>
                <a:srgbClr val="000000"/>
              </a:solidFill>
              <a:ea typeface="Calibri" panose="020F0502020204030204" pitchFamily="34" charset="0"/>
              <a:cs typeface="Times New Roman" panose="02020603050405020304" pitchFamily="18" charset="0"/>
            </a:endParaRPr>
          </a:p>
          <a:p>
            <a:pPr lvl="1">
              <a:buSzPct val="105000"/>
              <a:buFont typeface="Wingdings 3" pitchFamily="18" charset="2"/>
              <a:buChar char=""/>
            </a:pPr>
            <a:r>
              <a:rPr lang="en-IN" dirty="0">
                <a:cs typeface="Calibri" pitchFamily="34" charset="0"/>
              </a:rPr>
              <a:t> Eye and Face Protection</a:t>
            </a:r>
            <a:endParaRPr lang="en-US" dirty="0">
              <a:cs typeface="Calibri" pitchFamily="34" charset="0"/>
            </a:endParaRPr>
          </a:p>
          <a:p>
            <a:pPr lvl="1">
              <a:buSzPct val="105000"/>
              <a:buFont typeface="Wingdings 3" pitchFamily="18" charset="2"/>
              <a:buChar char=""/>
            </a:pPr>
            <a:r>
              <a:rPr lang="en-IN" dirty="0">
                <a:cs typeface="Calibri" pitchFamily="34" charset="0"/>
              </a:rPr>
              <a:t> Foot Protection</a:t>
            </a:r>
            <a:endParaRPr lang="en-US" dirty="0">
              <a:cs typeface="Calibri" pitchFamily="34" charset="0"/>
            </a:endParaRPr>
          </a:p>
          <a:p>
            <a:pPr lvl="1">
              <a:buSzPct val="105000"/>
              <a:buFont typeface="Wingdings 3" pitchFamily="18" charset="2"/>
              <a:buChar char=""/>
            </a:pPr>
            <a:r>
              <a:rPr lang="en-IN" dirty="0">
                <a:cs typeface="Calibri" pitchFamily="34" charset="0"/>
              </a:rPr>
              <a:t> Hand Protection</a:t>
            </a:r>
            <a:endParaRPr lang="en-US" dirty="0">
              <a:cs typeface="Calibri" pitchFamily="34" charset="0"/>
            </a:endParaRPr>
          </a:p>
          <a:p>
            <a:pPr lvl="1">
              <a:buSzPct val="105000"/>
              <a:buFont typeface="Wingdings 3" pitchFamily="18" charset="2"/>
              <a:buChar char=""/>
            </a:pPr>
            <a:r>
              <a:rPr lang="en-IN" dirty="0">
                <a:cs typeface="Calibri" pitchFamily="34" charset="0"/>
              </a:rPr>
              <a:t> Head Protection</a:t>
            </a:r>
            <a:endParaRPr lang="en-US" dirty="0">
              <a:cs typeface="Calibri" pitchFamily="34" charset="0"/>
            </a:endParaRPr>
          </a:p>
          <a:p>
            <a:pPr lvl="1">
              <a:buSzPct val="105000"/>
              <a:buFont typeface="Wingdings 3" pitchFamily="18" charset="2"/>
              <a:buChar char=""/>
            </a:pPr>
            <a:r>
              <a:rPr lang="en-IN" dirty="0">
                <a:cs typeface="Calibri" pitchFamily="34" charset="0"/>
              </a:rPr>
              <a:t> Hearing Protection</a:t>
            </a:r>
            <a:endParaRPr lang="en-US" dirty="0">
              <a:cs typeface="Calibri" pitchFamily="34" charset="0"/>
            </a:endParaRPr>
          </a:p>
          <a:p>
            <a:pPr>
              <a:buSzPct val="105000"/>
            </a:pPr>
            <a:endParaRPr lang="en-US" dirty="0">
              <a:ea typeface="Calibri" panose="020F0502020204030204" pitchFamily="34" charset="0"/>
              <a:cs typeface="Times New Roman" panose="02020603050405020304" pitchFamily="18" charset="0"/>
            </a:endParaRPr>
          </a:p>
          <a:p>
            <a:pPr>
              <a:buSzPct val="105000"/>
            </a:pPr>
            <a:endParaRPr lang="en-US" dirty="0">
              <a:ea typeface="Calibri" panose="020F0502020204030204" pitchFamily="34" charset="0"/>
              <a:cs typeface="Times New Roman" panose="02020603050405020304" pitchFamily="18" charset="0"/>
            </a:endParaRPr>
          </a:p>
          <a:p>
            <a:pPr>
              <a:buSzPct val="105000"/>
            </a:pPr>
            <a:endParaRPr lang="en-US" dirty="0">
              <a:cs typeface="Calibri" pitchFamily="34" charset="0"/>
            </a:endParaRPr>
          </a:p>
        </p:txBody>
      </p:sp>
      <p:sp>
        <p:nvSpPr>
          <p:cNvPr id="10" name="Rectangle 2"/>
          <p:cNvSpPr txBox="1">
            <a:spLocks noChangeArrowheads="1"/>
          </p:cNvSpPr>
          <p:nvPr/>
        </p:nvSpPr>
        <p:spPr>
          <a:xfrm>
            <a:off x="457200" y="648893"/>
            <a:ext cx="82296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latin typeface="+mn-lt"/>
              </a:rPr>
              <a:t>PERSONAL PROTECTIVE EQUIPMENT'S </a:t>
            </a:r>
            <a:endParaRPr lang="en-IN" altLang="en-US" sz="3200" noProof="1">
              <a:latin typeface="+mn-lt"/>
            </a:endParaRPr>
          </a:p>
        </p:txBody>
      </p:sp>
      <p:pic>
        <p:nvPicPr>
          <p:cNvPr id="9" name="Picture 2" descr="Image resul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6355" y="3374364"/>
            <a:ext cx="4641095"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692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2.xml><?xml version="1.0" encoding="utf-8"?>
<ds:datastoreItem xmlns:ds="http://schemas.openxmlformats.org/officeDocument/2006/customXml" ds:itemID="{6F0180CB-08B1-436B-9799-0C76022FBD6C}">
  <ds:schemaRefs>
    <ds:schemaRef ds:uri="0f0eb950-47b7-49a7-b2b9-b0c411c9c3b8"/>
    <ds:schemaRef ds:uri="http://schemas.microsoft.com/office/2006/metadata/properties"/>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microsoft.com/sharepoint/v3/fields"/>
    <ds:schemaRef ds:uri="http://purl.org/dc/dcmitype/"/>
    <ds:schemaRef ds:uri="http://schemas.openxmlformats.org/package/2006/metadata/core-properties"/>
    <ds:schemaRef ds:uri="B6023AA3-3CEE-413F-91F8-322A2644F388"/>
    <ds:schemaRef ds:uri="http://schemas.microsoft.com/sharepoint/v3"/>
  </ds:schemaRefs>
</ds:datastoreItem>
</file>

<file path=customXml/itemProps3.xml><?xml version="1.0" encoding="utf-8"?>
<ds:datastoreItem xmlns:ds="http://schemas.openxmlformats.org/officeDocument/2006/customXml" ds:itemID="{576FB07F-DD47-4C62-89FB-E79CBDA66930}">
  <ds:schemaRefs>
    <ds:schemaRef ds:uri="http://schemas.microsoft.com/sharepoint/events"/>
  </ds:schemaRefs>
</ds:datastoreItem>
</file>

<file path=customXml/itemProps4.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ES-501_BG-001</Template>
  <TotalTime>3348</TotalTime>
  <Words>3225</Words>
  <Application>Microsoft Office PowerPoint</Application>
  <PresentationFormat>On-screen Show (4:3)</PresentationFormat>
  <Paragraphs>362</Paragraphs>
  <Slides>47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Algerian</vt:lpstr>
      <vt:lpstr>Arial</vt:lpstr>
      <vt:lpstr>Calibri</vt:lpstr>
      <vt:lpstr>Calibri Light</vt:lpstr>
      <vt:lpstr>Webdings</vt:lpstr>
      <vt:lpstr>Wingdings</vt:lpstr>
      <vt:lpstr>Wingdings 3</vt:lpstr>
      <vt:lpstr>Office Theme</vt:lpstr>
      <vt:lpstr>CONSTRUCTION SAFETY</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collin</dc:creator>
  <cp:lastModifiedBy>Shimmi Sebastian</cp:lastModifiedBy>
  <cp:revision>722</cp:revision>
  <cp:lastPrinted>2014-11-21T06:58:07Z</cp:lastPrinted>
  <dcterms:created xsi:type="dcterms:W3CDTF">2014-04-07T11:41:40Z</dcterms:created>
  <dcterms:modified xsi:type="dcterms:W3CDTF">2021-02-02T04:48:54Z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