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14" r:id="rId5"/>
  </p:sldMasterIdLst>
  <p:notesMasterIdLst>
    <p:notesMasterId r:id="rId34"/>
  </p:notesMasterIdLst>
  <p:sldIdLst>
    <p:sldId id="285" r:id="rId6"/>
    <p:sldId id="363" r:id="rId7"/>
    <p:sldId id="314" r:id="rId8"/>
    <p:sldId id="315" r:id="rId9"/>
    <p:sldId id="340" r:id="rId10"/>
    <p:sldId id="341" r:id="rId11"/>
    <p:sldId id="342" r:id="rId12"/>
    <p:sldId id="343" r:id="rId13"/>
    <p:sldId id="344" r:id="rId14"/>
    <p:sldId id="345" r:id="rId15"/>
    <p:sldId id="346" r:id="rId16"/>
    <p:sldId id="347" r:id="rId17"/>
    <p:sldId id="348" r:id="rId18"/>
    <p:sldId id="349" r:id="rId19"/>
    <p:sldId id="350" r:id="rId20"/>
    <p:sldId id="351" r:id="rId21"/>
    <p:sldId id="352" r:id="rId22"/>
    <p:sldId id="353" r:id="rId23"/>
    <p:sldId id="354" r:id="rId24"/>
    <p:sldId id="355" r:id="rId25"/>
    <p:sldId id="356" r:id="rId26"/>
    <p:sldId id="357" r:id="rId27"/>
    <p:sldId id="358" r:id="rId28"/>
    <p:sldId id="359" r:id="rId29"/>
    <p:sldId id="360" r:id="rId30"/>
    <p:sldId id="361" r:id="rId31"/>
    <p:sldId id="362" r:id="rId32"/>
    <p:sldId id="303" r:id="rId33"/>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009900"/>
    <a:srgbClr val="006600"/>
    <a:srgbClr val="FF66CC"/>
    <a:srgbClr val="66FF99"/>
    <a:srgbClr val="3399FF"/>
    <a:srgbClr val="8238BA"/>
    <a:srgbClr val="21B408"/>
    <a:srgbClr val="FF99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250" autoAdjust="0"/>
    <p:restoredTop sz="94660"/>
  </p:normalViewPr>
  <p:slideViewPr>
    <p:cSldViewPr>
      <p:cViewPr varScale="1">
        <p:scale>
          <a:sx n="51" d="100"/>
          <a:sy n="51" d="100"/>
        </p:scale>
        <p:origin x="58" y="6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BD8B4CB-620C-44DC-9CC9-701675A36E1E}" type="datetimeFigureOut">
              <a:rPr lang="en-US" smtClean="0"/>
              <a:pPr/>
              <a:t>2/2/2021</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A5462E2-F543-4B30-B078-C63253CE8CBB}" type="slidenum">
              <a:rPr lang="en-US" smtClean="0"/>
              <a:pPr/>
              <a:t>‹#›</a:t>
            </a:fld>
            <a:endParaRPr lang="en-US"/>
          </a:p>
        </p:txBody>
      </p:sp>
    </p:spTree>
    <p:extLst>
      <p:ext uri="{BB962C8B-B14F-4D97-AF65-F5344CB8AC3E}">
        <p14:creationId xmlns:p14="http://schemas.microsoft.com/office/powerpoint/2010/main" val="3991124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977FADAA-7B0A-4B9D-9679-369AFC64F2E8}" type="slidenum">
              <a:rPr altLang="en-US"/>
              <a:pPr/>
              <a:t>3</a:t>
            </a:fld>
            <a:endParaRPr lang="en-IN" altLang="en-US"/>
          </a:p>
        </p:txBody>
      </p:sp>
      <p:sp>
        <p:nvSpPr>
          <p:cNvPr id="9219" name="Rectangle 7"/>
          <p:cNvSpPr txBox="1">
            <a:spLocks noGrp="1" noChangeArrowheads="1"/>
          </p:cNvSpPr>
          <p:nvPr/>
        </p:nvSpPr>
        <p:spPr bwMode="auto">
          <a:xfrm>
            <a:off x="3853590" y="9435262"/>
            <a:ext cx="2944085" cy="492964"/>
          </a:xfrm>
          <a:prstGeom prst="rect">
            <a:avLst/>
          </a:prstGeom>
          <a:noFill/>
          <a:ln w="9525">
            <a:noFill/>
            <a:miter lim="800000"/>
            <a:headEnd/>
            <a:tailEnd/>
          </a:ln>
        </p:spPr>
        <p:txBody>
          <a:bodyPr lIns="94824" tIns="47416" rIns="94824" bIns="47416" anchor="b"/>
          <a:lstStyle/>
          <a:p>
            <a:pPr algn="r" defTabSz="947738" eaLnBrk="1" hangingPunct="1"/>
            <a:fld id="{D424DF75-84E0-43CF-B3DB-54770F60D0BC}" type="slidenum">
              <a:rPr lang="en-GB" altLang="en-US" sz="1300"/>
              <a:pPr algn="r" defTabSz="947738" eaLnBrk="1" hangingPunct="1"/>
              <a:t>3</a:t>
            </a:fld>
            <a:endParaRPr lang="en-GB" altLang="en-US" sz="1300"/>
          </a:p>
        </p:txBody>
      </p:sp>
      <p:sp>
        <p:nvSpPr>
          <p:cNvPr id="9220" name="Rectangle 2"/>
          <p:cNvSpPr>
            <a:spLocks noGrp="1" noRot="1" noChangeAspect="1" noChangeArrowheads="1" noTextEdit="1"/>
          </p:cNvSpPr>
          <p:nvPr>
            <p:ph type="sldImg"/>
          </p:nvPr>
        </p:nvSpPr>
        <p:spPr>
          <a:xfrm>
            <a:off x="917575" y="744538"/>
            <a:ext cx="4964113" cy="3724275"/>
          </a:xfrm>
          <a:ln/>
        </p:spPr>
      </p:sp>
      <p:sp>
        <p:nvSpPr>
          <p:cNvPr id="9221" name="Rectangle 3"/>
          <p:cNvSpPr>
            <a:spLocks noGrp="1" noChangeArrowheads="1"/>
          </p:cNvSpPr>
          <p:nvPr>
            <p:ph type="body" idx="1"/>
          </p:nvPr>
        </p:nvSpPr>
        <p:spPr>
          <a:xfrm>
            <a:off x="906357" y="4715907"/>
            <a:ext cx="4984962" cy="4467701"/>
          </a:xfrm>
          <a:noFill/>
        </p:spPr>
        <p:txBody>
          <a:bodyPr lIns="94824" tIns="47416" rIns="94824" bIns="47416"/>
          <a:lstStyle/>
          <a:p>
            <a:pPr eaLnBrk="1" hangingPunct="1"/>
            <a:endParaRPr lang="de-DE" altLang="en-US">
              <a:latin typeface="Arial" charset="0"/>
              <a:cs typeface="Arial" charset="0"/>
            </a:endParaRPr>
          </a:p>
        </p:txBody>
      </p:sp>
    </p:spTree>
    <p:extLst>
      <p:ext uri="{BB962C8B-B14F-4D97-AF65-F5344CB8AC3E}">
        <p14:creationId xmlns:p14="http://schemas.microsoft.com/office/powerpoint/2010/main" val="3830673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B55683-9E17-4AD1-9C5E-E92057326C35}" type="slidenum">
              <a:rPr lang="en-US" smtClean="0"/>
              <a:t>28</a:t>
            </a:fld>
            <a:endParaRPr lang="en-US" dirty="0"/>
          </a:p>
        </p:txBody>
      </p:sp>
    </p:spTree>
    <p:extLst>
      <p:ext uri="{BB962C8B-B14F-4D97-AF65-F5344CB8AC3E}">
        <p14:creationId xmlns:p14="http://schemas.microsoft.com/office/powerpoint/2010/main" val="1352850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999"/>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1" indent="0" algn="ctr">
              <a:buNone/>
              <a:defRPr sz="2000"/>
            </a:lvl2pPr>
            <a:lvl3pPr marL="914361" indent="0" algn="ctr">
              <a:buNone/>
              <a:defRPr sz="1800"/>
            </a:lvl3pPr>
            <a:lvl4pPr marL="1371543" indent="0" algn="ctr">
              <a:buNone/>
              <a:defRPr sz="1600"/>
            </a:lvl4pPr>
            <a:lvl5pPr marL="1828724" indent="0" algn="ctr">
              <a:buNone/>
              <a:defRPr sz="1600"/>
            </a:lvl5pPr>
            <a:lvl6pPr marL="2285904" indent="0" algn="ctr">
              <a:buNone/>
              <a:defRPr sz="1600"/>
            </a:lvl6pPr>
            <a:lvl7pPr marL="2743085" indent="0" algn="ctr">
              <a:buNone/>
              <a:defRPr sz="1600"/>
            </a:lvl7pPr>
            <a:lvl8pPr marL="3200266" indent="0" algn="ctr">
              <a:buNone/>
              <a:defRPr sz="1600"/>
            </a:lvl8pPr>
            <a:lvl9pPr marL="3657447"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73176579-FE05-417F-8609-C7CAFF5E6B08}"/>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6520"/>
            <a:r>
              <a:rPr lang="en-US" sz="1866" dirty="0">
                <a:solidFill>
                  <a:prstClr val="white"/>
                </a:solidFill>
              </a:rPr>
              <a:t>Competent People. Smarter Work Systems. Exceptional Customer Interactions.</a:t>
            </a:r>
          </a:p>
        </p:txBody>
      </p:sp>
      <p:sp>
        <p:nvSpPr>
          <p:cNvPr id="9" name="Date Placeholder 3">
            <a:extLst>
              <a:ext uri="{FF2B5EF4-FFF2-40B4-BE49-F238E27FC236}">
                <a16:creationId xmlns:a16="http://schemas.microsoft.com/office/drawing/2014/main" id="{3DFF2D0C-D2C9-46FB-ADF6-A99561CA6EB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3E882DF1-27FD-4ADD-91C2-9C181CCE0E13}" type="datetime1">
              <a:rPr lang="en-US" smtClean="0">
                <a:solidFill>
                  <a:prstClr val="black">
                    <a:tint val="75000"/>
                  </a:prstClr>
                </a:solidFill>
              </a:rPr>
              <a:pPr/>
              <a:t>2/2/2021</a:t>
            </a:fld>
            <a:endParaRPr lang="en-US" dirty="0">
              <a:solidFill>
                <a:prstClr val="black">
                  <a:tint val="75000"/>
                </a:prstClr>
              </a:solidFill>
            </a:endParaRPr>
          </a:p>
        </p:txBody>
      </p:sp>
      <p:sp>
        <p:nvSpPr>
          <p:cNvPr id="10" name="Footer Placeholder 4">
            <a:extLst>
              <a:ext uri="{FF2B5EF4-FFF2-40B4-BE49-F238E27FC236}">
                <a16:creationId xmlns:a16="http://schemas.microsoft.com/office/drawing/2014/main" id="{4F167844-14C8-4475-9827-0B1589FE1BEF}"/>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1" name="Slide Number Placeholder 5">
            <a:extLst>
              <a:ext uri="{FF2B5EF4-FFF2-40B4-BE49-F238E27FC236}">
                <a16:creationId xmlns:a16="http://schemas.microsoft.com/office/drawing/2014/main" id="{0249D29F-51EA-42FF-836F-210591C749A7}"/>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5510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3F581E-3D60-4789-81BA-A8F1555C1ECB}" type="datetime1">
              <a:rPr lang="en-US" smtClean="0">
                <a:solidFill>
                  <a:prstClr val="black">
                    <a:tint val="75000"/>
                  </a:prstClr>
                </a:solidFill>
              </a:rPr>
              <a:pPr/>
              <a:t>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33090A-E985-4837-A97A-059404DB2C46}" type="slidenum">
              <a:rPr lang="en-US" smtClean="0">
                <a:solidFill>
                  <a:prstClr val="black">
                    <a:tint val="75000"/>
                  </a:prstClr>
                </a:solidFill>
              </a:rPr>
              <a:pPr/>
              <a:t>‹#›</a:t>
            </a:fld>
            <a:endParaRPr lang="en-US">
              <a:solidFill>
                <a:prstClr val="black">
                  <a:tint val="75000"/>
                </a:prstClr>
              </a:solidFill>
            </a:endParaRPr>
          </a:p>
        </p:txBody>
      </p:sp>
      <p:sp>
        <p:nvSpPr>
          <p:cNvPr id="8" name="Rectangle 7">
            <a:extLst>
              <a:ext uri="{FF2B5EF4-FFF2-40B4-BE49-F238E27FC236}">
                <a16:creationId xmlns:a16="http://schemas.microsoft.com/office/drawing/2014/main" id="{A5820914-E4BC-433E-AEBE-0A380D1DF40F}"/>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6520"/>
            <a:r>
              <a:rPr lang="en-US" sz="1866" dirty="0">
                <a:solidFill>
                  <a:prstClr val="white"/>
                </a:solidFill>
              </a:rPr>
              <a:t>Competent People. Smarter Work Systems. Exceptional Customer Interactions.</a:t>
            </a:r>
          </a:p>
        </p:txBody>
      </p:sp>
    </p:spTree>
    <p:extLst>
      <p:ext uri="{BB962C8B-B14F-4D97-AF65-F5344CB8AC3E}">
        <p14:creationId xmlns:p14="http://schemas.microsoft.com/office/powerpoint/2010/main" val="2746739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3">
            <a:extLst>
              <a:ext uri="{FF2B5EF4-FFF2-40B4-BE49-F238E27FC236}">
                <a16:creationId xmlns:a16="http://schemas.microsoft.com/office/drawing/2014/main" id="{E70FB658-1DD4-4E67-9DD4-9075B9581AC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EFE675B3-901B-4884-9D3B-DD82244241A2}" type="datetime1">
              <a:rPr lang="en-US" smtClean="0">
                <a:solidFill>
                  <a:prstClr val="black">
                    <a:tint val="75000"/>
                  </a:prstClr>
                </a:solidFill>
              </a:rPr>
              <a:pPr/>
              <a:t>2/2/2021</a:t>
            </a:fld>
            <a:endParaRPr lang="en-US" dirty="0">
              <a:solidFill>
                <a:prstClr val="black">
                  <a:tint val="75000"/>
                </a:prstClr>
              </a:solidFill>
            </a:endParaRPr>
          </a:p>
        </p:txBody>
      </p:sp>
      <p:sp>
        <p:nvSpPr>
          <p:cNvPr id="7" name="Footer Placeholder 4">
            <a:extLst>
              <a:ext uri="{FF2B5EF4-FFF2-40B4-BE49-F238E27FC236}">
                <a16:creationId xmlns:a16="http://schemas.microsoft.com/office/drawing/2014/main" id="{45ABC8AF-6C8D-4E94-B42A-425E6E33DCB4}"/>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a:extLst>
              <a:ext uri="{FF2B5EF4-FFF2-40B4-BE49-F238E27FC236}">
                <a16:creationId xmlns:a16="http://schemas.microsoft.com/office/drawing/2014/main" id="{EF3970AF-C2BE-4BB0-A0D9-0C90862EA158}"/>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40892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62B0F-90E2-412D-AE42-DE276FA4C40E}" type="datetime1">
              <a:rPr lang="en-US" smtClean="0">
                <a:solidFill>
                  <a:prstClr val="black">
                    <a:tint val="75000"/>
                  </a:prstClr>
                </a:solidFill>
              </a:rPr>
              <a:pPr/>
              <a:t>2/2/2021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633090A-E985-4837-A97A-059404DB2C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1475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pmg.engineering/" TargetMode="External"/><Relationship Id="rId3" Type="http://schemas.openxmlformats.org/officeDocument/2006/relationships/slideLayout" Target="../slideLayouts/slideLayout3.xml"/><Relationship Id="rId7" Type="http://schemas.openxmlformats.org/officeDocument/2006/relationships/hyperlink" Target="mailto:info@pmg.engineerin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alphaModFix amt="4000"/>
            <a:lum/>
          </a:blip>
          <a:srcRect/>
          <a:tile tx="0" ty="0" sx="77000" sy="77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6487" y="787183"/>
            <a:ext cx="7886700" cy="8921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768411"/>
            <a:ext cx="7886700" cy="44753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316520"/>
            <a:fld id="{ABF94DA7-86D7-474D-A1B4-F15BA50BEFE7}" type="datetime1">
              <a:rPr lang="en-US" smtClean="0">
                <a:solidFill>
                  <a:prstClr val="black">
                    <a:tint val="75000"/>
                  </a:prstClr>
                </a:solidFill>
              </a:rPr>
              <a:pPr defTabSz="316520"/>
              <a:t>2/2/2021</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316520"/>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316520"/>
            <a:fld id="{48F63A3B-78C7-47BE-AE5E-E10140E04643}" type="slidenum">
              <a:rPr lang="en-US" smtClean="0">
                <a:solidFill>
                  <a:prstClr val="black">
                    <a:tint val="75000"/>
                  </a:prstClr>
                </a:solidFill>
              </a:rPr>
              <a:pPr defTabSz="316520"/>
              <a:t>‹#›</a:t>
            </a:fld>
            <a:endParaRPr lang="en-US" dirty="0">
              <a:solidFill>
                <a:prstClr val="black">
                  <a:tint val="75000"/>
                </a:prstClr>
              </a:solidFill>
            </a:endParaRPr>
          </a:p>
        </p:txBody>
      </p:sp>
      <p:cxnSp>
        <p:nvCxnSpPr>
          <p:cNvPr id="8" name="Straight Connector 7">
            <a:extLst>
              <a:ext uri="{FF2B5EF4-FFF2-40B4-BE49-F238E27FC236}">
                <a16:creationId xmlns:a16="http://schemas.microsoft.com/office/drawing/2014/main" id="{C0F075A5-6ECF-45AD-8CF3-F2A10412AC53}"/>
              </a:ext>
            </a:extLst>
          </p:cNvPr>
          <p:cNvCxnSpPr>
            <a:cxnSpLocks/>
          </p:cNvCxnSpPr>
          <p:nvPr userDrawn="1"/>
        </p:nvCxnSpPr>
        <p:spPr>
          <a:xfrm>
            <a:off x="636487" y="698107"/>
            <a:ext cx="78867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Rectangle 8">
            <a:extLst>
              <a:ext uri="{FF2B5EF4-FFF2-40B4-BE49-F238E27FC236}">
                <a16:creationId xmlns:a16="http://schemas.microsoft.com/office/drawing/2014/main" id="{01D93101-9D13-482D-A0BE-6AB1F6CE3654}"/>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6520"/>
            <a:r>
              <a:rPr lang="en-US" sz="1523" dirty="0">
                <a:solidFill>
                  <a:prstClr val="white"/>
                </a:solidFill>
              </a:rPr>
              <a:t>Competent People. Smarter Work Systems. Exceptional Customer Interactions.</a:t>
            </a:r>
          </a:p>
        </p:txBody>
      </p:sp>
      <p:sp>
        <p:nvSpPr>
          <p:cNvPr id="12" name="Text Placeholder 2">
            <a:extLst>
              <a:ext uri="{FF2B5EF4-FFF2-40B4-BE49-F238E27FC236}">
                <a16:creationId xmlns:a16="http://schemas.microsoft.com/office/drawing/2014/main" id="{123DB47D-1AD0-4B44-BB13-503C998C195C}"/>
              </a:ext>
            </a:extLst>
          </p:cNvPr>
          <p:cNvSpPr txBox="1">
            <a:spLocks/>
          </p:cNvSpPr>
          <p:nvPr userDrawn="1"/>
        </p:nvSpPr>
        <p:spPr>
          <a:xfrm>
            <a:off x="628650" y="58232"/>
            <a:ext cx="3417341" cy="639875"/>
          </a:xfrm>
          <a:prstGeom prst="rect">
            <a:avLst/>
          </a:prstGeom>
        </p:spPr>
        <p:txBody>
          <a:bodyPr vert="horz" lIns="63305" tIns="31652" rIns="63305" bIns="31652"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662" b="1" dirty="0">
                <a:solidFill>
                  <a:prstClr val="black"/>
                </a:solidFill>
              </a:rPr>
              <a:t>PMG Engineering Private Limited</a:t>
            </a:r>
          </a:p>
          <a:p>
            <a:pPr marL="0" indent="0">
              <a:lnSpc>
                <a:spcPct val="100000"/>
              </a:lnSpc>
              <a:spcBef>
                <a:spcPts val="0"/>
              </a:spcBef>
              <a:buFont typeface="Arial" panose="020B0604020202020204" pitchFamily="34" charset="0"/>
              <a:buNone/>
            </a:pPr>
            <a:r>
              <a:rPr lang="en-US" sz="1108" dirty="0">
                <a:solidFill>
                  <a:prstClr val="black"/>
                </a:solidFill>
              </a:rPr>
              <a:t>The End-to-End Engineering Company in Food Industry</a:t>
            </a:r>
          </a:p>
          <a:p>
            <a:pPr marL="0" indent="0">
              <a:lnSpc>
                <a:spcPct val="100000"/>
              </a:lnSpc>
              <a:spcBef>
                <a:spcPts val="0"/>
              </a:spcBef>
              <a:buFont typeface="Arial" panose="020B0604020202020204" pitchFamily="34" charset="0"/>
              <a:buNone/>
            </a:pPr>
            <a:r>
              <a:rPr lang="en-US" sz="1108" dirty="0" err="1">
                <a:solidFill>
                  <a:prstClr val="black"/>
                </a:solidFill>
                <a:hlinkClick r:id="rId7"/>
              </a:rPr>
              <a:t>info@pmg.engineering</a:t>
            </a:r>
            <a:r>
              <a:rPr lang="en-US" sz="1108" dirty="0">
                <a:solidFill>
                  <a:prstClr val="black"/>
                </a:solidFill>
              </a:rPr>
              <a:t> | </a:t>
            </a:r>
            <a:r>
              <a:rPr lang="en-US" sz="1108" dirty="0">
                <a:solidFill>
                  <a:prstClr val="black"/>
                </a:solidFill>
                <a:hlinkClick r:id="rId8"/>
              </a:rPr>
              <a:t>www.pmg.engineering</a:t>
            </a:r>
            <a:endParaRPr lang="en-US" sz="1108" dirty="0">
              <a:solidFill>
                <a:prstClr val="black"/>
              </a:solidFill>
            </a:endParaRPr>
          </a:p>
        </p:txBody>
      </p:sp>
      <p:sp>
        <p:nvSpPr>
          <p:cNvPr id="13" name="TextBox 12">
            <a:extLst>
              <a:ext uri="{FF2B5EF4-FFF2-40B4-BE49-F238E27FC236}">
                <a16:creationId xmlns:a16="http://schemas.microsoft.com/office/drawing/2014/main" id="{6620805C-D2DD-477E-877E-F4DEF1025626}"/>
              </a:ext>
            </a:extLst>
          </p:cNvPr>
          <p:cNvSpPr txBox="1"/>
          <p:nvPr userDrawn="1"/>
        </p:nvSpPr>
        <p:spPr>
          <a:xfrm>
            <a:off x="7028458" y="505951"/>
            <a:ext cx="1560042" cy="241476"/>
          </a:xfrm>
          <a:prstGeom prst="rect">
            <a:avLst/>
          </a:prstGeom>
          <a:noFill/>
        </p:spPr>
        <p:txBody>
          <a:bodyPr wrap="none" rtlCol="0">
            <a:spAutoFit/>
          </a:bodyPr>
          <a:lstStyle/>
          <a:p>
            <a:pPr defTabSz="316520"/>
            <a:r>
              <a:rPr lang="en-US" sz="969" dirty="0">
                <a:solidFill>
                  <a:srgbClr val="FF8A04"/>
                </a:solidFill>
              </a:rPr>
              <a:t>Reputation built on Results</a:t>
            </a:r>
          </a:p>
        </p:txBody>
      </p:sp>
      <p:pic>
        <p:nvPicPr>
          <p:cNvPr id="14" name="Picture 13" descr="A picture containing clock&#10;&#10;Description automatically generated">
            <a:extLst>
              <a:ext uri="{FF2B5EF4-FFF2-40B4-BE49-F238E27FC236}">
                <a16:creationId xmlns:a16="http://schemas.microsoft.com/office/drawing/2014/main" id="{EDD520AD-DDE1-4DCD-9090-3F04B1CE750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003952" y="58232"/>
            <a:ext cx="1511398" cy="474785"/>
          </a:xfrm>
          <a:prstGeom prst="rect">
            <a:avLst/>
          </a:prstGeom>
        </p:spPr>
      </p:pic>
    </p:spTree>
    <p:extLst>
      <p:ext uri="{BB962C8B-B14F-4D97-AF65-F5344CB8AC3E}">
        <p14:creationId xmlns:p14="http://schemas.microsoft.com/office/powerpoint/2010/main" val="912134460"/>
      </p:ext>
    </p:extLst>
  </p:cSld>
  <p:clrMap bg1="lt1" tx1="dk1" bg2="lt2" tx2="dk2" accent1="accent1" accent2="accent2" accent3="accent3" accent4="accent4" accent5="accent5" accent6="accent6" hlink="hlink" folHlink="folHlink"/>
  <p:sldLayoutIdLst>
    <p:sldLayoutId id="2147484515" r:id="rId1"/>
    <p:sldLayoutId id="2147484516" r:id="rId2"/>
    <p:sldLayoutId id="2147484517" r:id="rId3"/>
    <p:sldLayoutId id="2147484518" r:id="rId4"/>
  </p:sldLayoutIdLst>
  <p:hf hdr="0" ftr="0" dt="0"/>
  <p:txStyles>
    <p:titleStyle>
      <a:lvl1pPr algn="l" defTabSz="9143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2" indent="-228591" algn="l" defTabSz="9143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2" indent="-228591" algn="l" defTabSz="9143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3"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1" rtl="0" eaLnBrk="1" latinLnBrk="0" hangingPunct="1">
        <a:defRPr sz="1800" kern="1200">
          <a:solidFill>
            <a:schemeClr val="tx1"/>
          </a:solidFill>
          <a:latin typeface="+mn-lt"/>
          <a:ea typeface="+mn-ea"/>
          <a:cs typeface="+mn-cs"/>
        </a:defRPr>
      </a:lvl1pPr>
      <a:lvl2pPr marL="457181" algn="l" defTabSz="914361" rtl="0" eaLnBrk="1" latinLnBrk="0" hangingPunct="1">
        <a:defRPr sz="1800" kern="1200">
          <a:solidFill>
            <a:schemeClr val="tx1"/>
          </a:solidFill>
          <a:latin typeface="+mn-lt"/>
          <a:ea typeface="+mn-ea"/>
          <a:cs typeface="+mn-cs"/>
        </a:defRPr>
      </a:lvl2pPr>
      <a:lvl3pPr marL="914361" algn="l" defTabSz="914361" rtl="0" eaLnBrk="1" latinLnBrk="0" hangingPunct="1">
        <a:defRPr sz="1800" kern="1200">
          <a:solidFill>
            <a:schemeClr val="tx1"/>
          </a:solidFill>
          <a:latin typeface="+mn-lt"/>
          <a:ea typeface="+mn-ea"/>
          <a:cs typeface="+mn-cs"/>
        </a:defRPr>
      </a:lvl3pPr>
      <a:lvl4pPr marL="1371543" algn="l" defTabSz="914361" rtl="0" eaLnBrk="1" latinLnBrk="0" hangingPunct="1">
        <a:defRPr sz="1800" kern="1200">
          <a:solidFill>
            <a:schemeClr val="tx1"/>
          </a:solidFill>
          <a:latin typeface="+mn-lt"/>
          <a:ea typeface="+mn-ea"/>
          <a:cs typeface="+mn-cs"/>
        </a:defRPr>
      </a:lvl4pPr>
      <a:lvl5pPr marL="1828724" algn="l" defTabSz="914361" rtl="0" eaLnBrk="1" latinLnBrk="0" hangingPunct="1">
        <a:defRPr sz="1800" kern="1200">
          <a:solidFill>
            <a:schemeClr val="tx1"/>
          </a:solidFill>
          <a:latin typeface="+mn-lt"/>
          <a:ea typeface="+mn-ea"/>
          <a:cs typeface="+mn-cs"/>
        </a:defRPr>
      </a:lvl5pPr>
      <a:lvl6pPr marL="2285904" algn="l" defTabSz="914361" rtl="0" eaLnBrk="1" latinLnBrk="0" hangingPunct="1">
        <a:defRPr sz="1800" kern="1200">
          <a:solidFill>
            <a:schemeClr val="tx1"/>
          </a:solidFill>
          <a:latin typeface="+mn-lt"/>
          <a:ea typeface="+mn-ea"/>
          <a:cs typeface="+mn-cs"/>
        </a:defRPr>
      </a:lvl6pPr>
      <a:lvl7pPr marL="2743085" algn="l" defTabSz="914361" rtl="0" eaLnBrk="1" latinLnBrk="0" hangingPunct="1">
        <a:defRPr sz="1800" kern="1200">
          <a:solidFill>
            <a:schemeClr val="tx1"/>
          </a:solidFill>
          <a:latin typeface="+mn-lt"/>
          <a:ea typeface="+mn-ea"/>
          <a:cs typeface="+mn-cs"/>
        </a:defRPr>
      </a:lvl7pPr>
      <a:lvl8pPr marL="3200266" algn="l" defTabSz="914361" rtl="0" eaLnBrk="1" latinLnBrk="0" hangingPunct="1">
        <a:defRPr sz="1800" kern="1200">
          <a:solidFill>
            <a:schemeClr val="tx1"/>
          </a:solidFill>
          <a:latin typeface="+mn-lt"/>
          <a:ea typeface="+mn-ea"/>
          <a:cs typeface="+mn-cs"/>
        </a:defRPr>
      </a:lvl8pPr>
      <a:lvl9pPr marL="3657447" algn="l" defTabSz="91436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219200"/>
            <a:ext cx="7964040" cy="923330"/>
          </a:xfrm>
          <a:prstGeom prst="rect">
            <a:avLst/>
          </a:prstGeom>
          <a:noFill/>
        </p:spPr>
        <p:txBody>
          <a:bodyPr wrap="none" lIns="91440" tIns="45720" rIns="91440" bIns="45720">
            <a:spAutoFit/>
          </a:bodyPr>
          <a:lstStyle/>
          <a:p>
            <a:pPr algn="ctr"/>
            <a:r>
              <a:rPr lang="en-US" sz="5400" b="1" dirty="0">
                <a:ln w="6600">
                  <a:solidFill>
                    <a:schemeClr val="accent6">
                      <a:lumMod val="75000"/>
                    </a:schemeClr>
                  </a:solidFill>
                  <a:prstDash val="solid"/>
                </a:ln>
                <a:effectLst>
                  <a:outerShdw dist="38100" dir="2700000" sx="101000" sy="101000" algn="tl" rotWithShape="0">
                    <a:schemeClr val="accent6">
                      <a:lumMod val="75000"/>
                    </a:schemeClr>
                  </a:outerShdw>
                </a:effectLst>
                <a:latin typeface="Lucida Handwriting" panose="03010101010101010101" pitchFamily="66" charset="0"/>
                <a:cs typeface="Lao UI" panose="020B0502040204020203" pitchFamily="34" charset="0"/>
              </a:rPr>
              <a:t>DEFENSIVE DRIVING</a:t>
            </a:r>
            <a:endParaRPr lang="en-US" sz="5400" b="1" cap="none" spc="0" dirty="0">
              <a:ln w="6600">
                <a:solidFill>
                  <a:schemeClr val="accent6">
                    <a:lumMod val="75000"/>
                  </a:schemeClr>
                </a:solidFill>
                <a:prstDash val="solid"/>
              </a:ln>
              <a:effectLst>
                <a:outerShdw dist="38100" dir="2700000" sx="101000" sy="101000" algn="tl" rotWithShape="0">
                  <a:schemeClr val="accent6">
                    <a:lumMod val="75000"/>
                  </a:schemeClr>
                </a:outerShdw>
              </a:effectLst>
              <a:latin typeface="Lucida Handwriting" panose="03010101010101010101" pitchFamily="66" charset="0"/>
              <a:cs typeface="Lao UI" panose="020B0502040204020203" pitchFamily="34" charset="0"/>
            </a:endParaRPr>
          </a:p>
        </p:txBody>
      </p:sp>
      <p:pic>
        <p:nvPicPr>
          <p:cNvPr id="1026" name="Picture 2" descr="Image result for DEFENSIVE DRIV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3036" y="2895600"/>
            <a:ext cx="6601968"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455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92100" y="1376362"/>
            <a:ext cx="8623300" cy="376238"/>
          </a:xfrm>
          <a:prstGeom prst="rect">
            <a:avLst/>
          </a:prstGeom>
          <a:solidFill>
            <a:schemeClr val="accent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spcAft>
                <a:spcPts val="1000"/>
              </a:spcAft>
            </a:pPr>
            <a:r>
              <a:rPr lang="en-IN" sz="2000" b="1" dirty="0">
                <a:ea typeface="Calibri" panose="020F0502020204030204" pitchFamily="34" charset="0"/>
                <a:cs typeface="Times New Roman" panose="02020603050405020304" pitchFamily="18" charset="0"/>
              </a:rPr>
              <a:t>Driver Qualification and Authorisation</a:t>
            </a:r>
            <a:endParaRPr lang="en-US" sz="2000"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92100" y="1752600"/>
            <a:ext cx="8623300" cy="47244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nSpc>
                <a:spcPct val="115000"/>
              </a:lnSpc>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As part of driving for work policy and procedures, you should be authorised to drive for work by your employer and you should submit the following documentation to your employer to verify that you are suitably qualified and authorised to drive:-</a:t>
            </a:r>
            <a:endParaRPr lang="en-US" dirty="0">
              <a:ea typeface="Calibri" panose="020F0502020204030204" pitchFamily="34" charset="0"/>
              <a:cs typeface="Times New Roman" panose="02020603050405020304" pitchFamily="18" charset="0"/>
            </a:endParaRPr>
          </a:p>
          <a:p>
            <a:pPr lvl="1">
              <a:lnSpc>
                <a:spcPct val="115000"/>
              </a:lnSpc>
              <a:spcAft>
                <a:spcPts val="1000"/>
              </a:spcAft>
              <a:buSzPct val="105000"/>
              <a:buFont typeface="Wingdings 3" pitchFamily="18" charset="2"/>
              <a:buChar char=""/>
            </a:pPr>
            <a:r>
              <a:rPr lang="en-IN" dirty="0">
                <a:ea typeface="Calibri" panose="020F0502020204030204" pitchFamily="34" charset="0"/>
                <a:cs typeface="Times New Roman" panose="02020603050405020304" pitchFamily="18" charset="0"/>
              </a:rPr>
              <a:t> Valid driving licence for the category of vehicle </a:t>
            </a:r>
            <a:endParaRPr lang="en-US" dirty="0">
              <a:ea typeface="Calibri" panose="020F0502020204030204" pitchFamily="34" charset="0"/>
              <a:cs typeface="Times New Roman" panose="02020603050405020304" pitchFamily="18" charset="0"/>
            </a:endParaRPr>
          </a:p>
          <a:p>
            <a:pPr lvl="1">
              <a:lnSpc>
                <a:spcPct val="115000"/>
              </a:lnSpc>
              <a:spcAft>
                <a:spcPts val="1000"/>
              </a:spcAft>
              <a:buSzPct val="105000"/>
              <a:buFont typeface="Wingdings 3" pitchFamily="18" charset="2"/>
              <a:buChar char=""/>
            </a:pPr>
            <a:r>
              <a:rPr lang="en-IN" dirty="0">
                <a:ea typeface="Calibri" panose="020F0502020204030204" pitchFamily="34" charset="0"/>
                <a:cs typeface="Times New Roman" panose="02020603050405020304" pitchFamily="18" charset="0"/>
              </a:rPr>
              <a:t> Driving licence endorsements or penalties </a:t>
            </a:r>
            <a:endParaRPr lang="en-US" dirty="0">
              <a:ea typeface="Calibri" panose="020F0502020204030204" pitchFamily="34" charset="0"/>
              <a:cs typeface="Times New Roman" panose="02020603050405020304" pitchFamily="18" charset="0"/>
            </a:endParaRPr>
          </a:p>
          <a:p>
            <a:pPr lvl="1">
              <a:lnSpc>
                <a:spcPct val="115000"/>
              </a:lnSpc>
              <a:spcAft>
                <a:spcPts val="1000"/>
              </a:spcAft>
              <a:buSzPct val="105000"/>
              <a:buFont typeface="Wingdings 3" pitchFamily="18" charset="2"/>
              <a:buChar char=""/>
            </a:pPr>
            <a:r>
              <a:rPr lang="en-IN" dirty="0">
                <a:ea typeface="Calibri" panose="020F0502020204030204" pitchFamily="34" charset="0"/>
                <a:cs typeface="Times New Roman" panose="02020603050405020304" pitchFamily="18" charset="0"/>
              </a:rPr>
              <a:t> Proof of insurance and type of use </a:t>
            </a:r>
            <a:endParaRPr lang="en-US" dirty="0">
              <a:ea typeface="Calibri" panose="020F0502020204030204" pitchFamily="34" charset="0"/>
              <a:cs typeface="Times New Roman" panose="02020603050405020304" pitchFamily="18" charset="0"/>
            </a:endParaRPr>
          </a:p>
          <a:p>
            <a:pPr lvl="1">
              <a:lnSpc>
                <a:spcPct val="115000"/>
              </a:lnSpc>
              <a:spcAft>
                <a:spcPts val="1000"/>
              </a:spcAft>
              <a:buSzPct val="105000"/>
              <a:buFont typeface="Wingdings 3" pitchFamily="18" charset="2"/>
              <a:buChar char=""/>
            </a:pPr>
            <a:r>
              <a:rPr lang="en-IN" dirty="0">
                <a:ea typeface="Calibri" panose="020F0502020204030204" pitchFamily="34" charset="0"/>
                <a:cs typeface="Times New Roman" panose="02020603050405020304" pitchFamily="18" charset="0"/>
              </a:rPr>
              <a:t> Details of any medical conditions related to driving</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381000" y="571500"/>
            <a:ext cx="82296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SAFE DRIVING </a:t>
            </a:r>
          </a:p>
        </p:txBody>
      </p:sp>
      <p:pic>
        <p:nvPicPr>
          <p:cNvPr id="9" name="Picture 8"/>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13940"/>
          <a:stretch/>
        </p:blipFill>
        <p:spPr>
          <a:xfrm rot="21304050">
            <a:off x="6810902" y="3094754"/>
            <a:ext cx="2107023" cy="1509060"/>
          </a:xfrm>
          <a:prstGeom prst="rect">
            <a:avLst/>
          </a:prstGeom>
        </p:spPr>
      </p:pic>
      <p:pic>
        <p:nvPicPr>
          <p:cNvPr id="13" name="Picture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46639" y="4268384"/>
            <a:ext cx="2484661" cy="2029631"/>
          </a:xfrm>
          <a:prstGeom prst="rect">
            <a:avLst/>
          </a:prstGeom>
        </p:spPr>
      </p:pic>
      <p:pic>
        <p:nvPicPr>
          <p:cNvPr id="4098" name="Picture 2" descr="Image result for Driving licen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975" y="4608564"/>
            <a:ext cx="2130425" cy="134927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insurance CAR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1800" y="4600575"/>
            <a:ext cx="2132013" cy="1357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081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92100" y="1376362"/>
            <a:ext cx="8623300" cy="376238"/>
          </a:xfrm>
          <a:prstGeom prst="rect">
            <a:avLst/>
          </a:prstGeom>
          <a:solidFill>
            <a:schemeClr val="accent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spcAft>
                <a:spcPts val="1000"/>
              </a:spcAft>
            </a:pPr>
            <a:r>
              <a:rPr lang="en-IN" sz="2000" b="1" dirty="0">
                <a:ea typeface="Calibri" panose="020F0502020204030204" pitchFamily="34" charset="0"/>
                <a:cs typeface="Times New Roman" panose="02020603050405020304" pitchFamily="18" charset="0"/>
              </a:rPr>
              <a:t>Knowledge of rules of the road</a:t>
            </a: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92100" y="1752600"/>
            <a:ext cx="8623300" cy="47244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spcAft>
                <a:spcPts val="1000"/>
              </a:spcAft>
              <a:buSzPct val="105000"/>
              <a:buFont typeface="Wingdings 3" pitchFamily="18" charset="2"/>
              <a:buChar char="p"/>
            </a:pPr>
            <a:r>
              <a:rPr lang="en-IN" dirty="0">
                <a:latin typeface="Calibri" panose="020F0502020204030204" pitchFamily="34" charset="0"/>
                <a:ea typeface="Calibri" panose="020F0502020204030204" pitchFamily="34" charset="0"/>
                <a:cs typeface="Times New Roman" panose="02020603050405020304" pitchFamily="18" charset="0"/>
              </a:rPr>
              <a:t>Driver must have a satisfactory knowledge of the rules of the road to get a driving licence.</a:t>
            </a:r>
          </a:p>
          <a:p>
            <a:pPr marL="285750" indent="-285750">
              <a:spcAft>
                <a:spcPts val="1000"/>
              </a:spcAft>
              <a:buSzPct val="105000"/>
              <a:buFont typeface="Wingdings 3" pitchFamily="18" charset="2"/>
              <a:buChar char="p"/>
            </a:pPr>
            <a:r>
              <a:rPr lang="en-IN" dirty="0">
                <a:latin typeface="Calibri" panose="020F0502020204030204" pitchFamily="34" charset="0"/>
                <a:ea typeface="Calibri" panose="020F0502020204030204" pitchFamily="34" charset="0"/>
                <a:cs typeface="Times New Roman" panose="02020603050405020304" pitchFamily="18" charset="0"/>
              </a:rPr>
              <a:t>Drivers must regularly update themselves on road safety rules.</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381000" y="571500"/>
            <a:ext cx="82296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SAFE DRIVING </a:t>
            </a:r>
          </a:p>
        </p:txBody>
      </p:sp>
      <p:pic>
        <p:nvPicPr>
          <p:cNvPr id="10" name="Picture 9"/>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5556" b="12222"/>
          <a:stretch/>
        </p:blipFill>
        <p:spPr>
          <a:xfrm>
            <a:off x="3422649" y="3611480"/>
            <a:ext cx="2362201" cy="2787944"/>
          </a:xfrm>
          <a:prstGeom prst="rect">
            <a:avLst/>
          </a:prstGeom>
        </p:spPr>
      </p:pic>
      <p:pic>
        <p:nvPicPr>
          <p:cNvPr id="12" name="Picture 11"/>
          <p:cNvPicPr>
            <a:picLocks noChangeAspect="1"/>
          </p:cNvPicPr>
          <p:nvPr/>
        </p:nvPicPr>
        <p:blipFill>
          <a:blip r:embed="rId3" cstate="print">
            <a:clrChange>
              <a:clrFrom>
                <a:srgbClr val="FFFFFB"/>
              </a:clrFrom>
              <a:clrTo>
                <a:srgbClr val="FFFFFB">
                  <a:alpha val="0"/>
                </a:srgbClr>
              </a:clrTo>
            </a:clrChange>
            <a:extLst>
              <a:ext uri="{28A0092B-C50C-407E-A947-70E740481C1C}">
                <a14:useLocalDpi xmlns:a14="http://schemas.microsoft.com/office/drawing/2010/main" val="0"/>
              </a:ext>
            </a:extLst>
          </a:blip>
          <a:stretch>
            <a:fillRect/>
          </a:stretch>
        </p:blipFill>
        <p:spPr>
          <a:xfrm>
            <a:off x="6096000" y="3611480"/>
            <a:ext cx="2362200" cy="2787944"/>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75" y="3611480"/>
            <a:ext cx="2362200" cy="2787944"/>
          </a:xfrm>
          <a:prstGeom prst="rect">
            <a:avLst/>
          </a:prstGeom>
        </p:spPr>
      </p:pic>
    </p:spTree>
    <p:extLst>
      <p:ext uri="{BB962C8B-B14F-4D97-AF65-F5344CB8AC3E}">
        <p14:creationId xmlns:p14="http://schemas.microsoft.com/office/powerpoint/2010/main" val="3931640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92100" y="1376362"/>
            <a:ext cx="8623300" cy="376238"/>
          </a:xfrm>
          <a:prstGeom prst="rect">
            <a:avLst/>
          </a:prstGeom>
          <a:solidFill>
            <a:schemeClr val="accent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spcAft>
                <a:spcPts val="1000"/>
              </a:spcAft>
            </a:pPr>
            <a:r>
              <a:rPr lang="en-IN" sz="2000" b="1" dirty="0">
                <a:ea typeface="Calibri" panose="020F0502020204030204" pitchFamily="34" charset="0"/>
                <a:cs typeface="Times New Roman" panose="02020603050405020304" pitchFamily="18" charset="0"/>
              </a:rPr>
              <a:t>Knowledge of rules of the road</a:t>
            </a: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92100" y="1752600"/>
            <a:ext cx="8623300" cy="47244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nSpc>
                <a:spcPct val="115000"/>
              </a:lnSpc>
              <a:spcAft>
                <a:spcPts val="1000"/>
              </a:spcAft>
              <a:buSzPct val="105000"/>
              <a:buFont typeface="Wingdings 3" pitchFamily="18" charset="2"/>
              <a:buChar char="p"/>
            </a:pPr>
            <a:r>
              <a:rPr lang="en-IN" dirty="0">
                <a:latin typeface="Calibri" panose="020F0502020204030204" pitchFamily="34" charset="0"/>
                <a:ea typeface="Calibri" panose="020F0502020204030204" pitchFamily="34" charset="0"/>
                <a:cs typeface="Times New Roman" panose="02020603050405020304" pitchFamily="18" charset="0"/>
              </a:rPr>
              <a:t>You should report to work fit for all work activities including driving duties. </a:t>
            </a:r>
          </a:p>
          <a:p>
            <a:pPr marL="285750" indent="-285750">
              <a:lnSpc>
                <a:spcPct val="115000"/>
              </a:lnSpc>
              <a:spcAft>
                <a:spcPts val="1000"/>
              </a:spcAft>
              <a:buSzPct val="105000"/>
              <a:buFont typeface="Wingdings 3" pitchFamily="18" charset="2"/>
              <a:buChar char="p"/>
            </a:pPr>
            <a:r>
              <a:rPr lang="en-IN" dirty="0">
                <a:latin typeface="Calibri" panose="020F0502020204030204" pitchFamily="34" charset="0"/>
                <a:ea typeface="Calibri" panose="020F0502020204030204" pitchFamily="34" charset="0"/>
                <a:cs typeface="Times New Roman" panose="02020603050405020304" pitchFamily="18" charset="0"/>
              </a:rPr>
              <a:t>If you are not fit for work, it is your responsibility to inform your manager. </a:t>
            </a:r>
          </a:p>
          <a:p>
            <a:pPr marL="285750" indent="-285750">
              <a:lnSpc>
                <a:spcPct val="115000"/>
              </a:lnSpc>
              <a:spcAft>
                <a:spcPts val="1000"/>
              </a:spcAft>
              <a:buSzPct val="105000"/>
              <a:buFont typeface="Wingdings 3" pitchFamily="18" charset="2"/>
              <a:buChar char="p"/>
            </a:pPr>
            <a:r>
              <a:rPr lang="en-IN" dirty="0">
                <a:latin typeface="Calibri" panose="020F0502020204030204" pitchFamily="34" charset="0"/>
                <a:ea typeface="Calibri" panose="020F0502020204030204" pitchFamily="34" charset="0"/>
                <a:cs typeface="Times New Roman" panose="02020603050405020304" pitchFamily="18" charset="0"/>
              </a:rPr>
              <a:t>Your physical health, psychological and emotional state and your general attitude towards driving play a major part in your fitness to drive</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381000" y="571500"/>
            <a:ext cx="82296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Aft>
                <a:spcPts val="1000"/>
              </a:spcAft>
            </a:pPr>
            <a:r>
              <a:rPr lang="en-IN" sz="3200" dirty="0">
                <a:ea typeface="Calibri" panose="020F0502020204030204" pitchFamily="34" charset="0"/>
                <a:cs typeface="Times New Roman" panose="02020603050405020304" pitchFamily="18" charset="0"/>
              </a:rPr>
              <a:t>FITNESS TO DRIVE</a:t>
            </a:r>
            <a:endParaRPr lang="en-US" sz="3200" dirty="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5250" y="3849234"/>
            <a:ext cx="6477000" cy="2602366"/>
          </a:xfrm>
          <a:prstGeom prst="rect">
            <a:avLst/>
          </a:prstGeom>
        </p:spPr>
      </p:pic>
    </p:spTree>
    <p:extLst>
      <p:ext uri="{BB962C8B-B14F-4D97-AF65-F5344CB8AC3E}">
        <p14:creationId xmlns:p14="http://schemas.microsoft.com/office/powerpoint/2010/main" val="1876156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92100" y="1376362"/>
            <a:ext cx="8623300" cy="376238"/>
          </a:xfrm>
          <a:prstGeom prst="rect">
            <a:avLst/>
          </a:prstGeom>
          <a:solidFill>
            <a:schemeClr val="accent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spcAft>
                <a:spcPts val="1000"/>
              </a:spcAft>
            </a:pPr>
            <a:r>
              <a:rPr lang="en-IN" sz="2000" b="1" dirty="0">
                <a:ea typeface="Calibri" panose="020F0502020204030204" pitchFamily="34" charset="0"/>
                <a:cs typeface="Times New Roman" panose="02020603050405020304" pitchFamily="18" charset="0"/>
              </a:rPr>
              <a:t>Knowledge of rules of the road</a:t>
            </a: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92100" y="1752600"/>
            <a:ext cx="8623300" cy="47244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lnSpc>
                <a:spcPct val="115000"/>
              </a:lnSpc>
              <a:spcAft>
                <a:spcPts val="1000"/>
              </a:spcAft>
              <a:buSzPct val="105000"/>
              <a:buFont typeface="Wingdings 3" pitchFamily="18" charset="2"/>
              <a:buChar char="p"/>
            </a:pPr>
            <a:r>
              <a:rPr lang="en-IN" dirty="0">
                <a:ea typeface="Calibri" panose="020F0502020204030204" pitchFamily="34" charset="0"/>
                <a:cs typeface="Times New Roman" panose="02020603050405020304" pitchFamily="18" charset="0"/>
              </a:rPr>
              <a:t> </a:t>
            </a:r>
            <a:r>
              <a:rPr lang="en-IN" dirty="0">
                <a:solidFill>
                  <a:srgbClr val="000000"/>
                </a:solidFill>
                <a:ea typeface="Calibri" panose="020F0502020204030204" pitchFamily="34" charset="0"/>
                <a:cs typeface="Times New Roman" panose="02020603050405020304" pitchFamily="18" charset="0"/>
              </a:rPr>
              <a:t>It is important to remember that your fitness to drive can be negatively affected by:</a:t>
            </a:r>
            <a:endParaRPr lang="en-US" dirty="0">
              <a:ea typeface="Calibri" panose="020F0502020204030204" pitchFamily="34" charset="0"/>
              <a:cs typeface="Times New Roman" panose="02020603050405020304" pitchFamily="18" charset="0"/>
            </a:endParaRPr>
          </a:p>
          <a:p>
            <a:pPr lvl="1">
              <a:lnSpc>
                <a:spcPct val="115000"/>
              </a:lnSpc>
              <a:spcAft>
                <a:spcPts val="1000"/>
              </a:spcAft>
              <a:buSzPct val="105000"/>
              <a:buFont typeface="Wingdings 3" pitchFamily="18" charset="2"/>
              <a:buChar char=""/>
            </a:pPr>
            <a:r>
              <a:rPr lang="en-IN" dirty="0">
                <a:ea typeface="Calibri" panose="020F0502020204030204" pitchFamily="34" charset="0"/>
                <a:cs typeface="Times New Roman" panose="02020603050405020304" pitchFamily="18" charset="0"/>
              </a:rPr>
              <a:t>Fatigue</a:t>
            </a:r>
            <a:endParaRPr lang="en-US" dirty="0">
              <a:ea typeface="Calibri" panose="020F0502020204030204" pitchFamily="34" charset="0"/>
              <a:cs typeface="Times New Roman" panose="02020603050405020304" pitchFamily="18" charset="0"/>
            </a:endParaRPr>
          </a:p>
          <a:p>
            <a:pPr lvl="1">
              <a:lnSpc>
                <a:spcPct val="115000"/>
              </a:lnSpc>
              <a:spcAft>
                <a:spcPts val="1000"/>
              </a:spcAft>
              <a:buSzPct val="105000"/>
              <a:buFont typeface="Wingdings 3" pitchFamily="18" charset="2"/>
              <a:buChar char=""/>
            </a:pPr>
            <a:r>
              <a:rPr lang="en-IN" dirty="0">
                <a:ea typeface="Calibri" panose="020F0502020204030204" pitchFamily="34" charset="0"/>
                <a:cs typeface="Times New Roman" panose="02020603050405020304" pitchFamily="18" charset="0"/>
              </a:rPr>
              <a:t>Alcohol </a:t>
            </a:r>
            <a:endParaRPr lang="en-US" dirty="0">
              <a:ea typeface="Calibri" panose="020F0502020204030204" pitchFamily="34" charset="0"/>
              <a:cs typeface="Times New Roman" panose="02020603050405020304" pitchFamily="18" charset="0"/>
            </a:endParaRPr>
          </a:p>
          <a:p>
            <a:pPr lvl="1">
              <a:lnSpc>
                <a:spcPct val="115000"/>
              </a:lnSpc>
              <a:spcAft>
                <a:spcPts val="1000"/>
              </a:spcAft>
              <a:buSzPct val="105000"/>
              <a:buFont typeface="Wingdings 3" pitchFamily="18" charset="2"/>
              <a:buChar char=""/>
            </a:pPr>
            <a:r>
              <a:rPr lang="en-IN" dirty="0">
                <a:ea typeface="Calibri" panose="020F0502020204030204" pitchFamily="34" charset="0"/>
                <a:cs typeface="Times New Roman" panose="02020603050405020304" pitchFamily="18" charset="0"/>
              </a:rPr>
              <a:t>Drugs </a:t>
            </a:r>
          </a:p>
          <a:p>
            <a:pPr lvl="1">
              <a:lnSpc>
                <a:spcPct val="115000"/>
              </a:lnSpc>
              <a:spcAft>
                <a:spcPts val="1000"/>
              </a:spcAft>
              <a:buSzPct val="105000"/>
              <a:buFont typeface="Wingdings 3" pitchFamily="18" charset="2"/>
              <a:buChar char=""/>
            </a:pPr>
            <a:r>
              <a:rPr lang="en-IN" dirty="0">
                <a:ea typeface="Calibri" panose="020F0502020204030204" pitchFamily="34" charset="0"/>
                <a:cs typeface="Times New Roman" panose="02020603050405020304" pitchFamily="18" charset="0"/>
              </a:rPr>
              <a:t>Temporary illness </a:t>
            </a:r>
            <a:endParaRPr lang="en-US" dirty="0">
              <a:ea typeface="Calibri" panose="020F0502020204030204" pitchFamily="34" charset="0"/>
              <a:cs typeface="Times New Roman" panose="02020603050405020304" pitchFamily="18" charset="0"/>
            </a:endParaRPr>
          </a:p>
          <a:p>
            <a:pPr lvl="1">
              <a:lnSpc>
                <a:spcPct val="115000"/>
              </a:lnSpc>
              <a:spcAft>
                <a:spcPts val="1000"/>
              </a:spcAft>
              <a:buSzPct val="105000"/>
              <a:buFont typeface="Wingdings 3" pitchFamily="18" charset="2"/>
              <a:buChar char=""/>
            </a:pPr>
            <a:r>
              <a:rPr lang="en-IN" dirty="0">
                <a:ea typeface="Calibri" panose="020F0502020204030204" pitchFamily="34" charset="0"/>
                <a:cs typeface="Times New Roman" panose="02020603050405020304" pitchFamily="18" charset="0"/>
              </a:rPr>
              <a:t>A medical condition </a:t>
            </a:r>
            <a:endParaRPr lang="en-US" dirty="0">
              <a:ea typeface="Calibri" panose="020F0502020204030204" pitchFamily="34" charset="0"/>
              <a:cs typeface="Times New Roman" panose="02020603050405020304" pitchFamily="18" charset="0"/>
            </a:endParaRPr>
          </a:p>
          <a:p>
            <a:pPr lvl="1">
              <a:lnSpc>
                <a:spcPct val="115000"/>
              </a:lnSpc>
              <a:spcAft>
                <a:spcPts val="1000"/>
              </a:spcAft>
              <a:buSzPct val="105000"/>
              <a:buFont typeface="Wingdings 3" pitchFamily="18" charset="2"/>
              <a:buChar char=""/>
            </a:pPr>
            <a:r>
              <a:rPr lang="en-IN" dirty="0">
                <a:ea typeface="Calibri" panose="020F0502020204030204" pitchFamily="34" charset="0"/>
                <a:cs typeface="Times New Roman" panose="02020603050405020304" pitchFamily="18" charset="0"/>
              </a:rPr>
              <a:t>Daily stress events</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381000" y="571500"/>
            <a:ext cx="82296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Aft>
                <a:spcPts val="1000"/>
              </a:spcAft>
            </a:pPr>
            <a:r>
              <a:rPr lang="en-IN" sz="3200" dirty="0">
                <a:ea typeface="Calibri" panose="020F0502020204030204" pitchFamily="34" charset="0"/>
                <a:cs typeface="Times New Roman" panose="02020603050405020304" pitchFamily="18" charset="0"/>
              </a:rPr>
              <a:t>FITNESS TO DRIVE</a:t>
            </a:r>
            <a:endParaRPr lang="en-US" sz="3200" dirty="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3352800"/>
            <a:ext cx="2743200" cy="3080084"/>
          </a:xfrm>
          <a:prstGeom prst="rect">
            <a:avLst/>
          </a:prstGeom>
        </p:spPr>
      </p:pic>
    </p:spTree>
    <p:extLst>
      <p:ext uri="{BB962C8B-B14F-4D97-AF65-F5344CB8AC3E}">
        <p14:creationId xmlns:p14="http://schemas.microsoft.com/office/powerpoint/2010/main" val="2552099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92100" y="1376362"/>
            <a:ext cx="8623300" cy="376238"/>
          </a:xfrm>
          <a:prstGeom prst="rect">
            <a:avLst/>
          </a:prstGeom>
          <a:solidFill>
            <a:schemeClr val="accent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spcAft>
                <a:spcPts val="1000"/>
              </a:spcAft>
            </a:pPr>
            <a:r>
              <a:rPr lang="en-IN" sz="2000" b="1" dirty="0">
                <a:ea typeface="Calibri" panose="020F0502020204030204" pitchFamily="34" charset="0"/>
                <a:cs typeface="Times New Roman" panose="02020603050405020304" pitchFamily="18" charset="0"/>
              </a:rPr>
              <a:t>Fatigue</a:t>
            </a:r>
            <a:endParaRPr lang="en-US" sz="2000"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92100" y="1752600"/>
            <a:ext cx="8623300" cy="47244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Fatigue is a major contributor cause of fatal and serious injury vehicle collisions and incidents.</a:t>
            </a:r>
          </a:p>
          <a:p>
            <a:pPr marL="285750" indent="-285750">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You are most likely to feel sleepy when driving: </a:t>
            </a:r>
            <a:endParaRPr lang="en-US" dirty="0">
              <a:ea typeface="Calibri" panose="020F0502020204030204" pitchFamily="34" charset="0"/>
              <a:cs typeface="Times New Roman" panose="02020603050405020304" pitchFamily="18" charset="0"/>
            </a:endParaRPr>
          </a:p>
          <a:p>
            <a:pPr lvl="1">
              <a:spcAft>
                <a:spcPts val="1000"/>
              </a:spcAft>
            </a:pPr>
            <a:r>
              <a:rPr lang="en-IN" dirty="0">
                <a:ea typeface="Calibri" panose="020F0502020204030204" pitchFamily="34" charset="0"/>
                <a:cs typeface="Times New Roman" panose="02020603050405020304" pitchFamily="18" charset="0"/>
              </a:rPr>
              <a:t>▲</a:t>
            </a:r>
            <a:r>
              <a:rPr lang="en-IN" dirty="0">
                <a:ea typeface="Calibri" panose="020F0502020204030204" pitchFamily="34" charset="0"/>
                <a:cs typeface="Calibri" panose="020F0502020204030204" pitchFamily="34" charset="0"/>
              </a:rPr>
              <a:t>On long journeys on monotonous roads</a:t>
            </a:r>
            <a:r>
              <a:rPr lang="en-IN" dirty="0">
                <a:ea typeface="Calibri" panose="020F0502020204030204" pitchFamily="34" charset="0"/>
                <a:cs typeface="Times New Roman" panose="02020603050405020304" pitchFamily="18" charset="0"/>
              </a:rPr>
              <a:t> </a:t>
            </a:r>
            <a:endParaRPr lang="en-US" dirty="0">
              <a:ea typeface="Calibri" panose="020F0502020204030204" pitchFamily="34" charset="0"/>
              <a:cs typeface="Times New Roman" panose="02020603050405020304" pitchFamily="18" charset="0"/>
            </a:endParaRPr>
          </a:p>
          <a:p>
            <a:pPr lvl="1">
              <a:spcAft>
                <a:spcPts val="1000"/>
              </a:spcAft>
            </a:pPr>
            <a:r>
              <a:rPr lang="en-IN" dirty="0">
                <a:ea typeface="Calibri" panose="020F0502020204030204" pitchFamily="34" charset="0"/>
                <a:cs typeface="Times New Roman" panose="02020603050405020304" pitchFamily="18" charset="0"/>
              </a:rPr>
              <a:t>▲</a:t>
            </a:r>
            <a:r>
              <a:rPr lang="en-IN" dirty="0">
                <a:ea typeface="Calibri" panose="020F0502020204030204" pitchFamily="34" charset="0"/>
                <a:cs typeface="Calibri" panose="020F0502020204030204" pitchFamily="34" charset="0"/>
              </a:rPr>
              <a:t>Between 2 am and 6 am</a:t>
            </a:r>
            <a:r>
              <a:rPr lang="en-IN" dirty="0">
                <a:ea typeface="Calibri" panose="020F0502020204030204" pitchFamily="34" charset="0"/>
                <a:cs typeface="Times New Roman" panose="02020603050405020304" pitchFamily="18" charset="0"/>
              </a:rPr>
              <a:t> </a:t>
            </a:r>
            <a:endParaRPr lang="en-US" dirty="0">
              <a:ea typeface="Calibri" panose="020F0502020204030204" pitchFamily="34" charset="0"/>
              <a:cs typeface="Times New Roman" panose="02020603050405020304" pitchFamily="18" charset="0"/>
            </a:endParaRPr>
          </a:p>
          <a:p>
            <a:pPr lvl="1">
              <a:spcAft>
                <a:spcPts val="1000"/>
              </a:spcAft>
            </a:pPr>
            <a:r>
              <a:rPr lang="en-IN" dirty="0">
                <a:ea typeface="Calibri" panose="020F0502020204030204" pitchFamily="34" charset="0"/>
                <a:cs typeface="Times New Roman" panose="02020603050405020304" pitchFamily="18" charset="0"/>
              </a:rPr>
              <a:t>▲</a:t>
            </a:r>
            <a:r>
              <a:rPr lang="en-IN" dirty="0">
                <a:ea typeface="Calibri" panose="020F0502020204030204" pitchFamily="34" charset="0"/>
                <a:cs typeface="Calibri" panose="020F0502020204030204" pitchFamily="34" charset="0"/>
              </a:rPr>
              <a:t>Between 2 pm and 4 pm</a:t>
            </a:r>
            <a:r>
              <a:rPr lang="en-IN" dirty="0">
                <a:ea typeface="Calibri" panose="020F0502020204030204" pitchFamily="34" charset="0"/>
                <a:cs typeface="Times New Roman" panose="02020603050405020304" pitchFamily="18" charset="0"/>
              </a:rPr>
              <a:t> </a:t>
            </a:r>
            <a:endParaRPr lang="en-US" dirty="0">
              <a:ea typeface="Calibri" panose="020F0502020204030204" pitchFamily="34" charset="0"/>
              <a:cs typeface="Times New Roman" panose="02020603050405020304" pitchFamily="18" charset="0"/>
            </a:endParaRPr>
          </a:p>
          <a:p>
            <a:pPr lvl="1">
              <a:spcAft>
                <a:spcPts val="1000"/>
              </a:spcAft>
            </a:pPr>
            <a:r>
              <a:rPr lang="en-IN" dirty="0">
                <a:ea typeface="Calibri" panose="020F0502020204030204" pitchFamily="34" charset="0"/>
                <a:cs typeface="Times New Roman" panose="02020603050405020304" pitchFamily="18" charset="0"/>
              </a:rPr>
              <a:t>▲</a:t>
            </a:r>
            <a:r>
              <a:rPr lang="en-IN" dirty="0">
                <a:ea typeface="Calibri" panose="020F0502020204030204" pitchFamily="34" charset="0"/>
                <a:cs typeface="Calibri" panose="020F0502020204030204" pitchFamily="34" charset="0"/>
              </a:rPr>
              <a:t>After having less sleep than normal</a:t>
            </a:r>
            <a:r>
              <a:rPr lang="en-IN" dirty="0">
                <a:ea typeface="Calibri" panose="020F0502020204030204" pitchFamily="34" charset="0"/>
                <a:cs typeface="Times New Roman" panose="02020603050405020304" pitchFamily="18" charset="0"/>
              </a:rPr>
              <a:t> </a:t>
            </a:r>
            <a:endParaRPr lang="en-US" dirty="0">
              <a:ea typeface="Calibri" panose="020F0502020204030204" pitchFamily="34" charset="0"/>
              <a:cs typeface="Times New Roman" panose="02020603050405020304" pitchFamily="18" charset="0"/>
            </a:endParaRPr>
          </a:p>
          <a:p>
            <a:pPr lvl="1">
              <a:spcAft>
                <a:spcPts val="1000"/>
              </a:spcAft>
            </a:pPr>
            <a:r>
              <a:rPr lang="en-IN" dirty="0">
                <a:ea typeface="Calibri" panose="020F0502020204030204" pitchFamily="34" charset="0"/>
                <a:cs typeface="Times New Roman" panose="02020603050405020304" pitchFamily="18" charset="0"/>
              </a:rPr>
              <a:t>▲</a:t>
            </a:r>
            <a:r>
              <a:rPr lang="en-IN" dirty="0">
                <a:ea typeface="Calibri" panose="020F0502020204030204" pitchFamily="34" charset="0"/>
                <a:cs typeface="Calibri" panose="020F0502020204030204" pitchFamily="34" charset="0"/>
              </a:rPr>
              <a:t>After drinking alcohol</a:t>
            </a:r>
            <a:r>
              <a:rPr lang="en-IN" dirty="0">
                <a:ea typeface="Calibri" panose="020F0502020204030204" pitchFamily="34" charset="0"/>
                <a:cs typeface="Times New Roman" panose="02020603050405020304" pitchFamily="18" charset="0"/>
              </a:rPr>
              <a:t> </a:t>
            </a:r>
            <a:endParaRPr lang="en-US" dirty="0">
              <a:ea typeface="Calibri" panose="020F0502020204030204" pitchFamily="34" charset="0"/>
              <a:cs typeface="Times New Roman" panose="02020603050405020304" pitchFamily="18" charset="0"/>
            </a:endParaRPr>
          </a:p>
          <a:p>
            <a:pPr lvl="1">
              <a:spcAft>
                <a:spcPts val="1000"/>
              </a:spcAft>
            </a:pPr>
            <a:r>
              <a:rPr lang="en-IN" dirty="0">
                <a:ea typeface="Calibri" panose="020F0502020204030204" pitchFamily="34" charset="0"/>
                <a:cs typeface="Times New Roman" panose="02020603050405020304" pitchFamily="18" charset="0"/>
              </a:rPr>
              <a:t>▲</a:t>
            </a:r>
            <a:r>
              <a:rPr lang="en-IN" dirty="0">
                <a:ea typeface="Calibri" panose="020F0502020204030204" pitchFamily="34" charset="0"/>
                <a:cs typeface="Calibri" panose="020F0502020204030204" pitchFamily="34" charset="0"/>
              </a:rPr>
              <a:t>After taking medicines w</a:t>
            </a:r>
            <a:r>
              <a:rPr lang="en-IN" dirty="0">
                <a:ea typeface="Calibri" panose="020F0502020204030204" pitchFamily="34" charset="0"/>
                <a:cs typeface="Times New Roman" panose="02020603050405020304" pitchFamily="18" charset="0"/>
              </a:rPr>
              <a:t>hich cause drowsiness </a:t>
            </a:r>
            <a:endParaRPr lang="en-US" dirty="0">
              <a:ea typeface="Calibri" panose="020F0502020204030204" pitchFamily="34" charset="0"/>
              <a:cs typeface="Times New Roman" panose="02020603050405020304" pitchFamily="18" charset="0"/>
            </a:endParaRPr>
          </a:p>
          <a:p>
            <a:pPr lvl="1">
              <a:spcAft>
                <a:spcPts val="1000"/>
              </a:spcAft>
            </a:pPr>
            <a:r>
              <a:rPr lang="en-IN" dirty="0">
                <a:ea typeface="Calibri" panose="020F0502020204030204" pitchFamily="34" charset="0"/>
                <a:cs typeface="Times New Roman" panose="02020603050405020304" pitchFamily="18" charset="0"/>
              </a:rPr>
              <a:t>▲</a:t>
            </a:r>
            <a:r>
              <a:rPr lang="en-IN" dirty="0">
                <a:ea typeface="Calibri" panose="020F0502020204030204" pitchFamily="34" charset="0"/>
                <a:cs typeface="Calibri" panose="020F0502020204030204" pitchFamily="34" charset="0"/>
              </a:rPr>
              <a:t>On journeys home after night shifts</a:t>
            </a:r>
            <a:r>
              <a:rPr lang="en-IN" dirty="0">
                <a:ea typeface="Calibri" panose="020F0502020204030204" pitchFamily="34" charset="0"/>
                <a:cs typeface="Times New Roman" panose="02020603050405020304" pitchFamily="18" charset="0"/>
              </a:rPr>
              <a:t> </a:t>
            </a:r>
            <a:endParaRPr lang="en-US" dirty="0">
              <a:ea typeface="Calibri" panose="020F0502020204030204" pitchFamily="34" charset="0"/>
              <a:cs typeface="Times New Roman" panose="02020603050405020304" pitchFamily="18" charset="0"/>
            </a:endParaRPr>
          </a:p>
          <a:p>
            <a:pPr lvl="1">
              <a:spcAft>
                <a:spcPts val="1000"/>
              </a:spcAft>
            </a:pPr>
            <a:r>
              <a:rPr lang="en-IN" dirty="0">
                <a:ea typeface="Calibri" panose="020F0502020204030204" pitchFamily="34" charset="0"/>
                <a:cs typeface="Times New Roman" panose="02020603050405020304" pitchFamily="18" charset="0"/>
              </a:rPr>
              <a:t>▲</a:t>
            </a:r>
            <a:r>
              <a:rPr lang="en-IN" dirty="0">
                <a:ea typeface="Calibri" panose="020F0502020204030204" pitchFamily="34" charset="0"/>
                <a:cs typeface="Calibri" panose="020F0502020204030204" pitchFamily="34" charset="0"/>
              </a:rPr>
              <a:t>On journeys after a very long working day</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381000" y="571500"/>
            <a:ext cx="82296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Aft>
                <a:spcPts val="1000"/>
              </a:spcAft>
            </a:pPr>
            <a:r>
              <a:rPr lang="en-IN" sz="3200" dirty="0">
                <a:latin typeface="+mn-lt"/>
                <a:ea typeface="Calibri" panose="020F0502020204030204" pitchFamily="34" charset="0"/>
                <a:cs typeface="Times New Roman" panose="02020603050405020304" pitchFamily="18" charset="0"/>
              </a:rPr>
              <a:t>FITNESS TO DRIVE</a:t>
            </a:r>
            <a:endParaRPr lang="en-US" sz="3200" dirty="0">
              <a:latin typeface="+mn-lt"/>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065676" y="3608341"/>
            <a:ext cx="2811624" cy="2438400"/>
          </a:xfrm>
          <a:prstGeom prst="rect">
            <a:avLst/>
          </a:prstGeom>
        </p:spPr>
      </p:pic>
      <p:sp>
        <p:nvSpPr>
          <p:cNvPr id="2" name="Rectangle 1"/>
          <p:cNvSpPr/>
          <p:nvPr/>
        </p:nvSpPr>
        <p:spPr>
          <a:xfrm>
            <a:off x="381000" y="6046741"/>
            <a:ext cx="8851900" cy="392159"/>
          </a:xfrm>
          <a:prstGeom prst="rect">
            <a:avLst/>
          </a:prstGeom>
        </p:spPr>
        <p:txBody>
          <a:bodyPr wrap="square">
            <a:spAutoFit/>
          </a:bodyPr>
          <a:lstStyle/>
          <a:p>
            <a:pPr>
              <a:lnSpc>
                <a:spcPct val="115000"/>
              </a:lnSpc>
              <a:spcAft>
                <a:spcPts val="1000"/>
              </a:spcAft>
            </a:pPr>
            <a:r>
              <a:rPr lang="en-IN"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NOTE- Do not continue to drive if you are suffering from fatigue tiredness kills.</a:t>
            </a:r>
            <a:endPar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3403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92100" y="1376362"/>
            <a:ext cx="8623300" cy="376238"/>
          </a:xfrm>
          <a:prstGeom prst="rect">
            <a:avLst/>
          </a:prstGeom>
          <a:solidFill>
            <a:schemeClr val="accent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spcAft>
                <a:spcPts val="1000"/>
              </a:spcAft>
            </a:pPr>
            <a:r>
              <a:rPr lang="en-IN" sz="2000" b="1" dirty="0">
                <a:ea typeface="Calibri" panose="020F0502020204030204" pitchFamily="34" charset="0"/>
                <a:cs typeface="Times New Roman" panose="02020603050405020304" pitchFamily="18" charset="0"/>
              </a:rPr>
              <a:t>Measures to tackle driver fatigue</a:t>
            </a:r>
            <a:endParaRPr lang="en-US" sz="2000"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92100" y="1752600"/>
            <a:ext cx="8623300" cy="47244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nSpc>
                <a:spcPct val="115000"/>
              </a:lnSpc>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Most, if not all, of the risk could be avoided by awareness and planning. You can counteract fatigue in a number of ways. </a:t>
            </a:r>
            <a:endParaRPr lang="en-US" dirty="0">
              <a:ea typeface="Calibri" panose="020F0502020204030204" pitchFamily="34" charset="0"/>
              <a:cs typeface="Times New Roman" panose="02020603050405020304" pitchFamily="18" charset="0"/>
            </a:endParaRPr>
          </a:p>
          <a:p>
            <a:pPr>
              <a:lnSpc>
                <a:spcPct val="115000"/>
              </a:lnSpc>
              <a:spcAft>
                <a:spcPts val="1000"/>
              </a:spcAft>
              <a:buSzPct val="105000"/>
              <a:buFont typeface="Wingdings 3" pitchFamily="18" charset="2"/>
              <a:buChar char="p"/>
            </a:pPr>
            <a:r>
              <a:rPr lang="en-IN" b="1" dirty="0">
                <a:ea typeface="Calibri" panose="020F0502020204030204" pitchFamily="34" charset="0"/>
                <a:cs typeface="Times New Roman" panose="02020603050405020304" pitchFamily="18" charset="0"/>
              </a:rPr>
              <a:t> Measures to tackle driver fatigue</a:t>
            </a:r>
            <a:endParaRPr lang="en-US" b="1" dirty="0">
              <a:ea typeface="Calibri" panose="020F0502020204030204" pitchFamily="34" charset="0"/>
              <a:cs typeface="Times New Roman" panose="02020603050405020304" pitchFamily="18" charset="0"/>
            </a:endParaRPr>
          </a:p>
          <a:p>
            <a:pPr marL="742950" lvl="1" indent="-285750">
              <a:lnSpc>
                <a:spcPct val="115000"/>
              </a:lnSpc>
              <a:spcAft>
                <a:spcPts val="1000"/>
              </a:spcAft>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Avoid driving by: </a:t>
            </a:r>
          </a:p>
          <a:p>
            <a:pPr marL="1200150" lvl="2" indent="-285750">
              <a:lnSpc>
                <a:spcPct val="115000"/>
              </a:lnSpc>
              <a:spcAft>
                <a:spcPts val="1000"/>
              </a:spcAft>
              <a:buSzPct val="105000"/>
              <a:buFont typeface="Wingdings" panose="05000000000000000000" pitchFamily="2" charset="2"/>
              <a:buChar char="S"/>
            </a:pPr>
            <a:r>
              <a:rPr lang="en-IN" dirty="0">
                <a:ea typeface="Calibri" panose="020F0502020204030204" pitchFamily="34" charset="0"/>
                <a:cs typeface="Times New Roman" panose="02020603050405020304" pitchFamily="18" charset="0"/>
              </a:rPr>
              <a:t>Using the phone, email, video-conferencing or public transport to do business</a:t>
            </a:r>
          </a:p>
          <a:p>
            <a:pPr marL="1200150" lvl="2" indent="-285750">
              <a:lnSpc>
                <a:spcPct val="115000"/>
              </a:lnSpc>
              <a:spcAft>
                <a:spcPts val="1000"/>
              </a:spcAft>
              <a:buSzPct val="105000"/>
              <a:buFont typeface="Wingdings" panose="05000000000000000000" pitchFamily="2" charset="2"/>
              <a:buChar char="S"/>
            </a:pPr>
            <a:r>
              <a:rPr lang="en-IN" dirty="0">
                <a:ea typeface="Calibri" panose="020F0502020204030204" pitchFamily="34" charset="0"/>
                <a:cs typeface="Times New Roman" panose="02020603050405020304" pitchFamily="18" charset="0"/>
              </a:rPr>
              <a:t>Car-sharing to reduce number of journeys you take </a:t>
            </a:r>
            <a:endParaRPr lang="en-US" dirty="0">
              <a:ea typeface="Calibri" panose="020F0502020204030204" pitchFamily="34" charset="0"/>
              <a:cs typeface="Times New Roman" panose="02020603050405020304" pitchFamily="18" charset="0"/>
            </a:endParaRPr>
          </a:p>
          <a:p>
            <a:pPr marR="0" lvl="0">
              <a:lnSpc>
                <a:spcPct val="115000"/>
              </a:lnSpc>
              <a:spcBef>
                <a:spcPts val="0"/>
              </a:spcBef>
              <a:spcAft>
                <a:spcPts val="0"/>
              </a:spcAft>
              <a:buSzPct val="105000"/>
            </a:pP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381000" y="571500"/>
            <a:ext cx="82296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Aft>
                <a:spcPts val="1000"/>
              </a:spcAft>
            </a:pPr>
            <a:r>
              <a:rPr lang="en-IN" sz="3200" dirty="0">
                <a:latin typeface="+mn-lt"/>
                <a:ea typeface="Calibri" panose="020F0502020204030204" pitchFamily="34" charset="0"/>
                <a:cs typeface="Times New Roman" panose="02020603050405020304" pitchFamily="18" charset="0"/>
              </a:rPr>
              <a:t>FITNESS TO DRIVE</a:t>
            </a:r>
            <a:endParaRPr lang="en-US" sz="3200" dirty="0">
              <a:latin typeface="+mn-lt"/>
              <a:ea typeface="Calibri" panose="020F0502020204030204" pitchFamily="34" charset="0"/>
              <a:cs typeface="Times New Roman" panose="02020603050405020304" pitchFamily="18" charset="0"/>
            </a:endParaRPr>
          </a:p>
        </p:txBody>
      </p:sp>
      <p:pic>
        <p:nvPicPr>
          <p:cNvPr id="13314"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4425332"/>
            <a:ext cx="2425700" cy="2013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406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92100" y="1376362"/>
            <a:ext cx="8623300" cy="376238"/>
          </a:xfrm>
          <a:prstGeom prst="rect">
            <a:avLst/>
          </a:prstGeom>
          <a:solidFill>
            <a:schemeClr val="accent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spcAft>
                <a:spcPts val="1000"/>
              </a:spcAft>
            </a:pPr>
            <a:r>
              <a:rPr lang="en-IN" sz="2000" b="1" dirty="0">
                <a:ea typeface="Calibri" panose="020F0502020204030204" pitchFamily="34" charset="0"/>
                <a:cs typeface="Times New Roman" panose="02020603050405020304" pitchFamily="18" charset="0"/>
              </a:rPr>
              <a:t>Measures to tackle driver fatigue</a:t>
            </a:r>
            <a:endParaRPr lang="en-US" sz="2000"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92100" y="1752600"/>
            <a:ext cx="8623300" cy="47244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nSpc>
                <a:spcPct val="115000"/>
              </a:lnSpc>
              <a:spcAft>
                <a:spcPts val="1000"/>
              </a:spcAft>
              <a:buSzPct val="105000"/>
              <a:buFont typeface="Wingdings 3" panose="05040102010807070707" pitchFamily="18" charset="2"/>
              <a:buChar char="p"/>
            </a:pPr>
            <a:r>
              <a:rPr lang="en-IN" b="1" dirty="0">
                <a:ea typeface="Calibri" panose="020F0502020204030204" pitchFamily="34" charset="0"/>
                <a:cs typeface="Times New Roman" panose="02020603050405020304" pitchFamily="18" charset="0"/>
              </a:rPr>
              <a:t>Avoid the most dangerous times</a:t>
            </a:r>
            <a:endParaRPr lang="en-US" dirty="0">
              <a:ea typeface="Calibri" panose="020F0502020204030204" pitchFamily="34" charset="0"/>
              <a:cs typeface="Times New Roman" panose="02020603050405020304" pitchFamily="18" charset="0"/>
            </a:endParaRPr>
          </a:p>
          <a:p>
            <a:pPr marL="742950" lvl="1" indent="-285750">
              <a:lnSpc>
                <a:spcPct val="115000"/>
              </a:lnSpc>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Avoid driving: </a:t>
            </a:r>
            <a:endParaRPr lang="en-US" dirty="0">
              <a:ea typeface="Calibri" panose="020F0502020204030204" pitchFamily="34" charset="0"/>
              <a:cs typeface="Times New Roman" panose="02020603050405020304" pitchFamily="18" charset="0"/>
            </a:endParaRPr>
          </a:p>
          <a:p>
            <a:pPr marL="1200150" lvl="2" indent="-285750">
              <a:lnSpc>
                <a:spcPct val="115000"/>
              </a:lnSpc>
              <a:buSzPct val="105000"/>
              <a:buFont typeface="Wingdings" panose="05000000000000000000" pitchFamily="2" charset="2"/>
              <a:buChar char="S"/>
            </a:pPr>
            <a:r>
              <a:rPr lang="en-IN" dirty="0">
                <a:ea typeface="Calibri" panose="020F0502020204030204" pitchFamily="34" charset="0"/>
                <a:cs typeface="Times New Roman" panose="02020603050405020304" pitchFamily="18" charset="0"/>
              </a:rPr>
              <a:t>At night, [especially after a long shift] </a:t>
            </a:r>
            <a:endParaRPr lang="en-US" dirty="0">
              <a:ea typeface="Calibri" panose="020F0502020204030204" pitchFamily="34" charset="0"/>
              <a:cs typeface="Times New Roman" panose="02020603050405020304" pitchFamily="18" charset="0"/>
            </a:endParaRPr>
          </a:p>
          <a:p>
            <a:pPr marL="1200150" lvl="2" indent="-285750">
              <a:lnSpc>
                <a:spcPct val="115000"/>
              </a:lnSpc>
              <a:buSzPct val="105000"/>
              <a:buFont typeface="Wingdings" panose="05000000000000000000" pitchFamily="2" charset="2"/>
              <a:buChar char="S"/>
            </a:pPr>
            <a:r>
              <a:rPr lang="en-IN" dirty="0">
                <a:ea typeface="Calibri" panose="020F0502020204030204" pitchFamily="34" charset="0"/>
                <a:cs typeface="Times New Roman" panose="02020603050405020304" pitchFamily="18" charset="0"/>
              </a:rPr>
              <a:t>After drinking alcohol </a:t>
            </a:r>
            <a:endParaRPr lang="en-US" dirty="0">
              <a:ea typeface="Calibri" panose="020F0502020204030204" pitchFamily="34" charset="0"/>
              <a:cs typeface="Times New Roman" panose="02020603050405020304" pitchFamily="18" charset="0"/>
            </a:endParaRPr>
          </a:p>
          <a:p>
            <a:pPr marL="1200150" lvl="2" indent="-285750">
              <a:lnSpc>
                <a:spcPct val="115000"/>
              </a:lnSpc>
              <a:buSzPct val="105000"/>
              <a:buFont typeface="Wingdings" panose="05000000000000000000" pitchFamily="2" charset="2"/>
              <a:buChar char="S"/>
            </a:pPr>
            <a:r>
              <a:rPr lang="en-IN" dirty="0">
                <a:ea typeface="Calibri" panose="020F0502020204030204" pitchFamily="34" charset="0"/>
                <a:cs typeface="Times New Roman" panose="02020603050405020304" pitchFamily="18" charset="0"/>
              </a:rPr>
              <a:t>After taking medicine that makes you drowsy </a:t>
            </a:r>
            <a:endParaRPr lang="en-US" dirty="0">
              <a:ea typeface="Calibri" panose="020F0502020204030204" pitchFamily="34" charset="0"/>
              <a:cs typeface="Times New Roman" panose="02020603050405020304" pitchFamily="18" charset="0"/>
            </a:endParaRPr>
          </a:p>
          <a:p>
            <a:pPr marL="1200150" lvl="2" indent="-285750">
              <a:lnSpc>
                <a:spcPct val="115000"/>
              </a:lnSpc>
              <a:buSzPct val="105000"/>
              <a:buFont typeface="Wingdings" panose="05000000000000000000" pitchFamily="2" charset="2"/>
              <a:buChar char="S"/>
            </a:pPr>
            <a:r>
              <a:rPr lang="en-IN" dirty="0">
                <a:ea typeface="Calibri" panose="020F0502020204030204" pitchFamily="34" charset="0"/>
                <a:cs typeface="Times New Roman" panose="02020603050405020304" pitchFamily="18" charset="0"/>
              </a:rPr>
              <a:t>In poor weather conditions</a:t>
            </a:r>
            <a:endParaRPr lang="en-IN" b="1"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381000" y="571500"/>
            <a:ext cx="82296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Aft>
                <a:spcPts val="1000"/>
              </a:spcAft>
            </a:pPr>
            <a:r>
              <a:rPr lang="en-IN" sz="3200" dirty="0">
                <a:latin typeface="+mn-lt"/>
                <a:ea typeface="Calibri" panose="020F0502020204030204" pitchFamily="34" charset="0"/>
                <a:cs typeface="Times New Roman" panose="02020603050405020304" pitchFamily="18" charset="0"/>
              </a:rPr>
              <a:t>FITNESS TO DRIVE</a:t>
            </a:r>
            <a:endParaRPr lang="en-US" sz="3200" dirty="0">
              <a:latin typeface="+mn-lt"/>
              <a:ea typeface="Calibri" panose="020F0502020204030204" pitchFamily="34" charset="0"/>
              <a:cs typeface="Times New Roman" panose="02020603050405020304" pitchFamily="18" charset="0"/>
            </a:endParaRPr>
          </a:p>
        </p:txBody>
      </p:sp>
      <p:pic>
        <p:nvPicPr>
          <p:cNvPr id="12290"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000" b="8000"/>
          <a:stretch/>
        </p:blipFill>
        <p:spPr bwMode="auto">
          <a:xfrm>
            <a:off x="5486400" y="4419600"/>
            <a:ext cx="3360964"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19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92100" y="1376362"/>
            <a:ext cx="8623300" cy="376238"/>
          </a:xfrm>
          <a:prstGeom prst="rect">
            <a:avLst/>
          </a:prstGeom>
          <a:solidFill>
            <a:schemeClr val="accent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spcAft>
                <a:spcPts val="1000"/>
              </a:spcAft>
            </a:pPr>
            <a:r>
              <a:rPr lang="en-IN" sz="2000" b="1" dirty="0">
                <a:ea typeface="Calibri" panose="020F0502020204030204" pitchFamily="34" charset="0"/>
                <a:cs typeface="Times New Roman" panose="02020603050405020304" pitchFamily="18" charset="0"/>
              </a:rPr>
              <a:t>Measures to tackle driver fatigue</a:t>
            </a:r>
            <a:endParaRPr lang="en-US" sz="2000"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92100" y="1752600"/>
            <a:ext cx="8623300" cy="47244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342900" marR="0" lvl="0" indent="-342900">
              <a:lnSpc>
                <a:spcPct val="115000"/>
              </a:lnSpc>
              <a:spcBef>
                <a:spcPts val="0"/>
              </a:spcBef>
              <a:spcAft>
                <a:spcPts val="0"/>
              </a:spcAft>
              <a:buSzPct val="105000"/>
              <a:buFont typeface="Wingdings 3" pitchFamily="18" charset="2"/>
              <a:buChar char="p"/>
            </a:pPr>
            <a:r>
              <a:rPr lang="en-IN" b="1" dirty="0">
                <a:ea typeface="Calibri" panose="020F0502020204030204" pitchFamily="34" charset="0"/>
                <a:cs typeface="Times New Roman" panose="02020603050405020304" pitchFamily="18" charset="0"/>
              </a:rPr>
              <a:t>Reduce your driving time:</a:t>
            </a:r>
            <a:endParaRPr lang="en-US" dirty="0">
              <a:ea typeface="Calibri" panose="020F0502020204030204" pitchFamily="34" charset="0"/>
              <a:cs typeface="Times New Roman" panose="02020603050405020304" pitchFamily="18" charset="0"/>
            </a:endParaRPr>
          </a:p>
          <a:p>
            <a:pPr marL="604520" marR="0" indent="-285750">
              <a:lnSpc>
                <a:spcPct val="115000"/>
              </a:lnSpc>
              <a:spcBef>
                <a:spcPts val="0"/>
              </a:spcBef>
              <a:spcAft>
                <a:spcPts val="0"/>
              </a:spcAft>
              <a:buSzPct val="105000"/>
              <a:buFont typeface="Wingdings 3" pitchFamily="18" charset="2"/>
              <a:buChar char=""/>
            </a:pPr>
            <a:r>
              <a:rPr lang="en-IN" dirty="0">
                <a:ea typeface="Calibri" panose="020F0502020204030204" pitchFamily="34" charset="0"/>
                <a:cs typeface="Times New Roman" panose="02020603050405020304" pitchFamily="18" charset="0"/>
              </a:rPr>
              <a:t>Take a break at regular intervals or after every two hours of driving </a:t>
            </a:r>
            <a:endParaRPr lang="en-US" dirty="0">
              <a:ea typeface="Calibri" panose="020F0502020204030204" pitchFamily="34" charset="0"/>
              <a:cs typeface="Times New Roman" panose="02020603050405020304" pitchFamily="18" charset="0"/>
            </a:endParaRPr>
          </a:p>
          <a:p>
            <a:pPr marL="604520" marR="0" indent="-285750">
              <a:lnSpc>
                <a:spcPct val="115000"/>
              </a:lnSpc>
              <a:spcBef>
                <a:spcPts val="0"/>
              </a:spcBef>
              <a:spcAft>
                <a:spcPts val="0"/>
              </a:spcAft>
              <a:buSzPct val="105000"/>
              <a:buFont typeface="Wingdings 3" pitchFamily="18" charset="2"/>
              <a:buChar char=""/>
            </a:pPr>
            <a:r>
              <a:rPr lang="en-IN" dirty="0">
                <a:ea typeface="Calibri" panose="020F0502020204030204" pitchFamily="34" charset="0"/>
                <a:cs typeface="Times New Roman" panose="02020603050405020304" pitchFamily="18" charset="0"/>
              </a:rPr>
              <a:t>Follow any safe or legal limits set by your employer on maximum driving distances and journey times </a:t>
            </a:r>
            <a:endParaRPr lang="en-US" dirty="0">
              <a:ea typeface="Calibri" panose="020F0502020204030204" pitchFamily="34" charset="0"/>
              <a:cs typeface="Times New Roman" panose="02020603050405020304" pitchFamily="18" charset="0"/>
            </a:endParaRPr>
          </a:p>
          <a:p>
            <a:pPr marL="604520" marR="0" indent="-285750">
              <a:lnSpc>
                <a:spcPct val="115000"/>
              </a:lnSpc>
              <a:spcBef>
                <a:spcPts val="0"/>
              </a:spcBef>
              <a:spcAft>
                <a:spcPts val="0"/>
              </a:spcAft>
              <a:buSzPct val="105000"/>
              <a:buFont typeface="Wingdings 3" pitchFamily="18" charset="2"/>
              <a:buChar char=""/>
            </a:pPr>
            <a:r>
              <a:rPr lang="en-IN" dirty="0">
                <a:ea typeface="Calibri" panose="020F0502020204030204" pitchFamily="34" charset="0"/>
                <a:cs typeface="Times New Roman" panose="02020603050405020304" pitchFamily="18" charset="0"/>
              </a:rPr>
              <a:t>Make sure you comply with drivers’ hours and tachygraphy rules, if you are subject to them</a:t>
            </a:r>
            <a:endParaRPr lang="en-US" dirty="0">
              <a:ea typeface="Calibri" panose="020F0502020204030204" pitchFamily="34" charset="0"/>
              <a:cs typeface="Times New Roman" panose="02020603050405020304" pitchFamily="18" charset="0"/>
            </a:endParaRPr>
          </a:p>
          <a:p>
            <a:pPr marL="604520" marR="0" indent="-285750">
              <a:lnSpc>
                <a:spcPct val="115000"/>
              </a:lnSpc>
              <a:spcBef>
                <a:spcPts val="0"/>
              </a:spcBef>
              <a:spcAft>
                <a:spcPts val="0"/>
              </a:spcAft>
              <a:buSzPct val="105000"/>
              <a:buFont typeface="Wingdings 3" pitchFamily="18" charset="2"/>
              <a:buChar char=""/>
            </a:pPr>
            <a:r>
              <a:rPr lang="en-IN" dirty="0">
                <a:ea typeface="Calibri" panose="020F0502020204030204" pitchFamily="34" charset="0"/>
                <a:cs typeface="Times New Roman" panose="02020603050405020304" pitchFamily="18" charset="0"/>
              </a:rPr>
              <a:t>Resist the temptation to carry on if you feel tired </a:t>
            </a:r>
            <a:endParaRPr lang="en-US" dirty="0">
              <a:ea typeface="Calibri" panose="020F0502020204030204" pitchFamily="34" charset="0"/>
              <a:cs typeface="Times New Roman" panose="02020603050405020304" pitchFamily="18" charset="0"/>
            </a:endParaRPr>
          </a:p>
          <a:p>
            <a:pPr marL="604520" marR="0" indent="-285750">
              <a:lnSpc>
                <a:spcPct val="115000"/>
              </a:lnSpc>
              <a:spcBef>
                <a:spcPts val="0"/>
              </a:spcBef>
              <a:spcAft>
                <a:spcPts val="0"/>
              </a:spcAft>
              <a:buSzPct val="105000"/>
              <a:buFont typeface="Wingdings 3" pitchFamily="18" charset="2"/>
              <a:buChar char=""/>
            </a:pPr>
            <a:r>
              <a:rPr lang="en-IN" dirty="0">
                <a:ea typeface="Calibri" panose="020F0502020204030204" pitchFamily="34" charset="0"/>
                <a:cs typeface="Times New Roman" panose="02020603050405020304" pitchFamily="18" charset="0"/>
              </a:rPr>
              <a:t>If possible, share the driving with a colleague </a:t>
            </a:r>
            <a:endParaRPr lang="en-US" dirty="0">
              <a:ea typeface="Calibri" panose="020F0502020204030204" pitchFamily="34" charset="0"/>
              <a:cs typeface="Times New Roman" panose="02020603050405020304" pitchFamily="18" charset="0"/>
            </a:endParaRPr>
          </a:p>
          <a:p>
            <a:pPr marL="604520" marR="0" indent="-285750">
              <a:lnSpc>
                <a:spcPct val="115000"/>
              </a:lnSpc>
              <a:spcBef>
                <a:spcPts val="0"/>
              </a:spcBef>
              <a:spcAft>
                <a:spcPts val="0"/>
              </a:spcAft>
              <a:buSzPct val="105000"/>
              <a:buFont typeface="Wingdings 3" pitchFamily="18" charset="2"/>
              <a:buChar char=""/>
            </a:pPr>
            <a:r>
              <a:rPr lang="en-IN" dirty="0">
                <a:ea typeface="Calibri" panose="020F0502020204030204" pitchFamily="34" charset="0"/>
                <a:cs typeface="Times New Roman" panose="02020603050405020304" pitchFamily="18" charset="0"/>
              </a:rPr>
              <a:t>If necessary, plan an overnight stop into your work schedule</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381000" y="571500"/>
            <a:ext cx="82296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Aft>
                <a:spcPts val="1000"/>
              </a:spcAft>
            </a:pPr>
            <a:r>
              <a:rPr lang="en-IN" sz="3200" dirty="0">
                <a:latin typeface="+mn-lt"/>
                <a:ea typeface="Calibri" panose="020F0502020204030204" pitchFamily="34" charset="0"/>
                <a:cs typeface="Times New Roman" panose="02020603050405020304" pitchFamily="18" charset="0"/>
              </a:rPr>
              <a:t>FITNESS TO DRIVE</a:t>
            </a:r>
            <a:endParaRPr lang="en-US" sz="3200" dirty="0">
              <a:latin typeface="+mn-lt"/>
              <a:ea typeface="Calibri" panose="020F0502020204030204" pitchFamily="34" charset="0"/>
              <a:cs typeface="Times New Roman" panose="02020603050405020304" pitchFamily="18" charset="0"/>
            </a:endParaRPr>
          </a:p>
        </p:txBody>
      </p:sp>
      <p:pic>
        <p:nvPicPr>
          <p:cNvPr id="5" name="Picture 2" descr="Image resul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1300" y="3791527"/>
            <a:ext cx="2286000" cy="2660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049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92100" y="1376362"/>
            <a:ext cx="8623300" cy="376238"/>
          </a:xfrm>
          <a:prstGeom prst="rect">
            <a:avLst/>
          </a:prstGeom>
          <a:solidFill>
            <a:schemeClr val="accent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spcAft>
                <a:spcPts val="1000"/>
              </a:spcAft>
            </a:pPr>
            <a:r>
              <a:rPr lang="en-IN" sz="2000" b="1" dirty="0">
                <a:ea typeface="Calibri" panose="020F0502020204030204" pitchFamily="34" charset="0"/>
                <a:cs typeface="Times New Roman" panose="02020603050405020304" pitchFamily="18" charset="0"/>
              </a:rPr>
              <a:t>Measures to tackle driver fatigue</a:t>
            </a:r>
            <a:endParaRPr lang="en-US" sz="2000"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92100" y="1752600"/>
            <a:ext cx="8623300" cy="47244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marR="0" lvl="0" indent="-285750">
              <a:lnSpc>
                <a:spcPct val="115000"/>
              </a:lnSpc>
              <a:spcBef>
                <a:spcPts val="0"/>
              </a:spcBef>
              <a:spcAft>
                <a:spcPts val="0"/>
              </a:spcAft>
              <a:buSzPct val="105000"/>
              <a:buFont typeface="Wingdings 3" pitchFamily="18" charset="2"/>
              <a:buChar char="p"/>
            </a:pPr>
            <a:r>
              <a:rPr lang="en-IN" dirty="0">
                <a:ea typeface="Calibri" panose="020F0502020204030204" pitchFamily="34" charset="0"/>
                <a:cs typeface="Times New Roman" panose="02020603050405020304" pitchFamily="18" charset="0"/>
              </a:rPr>
              <a:t>Make sure you are well rested</a:t>
            </a:r>
          </a:p>
          <a:p>
            <a:pPr marL="285750" marR="0" lvl="0" indent="-285750">
              <a:lnSpc>
                <a:spcPct val="115000"/>
              </a:lnSpc>
              <a:spcBef>
                <a:spcPts val="0"/>
              </a:spcBef>
              <a:spcAft>
                <a:spcPts val="0"/>
              </a:spcAft>
              <a:buSzPct val="105000"/>
              <a:buFont typeface="Wingdings 3" pitchFamily="18" charset="2"/>
              <a:buChar char="p"/>
            </a:pPr>
            <a:r>
              <a:rPr lang="en-IN" dirty="0">
                <a:ea typeface="Calibri" panose="020F0502020204030204" pitchFamily="34" charset="0"/>
                <a:cs typeface="Times New Roman" panose="02020603050405020304" pitchFamily="18" charset="0"/>
              </a:rPr>
              <a:t>Avoid driving when you would normally be asleep </a:t>
            </a:r>
            <a:endParaRPr lang="en-US" dirty="0">
              <a:ea typeface="Calibri" panose="020F0502020204030204" pitchFamily="34" charset="0"/>
              <a:cs typeface="Times New Roman" panose="02020603050405020304" pitchFamily="18" charset="0"/>
            </a:endParaRPr>
          </a:p>
          <a:p>
            <a:pPr marL="285750" marR="0" lvl="0" indent="-285750">
              <a:lnSpc>
                <a:spcPct val="115000"/>
              </a:lnSpc>
              <a:spcBef>
                <a:spcPts val="0"/>
              </a:spcBef>
              <a:spcAft>
                <a:spcPts val="0"/>
              </a:spcAft>
              <a:buSzPct val="105000"/>
              <a:buFont typeface="Wingdings 3" pitchFamily="18" charset="2"/>
              <a:buChar char="p"/>
            </a:pPr>
            <a:r>
              <a:rPr lang="en-IN" dirty="0">
                <a:ea typeface="Calibri" panose="020F0502020204030204" pitchFamily="34" charset="0"/>
                <a:cs typeface="Times New Roman" panose="02020603050405020304" pitchFamily="18" charset="0"/>
              </a:rPr>
              <a:t>Make sure you get plenty of sleep before a long drive </a:t>
            </a:r>
            <a:endParaRPr lang="en-US" dirty="0">
              <a:ea typeface="Calibri" panose="020F0502020204030204" pitchFamily="34" charset="0"/>
              <a:cs typeface="Times New Roman" panose="02020603050405020304" pitchFamily="18" charset="0"/>
            </a:endParaRPr>
          </a:p>
          <a:p>
            <a:pPr marL="285750" marR="0" lvl="0" indent="-285750">
              <a:lnSpc>
                <a:spcPct val="115000"/>
              </a:lnSpc>
              <a:spcBef>
                <a:spcPts val="0"/>
              </a:spcBef>
              <a:spcAft>
                <a:spcPts val="0"/>
              </a:spcAft>
              <a:buSzPct val="105000"/>
              <a:buFont typeface="Wingdings 3" pitchFamily="18" charset="2"/>
              <a:buChar char="p"/>
            </a:pPr>
            <a:r>
              <a:rPr lang="en-IN" dirty="0">
                <a:ea typeface="Calibri" panose="020F0502020204030204" pitchFamily="34" charset="0"/>
                <a:cs typeface="Times New Roman" panose="02020603050405020304" pitchFamily="18" charset="0"/>
              </a:rPr>
              <a:t>Keep meals light during or immediately before you drive. Heavy meals can make you drowsy </a:t>
            </a:r>
            <a:endParaRPr lang="en-US" dirty="0">
              <a:ea typeface="Calibri" panose="020F0502020204030204" pitchFamily="34" charset="0"/>
              <a:cs typeface="Times New Roman" panose="02020603050405020304" pitchFamily="18" charset="0"/>
            </a:endParaRPr>
          </a:p>
          <a:p>
            <a:pPr marL="285750" marR="0" lvl="0" indent="-285750">
              <a:lnSpc>
                <a:spcPct val="115000"/>
              </a:lnSpc>
              <a:spcBef>
                <a:spcPts val="0"/>
              </a:spcBef>
              <a:spcAft>
                <a:spcPts val="0"/>
              </a:spcAft>
              <a:buSzPct val="105000"/>
              <a:buFont typeface="Wingdings 3" pitchFamily="18" charset="2"/>
              <a:buChar char="p"/>
            </a:pPr>
            <a:r>
              <a:rPr lang="en-IN" dirty="0">
                <a:ea typeface="Calibri" panose="020F0502020204030204" pitchFamily="34" charset="0"/>
                <a:cs typeface="Times New Roman" panose="02020603050405020304" pitchFamily="18" charset="0"/>
              </a:rPr>
              <a:t>Stop if you feel tired</a:t>
            </a:r>
          </a:p>
          <a:p>
            <a:pPr marL="285750" marR="0" lvl="0" indent="-285750">
              <a:lnSpc>
                <a:spcPct val="115000"/>
              </a:lnSpc>
              <a:spcBef>
                <a:spcPts val="0"/>
              </a:spcBef>
              <a:spcAft>
                <a:spcPts val="0"/>
              </a:spcAft>
              <a:buSzPct val="105000"/>
              <a:buFont typeface="Wingdings 3" pitchFamily="18" charset="2"/>
              <a:buChar char="p"/>
            </a:pPr>
            <a:r>
              <a:rPr lang="en-IN" dirty="0">
                <a:ea typeface="Calibri" panose="020F0502020204030204" pitchFamily="34" charset="0"/>
                <a:cs typeface="Times New Roman" panose="02020603050405020304" pitchFamily="18" charset="0"/>
              </a:rPr>
              <a:t>If you start to feel tired</a:t>
            </a:r>
          </a:p>
          <a:p>
            <a:pPr marL="285750" marR="0" lvl="0" indent="-285750">
              <a:lnSpc>
                <a:spcPct val="115000"/>
              </a:lnSpc>
              <a:spcBef>
                <a:spcPts val="0"/>
              </a:spcBef>
              <a:spcAft>
                <a:spcPts val="0"/>
              </a:spcAft>
              <a:buSzPct val="105000"/>
              <a:buFont typeface="Wingdings 3" pitchFamily="18" charset="2"/>
              <a:buChar char="p"/>
            </a:pPr>
            <a:r>
              <a:rPr lang="en-IN" dirty="0">
                <a:ea typeface="Calibri" panose="020F0502020204030204" pitchFamily="34" charset="0"/>
                <a:cs typeface="Times New Roman" panose="02020603050405020304" pitchFamily="18" charset="0"/>
              </a:rPr>
              <a:t>Find somewhere safe to stop (not the hard shoulder)</a:t>
            </a:r>
          </a:p>
          <a:p>
            <a:pPr marL="285750" marR="0" lvl="0" indent="-285750">
              <a:lnSpc>
                <a:spcPct val="115000"/>
              </a:lnSpc>
              <a:spcBef>
                <a:spcPts val="0"/>
              </a:spcBef>
              <a:spcAft>
                <a:spcPts val="0"/>
              </a:spcAft>
              <a:buSzPct val="105000"/>
              <a:buFont typeface="Wingdings 3" pitchFamily="18" charset="2"/>
              <a:buChar char="p"/>
            </a:pPr>
            <a:r>
              <a:rPr lang="en-IN" dirty="0">
                <a:ea typeface="Calibri" panose="020F0502020204030204" pitchFamily="34" charset="0"/>
                <a:cs typeface="Times New Roman" panose="02020603050405020304" pitchFamily="18" charset="0"/>
              </a:rPr>
              <a:t>Take two strong caffeine drinks and have a ‘catnap’ for 15 – 20 minutes</a:t>
            </a:r>
          </a:p>
          <a:p>
            <a:pPr marL="285750" marR="0" lvl="0" indent="-285750">
              <a:lnSpc>
                <a:spcPct val="115000"/>
              </a:lnSpc>
              <a:spcBef>
                <a:spcPts val="0"/>
              </a:spcBef>
              <a:spcAft>
                <a:spcPts val="0"/>
              </a:spcAft>
              <a:buSzPct val="105000"/>
              <a:buFont typeface="Wingdings 3" pitchFamily="18" charset="2"/>
              <a:buChar char="p"/>
            </a:pPr>
            <a:r>
              <a:rPr lang="en-IN" dirty="0">
                <a:ea typeface="Calibri" panose="020F0502020204030204" pitchFamily="34" charset="0"/>
                <a:cs typeface="Times New Roman" panose="02020603050405020304" pitchFamily="18" charset="0"/>
              </a:rPr>
              <a:t>Find somewhere suitable to sleep overnight, if necessary </a:t>
            </a:r>
            <a:endParaRPr lang="en-US" dirty="0">
              <a:ea typeface="Calibri" panose="020F0502020204030204" pitchFamily="34" charset="0"/>
              <a:cs typeface="Times New Roman" panose="02020603050405020304" pitchFamily="18" charset="0"/>
            </a:endParaRPr>
          </a:p>
          <a:p>
            <a:pPr marL="285750" marR="0" lvl="0" indent="-285750">
              <a:lnSpc>
                <a:spcPct val="115000"/>
              </a:lnSpc>
              <a:spcBef>
                <a:spcPts val="0"/>
              </a:spcBef>
              <a:spcAft>
                <a:spcPts val="0"/>
              </a:spcAft>
              <a:buSzPct val="105000"/>
              <a:buFont typeface="Wingdings 3" pitchFamily="18" charset="2"/>
              <a:buChar char="p"/>
            </a:pPr>
            <a:r>
              <a:rPr lang="en-IN" dirty="0">
                <a:ea typeface="Calibri" panose="020F0502020204030204" pitchFamily="34" charset="0"/>
                <a:cs typeface="Times New Roman" panose="02020603050405020304" pitchFamily="18" charset="0"/>
              </a:rPr>
              <a:t>Discuss concerns with your manager</a:t>
            </a:r>
            <a:endParaRPr lang="en-US" dirty="0">
              <a:ea typeface="Calibri" panose="020F0502020204030204" pitchFamily="34" charset="0"/>
              <a:cs typeface="Times New Roman" panose="02020603050405020304" pitchFamily="18" charset="0"/>
            </a:endParaRPr>
          </a:p>
          <a:p>
            <a:pPr marL="285750" marR="0" lvl="0" indent="-285750">
              <a:lnSpc>
                <a:spcPct val="115000"/>
              </a:lnSpc>
              <a:spcBef>
                <a:spcPts val="0"/>
              </a:spcBef>
              <a:spcAft>
                <a:spcPts val="0"/>
              </a:spcAft>
              <a:buSzPct val="105000"/>
              <a:buFont typeface="Wingdings 3" pitchFamily="18" charset="2"/>
              <a:buChar char="p"/>
            </a:pPr>
            <a:r>
              <a:rPr lang="en-IN" dirty="0">
                <a:ea typeface="Calibri" panose="020F0502020204030204" pitchFamily="34" charset="0"/>
                <a:cs typeface="Times New Roman" panose="02020603050405020304" pitchFamily="18" charset="0"/>
              </a:rPr>
              <a:t>If you are concerned about your driving hours, journeys or schedules or if you find yourself driving when too tired, discuss this with your line manager</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381000" y="571500"/>
            <a:ext cx="82296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Aft>
                <a:spcPts val="1000"/>
              </a:spcAft>
            </a:pPr>
            <a:r>
              <a:rPr lang="en-IN" sz="3200" dirty="0">
                <a:latin typeface="+mn-lt"/>
                <a:ea typeface="Calibri" panose="020F0502020204030204" pitchFamily="34" charset="0"/>
                <a:cs typeface="Times New Roman" panose="02020603050405020304" pitchFamily="18" charset="0"/>
              </a:rPr>
              <a:t>FITNESS TO DRIVE</a:t>
            </a:r>
            <a:endParaRPr lang="en-US" sz="3200"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1032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92100" y="1376362"/>
            <a:ext cx="4191000" cy="376238"/>
          </a:xfrm>
          <a:prstGeom prst="rect">
            <a:avLst/>
          </a:prstGeom>
          <a:solidFill>
            <a:schemeClr val="accent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ts val="1700"/>
              </a:lnSpc>
              <a:spcBef>
                <a:spcPts val="0"/>
              </a:spcBef>
              <a:spcAft>
                <a:spcPts val="0"/>
              </a:spcAft>
              <a:buSzPct val="105000"/>
            </a:pPr>
            <a:r>
              <a:rPr lang="en-IN" sz="2000" b="1" dirty="0">
                <a:ea typeface="Times New Roman" panose="02020603050405020304" pitchFamily="18" charset="0"/>
                <a:cs typeface="Times New Roman" panose="02020603050405020304" pitchFamily="18" charset="0"/>
              </a:rPr>
              <a:t>Destructed Driving </a:t>
            </a:r>
          </a:p>
        </p:txBody>
      </p:sp>
      <p:sp>
        <p:nvSpPr>
          <p:cNvPr id="7" name="Rectangle 6"/>
          <p:cNvSpPr>
            <a:spLocks noChangeArrowheads="1"/>
          </p:cNvSpPr>
          <p:nvPr/>
        </p:nvSpPr>
        <p:spPr bwMode="gray">
          <a:xfrm>
            <a:off x="292100" y="1752600"/>
            <a:ext cx="4191000" cy="47244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742950" lvl="1" indent="-285750">
              <a:buSzPct val="105000"/>
              <a:buFont typeface="Wingdings 3" pitchFamily="18" charset="2"/>
              <a:buChar char=""/>
            </a:pPr>
            <a:r>
              <a:rPr lang="en-IN" dirty="0">
                <a:ea typeface="Times New Roman" panose="02020603050405020304" pitchFamily="18" charset="0"/>
                <a:cs typeface="Times New Roman" panose="02020603050405020304" pitchFamily="18" charset="0"/>
              </a:rPr>
              <a:t>The number one cause of car accidents is not a criminal that drove drunk, sped or ran a red light. </a:t>
            </a:r>
          </a:p>
          <a:p>
            <a:pPr marL="742950" lvl="1" indent="-285750">
              <a:buSzPct val="105000"/>
              <a:buFont typeface="Wingdings 3" pitchFamily="18" charset="2"/>
              <a:buChar char=""/>
            </a:pPr>
            <a:r>
              <a:rPr lang="en-IN" dirty="0">
                <a:ea typeface="Times New Roman" panose="02020603050405020304" pitchFamily="18" charset="0"/>
                <a:cs typeface="Times New Roman" panose="02020603050405020304" pitchFamily="18" charset="0"/>
              </a:rPr>
              <a:t>Distracted drivers are the top cause of car accidents in the U.S. today. </a:t>
            </a:r>
          </a:p>
          <a:p>
            <a:pPr marL="742950" lvl="1" indent="-285750">
              <a:buSzPct val="105000"/>
              <a:buFont typeface="Wingdings 3" pitchFamily="18" charset="2"/>
              <a:buChar char=""/>
            </a:pPr>
            <a:r>
              <a:rPr lang="en-IN" dirty="0">
                <a:ea typeface="Times New Roman" panose="02020603050405020304" pitchFamily="18" charset="0"/>
                <a:cs typeface="Times New Roman" panose="02020603050405020304" pitchFamily="18" charset="0"/>
              </a:rPr>
              <a:t>A distracted driver is a motorist that diverts his or her attention from the road, usually to talk on a cell phone, send a text message or eat food</a:t>
            </a:r>
          </a:p>
        </p:txBody>
      </p:sp>
      <p:sp>
        <p:nvSpPr>
          <p:cNvPr id="8" name="Rectangle 2"/>
          <p:cNvSpPr txBox="1">
            <a:spLocks noChangeArrowheads="1"/>
          </p:cNvSpPr>
          <p:nvPr/>
        </p:nvSpPr>
        <p:spPr>
          <a:xfrm>
            <a:off x="381000" y="571500"/>
            <a:ext cx="82296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Aft>
                <a:spcPts val="1000"/>
              </a:spcAft>
            </a:pPr>
            <a:r>
              <a:rPr lang="en-IN" sz="3200" dirty="0">
                <a:latin typeface="+mn-lt"/>
                <a:ea typeface="Calibri" panose="020F0502020204030204" pitchFamily="34" charset="0"/>
                <a:cs typeface="Times New Roman" panose="02020603050405020304" pitchFamily="18" charset="0"/>
              </a:rPr>
              <a:t>WHAT CAUSES ROAD ACCIDENT</a:t>
            </a:r>
            <a:endParaRPr lang="en-US" sz="3200" dirty="0">
              <a:latin typeface="+mn-lt"/>
              <a:ea typeface="Calibri" panose="020F0502020204030204" pitchFamily="34" charset="0"/>
              <a:cs typeface="Times New Roman" panose="02020603050405020304" pitchFamily="18" charset="0"/>
            </a:endParaRPr>
          </a:p>
        </p:txBody>
      </p:sp>
      <p:sp>
        <p:nvSpPr>
          <p:cNvPr id="5" name="Rectangle 2"/>
          <p:cNvSpPr>
            <a:spLocks noChangeArrowheads="1"/>
          </p:cNvSpPr>
          <p:nvPr/>
        </p:nvSpPr>
        <p:spPr bwMode="gray">
          <a:xfrm>
            <a:off x="4724400" y="1371600"/>
            <a:ext cx="4191000" cy="376238"/>
          </a:xfrm>
          <a:prstGeom prst="rect">
            <a:avLst/>
          </a:prstGeom>
          <a:solidFill>
            <a:schemeClr val="accent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lvl="0">
              <a:lnSpc>
                <a:spcPts val="2100"/>
              </a:lnSpc>
              <a:buSzPct val="105000"/>
            </a:pPr>
            <a:r>
              <a:rPr lang="en-IN" sz="2000" b="1" dirty="0"/>
              <a:t>Speeding </a:t>
            </a:r>
          </a:p>
        </p:txBody>
      </p:sp>
      <p:sp>
        <p:nvSpPr>
          <p:cNvPr id="9" name="Rectangle 8"/>
          <p:cNvSpPr>
            <a:spLocks noChangeArrowheads="1"/>
          </p:cNvSpPr>
          <p:nvPr/>
        </p:nvSpPr>
        <p:spPr bwMode="gray">
          <a:xfrm>
            <a:off x="4724400" y="1747838"/>
            <a:ext cx="4191000" cy="47244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742950" lvl="1" indent="-285750">
              <a:buSzPct val="105000"/>
              <a:buFont typeface="Wingdings 3" pitchFamily="18" charset="2"/>
              <a:buChar char=""/>
            </a:pPr>
            <a:r>
              <a:rPr lang="en-IN" dirty="0"/>
              <a:t>You’ve seen them on the highway.</a:t>
            </a:r>
          </a:p>
          <a:p>
            <a:pPr marL="742950" lvl="1" indent="-285750">
              <a:buSzPct val="105000"/>
              <a:buFont typeface="Wingdings 3" pitchFamily="18" charset="2"/>
              <a:buChar char=""/>
            </a:pPr>
            <a:r>
              <a:rPr lang="en-IN" dirty="0"/>
              <a:t>Many drivers ignore the speed limit and drive 10, 20 and sometimes 30 mph over the limit.</a:t>
            </a:r>
          </a:p>
          <a:p>
            <a:pPr marL="742950" lvl="1" indent="-285750">
              <a:buSzPct val="105000"/>
              <a:buFont typeface="Wingdings 3" pitchFamily="18" charset="2"/>
              <a:buChar char=""/>
            </a:pPr>
            <a:r>
              <a:rPr lang="en-IN" dirty="0"/>
              <a:t>Speed kills, and travelling above the speed limit is an easy way to cause a car accident. </a:t>
            </a:r>
          </a:p>
          <a:p>
            <a:pPr marL="742950" lvl="1" indent="-285750">
              <a:buSzPct val="105000"/>
              <a:buFont typeface="Wingdings 3" pitchFamily="18" charset="2"/>
              <a:buChar char=""/>
            </a:pPr>
            <a:r>
              <a:rPr lang="en-IN" dirty="0"/>
              <a:t>The faster you drive, the slower your reaction time will be if you need to prevent an auto accident</a:t>
            </a:r>
            <a:endParaRPr lang="en-US" dirty="0">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a:blip r:embed="rId2" cstate="print">
            <a:clrChange>
              <a:clrFrom>
                <a:srgbClr val="FCFEFC"/>
              </a:clrFrom>
              <a:clrTo>
                <a:srgbClr val="FCFEFC">
                  <a:alpha val="0"/>
                </a:srgbClr>
              </a:clrTo>
            </a:clrChange>
            <a:extLst>
              <a:ext uri="{28A0092B-C50C-407E-A947-70E740481C1C}">
                <a14:useLocalDpi xmlns:a14="http://schemas.microsoft.com/office/drawing/2010/main" val="0"/>
              </a:ext>
            </a:extLst>
          </a:blip>
          <a:stretch>
            <a:fillRect/>
          </a:stretch>
        </p:blipFill>
        <p:spPr>
          <a:xfrm>
            <a:off x="2057400" y="5181599"/>
            <a:ext cx="2425700" cy="1217763"/>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5181599"/>
            <a:ext cx="2286000" cy="1217764"/>
          </a:xfrm>
          <a:prstGeom prst="rect">
            <a:avLst/>
          </a:prstGeom>
        </p:spPr>
      </p:pic>
    </p:spTree>
    <p:extLst>
      <p:ext uri="{BB962C8B-B14F-4D97-AF65-F5344CB8AC3E}">
        <p14:creationId xmlns:p14="http://schemas.microsoft.com/office/powerpoint/2010/main" val="1504309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631766"/>
            <a:ext cx="8229600" cy="681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ABOUT PMG</a:t>
            </a:r>
            <a:endParaRPr lang="en-IN" sz="3200" dirty="0">
              <a:latin typeface="+mn-lt"/>
              <a:cs typeface="Arial" panose="020B0604020202020204" pitchFamily="34" charset="0"/>
            </a:endParaRPr>
          </a:p>
        </p:txBody>
      </p:sp>
      <p:sp>
        <p:nvSpPr>
          <p:cNvPr id="7" name="Rectangle 6"/>
          <p:cNvSpPr/>
          <p:nvPr/>
        </p:nvSpPr>
        <p:spPr>
          <a:xfrm>
            <a:off x="159027" y="1796133"/>
            <a:ext cx="8786190" cy="2585323"/>
          </a:xfrm>
          <a:prstGeom prst="rect">
            <a:avLst/>
          </a:prstGeom>
        </p:spPr>
        <p:txBody>
          <a:bodyPr wrap="square">
            <a:spAutoFit/>
          </a:bodyPr>
          <a:lstStyle/>
          <a:p>
            <a:pPr lvl="0" fontAlgn="base">
              <a:spcBef>
                <a:spcPct val="0"/>
              </a:spcBef>
              <a:spcAft>
                <a:spcPct val="0"/>
              </a:spcAft>
            </a:pPr>
            <a:r>
              <a:rPr lang="en-US" sz="1600" dirty="0">
                <a:ea typeface="Calibri" panose="020F0502020204030204" pitchFamily="34" charset="0"/>
                <a:cs typeface="Times New Roman" panose="02020603050405020304" pitchFamily="18" charset="0"/>
              </a:rPr>
              <a:t>At PMG, we deliver Engineering Design and Project Management scopes in Food and Beverage industry. Our team of design engineers and engineering executives has rich experience in Project Planning, Design, Execution and Commissioning with key competencies in areas like 3D Plant Design, Hygienic Engineering, and Project Management. Our safe-by-choice, result-oriented, and pro-active work-ethics allow us deliver work scopes meeting objectives, complete stakeholder alignment and first-time quality.</a:t>
            </a:r>
          </a:p>
          <a:p>
            <a:pPr lvl="0" fontAlgn="base">
              <a:spcBef>
                <a:spcPct val="0"/>
              </a:spcBef>
              <a:spcAft>
                <a:spcPct val="0"/>
              </a:spcAft>
            </a:pPr>
            <a:endParaRPr lang="en-US" sz="1600" dirty="0"/>
          </a:p>
          <a:p>
            <a:pPr lvl="0" fontAlgn="base">
              <a:spcBef>
                <a:spcPct val="0"/>
              </a:spcBef>
              <a:spcAft>
                <a:spcPct val="0"/>
              </a:spcAft>
            </a:pPr>
            <a:r>
              <a:rPr lang="en-US" b="1" dirty="0">
                <a:solidFill>
                  <a:srgbClr val="00B050"/>
                </a:solidFill>
                <a:ea typeface="Calibri" panose="020F0502020204030204" pitchFamily="34" charset="0"/>
                <a:cs typeface="Times New Roman" panose="02020603050405020304" pitchFamily="18" charset="0"/>
              </a:rPr>
              <a:t>PMG Knowledge Repository: </a:t>
            </a:r>
            <a:r>
              <a:rPr lang="en-US" b="1" dirty="0">
                <a:ea typeface="Calibri" panose="020F0502020204030204" pitchFamily="34" charset="0"/>
                <a:cs typeface="Times New Roman" panose="02020603050405020304" pitchFamily="18" charset="0"/>
              </a:rPr>
              <a:t>Targeted Knowledge Sharing &amp; Skill Development</a:t>
            </a:r>
            <a:endParaRPr lang="en-US" dirty="0"/>
          </a:p>
          <a:p>
            <a:pPr lvl="0" fontAlgn="base">
              <a:spcBef>
                <a:spcPct val="0"/>
              </a:spcBef>
              <a:spcAft>
                <a:spcPct val="0"/>
              </a:spcAft>
            </a:pPr>
            <a:r>
              <a:rPr lang="en-US" sz="1600" dirty="0">
                <a:ea typeface="Calibri" panose="020F0502020204030204" pitchFamily="34" charset="0"/>
                <a:cs typeface="Times New Roman" panose="02020603050405020304" pitchFamily="18" charset="0"/>
              </a:rPr>
              <a:t>Precise and focused training modules for the exhaustive set of people working in manufacturing industry, instilling qualities of self-belief, creative thinking &amp; widened perspective.</a:t>
            </a:r>
            <a:endParaRPr lang="en-US" sz="1600" dirty="0"/>
          </a:p>
          <a:p>
            <a:pPr lvl="0" fontAlgn="base">
              <a:spcBef>
                <a:spcPct val="0"/>
              </a:spcBef>
              <a:spcAft>
                <a:spcPct val="0"/>
              </a:spcAft>
            </a:pPr>
            <a:endParaRPr lang="en-US" sz="1600" dirty="0"/>
          </a:p>
        </p:txBody>
      </p:sp>
      <p:sp>
        <p:nvSpPr>
          <p:cNvPr id="8" name="Rectangle 7"/>
          <p:cNvSpPr/>
          <p:nvPr/>
        </p:nvSpPr>
        <p:spPr>
          <a:xfrm>
            <a:off x="159027" y="1313411"/>
            <a:ext cx="8786190" cy="584775"/>
          </a:xfrm>
          <a:prstGeom prst="rect">
            <a:avLst/>
          </a:prstGeom>
        </p:spPr>
        <p:txBody>
          <a:bodyPr wrap="square">
            <a:spAutoFit/>
          </a:bodyPr>
          <a:lstStyle/>
          <a:p>
            <a:pPr>
              <a:spcAft>
                <a:spcPts val="3300"/>
              </a:spcAft>
            </a:pPr>
            <a:r>
              <a:rPr lang="en-IN" sz="1600" b="1" dirty="0">
                <a:solidFill>
                  <a:srgbClr val="00B050"/>
                </a:solidFill>
                <a:ea typeface="Calibri" panose="020F0502020204030204" pitchFamily="34" charset="0"/>
                <a:cs typeface="Times New Roman" panose="02020603050405020304" pitchFamily="18" charset="0"/>
              </a:rPr>
              <a:t>“BUILDING FOOD FACTORIES WITH TOP QUALITY STANDARDS OF NESTLE, MONDELEZ,ABBOTT,    DANONE USING 3D DESIGN AND HYGIENIC ENGINEERING.”</a:t>
            </a:r>
            <a:endParaRPr lang="en-US" sz="1100" dirty="0">
              <a:effectLst/>
              <a:ea typeface="Calibri" panose="020F0502020204030204" pitchFamily="34" charset="0"/>
              <a:cs typeface="Times New Roman" panose="02020603050405020304" pitchFamily="18" charset="0"/>
            </a:endParaRPr>
          </a:p>
        </p:txBody>
      </p:sp>
      <p:sp>
        <p:nvSpPr>
          <p:cNvPr id="9" name="TextBox 8"/>
          <p:cNvSpPr txBox="1"/>
          <p:nvPr/>
        </p:nvSpPr>
        <p:spPr>
          <a:xfrm>
            <a:off x="602974" y="4279400"/>
            <a:ext cx="4041913" cy="2031325"/>
          </a:xfrm>
          <a:prstGeom prst="rect">
            <a:avLst/>
          </a:prstGeom>
          <a:noFill/>
        </p:spPr>
        <p:txBody>
          <a:bodyPr wrap="square" rtlCol="0">
            <a:spAutoFit/>
          </a:bodyPr>
          <a:lstStyle/>
          <a:p>
            <a:pPr marL="285750" indent="-285750">
              <a:buClr>
                <a:srgbClr val="00B050"/>
              </a:buClr>
              <a:buFont typeface="Webdings" panose="05030102010509060703" pitchFamily="18" charset="2"/>
              <a:buChar char=""/>
            </a:pPr>
            <a:r>
              <a:rPr lang="en-US" sz="1400" dirty="0">
                <a:solidFill>
                  <a:srgbClr val="00B050"/>
                </a:solidFill>
              </a:rPr>
              <a:t>Clear Learning Objectives</a:t>
            </a:r>
          </a:p>
          <a:p>
            <a:pPr>
              <a:buClr>
                <a:srgbClr val="00B050"/>
              </a:buClr>
            </a:pPr>
            <a:r>
              <a:rPr lang="en-US" sz="1400" dirty="0"/>
              <a:t>Focused approach to skill development and     knowledge sharing</a:t>
            </a:r>
          </a:p>
          <a:p>
            <a:pPr marL="285750" indent="-285750">
              <a:buClr>
                <a:srgbClr val="00B050"/>
              </a:buClr>
              <a:buFont typeface="Webdings" panose="05030102010509060703" pitchFamily="18" charset="2"/>
              <a:buChar char=""/>
            </a:pPr>
            <a:r>
              <a:rPr lang="en-US" sz="1400" dirty="0">
                <a:solidFill>
                  <a:srgbClr val="00B050"/>
                </a:solidFill>
              </a:rPr>
              <a:t>Progressive Evaluation</a:t>
            </a:r>
          </a:p>
          <a:p>
            <a:pPr>
              <a:buClr>
                <a:srgbClr val="00B050"/>
              </a:buClr>
            </a:pPr>
            <a:r>
              <a:rPr lang="en-US" sz="1400" dirty="0"/>
              <a:t>Gauging improvement on every step and keeping audience connected.</a:t>
            </a:r>
          </a:p>
          <a:p>
            <a:pPr marL="285750" indent="-285750">
              <a:buClr>
                <a:srgbClr val="00B050"/>
              </a:buClr>
              <a:buFont typeface="Webdings" panose="05030102010509060703" pitchFamily="18" charset="2"/>
              <a:buChar char=""/>
            </a:pPr>
            <a:r>
              <a:rPr lang="en-US" sz="1400" dirty="0">
                <a:solidFill>
                  <a:srgbClr val="00B050"/>
                </a:solidFill>
              </a:rPr>
              <a:t>After-training follow-ups</a:t>
            </a:r>
          </a:p>
          <a:p>
            <a:pPr>
              <a:buClr>
                <a:srgbClr val="00B050"/>
              </a:buClr>
            </a:pPr>
            <a:r>
              <a:rPr lang="en-US" sz="1400" dirty="0"/>
              <a:t>We systematically track differential progress of recipients after the training.</a:t>
            </a:r>
          </a:p>
        </p:txBody>
      </p:sp>
      <p:sp>
        <p:nvSpPr>
          <p:cNvPr id="13" name="TextBox 12"/>
          <p:cNvSpPr txBox="1"/>
          <p:nvPr/>
        </p:nvSpPr>
        <p:spPr>
          <a:xfrm>
            <a:off x="4644887" y="4279400"/>
            <a:ext cx="4041913" cy="2031325"/>
          </a:xfrm>
          <a:prstGeom prst="rect">
            <a:avLst/>
          </a:prstGeom>
          <a:noFill/>
        </p:spPr>
        <p:txBody>
          <a:bodyPr wrap="square" rtlCol="0">
            <a:spAutoFit/>
          </a:bodyPr>
          <a:lstStyle/>
          <a:p>
            <a:pPr marL="285750" indent="-285750">
              <a:buClr>
                <a:srgbClr val="00B050"/>
              </a:buClr>
              <a:buFont typeface="Webdings" panose="05030102010509060703" pitchFamily="18" charset="2"/>
              <a:buChar char=""/>
            </a:pPr>
            <a:r>
              <a:rPr lang="en-US" sz="1400" dirty="0">
                <a:solidFill>
                  <a:srgbClr val="00B050"/>
                </a:solidFill>
              </a:rPr>
              <a:t>Audience Specific Approach</a:t>
            </a:r>
          </a:p>
          <a:p>
            <a:pPr>
              <a:buClr>
                <a:srgbClr val="00B050"/>
              </a:buClr>
            </a:pPr>
            <a:r>
              <a:rPr lang="en-US" sz="1400" dirty="0"/>
              <a:t>Programs are fine-tuned to the ability and interests of the recipients.</a:t>
            </a:r>
          </a:p>
          <a:p>
            <a:pPr marL="285750" indent="-285750">
              <a:buClr>
                <a:srgbClr val="00B050"/>
              </a:buClr>
              <a:buFont typeface="Webdings" panose="05030102010509060703" pitchFamily="18" charset="2"/>
              <a:buChar char=""/>
            </a:pPr>
            <a:r>
              <a:rPr lang="en-US" sz="1400" dirty="0">
                <a:solidFill>
                  <a:srgbClr val="00B050"/>
                </a:solidFill>
              </a:rPr>
              <a:t>Multiple Awe-moments</a:t>
            </a:r>
          </a:p>
          <a:p>
            <a:pPr>
              <a:buClr>
                <a:srgbClr val="00B050"/>
              </a:buClr>
            </a:pPr>
            <a:r>
              <a:rPr lang="en-US" sz="1400" dirty="0"/>
              <a:t>Awe-moments are refreshing and increase receptivity many-fold.</a:t>
            </a:r>
          </a:p>
          <a:p>
            <a:pPr marL="285750" indent="-285750">
              <a:buClr>
                <a:srgbClr val="00B050"/>
              </a:buClr>
              <a:buFont typeface="Webdings" panose="05030102010509060703" pitchFamily="18" charset="2"/>
              <a:buChar char=""/>
            </a:pPr>
            <a:r>
              <a:rPr lang="en-US" sz="1400" dirty="0">
                <a:solidFill>
                  <a:srgbClr val="00B050"/>
                </a:solidFill>
              </a:rPr>
              <a:t>Seasoned Trainers</a:t>
            </a:r>
          </a:p>
          <a:p>
            <a:pPr>
              <a:buClr>
                <a:srgbClr val="00B050"/>
              </a:buClr>
            </a:pPr>
            <a:r>
              <a:rPr lang="en-US" sz="1400" dirty="0"/>
              <a:t>PMG trainers are subject matter experts with substantial work experience.</a:t>
            </a:r>
          </a:p>
        </p:txBody>
      </p:sp>
    </p:spTree>
    <p:extLst>
      <p:ext uri="{BB962C8B-B14F-4D97-AF65-F5344CB8AC3E}">
        <p14:creationId xmlns:p14="http://schemas.microsoft.com/office/powerpoint/2010/main" val="4163096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92100" y="1376362"/>
            <a:ext cx="4191000" cy="376238"/>
          </a:xfrm>
          <a:prstGeom prst="rect">
            <a:avLst/>
          </a:prstGeom>
          <a:solidFill>
            <a:schemeClr val="accent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ts val="1700"/>
              </a:lnSpc>
              <a:spcBef>
                <a:spcPts val="0"/>
              </a:spcBef>
              <a:spcAft>
                <a:spcPts val="0"/>
              </a:spcAft>
              <a:buSzPct val="105000"/>
            </a:pPr>
            <a:r>
              <a:rPr lang="en-IN" sz="2000" b="1" dirty="0">
                <a:ea typeface="Times New Roman" panose="02020603050405020304" pitchFamily="18" charset="0"/>
              </a:rPr>
              <a:t>Drunk Driving</a:t>
            </a:r>
            <a:endParaRPr lang="en-IN" sz="2000" b="1" dirty="0">
              <a:ea typeface="Times New Roman" panose="02020603050405020304" pitchFamily="18" charset="0"/>
              <a:cs typeface="Times New Roman" panose="02020603050405020304" pitchFamily="18" charset="0"/>
            </a:endParaRPr>
          </a:p>
        </p:txBody>
      </p:sp>
      <p:sp>
        <p:nvSpPr>
          <p:cNvPr id="7" name="Rectangle 6"/>
          <p:cNvSpPr>
            <a:spLocks noChangeArrowheads="1"/>
          </p:cNvSpPr>
          <p:nvPr/>
        </p:nvSpPr>
        <p:spPr bwMode="gray">
          <a:xfrm>
            <a:off x="292100" y="1752600"/>
            <a:ext cx="4191000" cy="47244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742950" lvl="1" indent="-285750" fontAlgn="base">
              <a:spcBef>
                <a:spcPts val="1200"/>
              </a:spcBef>
              <a:spcAft>
                <a:spcPts val="1200"/>
              </a:spcAft>
              <a:buSzPct val="105000"/>
              <a:buFont typeface="Wingdings 3" pitchFamily="18" charset="2"/>
              <a:buChar char=""/>
            </a:pPr>
            <a:r>
              <a:rPr lang="en-IN" dirty="0">
                <a:ea typeface="Times New Roman" panose="02020603050405020304" pitchFamily="18" charset="0"/>
              </a:rPr>
              <a:t>When you drink, you lose the ability to focus and function properly and its very dangerous when operating a vehicle. </a:t>
            </a:r>
          </a:p>
          <a:p>
            <a:pPr marL="742950" lvl="1" indent="-285750" fontAlgn="base">
              <a:spcBef>
                <a:spcPts val="1200"/>
              </a:spcBef>
              <a:spcAft>
                <a:spcPts val="1200"/>
              </a:spcAft>
              <a:buSzPct val="105000"/>
              <a:buFont typeface="Wingdings 3" pitchFamily="18" charset="2"/>
              <a:buChar char=""/>
            </a:pPr>
            <a:r>
              <a:rPr lang="en-IN" dirty="0">
                <a:ea typeface="Times New Roman" panose="02020603050405020304" pitchFamily="18" charset="0"/>
              </a:rPr>
              <a:t>Driving under the influence of alcohol causes car accidents every day, even when they are one the top causes that can be avoided. </a:t>
            </a:r>
          </a:p>
        </p:txBody>
      </p:sp>
      <p:sp>
        <p:nvSpPr>
          <p:cNvPr id="8" name="Rectangle 2"/>
          <p:cNvSpPr txBox="1">
            <a:spLocks noChangeArrowheads="1"/>
          </p:cNvSpPr>
          <p:nvPr/>
        </p:nvSpPr>
        <p:spPr>
          <a:xfrm>
            <a:off x="381000" y="571500"/>
            <a:ext cx="82296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Aft>
                <a:spcPts val="1000"/>
              </a:spcAft>
            </a:pPr>
            <a:r>
              <a:rPr lang="en-IN" sz="3200" dirty="0">
                <a:latin typeface="+mn-lt"/>
                <a:ea typeface="Calibri" panose="020F0502020204030204" pitchFamily="34" charset="0"/>
                <a:cs typeface="Times New Roman" panose="02020603050405020304" pitchFamily="18" charset="0"/>
              </a:rPr>
              <a:t>WHAT CAUSES ROAD ACCIDENT</a:t>
            </a:r>
            <a:endParaRPr lang="en-US" sz="3200" dirty="0">
              <a:latin typeface="+mn-lt"/>
              <a:ea typeface="Calibri" panose="020F0502020204030204" pitchFamily="34" charset="0"/>
              <a:cs typeface="Times New Roman" panose="02020603050405020304" pitchFamily="18" charset="0"/>
            </a:endParaRPr>
          </a:p>
        </p:txBody>
      </p:sp>
      <p:sp>
        <p:nvSpPr>
          <p:cNvPr id="5" name="Rectangle 2"/>
          <p:cNvSpPr>
            <a:spLocks noChangeArrowheads="1"/>
          </p:cNvSpPr>
          <p:nvPr/>
        </p:nvSpPr>
        <p:spPr bwMode="gray">
          <a:xfrm>
            <a:off x="4724400" y="1371600"/>
            <a:ext cx="4191000" cy="376238"/>
          </a:xfrm>
          <a:prstGeom prst="rect">
            <a:avLst/>
          </a:prstGeom>
          <a:solidFill>
            <a:schemeClr val="accent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lvl="0">
              <a:lnSpc>
                <a:spcPts val="2100"/>
              </a:lnSpc>
              <a:buSzPct val="105000"/>
            </a:pPr>
            <a:r>
              <a:rPr lang="en-IN" sz="2000" b="1" dirty="0"/>
              <a:t>Reckless Driving</a:t>
            </a:r>
          </a:p>
        </p:txBody>
      </p:sp>
      <p:sp>
        <p:nvSpPr>
          <p:cNvPr id="9" name="Rectangle 8"/>
          <p:cNvSpPr>
            <a:spLocks noChangeArrowheads="1"/>
          </p:cNvSpPr>
          <p:nvPr/>
        </p:nvSpPr>
        <p:spPr bwMode="gray">
          <a:xfrm>
            <a:off x="4724400" y="1747838"/>
            <a:ext cx="4191000" cy="47244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742950" lvl="1" indent="-285750">
              <a:buSzPct val="105000"/>
              <a:buFont typeface="Wingdings 3" pitchFamily="18" charset="2"/>
              <a:buChar char=""/>
            </a:pPr>
            <a:r>
              <a:rPr lang="en-IN" dirty="0">
                <a:ea typeface="Times New Roman" panose="02020603050405020304" pitchFamily="18" charset="0"/>
              </a:rPr>
              <a:t>If you don’t drive carefully, and you may end up in a needless car accident. </a:t>
            </a:r>
          </a:p>
          <a:p>
            <a:pPr marL="742950" lvl="1" indent="-285750">
              <a:buSzPct val="105000"/>
              <a:buFont typeface="Wingdings 3" pitchFamily="18" charset="2"/>
              <a:buChar char=""/>
            </a:pPr>
            <a:r>
              <a:rPr lang="en-IN" dirty="0">
                <a:ea typeface="Times New Roman" panose="02020603050405020304" pitchFamily="18" charset="0"/>
              </a:rPr>
              <a:t>That’s what often happens to reckless drivers who speed, change lanes too quickly or tailgate before causing a car accident. </a:t>
            </a:r>
          </a:p>
          <a:p>
            <a:pPr marL="742950" lvl="1" indent="-285750">
              <a:buSzPct val="105000"/>
              <a:buFont typeface="Wingdings 3" pitchFamily="18" charset="2"/>
              <a:buChar char=""/>
            </a:pPr>
            <a:r>
              <a:rPr lang="en-IN" dirty="0">
                <a:ea typeface="Times New Roman" panose="02020603050405020304" pitchFamily="18" charset="0"/>
              </a:rPr>
              <a:t>Reckless drivers are often impatient in traffic so be sure to take extra care around aggressive drivers</a:t>
            </a:r>
            <a:endParaRPr lang="en-US" dirty="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5029200"/>
            <a:ext cx="2630343" cy="137160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9257" y="5029200"/>
            <a:ext cx="2630343" cy="1363662"/>
          </a:xfrm>
          <a:prstGeom prst="rect">
            <a:avLst/>
          </a:prstGeom>
        </p:spPr>
      </p:pic>
    </p:spTree>
    <p:extLst>
      <p:ext uri="{BB962C8B-B14F-4D97-AF65-F5344CB8AC3E}">
        <p14:creationId xmlns:p14="http://schemas.microsoft.com/office/powerpoint/2010/main" val="3861760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92100" y="1376362"/>
            <a:ext cx="4191000" cy="376238"/>
          </a:xfrm>
          <a:prstGeom prst="rect">
            <a:avLst/>
          </a:prstGeom>
          <a:solidFill>
            <a:schemeClr val="accent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buSzPct val="105000"/>
            </a:pPr>
            <a:r>
              <a:rPr lang="en-IN" sz="2000" b="1" dirty="0"/>
              <a:t>Rain</a:t>
            </a:r>
          </a:p>
        </p:txBody>
      </p:sp>
      <p:sp>
        <p:nvSpPr>
          <p:cNvPr id="7" name="Rectangle 6"/>
          <p:cNvSpPr>
            <a:spLocks noChangeArrowheads="1"/>
          </p:cNvSpPr>
          <p:nvPr/>
        </p:nvSpPr>
        <p:spPr bwMode="gray">
          <a:xfrm>
            <a:off x="292100" y="1752600"/>
            <a:ext cx="4191000" cy="47244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742950" lvl="1" indent="-285750">
              <a:buSzPct val="105000"/>
              <a:buFont typeface="Wingdings 3" pitchFamily="18" charset="2"/>
              <a:buChar char=""/>
            </a:pPr>
            <a:r>
              <a:rPr lang="en-IN" dirty="0"/>
              <a:t>If the weather gets bad so do the roads. </a:t>
            </a:r>
          </a:p>
          <a:p>
            <a:pPr marL="742950" lvl="1" indent="-285750">
              <a:buSzPct val="105000"/>
              <a:buFont typeface="Wingdings 3" pitchFamily="18" charset="2"/>
              <a:buChar char=""/>
            </a:pPr>
            <a:r>
              <a:rPr lang="en-IN" dirty="0"/>
              <a:t>Car accidents happen very often in the rain because water creates slick and dangerous surfaces for cars, trucks, and motorcycles and often causes automobiles to spin out of control or skid while braking. </a:t>
            </a:r>
          </a:p>
          <a:p>
            <a:pPr marL="742950" lvl="1" indent="-285750">
              <a:buSzPct val="105000"/>
              <a:buFont typeface="Wingdings 3" pitchFamily="18" charset="2"/>
              <a:buChar char=""/>
            </a:pPr>
            <a:r>
              <a:rPr lang="en-IN" dirty="0"/>
              <a:t>To avoid a car accident, drive extra careful when it rains. </a:t>
            </a:r>
            <a:endParaRPr lang="en-US" dirty="0">
              <a:ea typeface="Times New Roman" panose="02020603050405020304" pitchFamily="18" charset="0"/>
            </a:endParaRPr>
          </a:p>
        </p:txBody>
      </p:sp>
      <p:sp>
        <p:nvSpPr>
          <p:cNvPr id="8" name="Rectangle 2"/>
          <p:cNvSpPr txBox="1">
            <a:spLocks noChangeArrowheads="1"/>
          </p:cNvSpPr>
          <p:nvPr/>
        </p:nvSpPr>
        <p:spPr>
          <a:xfrm>
            <a:off x="381000" y="571500"/>
            <a:ext cx="82296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Aft>
                <a:spcPts val="1000"/>
              </a:spcAft>
            </a:pPr>
            <a:r>
              <a:rPr lang="en-IN" sz="3200" dirty="0">
                <a:latin typeface="+mn-lt"/>
                <a:ea typeface="Calibri" panose="020F0502020204030204" pitchFamily="34" charset="0"/>
                <a:cs typeface="Times New Roman" panose="02020603050405020304" pitchFamily="18" charset="0"/>
              </a:rPr>
              <a:t>WHAT CAUSES ROAD ACCIDENT</a:t>
            </a:r>
            <a:endParaRPr lang="en-US" sz="3200" dirty="0">
              <a:latin typeface="+mn-lt"/>
              <a:ea typeface="Calibri" panose="020F0502020204030204" pitchFamily="34" charset="0"/>
              <a:cs typeface="Times New Roman" panose="02020603050405020304" pitchFamily="18" charset="0"/>
            </a:endParaRPr>
          </a:p>
        </p:txBody>
      </p:sp>
      <p:sp>
        <p:nvSpPr>
          <p:cNvPr id="5" name="Rectangle 2"/>
          <p:cNvSpPr>
            <a:spLocks noChangeArrowheads="1"/>
          </p:cNvSpPr>
          <p:nvPr/>
        </p:nvSpPr>
        <p:spPr bwMode="gray">
          <a:xfrm>
            <a:off x="4724400" y="1371600"/>
            <a:ext cx="4191000" cy="376238"/>
          </a:xfrm>
          <a:prstGeom prst="rect">
            <a:avLst/>
          </a:prstGeom>
          <a:solidFill>
            <a:schemeClr val="accent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ts val="1800"/>
              </a:lnSpc>
              <a:buSzPct val="105000"/>
            </a:pPr>
            <a:r>
              <a:rPr lang="en-IN" sz="2000" b="1" dirty="0"/>
              <a:t>Running Stop Sign</a:t>
            </a:r>
          </a:p>
        </p:txBody>
      </p:sp>
      <p:sp>
        <p:nvSpPr>
          <p:cNvPr id="9" name="Rectangle 8"/>
          <p:cNvSpPr>
            <a:spLocks noChangeArrowheads="1"/>
          </p:cNvSpPr>
          <p:nvPr/>
        </p:nvSpPr>
        <p:spPr bwMode="gray">
          <a:xfrm>
            <a:off x="4724400" y="1747838"/>
            <a:ext cx="4191000" cy="47244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742950" lvl="1" indent="-285750">
              <a:lnSpc>
                <a:spcPts val="1800"/>
              </a:lnSpc>
              <a:buSzPct val="105000"/>
              <a:buFont typeface="Wingdings 3" pitchFamily="18" charset="2"/>
              <a:buChar char=""/>
            </a:pPr>
            <a:r>
              <a:rPr lang="en-IN" dirty="0"/>
              <a:t>Stop signs should never be ignored, but when they are, serious car accidents are often the result. </a:t>
            </a:r>
          </a:p>
          <a:p>
            <a:pPr marL="742950" lvl="1" indent="-285750">
              <a:lnSpc>
                <a:spcPts val="1800"/>
              </a:lnSpc>
              <a:buSzPct val="105000"/>
              <a:buFont typeface="Wingdings 3" pitchFamily="18" charset="2"/>
              <a:buChar char=""/>
            </a:pPr>
            <a:r>
              <a:rPr lang="en-IN" dirty="0"/>
              <a:t>Each year, thousands of car accidents occur because one driver ran a stop sign.</a:t>
            </a:r>
          </a:p>
          <a:p>
            <a:pPr marL="742950" lvl="1" indent="-285750">
              <a:lnSpc>
                <a:spcPts val="1800"/>
              </a:lnSpc>
              <a:buSzPct val="105000"/>
              <a:buFont typeface="Wingdings 3" pitchFamily="18" charset="2"/>
              <a:buChar char=""/>
            </a:pPr>
            <a:r>
              <a:rPr lang="en-IN" dirty="0"/>
              <a:t>Many rollover accidents and side-impact car accidents result from drivers that run stop signs. </a:t>
            </a:r>
          </a:p>
          <a:p>
            <a:pPr marL="742950" lvl="1" indent="-285750">
              <a:lnSpc>
                <a:spcPts val="1800"/>
              </a:lnSpc>
              <a:buSzPct val="105000"/>
              <a:buFont typeface="Wingdings 3" pitchFamily="18" charset="2"/>
              <a:buChar char=""/>
            </a:pPr>
            <a:r>
              <a:rPr lang="en-IN" dirty="0"/>
              <a:t>You should always look both ways when proceeding through a stop sign.  </a:t>
            </a:r>
            <a:endParaRPr lang="en-US" dirty="0">
              <a:ea typeface="Times New Roman" panose="02020603050405020304" pitchFamily="18"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4997286"/>
            <a:ext cx="3048000" cy="1403514"/>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5009986"/>
            <a:ext cx="3048000" cy="1390814"/>
          </a:xfrm>
          <a:prstGeom prst="rect">
            <a:avLst/>
          </a:prstGeom>
        </p:spPr>
      </p:pic>
    </p:spTree>
    <p:extLst>
      <p:ext uri="{BB962C8B-B14F-4D97-AF65-F5344CB8AC3E}">
        <p14:creationId xmlns:p14="http://schemas.microsoft.com/office/powerpoint/2010/main" val="3942447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92100" y="1376362"/>
            <a:ext cx="4191000" cy="376238"/>
          </a:xfrm>
          <a:prstGeom prst="rect">
            <a:avLst/>
          </a:prstGeom>
          <a:solidFill>
            <a:schemeClr val="accent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buSzPct val="105000"/>
            </a:pPr>
            <a:r>
              <a:rPr lang="en-IN" sz="2000" b="1" dirty="0"/>
              <a:t>Teenage Drivers</a:t>
            </a:r>
          </a:p>
        </p:txBody>
      </p:sp>
      <p:sp>
        <p:nvSpPr>
          <p:cNvPr id="7" name="Rectangle 6"/>
          <p:cNvSpPr>
            <a:spLocks noChangeArrowheads="1"/>
          </p:cNvSpPr>
          <p:nvPr/>
        </p:nvSpPr>
        <p:spPr bwMode="gray">
          <a:xfrm>
            <a:off x="292100" y="1752600"/>
            <a:ext cx="4191000" cy="47244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742950" lvl="1" indent="-285750">
              <a:buSzPct val="105000"/>
              <a:buFont typeface="Wingdings 3" pitchFamily="18" charset="2"/>
              <a:buChar char=""/>
            </a:pPr>
            <a:r>
              <a:rPr lang="en-IN" dirty="0"/>
              <a:t>Youth is wasted on the young, but careful driving is never wasted on young drivers. </a:t>
            </a:r>
          </a:p>
          <a:p>
            <a:pPr marL="742950" lvl="1" indent="-285750">
              <a:buSzPct val="105000"/>
              <a:buFont typeface="Wingdings 3" pitchFamily="18" charset="2"/>
              <a:buChar char=""/>
            </a:pPr>
            <a:r>
              <a:rPr lang="en-IN" dirty="0"/>
              <a:t>Unfortunately, teenagers aren’t often known for their carefulness. </a:t>
            </a:r>
          </a:p>
          <a:p>
            <a:pPr marL="742950" lvl="1" indent="-285750">
              <a:buSzPct val="105000"/>
              <a:buFont typeface="Wingdings 3" pitchFamily="18" charset="2"/>
              <a:buChar char=""/>
            </a:pPr>
            <a:r>
              <a:rPr lang="en-IN" dirty="0"/>
              <a:t>When teen drivers hit the roads they don’t always know what to do and that lack of experience ends up causing car accidents. </a:t>
            </a:r>
          </a:p>
        </p:txBody>
      </p:sp>
      <p:sp>
        <p:nvSpPr>
          <p:cNvPr id="8" name="Rectangle 2"/>
          <p:cNvSpPr txBox="1">
            <a:spLocks noChangeArrowheads="1"/>
          </p:cNvSpPr>
          <p:nvPr/>
        </p:nvSpPr>
        <p:spPr>
          <a:xfrm>
            <a:off x="381000" y="571500"/>
            <a:ext cx="82296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Aft>
                <a:spcPts val="1000"/>
              </a:spcAft>
            </a:pPr>
            <a:r>
              <a:rPr lang="en-IN" sz="3200" dirty="0">
                <a:latin typeface="+mn-lt"/>
                <a:ea typeface="Calibri" panose="020F0502020204030204" pitchFamily="34" charset="0"/>
                <a:cs typeface="Times New Roman" panose="02020603050405020304" pitchFamily="18" charset="0"/>
              </a:rPr>
              <a:t>WHAT CAUSES ROAD ACCIDENT</a:t>
            </a:r>
            <a:endParaRPr lang="en-US" sz="3200" dirty="0">
              <a:latin typeface="+mn-lt"/>
              <a:ea typeface="Calibri" panose="020F0502020204030204" pitchFamily="34" charset="0"/>
              <a:cs typeface="Times New Roman" panose="02020603050405020304" pitchFamily="18" charset="0"/>
            </a:endParaRPr>
          </a:p>
        </p:txBody>
      </p:sp>
      <p:sp>
        <p:nvSpPr>
          <p:cNvPr id="5" name="Rectangle 2"/>
          <p:cNvSpPr>
            <a:spLocks noChangeArrowheads="1"/>
          </p:cNvSpPr>
          <p:nvPr/>
        </p:nvSpPr>
        <p:spPr bwMode="gray">
          <a:xfrm>
            <a:off x="4724400" y="1371600"/>
            <a:ext cx="4191000" cy="376238"/>
          </a:xfrm>
          <a:prstGeom prst="rect">
            <a:avLst/>
          </a:prstGeom>
          <a:solidFill>
            <a:schemeClr val="accent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buSzPct val="105000"/>
            </a:pPr>
            <a:r>
              <a:rPr lang="en-IN" sz="2000" b="1" dirty="0"/>
              <a:t>Night Driving</a:t>
            </a:r>
          </a:p>
        </p:txBody>
      </p:sp>
      <p:sp>
        <p:nvSpPr>
          <p:cNvPr id="9" name="Rectangle 8"/>
          <p:cNvSpPr>
            <a:spLocks noChangeArrowheads="1"/>
          </p:cNvSpPr>
          <p:nvPr/>
        </p:nvSpPr>
        <p:spPr bwMode="gray">
          <a:xfrm>
            <a:off x="4724400" y="1747838"/>
            <a:ext cx="4191000" cy="47244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742950" lvl="1" indent="-285750">
              <a:lnSpc>
                <a:spcPts val="1900"/>
              </a:lnSpc>
              <a:buSzPct val="105000"/>
              <a:buFont typeface="Wingdings 3" pitchFamily="18" charset="2"/>
              <a:buChar char=""/>
            </a:pPr>
            <a:r>
              <a:rPr lang="en-IN" dirty="0"/>
              <a:t>Driving in the daylight can be hazardous, but driving at night nearly doubles the risk of a car accident occurring. </a:t>
            </a:r>
          </a:p>
          <a:p>
            <a:pPr marL="742950" lvl="1" indent="-285750">
              <a:lnSpc>
                <a:spcPts val="1900"/>
              </a:lnSpc>
              <a:buSzPct val="105000"/>
              <a:buFont typeface="Wingdings 3" pitchFamily="18" charset="2"/>
              <a:buChar char=""/>
            </a:pPr>
            <a:r>
              <a:rPr lang="en-IN" dirty="0"/>
              <a:t>When you can’t see what’s up ahead you don’t know what to anticipate as you drive towards it. </a:t>
            </a:r>
          </a:p>
          <a:p>
            <a:pPr marL="742950" lvl="1" indent="-285750">
              <a:lnSpc>
                <a:spcPts val="1900"/>
              </a:lnSpc>
              <a:buSzPct val="105000"/>
              <a:buFont typeface="Wingdings 3" pitchFamily="18" charset="2"/>
              <a:buChar char=""/>
            </a:pPr>
            <a:r>
              <a:rPr lang="en-IN" dirty="0"/>
              <a:t>As the sun goes down, your awareness of the road and cars around you must go up. </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5009986"/>
            <a:ext cx="3048000" cy="1390814"/>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5022686"/>
            <a:ext cx="3048000" cy="1378114"/>
          </a:xfrm>
          <a:prstGeom prst="rect">
            <a:avLst/>
          </a:prstGeom>
        </p:spPr>
      </p:pic>
    </p:spTree>
    <p:extLst>
      <p:ext uri="{BB962C8B-B14F-4D97-AF65-F5344CB8AC3E}">
        <p14:creationId xmlns:p14="http://schemas.microsoft.com/office/powerpoint/2010/main" val="3027068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92100" y="1376362"/>
            <a:ext cx="4191000" cy="376238"/>
          </a:xfrm>
          <a:prstGeom prst="rect">
            <a:avLst/>
          </a:prstGeom>
          <a:solidFill>
            <a:schemeClr val="accent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ts val="2100"/>
              </a:lnSpc>
              <a:buSzPct val="105000"/>
            </a:pPr>
            <a:r>
              <a:rPr lang="en-IN" sz="2000" b="1" dirty="0"/>
              <a:t>Wrong Way Driving</a:t>
            </a:r>
          </a:p>
        </p:txBody>
      </p:sp>
      <p:sp>
        <p:nvSpPr>
          <p:cNvPr id="7" name="Rectangle 6"/>
          <p:cNvSpPr>
            <a:spLocks noChangeArrowheads="1"/>
          </p:cNvSpPr>
          <p:nvPr/>
        </p:nvSpPr>
        <p:spPr bwMode="gray">
          <a:xfrm>
            <a:off x="292100" y="1752600"/>
            <a:ext cx="4191000" cy="47244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742950" lvl="1" indent="-285750">
              <a:lnSpc>
                <a:spcPts val="2100"/>
              </a:lnSpc>
              <a:buSzPct val="105000"/>
              <a:buFont typeface="Wingdings 3" pitchFamily="18" charset="2"/>
              <a:buChar char=""/>
            </a:pPr>
            <a:r>
              <a:rPr lang="en-IN" dirty="0"/>
              <a:t>Everyone has lapses in judgment, but when behind the wheel of a car, those clouded instincts can be deadly. </a:t>
            </a:r>
          </a:p>
          <a:p>
            <a:pPr marL="742950" lvl="1" indent="-285750">
              <a:lnSpc>
                <a:spcPts val="2100"/>
              </a:lnSpc>
              <a:buSzPct val="105000"/>
              <a:buFont typeface="Wingdings 3" pitchFamily="18" charset="2"/>
              <a:buChar char=""/>
            </a:pPr>
            <a:r>
              <a:rPr lang="en-IN" dirty="0"/>
              <a:t>You can turn down a street thinking it is a normal right turn, when in actuality, it is a one-way street in the opposite direction.</a:t>
            </a:r>
          </a:p>
          <a:p>
            <a:pPr marL="742950" lvl="1" indent="-285750">
              <a:lnSpc>
                <a:spcPts val="2100"/>
              </a:lnSpc>
              <a:buSzPct val="105000"/>
              <a:buFont typeface="Wingdings 3" pitchFamily="18" charset="2"/>
              <a:buChar char=""/>
            </a:pPr>
            <a:r>
              <a:rPr lang="en-IN" dirty="0"/>
              <a:t>When you go the wrong way, everyone is in danger because as you head towards a car accident. </a:t>
            </a:r>
          </a:p>
        </p:txBody>
      </p:sp>
      <p:sp>
        <p:nvSpPr>
          <p:cNvPr id="8" name="Rectangle 2"/>
          <p:cNvSpPr txBox="1">
            <a:spLocks noChangeArrowheads="1"/>
          </p:cNvSpPr>
          <p:nvPr/>
        </p:nvSpPr>
        <p:spPr>
          <a:xfrm>
            <a:off x="381000" y="571500"/>
            <a:ext cx="82296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Aft>
                <a:spcPts val="1000"/>
              </a:spcAft>
            </a:pPr>
            <a:r>
              <a:rPr lang="en-IN" sz="3200" dirty="0">
                <a:latin typeface="+mn-lt"/>
                <a:ea typeface="Calibri" panose="020F0502020204030204" pitchFamily="34" charset="0"/>
                <a:cs typeface="Times New Roman" panose="02020603050405020304" pitchFamily="18" charset="0"/>
              </a:rPr>
              <a:t>WHAT CAUSES ROAD ACCIDENT</a:t>
            </a:r>
            <a:endParaRPr lang="en-US" sz="3200" dirty="0">
              <a:latin typeface="+mn-lt"/>
              <a:ea typeface="Calibri" panose="020F0502020204030204" pitchFamily="34" charset="0"/>
              <a:cs typeface="Times New Roman" panose="02020603050405020304" pitchFamily="18" charset="0"/>
            </a:endParaRPr>
          </a:p>
        </p:txBody>
      </p:sp>
      <p:sp>
        <p:nvSpPr>
          <p:cNvPr id="5" name="Rectangle 2"/>
          <p:cNvSpPr>
            <a:spLocks noChangeArrowheads="1"/>
          </p:cNvSpPr>
          <p:nvPr/>
        </p:nvSpPr>
        <p:spPr bwMode="gray">
          <a:xfrm>
            <a:off x="4724400" y="1371600"/>
            <a:ext cx="4191000" cy="376238"/>
          </a:xfrm>
          <a:prstGeom prst="rect">
            <a:avLst/>
          </a:prstGeom>
          <a:solidFill>
            <a:schemeClr val="accent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buSzPct val="105000"/>
            </a:pPr>
            <a:r>
              <a:rPr lang="en-IN" sz="2000" b="1" dirty="0"/>
              <a:t>Improper Turns</a:t>
            </a:r>
          </a:p>
        </p:txBody>
      </p:sp>
      <p:sp>
        <p:nvSpPr>
          <p:cNvPr id="9" name="Rectangle 8"/>
          <p:cNvSpPr>
            <a:spLocks noChangeArrowheads="1"/>
          </p:cNvSpPr>
          <p:nvPr/>
        </p:nvSpPr>
        <p:spPr bwMode="gray">
          <a:xfrm>
            <a:off x="4724400" y="1747838"/>
            <a:ext cx="4191000" cy="47244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742950" lvl="1" indent="-285750">
              <a:buSzPct val="105000"/>
              <a:buFont typeface="Wingdings 3" panose="05040102010807070707" pitchFamily="18" charset="2"/>
              <a:buChar char=""/>
            </a:pPr>
            <a:r>
              <a:rPr lang="en-IN" dirty="0"/>
              <a:t>The reason that we have stop lights, turn signals, and lanes designated for moving either right or left as opposed to straight is because when drivers ignore the rules of the road, car accidents are often the result. </a:t>
            </a:r>
          </a:p>
          <a:p>
            <a:pPr marL="742950" lvl="1" indent="-285750">
              <a:buSzPct val="105000"/>
              <a:buFont typeface="Wingdings 3" panose="05040102010807070707" pitchFamily="18" charset="2"/>
              <a:buChar char=""/>
            </a:pPr>
            <a:r>
              <a:rPr lang="en-IN" dirty="0"/>
              <a:t>To prevent a car accident, always look for signs and obey the proper right-of-way before you make a turn.   </a:t>
            </a:r>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l="1818" t="4152" r="1818" b="4497"/>
          <a:stretch/>
        </p:blipFill>
        <p:spPr>
          <a:xfrm>
            <a:off x="1371600" y="5022686"/>
            <a:ext cx="3048000" cy="1390814"/>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5022686"/>
            <a:ext cx="3048000" cy="1390814"/>
          </a:xfrm>
          <a:prstGeom prst="rect">
            <a:avLst/>
          </a:prstGeom>
        </p:spPr>
      </p:pic>
    </p:spTree>
    <p:extLst>
      <p:ext uri="{BB962C8B-B14F-4D97-AF65-F5344CB8AC3E}">
        <p14:creationId xmlns:p14="http://schemas.microsoft.com/office/powerpoint/2010/main" val="2972636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92100" y="1376362"/>
            <a:ext cx="4191000" cy="376238"/>
          </a:xfrm>
          <a:prstGeom prst="rect">
            <a:avLst/>
          </a:prstGeom>
          <a:solidFill>
            <a:schemeClr val="accent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ts val="2100"/>
              </a:lnSpc>
              <a:buSzPct val="105000"/>
            </a:pPr>
            <a:r>
              <a:rPr lang="en-IN" sz="2000" b="1" dirty="0"/>
              <a:t>Driving Under the Influence of Drugs</a:t>
            </a:r>
          </a:p>
        </p:txBody>
      </p:sp>
      <p:sp>
        <p:nvSpPr>
          <p:cNvPr id="7" name="Rectangle 6"/>
          <p:cNvSpPr>
            <a:spLocks noChangeArrowheads="1"/>
          </p:cNvSpPr>
          <p:nvPr/>
        </p:nvSpPr>
        <p:spPr bwMode="gray">
          <a:xfrm>
            <a:off x="292100" y="1752600"/>
            <a:ext cx="4191000" cy="47244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742950" lvl="1" indent="-285750">
              <a:buSzPct val="105000"/>
              <a:buFont typeface="Wingdings 3" pitchFamily="18" charset="2"/>
              <a:buChar char=""/>
            </a:pPr>
            <a:r>
              <a:rPr lang="en-IN" dirty="0"/>
              <a:t>It’s not only alcohol that is dangerous when mixed with drivers on the road.</a:t>
            </a:r>
          </a:p>
          <a:p>
            <a:pPr marL="742950" lvl="1" indent="-285750">
              <a:buSzPct val="105000"/>
              <a:buFont typeface="Wingdings 3" pitchFamily="18" charset="2"/>
              <a:buChar char=""/>
            </a:pPr>
            <a:r>
              <a:rPr lang="en-IN" dirty="0"/>
              <a:t>Drugs, both legal and illegal, can impair your ability to fully function as a driver. </a:t>
            </a:r>
          </a:p>
          <a:p>
            <a:pPr marL="742950" lvl="1" indent="-285750">
              <a:buSzPct val="105000"/>
              <a:buFont typeface="Wingdings 3" pitchFamily="18" charset="2"/>
              <a:buChar char=""/>
            </a:pPr>
            <a:r>
              <a:rPr lang="en-IN" dirty="0"/>
              <a:t>If your mind isn’t clear and you don’t have complete control over your body, getting behind the wheel can lead to serious car accidents. </a:t>
            </a:r>
          </a:p>
        </p:txBody>
      </p:sp>
      <p:sp>
        <p:nvSpPr>
          <p:cNvPr id="8" name="Rectangle 2"/>
          <p:cNvSpPr txBox="1">
            <a:spLocks noChangeArrowheads="1"/>
          </p:cNvSpPr>
          <p:nvPr/>
        </p:nvSpPr>
        <p:spPr>
          <a:xfrm>
            <a:off x="381000" y="571500"/>
            <a:ext cx="82296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Aft>
                <a:spcPts val="1000"/>
              </a:spcAft>
            </a:pPr>
            <a:r>
              <a:rPr lang="en-IN" sz="3200" dirty="0">
                <a:latin typeface="+mn-lt"/>
                <a:ea typeface="Calibri" panose="020F0502020204030204" pitchFamily="34" charset="0"/>
                <a:cs typeface="Times New Roman" panose="02020603050405020304" pitchFamily="18" charset="0"/>
              </a:rPr>
              <a:t>WHAT CAUSES ROAD ACCIDENT</a:t>
            </a:r>
            <a:endParaRPr lang="en-US" sz="3200" dirty="0">
              <a:latin typeface="+mn-lt"/>
              <a:ea typeface="Calibri" panose="020F0502020204030204" pitchFamily="34" charset="0"/>
              <a:cs typeface="Times New Roman" panose="02020603050405020304" pitchFamily="18" charset="0"/>
            </a:endParaRPr>
          </a:p>
        </p:txBody>
      </p:sp>
      <p:sp>
        <p:nvSpPr>
          <p:cNvPr id="5" name="Rectangle 2"/>
          <p:cNvSpPr>
            <a:spLocks noChangeArrowheads="1"/>
          </p:cNvSpPr>
          <p:nvPr/>
        </p:nvSpPr>
        <p:spPr bwMode="gray">
          <a:xfrm>
            <a:off x="4724400" y="1371600"/>
            <a:ext cx="4191000" cy="376238"/>
          </a:xfrm>
          <a:prstGeom prst="rect">
            <a:avLst/>
          </a:prstGeom>
          <a:solidFill>
            <a:schemeClr val="accent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buSzPct val="105000"/>
            </a:pPr>
            <a:r>
              <a:rPr lang="en-IN" sz="2000" b="1" dirty="0"/>
              <a:t>Road Rage</a:t>
            </a:r>
          </a:p>
        </p:txBody>
      </p:sp>
      <p:sp>
        <p:nvSpPr>
          <p:cNvPr id="9" name="Rectangle 8"/>
          <p:cNvSpPr>
            <a:spLocks noChangeArrowheads="1"/>
          </p:cNvSpPr>
          <p:nvPr/>
        </p:nvSpPr>
        <p:spPr bwMode="gray">
          <a:xfrm>
            <a:off x="4724400" y="1747838"/>
            <a:ext cx="4191000" cy="47244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742950" lvl="1" indent="-285750">
              <a:buSzPct val="105000"/>
              <a:buFont typeface="Wingdings 3" pitchFamily="18" charset="2"/>
              <a:buChar char=""/>
            </a:pPr>
            <a:r>
              <a:rPr lang="en-IN" dirty="0"/>
              <a:t>Everyone has been angry at another driver for one reason or another, but some drivers let their rage overcome them. </a:t>
            </a:r>
          </a:p>
          <a:p>
            <a:pPr marL="742950" lvl="1" indent="-285750">
              <a:buSzPct val="105000"/>
              <a:buFont typeface="Wingdings 3" pitchFamily="18" charset="2"/>
              <a:buChar char=""/>
            </a:pPr>
            <a:r>
              <a:rPr lang="en-IN" dirty="0"/>
              <a:t>By tailgating another driver in anger or speeding past another driver only to pull in front of them and brake, these road “rages” cause many needless car accidents each year. </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9735" y="5022686"/>
            <a:ext cx="3059865" cy="1390814"/>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9335" y="5022686"/>
            <a:ext cx="3059865" cy="1390814"/>
          </a:xfrm>
          <a:prstGeom prst="rect">
            <a:avLst/>
          </a:prstGeom>
        </p:spPr>
      </p:pic>
    </p:spTree>
    <p:extLst>
      <p:ext uri="{BB962C8B-B14F-4D97-AF65-F5344CB8AC3E}">
        <p14:creationId xmlns:p14="http://schemas.microsoft.com/office/powerpoint/2010/main" val="1562572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92100" y="1376362"/>
            <a:ext cx="4191000" cy="376238"/>
          </a:xfrm>
          <a:prstGeom prst="rect">
            <a:avLst/>
          </a:prstGeom>
          <a:solidFill>
            <a:schemeClr val="accent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ts val="2100"/>
              </a:lnSpc>
              <a:buSzPct val="105000"/>
            </a:pPr>
            <a:r>
              <a:rPr lang="en-IN" sz="2000" b="1" dirty="0"/>
              <a:t> Potholes</a:t>
            </a:r>
          </a:p>
        </p:txBody>
      </p:sp>
      <p:sp>
        <p:nvSpPr>
          <p:cNvPr id="7" name="Rectangle 6"/>
          <p:cNvSpPr>
            <a:spLocks noChangeArrowheads="1"/>
          </p:cNvSpPr>
          <p:nvPr/>
        </p:nvSpPr>
        <p:spPr bwMode="gray">
          <a:xfrm>
            <a:off x="292100" y="1752600"/>
            <a:ext cx="4191000" cy="47244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800100" lvl="1" indent="-342900">
              <a:buSzPct val="105000"/>
              <a:buFont typeface="Wingdings 3" pitchFamily="18" charset="2"/>
              <a:buChar char=""/>
            </a:pPr>
            <a:r>
              <a:rPr lang="en-IN" dirty="0"/>
              <a:t>Drivers run the risk of losing control of their car or blowing out a tire when they drive over these potholes.</a:t>
            </a:r>
          </a:p>
          <a:p>
            <a:pPr marL="800100" lvl="1" indent="-342900">
              <a:buSzPct val="105000"/>
              <a:buFont typeface="Wingdings 3" pitchFamily="18" charset="2"/>
              <a:buChar char=""/>
            </a:pPr>
            <a:r>
              <a:rPr lang="en-IN" dirty="0"/>
              <a:t>If you see a pothole in your car’s path, you can avoid a car accident by making sure that your tires do not drive over it</a:t>
            </a:r>
          </a:p>
        </p:txBody>
      </p:sp>
      <p:sp>
        <p:nvSpPr>
          <p:cNvPr id="8" name="Rectangle 2"/>
          <p:cNvSpPr txBox="1">
            <a:spLocks noChangeArrowheads="1"/>
          </p:cNvSpPr>
          <p:nvPr/>
        </p:nvSpPr>
        <p:spPr>
          <a:xfrm>
            <a:off x="381000" y="571500"/>
            <a:ext cx="82296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Aft>
                <a:spcPts val="1000"/>
              </a:spcAft>
            </a:pPr>
            <a:r>
              <a:rPr lang="en-IN" sz="3200" dirty="0">
                <a:latin typeface="+mn-lt"/>
                <a:ea typeface="Calibri" panose="020F0502020204030204" pitchFamily="34" charset="0"/>
                <a:cs typeface="Times New Roman" panose="02020603050405020304" pitchFamily="18" charset="0"/>
              </a:rPr>
              <a:t>WHAT CAUSES ROAD ACCIDENT</a:t>
            </a:r>
            <a:endParaRPr lang="en-US" sz="3200" dirty="0">
              <a:latin typeface="+mn-lt"/>
              <a:ea typeface="Calibri" panose="020F0502020204030204" pitchFamily="34" charset="0"/>
              <a:cs typeface="Times New Roman" panose="02020603050405020304" pitchFamily="18" charset="0"/>
            </a:endParaRPr>
          </a:p>
        </p:txBody>
      </p:sp>
      <p:sp>
        <p:nvSpPr>
          <p:cNvPr id="5" name="Rectangle 2"/>
          <p:cNvSpPr>
            <a:spLocks noChangeArrowheads="1"/>
          </p:cNvSpPr>
          <p:nvPr/>
        </p:nvSpPr>
        <p:spPr bwMode="gray">
          <a:xfrm>
            <a:off x="4724400" y="1371600"/>
            <a:ext cx="4191000" cy="376238"/>
          </a:xfrm>
          <a:prstGeom prst="rect">
            <a:avLst/>
          </a:prstGeom>
          <a:solidFill>
            <a:schemeClr val="accent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buSzPct val="105000"/>
            </a:pPr>
            <a:r>
              <a:rPr lang="en-IN" sz="2000" b="1" dirty="0"/>
              <a:t> Drowsy Driving</a:t>
            </a:r>
          </a:p>
        </p:txBody>
      </p:sp>
      <p:sp>
        <p:nvSpPr>
          <p:cNvPr id="9" name="Rectangle 8"/>
          <p:cNvSpPr>
            <a:spLocks noChangeArrowheads="1"/>
          </p:cNvSpPr>
          <p:nvPr/>
        </p:nvSpPr>
        <p:spPr bwMode="gray">
          <a:xfrm>
            <a:off x="4724400" y="1747838"/>
            <a:ext cx="4191000" cy="47244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742950" lvl="1" indent="-285750">
              <a:lnSpc>
                <a:spcPts val="2100"/>
              </a:lnSpc>
              <a:buSzPct val="105000"/>
              <a:buFont typeface="Wingdings 3" pitchFamily="18" charset="2"/>
              <a:buChar char=""/>
            </a:pPr>
            <a:r>
              <a:rPr lang="en-IN" dirty="0"/>
              <a:t>Driver fatigue isn’t talked about a lot, but how well can we expect anyone to drive when they’re having trouble staying awake. </a:t>
            </a:r>
          </a:p>
          <a:p>
            <a:pPr marL="742950" lvl="1" indent="-285750">
              <a:lnSpc>
                <a:spcPts val="2100"/>
              </a:lnSpc>
              <a:buSzPct val="105000"/>
              <a:buFont typeface="Wingdings 3" pitchFamily="18" charset="2"/>
              <a:buChar char=""/>
            </a:pPr>
            <a:r>
              <a:rPr lang="en-IN" dirty="0"/>
              <a:t>Most of the car accidents caused by drowsy driving occur at night. </a:t>
            </a:r>
          </a:p>
          <a:p>
            <a:pPr marL="742950" lvl="1" indent="-285750">
              <a:lnSpc>
                <a:spcPts val="2100"/>
              </a:lnSpc>
              <a:buSzPct val="105000"/>
              <a:buFont typeface="Wingdings 3" pitchFamily="18" charset="2"/>
              <a:buChar char=""/>
            </a:pPr>
            <a:r>
              <a:rPr lang="en-IN" dirty="0"/>
              <a:t>If you find yourself wanting to fall asleep at the wheel, pull over when it’s safe and try to take a quick 30 minute power nap</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5022686"/>
            <a:ext cx="3085266" cy="1390814"/>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5022686"/>
            <a:ext cx="3085266" cy="1378114"/>
          </a:xfrm>
          <a:prstGeom prst="rect">
            <a:avLst/>
          </a:prstGeom>
        </p:spPr>
      </p:pic>
    </p:spTree>
    <p:extLst>
      <p:ext uri="{BB962C8B-B14F-4D97-AF65-F5344CB8AC3E}">
        <p14:creationId xmlns:p14="http://schemas.microsoft.com/office/powerpoint/2010/main" val="1489983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92100" y="1376362"/>
            <a:ext cx="4191000" cy="376238"/>
          </a:xfrm>
          <a:prstGeom prst="rect">
            <a:avLst/>
          </a:prstGeom>
          <a:solidFill>
            <a:schemeClr val="accent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ts val="2000"/>
              </a:lnSpc>
              <a:buSzPct val="105000"/>
            </a:pPr>
            <a:r>
              <a:rPr lang="en-IN" sz="2000" b="1" dirty="0"/>
              <a:t>Tyre Blow Out</a:t>
            </a:r>
          </a:p>
        </p:txBody>
      </p:sp>
      <p:sp>
        <p:nvSpPr>
          <p:cNvPr id="7" name="Rectangle 6"/>
          <p:cNvSpPr>
            <a:spLocks noChangeArrowheads="1"/>
          </p:cNvSpPr>
          <p:nvPr/>
        </p:nvSpPr>
        <p:spPr bwMode="gray">
          <a:xfrm>
            <a:off x="292100" y="1752600"/>
            <a:ext cx="4191000" cy="47244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742950" lvl="1" indent="-285750">
              <a:lnSpc>
                <a:spcPts val="2000"/>
              </a:lnSpc>
              <a:buSzPct val="105000"/>
              <a:buFont typeface="Wingdings 3" pitchFamily="18" charset="2"/>
              <a:buChar char=""/>
            </a:pPr>
            <a:r>
              <a:rPr lang="en-IN" dirty="0"/>
              <a:t>Most highways are littered with the scattered remains of a tire blowout. </a:t>
            </a:r>
          </a:p>
          <a:p>
            <a:pPr marL="742950" lvl="1" indent="-285750">
              <a:lnSpc>
                <a:spcPts val="2000"/>
              </a:lnSpc>
              <a:buSzPct val="105000"/>
              <a:buFont typeface="Wingdings 3" pitchFamily="18" charset="2"/>
              <a:buChar char=""/>
            </a:pPr>
            <a:r>
              <a:rPr lang="en-IN" dirty="0"/>
              <a:t>Tire blowouts can cause you to lose control of your vehicle, and they are especially dangerous for bigger automobiles like semi-trucks. </a:t>
            </a:r>
          </a:p>
          <a:p>
            <a:pPr marL="742950" lvl="1" indent="-285750">
              <a:lnSpc>
                <a:spcPts val="2000"/>
              </a:lnSpc>
              <a:buSzPct val="105000"/>
              <a:buFont typeface="Wingdings 3" pitchFamily="18" charset="2"/>
              <a:buChar char=""/>
            </a:pPr>
            <a:r>
              <a:rPr lang="en-IN" dirty="0"/>
              <a:t>When encountering a tire blowout, try to maintain control of your vehicle and pull over safely and you will likely avoid a serious car accident</a:t>
            </a:r>
          </a:p>
        </p:txBody>
      </p:sp>
      <p:sp>
        <p:nvSpPr>
          <p:cNvPr id="8" name="Rectangle 2"/>
          <p:cNvSpPr txBox="1">
            <a:spLocks noChangeArrowheads="1"/>
          </p:cNvSpPr>
          <p:nvPr/>
        </p:nvSpPr>
        <p:spPr>
          <a:xfrm>
            <a:off x="381000" y="571500"/>
            <a:ext cx="82296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Aft>
                <a:spcPts val="1000"/>
              </a:spcAft>
            </a:pPr>
            <a:r>
              <a:rPr lang="en-IN" sz="3200" dirty="0">
                <a:latin typeface="+mn-lt"/>
                <a:ea typeface="Calibri" panose="020F0502020204030204" pitchFamily="34" charset="0"/>
                <a:cs typeface="Times New Roman" panose="02020603050405020304" pitchFamily="18" charset="0"/>
              </a:rPr>
              <a:t>WHAT CAUSES ROAD ACCIDENT</a:t>
            </a:r>
            <a:endParaRPr lang="en-US" sz="3200" dirty="0">
              <a:latin typeface="+mn-lt"/>
              <a:ea typeface="Calibri" panose="020F0502020204030204" pitchFamily="34" charset="0"/>
              <a:cs typeface="Times New Roman" panose="02020603050405020304" pitchFamily="18" charset="0"/>
            </a:endParaRPr>
          </a:p>
        </p:txBody>
      </p:sp>
      <p:sp>
        <p:nvSpPr>
          <p:cNvPr id="5" name="Rectangle 2"/>
          <p:cNvSpPr>
            <a:spLocks noChangeArrowheads="1"/>
          </p:cNvSpPr>
          <p:nvPr/>
        </p:nvSpPr>
        <p:spPr bwMode="gray">
          <a:xfrm>
            <a:off x="4724400" y="1371600"/>
            <a:ext cx="4191000" cy="376238"/>
          </a:xfrm>
          <a:prstGeom prst="rect">
            <a:avLst/>
          </a:prstGeom>
          <a:solidFill>
            <a:schemeClr val="accent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ts val="2100"/>
              </a:lnSpc>
              <a:buSzPct val="105000"/>
            </a:pPr>
            <a:r>
              <a:rPr lang="en-IN" sz="2000" b="1" dirty="0"/>
              <a:t>Fog </a:t>
            </a:r>
          </a:p>
        </p:txBody>
      </p:sp>
      <p:sp>
        <p:nvSpPr>
          <p:cNvPr id="9" name="Rectangle 8"/>
          <p:cNvSpPr>
            <a:spLocks noChangeArrowheads="1"/>
          </p:cNvSpPr>
          <p:nvPr/>
        </p:nvSpPr>
        <p:spPr bwMode="gray">
          <a:xfrm>
            <a:off x="4724400" y="1747838"/>
            <a:ext cx="4191000" cy="47244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742950" lvl="1" indent="-285750">
              <a:lnSpc>
                <a:spcPts val="2100"/>
              </a:lnSpc>
              <a:buSzPct val="105000"/>
              <a:buFont typeface="Wingdings 3" pitchFamily="18" charset="2"/>
              <a:buChar char=""/>
            </a:pPr>
            <a:r>
              <a:rPr lang="en-IN" dirty="0"/>
              <a:t>Fog isn’t the most common weather occurrence, and that’s good news for car accidents statistics. </a:t>
            </a:r>
          </a:p>
          <a:p>
            <a:pPr marL="742950" lvl="1" indent="-285750">
              <a:lnSpc>
                <a:spcPts val="2100"/>
              </a:lnSpc>
              <a:buSzPct val="105000"/>
              <a:buFont typeface="Wingdings 3" pitchFamily="18" charset="2"/>
              <a:buChar char=""/>
            </a:pPr>
            <a:r>
              <a:rPr lang="en-IN" dirty="0"/>
              <a:t>Driving is a skill that requires the ability to see, but fog makes it extremely difficult to see sometimes more than a car length in front of you. </a:t>
            </a:r>
          </a:p>
          <a:p>
            <a:pPr marL="742950" lvl="1" indent="-285750">
              <a:lnSpc>
                <a:spcPts val="2100"/>
              </a:lnSpc>
              <a:buSzPct val="105000"/>
              <a:buFont typeface="Wingdings 3" pitchFamily="18" charset="2"/>
              <a:buChar char=""/>
            </a:pPr>
            <a:r>
              <a:rPr lang="en-IN" dirty="0"/>
              <a:t>Avoid car accidents by using your head lights — and never your high beams — when driving in the fog</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5275262"/>
            <a:ext cx="2524972" cy="1138238"/>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5275262"/>
            <a:ext cx="2524972" cy="1138238"/>
          </a:xfrm>
          <a:prstGeom prst="rect">
            <a:avLst/>
          </a:prstGeom>
        </p:spPr>
      </p:pic>
    </p:spTree>
    <p:extLst>
      <p:ext uri="{BB962C8B-B14F-4D97-AF65-F5344CB8AC3E}">
        <p14:creationId xmlns:p14="http://schemas.microsoft.com/office/powerpoint/2010/main" val="762608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92100" y="1376362"/>
            <a:ext cx="4191000" cy="376238"/>
          </a:xfrm>
          <a:prstGeom prst="rect">
            <a:avLst/>
          </a:prstGeom>
          <a:solidFill>
            <a:schemeClr val="accent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ts val="2100"/>
              </a:lnSpc>
              <a:buSzPct val="105000"/>
            </a:pPr>
            <a:r>
              <a:rPr lang="en-IN" sz="2000" b="1" dirty="0"/>
              <a:t>Deadly Curves</a:t>
            </a:r>
          </a:p>
        </p:txBody>
      </p:sp>
      <p:sp>
        <p:nvSpPr>
          <p:cNvPr id="7" name="Rectangle 6"/>
          <p:cNvSpPr>
            <a:spLocks noChangeArrowheads="1"/>
          </p:cNvSpPr>
          <p:nvPr/>
        </p:nvSpPr>
        <p:spPr bwMode="gray">
          <a:xfrm>
            <a:off x="292100" y="1752600"/>
            <a:ext cx="4191000" cy="47244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742950" lvl="1" indent="-285750">
              <a:lnSpc>
                <a:spcPts val="2100"/>
              </a:lnSpc>
              <a:buSzPct val="105000"/>
              <a:buFont typeface="Wingdings 3" pitchFamily="18" charset="2"/>
              <a:buChar char=""/>
            </a:pPr>
            <a:r>
              <a:rPr lang="en-IN" dirty="0"/>
              <a:t>Some people call them dead man’s curves, but everyone should be careful when approaching a curve. </a:t>
            </a:r>
          </a:p>
          <a:p>
            <a:pPr marL="742950" lvl="1" indent="-285750">
              <a:lnSpc>
                <a:spcPts val="2100"/>
              </a:lnSpc>
              <a:buSzPct val="105000"/>
              <a:buFont typeface="Wingdings 3" pitchFamily="18" charset="2"/>
              <a:buChar char=""/>
            </a:pPr>
            <a:r>
              <a:rPr lang="en-IN" dirty="0"/>
              <a:t>Many motorists have lost control of their cars along a dangerous curve and lost their lives in a car accident. </a:t>
            </a:r>
          </a:p>
          <a:p>
            <a:pPr marL="742950" lvl="1" indent="-285750">
              <a:lnSpc>
                <a:spcPts val="2100"/>
              </a:lnSpc>
              <a:buSzPct val="105000"/>
              <a:buFont typeface="Wingdings 3" pitchFamily="18" charset="2"/>
              <a:buChar char=""/>
            </a:pPr>
            <a:r>
              <a:rPr lang="en-IN" dirty="0"/>
              <a:t>So when you approach these signs, take head of the posted </a:t>
            </a:r>
          </a:p>
        </p:txBody>
      </p:sp>
      <p:sp>
        <p:nvSpPr>
          <p:cNvPr id="8" name="Rectangle 2"/>
          <p:cNvSpPr txBox="1">
            <a:spLocks noChangeArrowheads="1"/>
          </p:cNvSpPr>
          <p:nvPr/>
        </p:nvSpPr>
        <p:spPr>
          <a:xfrm>
            <a:off x="381000" y="571500"/>
            <a:ext cx="82296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Aft>
                <a:spcPts val="1000"/>
              </a:spcAft>
            </a:pPr>
            <a:r>
              <a:rPr lang="en-IN" sz="3200" dirty="0">
                <a:latin typeface="+mn-lt"/>
                <a:ea typeface="Calibri" panose="020F0502020204030204" pitchFamily="34" charset="0"/>
                <a:cs typeface="Times New Roman" panose="02020603050405020304" pitchFamily="18" charset="0"/>
              </a:rPr>
              <a:t>WHAT CAUSES ROAD ACCIDENT</a:t>
            </a:r>
            <a:endParaRPr lang="en-US" sz="3200" dirty="0">
              <a:latin typeface="+mn-lt"/>
              <a:ea typeface="Calibri" panose="020F0502020204030204" pitchFamily="34" charset="0"/>
              <a:cs typeface="Times New Roman" panose="02020603050405020304" pitchFamily="18" charset="0"/>
            </a:endParaRPr>
          </a:p>
        </p:txBody>
      </p:sp>
      <p:sp>
        <p:nvSpPr>
          <p:cNvPr id="5" name="Rectangle 2"/>
          <p:cNvSpPr>
            <a:spLocks noChangeArrowheads="1"/>
          </p:cNvSpPr>
          <p:nvPr/>
        </p:nvSpPr>
        <p:spPr bwMode="gray">
          <a:xfrm>
            <a:off x="4724400" y="1371600"/>
            <a:ext cx="4191000" cy="376238"/>
          </a:xfrm>
          <a:prstGeom prst="rect">
            <a:avLst/>
          </a:prstGeom>
          <a:solidFill>
            <a:schemeClr val="accent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lvl="0">
              <a:lnSpc>
                <a:spcPts val="1905"/>
              </a:lnSpc>
              <a:buSzPct val="105000"/>
            </a:pPr>
            <a:r>
              <a:rPr lang="en-IN" sz="2000" b="1" dirty="0"/>
              <a:t>Animal Crossing</a:t>
            </a:r>
          </a:p>
        </p:txBody>
      </p:sp>
      <p:sp>
        <p:nvSpPr>
          <p:cNvPr id="9" name="Rectangle 8"/>
          <p:cNvSpPr>
            <a:spLocks noChangeArrowheads="1"/>
          </p:cNvSpPr>
          <p:nvPr/>
        </p:nvSpPr>
        <p:spPr bwMode="gray">
          <a:xfrm>
            <a:off x="4724400" y="1747838"/>
            <a:ext cx="4191000" cy="47244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742950" lvl="1" indent="-285750">
              <a:lnSpc>
                <a:spcPts val="1905"/>
              </a:lnSpc>
              <a:buSzPct val="105000"/>
              <a:buFont typeface="Wingdings 3" pitchFamily="18" charset="2"/>
              <a:buChar char=""/>
            </a:pPr>
            <a:r>
              <a:rPr lang="en-IN" dirty="0"/>
              <a:t>While drivers are required to know the rules of the roadway, wild animals do not take driver’s education. </a:t>
            </a:r>
          </a:p>
          <a:p>
            <a:pPr marL="742950" lvl="1" indent="-285750">
              <a:lnSpc>
                <a:spcPts val="1905"/>
              </a:lnSpc>
              <a:buSzPct val="105000"/>
              <a:buFont typeface="Wingdings 3" pitchFamily="18" charset="2"/>
              <a:buChar char=""/>
            </a:pPr>
            <a:r>
              <a:rPr lang="en-IN" dirty="0"/>
              <a:t>Wild animals will wade out into the street, and it’s up to you to make sure that you don’t get into a car accident with them. </a:t>
            </a:r>
          </a:p>
          <a:p>
            <a:pPr marL="742950" lvl="1" indent="-285750">
              <a:lnSpc>
                <a:spcPts val="1905"/>
              </a:lnSpc>
              <a:buSzPct val="105000"/>
              <a:buFont typeface="Wingdings 3" pitchFamily="18" charset="2"/>
              <a:buChar char=""/>
            </a:pPr>
            <a:r>
              <a:rPr lang="en-IN" dirty="0"/>
              <a:t>Take caution when you see an animal crossing sign and use your high beams when travelling in rural, woody areas</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5272880"/>
            <a:ext cx="2524971" cy="1138238"/>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5272879"/>
            <a:ext cx="2524971" cy="1138239"/>
          </a:xfrm>
          <a:prstGeom prst="rect">
            <a:avLst/>
          </a:prstGeom>
        </p:spPr>
      </p:pic>
    </p:spTree>
    <p:extLst>
      <p:ext uri="{BB962C8B-B14F-4D97-AF65-F5344CB8AC3E}">
        <p14:creationId xmlns:p14="http://schemas.microsoft.com/office/powerpoint/2010/main" val="3073077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730B1E-53B0-4646-8E61-6A0330F71A0A}"/>
              </a:ext>
            </a:extLst>
          </p:cNvPr>
          <p:cNvPicPr>
            <a:picLocks noChangeAspect="1"/>
          </p:cNvPicPr>
          <p:nvPr/>
        </p:nvPicPr>
        <p:blipFill rotWithShape="1">
          <a:blip r:embed="rId3"/>
          <a:srcRect b="58920"/>
          <a:stretch/>
        </p:blipFill>
        <p:spPr>
          <a:xfrm>
            <a:off x="1406768" y="928148"/>
            <a:ext cx="6330462" cy="3534393"/>
          </a:xfrm>
          <a:prstGeom prst="rect">
            <a:avLst/>
          </a:prstGeom>
        </p:spPr>
      </p:pic>
      <p:pic>
        <p:nvPicPr>
          <p:cNvPr id="4" name="Picture 3">
            <a:extLst>
              <a:ext uri="{FF2B5EF4-FFF2-40B4-BE49-F238E27FC236}">
                <a16:creationId xmlns:a16="http://schemas.microsoft.com/office/drawing/2014/main" id="{5798C835-DF88-40D4-9590-F27BD73B6781}"/>
              </a:ext>
            </a:extLst>
          </p:cNvPr>
          <p:cNvPicPr>
            <a:picLocks noChangeAspect="1"/>
          </p:cNvPicPr>
          <p:nvPr/>
        </p:nvPicPr>
        <p:blipFill rotWithShape="1">
          <a:blip r:embed="rId3"/>
          <a:srcRect t="48943" r="4993" b="27857"/>
          <a:stretch/>
        </p:blipFill>
        <p:spPr>
          <a:xfrm>
            <a:off x="140676" y="4953158"/>
            <a:ext cx="4431323" cy="1429380"/>
          </a:xfrm>
          <a:prstGeom prst="rect">
            <a:avLst/>
          </a:prstGeom>
        </p:spPr>
      </p:pic>
      <p:pic>
        <p:nvPicPr>
          <p:cNvPr id="5" name="Picture 4">
            <a:extLst>
              <a:ext uri="{FF2B5EF4-FFF2-40B4-BE49-F238E27FC236}">
                <a16:creationId xmlns:a16="http://schemas.microsoft.com/office/drawing/2014/main" id="{E576D916-2B9B-4D55-A6C5-D5E4D3EF4F6D}"/>
              </a:ext>
            </a:extLst>
          </p:cNvPr>
          <p:cNvPicPr>
            <a:picLocks noChangeAspect="1"/>
          </p:cNvPicPr>
          <p:nvPr/>
        </p:nvPicPr>
        <p:blipFill rotWithShape="1">
          <a:blip r:embed="rId3"/>
          <a:srcRect t="73145" b="4308"/>
          <a:stretch/>
        </p:blipFill>
        <p:spPr>
          <a:xfrm>
            <a:off x="4571999" y="4953158"/>
            <a:ext cx="4431323" cy="1429380"/>
          </a:xfrm>
          <a:prstGeom prst="rect">
            <a:avLst/>
          </a:prstGeom>
        </p:spPr>
      </p:pic>
      <p:sp>
        <p:nvSpPr>
          <p:cNvPr id="2" name="Rectangle 1">
            <a:extLst>
              <a:ext uri="{FF2B5EF4-FFF2-40B4-BE49-F238E27FC236}">
                <a16:creationId xmlns:a16="http://schemas.microsoft.com/office/drawing/2014/main" id="{A5C249ED-D29B-4DCC-8AF3-E2460BF5C784}"/>
              </a:ext>
            </a:extLst>
          </p:cNvPr>
          <p:cNvSpPr/>
          <p:nvPr/>
        </p:nvSpPr>
        <p:spPr>
          <a:xfrm>
            <a:off x="3706217" y="4573637"/>
            <a:ext cx="1731567" cy="373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15" dirty="0">
                <a:solidFill>
                  <a:srgbClr val="00B050"/>
                </a:solidFill>
              </a:rPr>
              <a:t>Our Clients</a:t>
            </a:r>
          </a:p>
        </p:txBody>
      </p:sp>
    </p:spTree>
    <p:extLst>
      <p:ext uri="{BB962C8B-B14F-4D97-AF65-F5344CB8AC3E}">
        <p14:creationId xmlns:p14="http://schemas.microsoft.com/office/powerpoint/2010/main" val="1266030354"/>
      </p:ext>
    </p:extLst>
  </p:cSld>
  <p:clrMapOvr>
    <a:masterClrMapping/>
  </p:clrMapOvr>
  <mc:AlternateContent xmlns:mc="http://schemas.openxmlformats.org/markup-compatibility/2006" xmlns:p14="http://schemas.microsoft.com/office/powerpoint/2010/main">
    <mc:Choice Requires="p14">
      <p:transition spd="slow" p14:dur="2000" advTm="10822"/>
    </mc:Choice>
    <mc:Fallback xmlns="">
      <p:transition spd="slow" advTm="1082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8"/>
          <p:cNvSpPr>
            <a:spLocks noChangeArrowheads="1"/>
          </p:cNvSpPr>
          <p:nvPr/>
        </p:nvSpPr>
        <p:spPr bwMode="gray">
          <a:xfrm>
            <a:off x="323850" y="1555750"/>
            <a:ext cx="952500" cy="954088"/>
          </a:xfrm>
          <a:prstGeom prst="rect">
            <a:avLst/>
          </a:prstGeom>
          <a:solidFill>
            <a:schemeClr val="accent3"/>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3200" b="1" noProof="1"/>
              <a:t>1</a:t>
            </a:r>
          </a:p>
        </p:txBody>
      </p:sp>
      <p:sp>
        <p:nvSpPr>
          <p:cNvPr id="8197" name="Rectangle 49"/>
          <p:cNvSpPr>
            <a:spLocks noChangeArrowheads="1"/>
          </p:cNvSpPr>
          <p:nvPr/>
        </p:nvSpPr>
        <p:spPr bwMode="gray">
          <a:xfrm>
            <a:off x="1420813" y="1555750"/>
            <a:ext cx="7399337" cy="954088"/>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eaLnBrk="1" hangingPunct="1">
              <a:spcAft>
                <a:spcPct val="20000"/>
              </a:spcAft>
            </a:pPr>
            <a:r>
              <a:rPr lang="en-IN" altLang="en-US" sz="2000" noProof="1"/>
              <a:t>Introduction. </a:t>
            </a:r>
          </a:p>
        </p:txBody>
      </p:sp>
      <p:sp>
        <p:nvSpPr>
          <p:cNvPr id="8198" name="Rectangle 50"/>
          <p:cNvSpPr>
            <a:spLocks noChangeArrowheads="1"/>
          </p:cNvSpPr>
          <p:nvPr/>
        </p:nvSpPr>
        <p:spPr bwMode="gray">
          <a:xfrm>
            <a:off x="323850" y="2719388"/>
            <a:ext cx="952500" cy="954087"/>
          </a:xfrm>
          <a:prstGeom prst="rect">
            <a:avLst/>
          </a:prstGeom>
          <a:solidFill>
            <a:schemeClr val="accent3"/>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3200" b="1" noProof="1"/>
              <a:t>2</a:t>
            </a:r>
          </a:p>
        </p:txBody>
      </p:sp>
      <p:sp>
        <p:nvSpPr>
          <p:cNvPr id="8199" name="Rectangle 51"/>
          <p:cNvSpPr>
            <a:spLocks noChangeArrowheads="1"/>
          </p:cNvSpPr>
          <p:nvPr/>
        </p:nvSpPr>
        <p:spPr bwMode="gray">
          <a:xfrm>
            <a:off x="1420813" y="2719388"/>
            <a:ext cx="7399337" cy="954087"/>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eaLnBrk="1" hangingPunct="1">
              <a:spcAft>
                <a:spcPct val="20000"/>
              </a:spcAft>
            </a:pPr>
            <a:r>
              <a:rPr lang="en-IN" altLang="en-US" sz="2000" noProof="1"/>
              <a:t>Safe Driving</a:t>
            </a:r>
          </a:p>
        </p:txBody>
      </p:sp>
      <p:sp>
        <p:nvSpPr>
          <p:cNvPr id="8200" name="Rectangle 52"/>
          <p:cNvSpPr>
            <a:spLocks noChangeArrowheads="1"/>
          </p:cNvSpPr>
          <p:nvPr/>
        </p:nvSpPr>
        <p:spPr bwMode="gray">
          <a:xfrm>
            <a:off x="323850" y="3889375"/>
            <a:ext cx="952500" cy="954088"/>
          </a:xfrm>
          <a:prstGeom prst="rect">
            <a:avLst/>
          </a:prstGeom>
          <a:solidFill>
            <a:schemeClr val="accent3"/>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3200" b="1" noProof="1"/>
              <a:t>3</a:t>
            </a:r>
          </a:p>
        </p:txBody>
      </p:sp>
      <p:sp>
        <p:nvSpPr>
          <p:cNvPr id="8201" name="Rectangle 53"/>
          <p:cNvSpPr>
            <a:spLocks noChangeArrowheads="1"/>
          </p:cNvSpPr>
          <p:nvPr/>
        </p:nvSpPr>
        <p:spPr bwMode="gray">
          <a:xfrm>
            <a:off x="1420813" y="3889375"/>
            <a:ext cx="7399337" cy="954088"/>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eaLnBrk="1" hangingPunct="1">
              <a:spcAft>
                <a:spcPct val="20000"/>
              </a:spcAft>
            </a:pPr>
            <a:r>
              <a:rPr lang="en-IN" altLang="en-US" sz="2000" noProof="1"/>
              <a:t>Fitness to driver </a:t>
            </a:r>
          </a:p>
        </p:txBody>
      </p:sp>
      <p:sp>
        <p:nvSpPr>
          <p:cNvPr id="8202" name="Rectangle 54"/>
          <p:cNvSpPr>
            <a:spLocks noChangeArrowheads="1"/>
          </p:cNvSpPr>
          <p:nvPr/>
        </p:nvSpPr>
        <p:spPr bwMode="gray">
          <a:xfrm>
            <a:off x="323850" y="5065713"/>
            <a:ext cx="952500" cy="954087"/>
          </a:xfrm>
          <a:prstGeom prst="rect">
            <a:avLst/>
          </a:prstGeom>
          <a:solidFill>
            <a:schemeClr val="accent3"/>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3200" b="1" noProof="1"/>
              <a:t>4</a:t>
            </a:r>
          </a:p>
        </p:txBody>
      </p:sp>
      <p:sp>
        <p:nvSpPr>
          <p:cNvPr id="8203" name="Rectangle 55"/>
          <p:cNvSpPr>
            <a:spLocks noChangeArrowheads="1"/>
          </p:cNvSpPr>
          <p:nvPr/>
        </p:nvSpPr>
        <p:spPr bwMode="gray">
          <a:xfrm>
            <a:off x="1420813" y="5065713"/>
            <a:ext cx="7399337" cy="954087"/>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eaLnBrk="1" hangingPunct="1">
              <a:spcAft>
                <a:spcPct val="20000"/>
              </a:spcAft>
            </a:pPr>
            <a:r>
              <a:rPr lang="en-IN" altLang="en-US" sz="2000" noProof="1"/>
              <a:t>What Causes Road Accidents. </a:t>
            </a:r>
          </a:p>
        </p:txBody>
      </p:sp>
      <p:sp>
        <p:nvSpPr>
          <p:cNvPr id="16" name="Rectangle 2"/>
          <p:cNvSpPr txBox="1">
            <a:spLocks noChangeArrowheads="1"/>
          </p:cNvSpPr>
          <p:nvPr/>
        </p:nvSpPr>
        <p:spPr>
          <a:xfrm>
            <a:off x="381000" y="571500"/>
            <a:ext cx="82296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AGENDA</a:t>
            </a:r>
            <a:endParaRPr lang="en-US" sz="3200" dirty="0">
              <a:latin typeface="+mn-lt"/>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92100" y="1376362"/>
            <a:ext cx="8623300" cy="376238"/>
          </a:xfrm>
          <a:prstGeom prst="rect">
            <a:avLst/>
          </a:prstGeom>
          <a:solidFill>
            <a:schemeClr val="accent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endParaRPr lang="en-US" dirty="0">
              <a:cs typeface="Arial" panose="020B0604020202020204" pitchFamily="34" charset="0"/>
            </a:endParaRPr>
          </a:p>
        </p:txBody>
      </p:sp>
      <p:sp>
        <p:nvSpPr>
          <p:cNvPr id="7" name="Rectangle 6"/>
          <p:cNvSpPr>
            <a:spLocks noChangeArrowheads="1"/>
          </p:cNvSpPr>
          <p:nvPr/>
        </p:nvSpPr>
        <p:spPr bwMode="gray">
          <a:xfrm>
            <a:off x="292100" y="1752600"/>
            <a:ext cx="8623300" cy="47244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US" dirty="0"/>
              <a:t>It is a set of driving skills that allows you to defend yourself against possible collisions caused by bad drivers, drunk drivers, and poor weather. </a:t>
            </a:r>
          </a:p>
          <a:p>
            <a:pPr marL="285750" indent="-285750">
              <a:buSzPct val="105000"/>
              <a:buFont typeface="Wingdings 3" panose="05040102010807070707" pitchFamily="18" charset="2"/>
              <a:buChar char="p"/>
            </a:pPr>
            <a:r>
              <a:rPr lang="en-US" dirty="0"/>
              <a:t>If you look ahead and keep your eyes moving, you will spot potential hazards more easily. </a:t>
            </a:r>
          </a:p>
          <a:p>
            <a:pPr marL="285750" indent="-285750">
              <a:buSzPct val="105000"/>
              <a:buFont typeface="Wingdings 3" panose="05040102010807070707" pitchFamily="18" charset="2"/>
              <a:buChar char="p"/>
            </a:pPr>
            <a:r>
              <a:rPr lang="en-US" dirty="0"/>
              <a:t>Once you have identified a potential hazard and decided what to do, act immediately.</a:t>
            </a:r>
          </a:p>
          <a:p>
            <a:pPr marL="285750" indent="-285750">
              <a:buSzPct val="105000"/>
              <a:buFont typeface="Wingdings 3" panose="05040102010807070707" pitchFamily="18" charset="2"/>
              <a:buChar char="p"/>
            </a:pPr>
            <a:r>
              <a:rPr lang="en-US" dirty="0"/>
              <a:t>Defensive drivers are able to avoid dangers on the road by using their safe driving practices.</a:t>
            </a:r>
          </a:p>
          <a:p>
            <a:pPr marL="285750" indent="-285750">
              <a:buSzPct val="105000"/>
              <a:buFont typeface="Wingdings 3" panose="05040102010807070707" pitchFamily="18" charset="2"/>
              <a:buChar char="p"/>
            </a:pPr>
            <a:r>
              <a:rPr lang="en-US" dirty="0"/>
              <a:t>Don't make assumptions about another drivers intentions. If you expect drivers in parked vehicles to remain parked at all times, always yield at intersections, or remain in one lane at all times, etc.</a:t>
            </a:r>
          </a:p>
          <a:p>
            <a:pPr marL="285750" indent="-285750">
              <a:buSzPct val="105000"/>
              <a:buFont typeface="Wingdings 3" panose="05040102010807070707" pitchFamily="18" charset="2"/>
              <a:buChar char="p"/>
            </a:pPr>
            <a:r>
              <a:rPr lang="en-US" dirty="0"/>
              <a:t>Expect other drivers to make mistakes and be prepared to react. If a mistake is made, you will be ready to defend yourself.</a:t>
            </a:r>
          </a:p>
          <a:p>
            <a:pPr marL="285750" indent="-285750">
              <a:buSzPct val="105000"/>
              <a:buFont typeface="Wingdings 3" panose="05040102010807070707" pitchFamily="18" charset="2"/>
              <a:buChar char="p"/>
            </a:pPr>
            <a:r>
              <a:rPr lang="en-US" dirty="0"/>
              <a:t>Never assume that other drivers are sober, alert, and follow the rules of the road at all times.</a:t>
            </a:r>
          </a:p>
          <a:p>
            <a:pPr>
              <a:buSzPct val="105000"/>
            </a:pPr>
            <a:endParaRPr lang="en-US" dirty="0"/>
          </a:p>
        </p:txBody>
      </p:sp>
      <p:sp>
        <p:nvSpPr>
          <p:cNvPr id="8" name="Rectangle 2"/>
          <p:cNvSpPr txBox="1">
            <a:spLocks noChangeArrowheads="1"/>
          </p:cNvSpPr>
          <p:nvPr/>
        </p:nvSpPr>
        <p:spPr>
          <a:xfrm>
            <a:off x="381000" y="571500"/>
            <a:ext cx="82296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INTRODUCTION</a:t>
            </a:r>
            <a:endParaRPr lang="en-US" sz="3200" dirty="0">
              <a:latin typeface="+mn-lt"/>
            </a:endParaRPr>
          </a:p>
        </p:txBody>
      </p:sp>
      <p:pic>
        <p:nvPicPr>
          <p:cNvPr id="3076" name="Picture 4" descr="Related ima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77000" y="5466805"/>
            <a:ext cx="2438400" cy="1010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019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92100" y="1376362"/>
            <a:ext cx="8623300" cy="376238"/>
          </a:xfrm>
          <a:prstGeom prst="rect">
            <a:avLst/>
          </a:prstGeom>
          <a:solidFill>
            <a:schemeClr val="accent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buSzPct val="105000"/>
            </a:pPr>
            <a:r>
              <a:rPr lang="en-US" sz="2000" b="1" dirty="0"/>
              <a:t>Tips for defensive driving:</a:t>
            </a:r>
          </a:p>
        </p:txBody>
      </p:sp>
      <p:sp>
        <p:nvSpPr>
          <p:cNvPr id="7" name="Rectangle 6"/>
          <p:cNvSpPr>
            <a:spLocks noChangeArrowheads="1"/>
          </p:cNvSpPr>
          <p:nvPr/>
        </p:nvSpPr>
        <p:spPr bwMode="gray">
          <a:xfrm>
            <a:off x="292100" y="1752600"/>
            <a:ext cx="8623300" cy="47244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US" dirty="0"/>
              <a:t>Plan ahead for the unexpected.</a:t>
            </a:r>
          </a:p>
          <a:p>
            <a:pPr marL="285750" indent="-285750">
              <a:buSzPct val="105000"/>
              <a:buFont typeface="Wingdings 3" panose="05040102010807070707" pitchFamily="18" charset="2"/>
              <a:buChar char="p"/>
            </a:pPr>
            <a:r>
              <a:rPr lang="en-US" dirty="0"/>
              <a:t>Be able to control speed</a:t>
            </a:r>
          </a:p>
          <a:p>
            <a:pPr marL="285750" indent="-285750">
              <a:buSzPct val="105000"/>
              <a:buFont typeface="Wingdings 3" panose="05040102010807070707" pitchFamily="18" charset="2"/>
              <a:buChar char="p"/>
            </a:pPr>
            <a:r>
              <a:rPr lang="en-US" dirty="0"/>
              <a:t>Be prepared to react to other drivers</a:t>
            </a:r>
          </a:p>
          <a:p>
            <a:pPr marL="285750" indent="-285750">
              <a:buSzPct val="105000"/>
              <a:buFont typeface="Wingdings 3" panose="05040102010807070707" pitchFamily="18" charset="2"/>
              <a:buChar char="p"/>
            </a:pPr>
            <a:r>
              <a:rPr lang="en-US" dirty="0"/>
              <a:t>Do not expect the other driver to do what you think he or she should do</a:t>
            </a:r>
          </a:p>
          <a:p>
            <a:pPr marL="285750" indent="-285750">
              <a:buSzPct val="105000"/>
              <a:buFont typeface="Wingdings 3" panose="05040102010807070707" pitchFamily="18" charset="2"/>
              <a:buChar char="p"/>
            </a:pPr>
            <a:r>
              <a:rPr lang="en-US" dirty="0"/>
              <a:t>Respect other users of the roadway.</a:t>
            </a:r>
          </a:p>
          <a:p>
            <a:pPr marL="285750" indent="-285750">
              <a:buSzPct val="105000"/>
              <a:buFont typeface="Wingdings 3" panose="05040102010807070707" pitchFamily="18" charset="2"/>
              <a:buChar char="p"/>
            </a:pPr>
            <a:r>
              <a:rPr lang="en-US" dirty="0"/>
              <a:t>Be aware of driving in special road and weather conditions</a:t>
            </a:r>
          </a:p>
          <a:p>
            <a:pPr marL="285750" indent="-285750">
              <a:buSzPct val="105000"/>
              <a:buFont typeface="Wingdings 3" panose="05040102010807070707" pitchFamily="18" charset="2"/>
              <a:buChar char="p"/>
            </a:pPr>
            <a:r>
              <a:rPr lang="en-US" dirty="0"/>
              <a:t>Be alert and avoid distractions, e.g., cell phone use, eating.</a:t>
            </a:r>
          </a:p>
          <a:p>
            <a:pPr marL="285750" indent="-285750">
              <a:buSzPct val="105000"/>
              <a:buFont typeface="Wingdings 3" panose="05040102010807070707" pitchFamily="18" charset="2"/>
              <a:buChar char="p"/>
            </a:pPr>
            <a:endParaRPr lang="en-US" dirty="0"/>
          </a:p>
        </p:txBody>
      </p:sp>
      <p:sp>
        <p:nvSpPr>
          <p:cNvPr id="8" name="Rectangle 2"/>
          <p:cNvSpPr txBox="1">
            <a:spLocks noChangeArrowheads="1"/>
          </p:cNvSpPr>
          <p:nvPr/>
        </p:nvSpPr>
        <p:spPr>
          <a:xfrm>
            <a:off x="381000" y="571500"/>
            <a:ext cx="82296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INTRODUCTION</a:t>
            </a:r>
            <a:endParaRPr lang="en-US" sz="3200" dirty="0">
              <a:latin typeface="+mn-lt"/>
            </a:endParaRPr>
          </a:p>
        </p:txBody>
      </p:sp>
      <p:pic>
        <p:nvPicPr>
          <p:cNvPr id="2050" name="Picture 2" descr="Image result for tips DEFENSIVE DRIV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4273549"/>
            <a:ext cx="4814835" cy="21907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830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92100" y="1376362"/>
            <a:ext cx="8623300" cy="376238"/>
          </a:xfrm>
          <a:prstGeom prst="rect">
            <a:avLst/>
          </a:prstGeom>
          <a:solidFill>
            <a:schemeClr val="accent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buSzPct val="105000"/>
            </a:pPr>
            <a:endParaRPr lang="en-US" sz="2000" b="1" dirty="0"/>
          </a:p>
        </p:txBody>
      </p:sp>
      <p:sp>
        <p:nvSpPr>
          <p:cNvPr id="7" name="Rectangle 6"/>
          <p:cNvSpPr>
            <a:spLocks noChangeArrowheads="1"/>
          </p:cNvSpPr>
          <p:nvPr/>
        </p:nvSpPr>
        <p:spPr bwMode="gray">
          <a:xfrm>
            <a:off x="292100" y="1752600"/>
            <a:ext cx="8623300" cy="47244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a:t>Drivers must hold a valid driving licence while driving. </a:t>
            </a:r>
          </a:p>
          <a:p>
            <a:pPr marL="285750" indent="-285750">
              <a:buSzPct val="105000"/>
              <a:buFont typeface="Wingdings 3" pitchFamily="18" charset="2"/>
              <a:buChar char="p"/>
            </a:pPr>
            <a:r>
              <a:rPr lang="en-IN" dirty="0"/>
              <a:t>It is vitally important to understand and obey all the rules of the road and to update on road safety. </a:t>
            </a:r>
          </a:p>
          <a:p>
            <a:pPr marL="285750" indent="-285750">
              <a:buSzPct val="105000"/>
              <a:buFont typeface="Wingdings 3" pitchFamily="18" charset="2"/>
              <a:buChar char="p"/>
            </a:pPr>
            <a:r>
              <a:rPr lang="en-IN" dirty="0"/>
              <a:t>Drivers have an individual responsibility for their driving behaviour. </a:t>
            </a:r>
          </a:p>
          <a:p>
            <a:pPr marL="285750" indent="-285750">
              <a:buSzPct val="105000"/>
              <a:buFont typeface="Wingdings 3" pitchFamily="18" charset="2"/>
              <a:buChar char="p"/>
            </a:pPr>
            <a:r>
              <a:rPr lang="en-IN" dirty="0"/>
              <a:t>Drivers must assess their fitness to drive.</a:t>
            </a:r>
          </a:p>
          <a:p>
            <a:pPr marL="285750" indent="-285750">
              <a:buSzPct val="105000"/>
              <a:buFont typeface="Wingdings 3" pitchFamily="18" charset="2"/>
              <a:buChar char="p"/>
            </a:pPr>
            <a:r>
              <a:rPr lang="en-IN" dirty="0"/>
              <a:t>Never drink and drive.</a:t>
            </a:r>
          </a:p>
          <a:p>
            <a:pPr marL="285750" indent="-285750">
              <a:buSzPct val="105000"/>
              <a:buFont typeface="Wingdings 3" pitchFamily="18" charset="2"/>
              <a:buChar char="p"/>
            </a:pPr>
            <a:r>
              <a:rPr lang="en-IN" dirty="0"/>
              <a:t>Never drive under the influence of drugs.</a:t>
            </a:r>
          </a:p>
          <a:p>
            <a:pPr marL="285750" indent="-285750">
              <a:buSzPct val="105000"/>
              <a:buFont typeface="Wingdings 3" pitchFamily="18" charset="2"/>
              <a:buChar char="p"/>
            </a:pPr>
            <a:r>
              <a:rPr lang="en-IN" dirty="0"/>
              <a:t>Never drive when tired. </a:t>
            </a:r>
          </a:p>
          <a:p>
            <a:pPr marL="285750" indent="-285750">
              <a:buSzPct val="105000"/>
              <a:buFont typeface="Wingdings 3" pitchFamily="18" charset="2"/>
              <a:buChar char="p"/>
            </a:pPr>
            <a:r>
              <a:rPr lang="en-IN" dirty="0"/>
              <a:t>Drivers must wear a seat belt on every journey</a:t>
            </a:r>
          </a:p>
          <a:p>
            <a:pPr marL="285750" indent="-285750">
              <a:buSzPct val="105000"/>
              <a:buFont typeface="Wingdings 3" pitchFamily="18" charset="2"/>
              <a:buChar char="p"/>
            </a:pPr>
            <a:r>
              <a:rPr lang="en-IN" dirty="0">
                <a:ea typeface="Calibri" panose="020F0502020204030204" pitchFamily="34" charset="0"/>
                <a:cs typeface="Times New Roman" panose="02020603050405020304" pitchFamily="18" charset="0"/>
              </a:rPr>
              <a:t>Before setting off, always plan your route and check for weather and traffic updates. </a:t>
            </a:r>
          </a:p>
          <a:p>
            <a:pPr marL="285750" indent="-285750">
              <a:buSzPct val="105000"/>
              <a:buFont typeface="Wingdings 3" pitchFamily="18" charset="2"/>
              <a:buChar char="p"/>
            </a:pPr>
            <a:r>
              <a:rPr lang="en-IN" dirty="0">
                <a:ea typeface="Calibri" panose="020F0502020204030204" pitchFamily="34" charset="0"/>
                <a:cs typeface="Times New Roman" panose="02020603050405020304" pitchFamily="18" charset="0"/>
              </a:rPr>
              <a:t>Always drive at the appropriate speed for the prevailing conditions. </a:t>
            </a:r>
          </a:p>
          <a:p>
            <a:pPr marL="285750" indent="-285750">
              <a:buSzPct val="105000"/>
              <a:buFont typeface="Wingdings 3" pitchFamily="18" charset="2"/>
              <a:buChar char="p"/>
            </a:pPr>
            <a:r>
              <a:rPr lang="en-IN" dirty="0">
                <a:ea typeface="Calibri" panose="020F0502020204030204" pitchFamily="34" charset="0"/>
                <a:cs typeface="Times New Roman" panose="02020603050405020304" pitchFamily="18" charset="0"/>
              </a:rPr>
              <a:t>Always use daytime running lights and slow down or even cancel your journey in severe weather conditions [rain, fog, high winds, ice or snow]</a:t>
            </a:r>
            <a:endParaRPr lang="en-US" dirty="0">
              <a:ea typeface="Calibri" panose="020F0502020204030204" pitchFamily="34" charset="0"/>
              <a:cs typeface="Times New Roman" panose="02020603050405020304" pitchFamily="18" charset="0"/>
            </a:endParaRPr>
          </a:p>
          <a:p>
            <a:pPr marL="285750" indent="-285750">
              <a:buSzPct val="105000"/>
              <a:buFont typeface="Wingdings 3" pitchFamily="18" charset="2"/>
              <a:buChar char="p"/>
            </a:pPr>
            <a:endParaRPr lang="en-IN" dirty="0"/>
          </a:p>
        </p:txBody>
      </p:sp>
      <p:sp>
        <p:nvSpPr>
          <p:cNvPr id="8" name="Rectangle 2"/>
          <p:cNvSpPr txBox="1">
            <a:spLocks noChangeArrowheads="1"/>
          </p:cNvSpPr>
          <p:nvPr/>
        </p:nvSpPr>
        <p:spPr>
          <a:xfrm>
            <a:off x="381000" y="571500"/>
            <a:ext cx="82296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SAFE DRIVING </a:t>
            </a:r>
          </a:p>
        </p:txBody>
      </p:sp>
      <p:pic>
        <p:nvPicPr>
          <p:cNvPr id="9" name="Picture 2" descr="Image result for Safe Driver"/>
          <p:cNvPicPr>
            <a:picLocks noChangeAspect="1" noChangeArrowheads="1"/>
          </p:cNvPicPr>
          <p:nvPr/>
        </p:nvPicPr>
        <p:blipFill>
          <a:blip r:embed="rId2" cstate="print"/>
          <a:srcRect/>
          <a:stretch>
            <a:fillRect/>
          </a:stretch>
        </p:blipFill>
        <p:spPr bwMode="auto">
          <a:xfrm>
            <a:off x="6400800" y="5326572"/>
            <a:ext cx="2514600" cy="1125027"/>
          </a:xfrm>
          <a:prstGeom prst="rect">
            <a:avLst/>
          </a:prstGeom>
          <a:noFill/>
        </p:spPr>
      </p:pic>
    </p:spTree>
    <p:extLst>
      <p:ext uri="{BB962C8B-B14F-4D97-AF65-F5344CB8AC3E}">
        <p14:creationId xmlns:p14="http://schemas.microsoft.com/office/powerpoint/2010/main" val="2203010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92100" y="1376362"/>
            <a:ext cx="8623300" cy="376238"/>
          </a:xfrm>
          <a:prstGeom prst="rect">
            <a:avLst/>
          </a:prstGeom>
          <a:solidFill>
            <a:schemeClr val="accent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spcAft>
                <a:spcPts val="1000"/>
              </a:spcAft>
            </a:pPr>
            <a:r>
              <a:rPr lang="en-IN" sz="2000" b="1">
                <a:ea typeface="Calibri" panose="020F0502020204030204" pitchFamily="34" charset="0"/>
                <a:cs typeface="Times New Roman" panose="02020603050405020304" pitchFamily="18" charset="0"/>
              </a:rPr>
              <a:t>Safe Vehicle</a:t>
            </a:r>
            <a:endParaRPr lang="en-US" sz="2000"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92100" y="1752600"/>
            <a:ext cx="8623300" cy="47244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nSpc>
                <a:spcPct val="115000"/>
              </a:lnSpc>
              <a:spcAft>
                <a:spcPts val="1000"/>
              </a:spcAft>
              <a:buSzPct val="105000"/>
              <a:buFont typeface="Wingdings 3" pitchFamily="18" charset="2"/>
              <a:buChar char="p"/>
            </a:pPr>
            <a:r>
              <a:rPr lang="en-IN" dirty="0">
                <a:ea typeface="Calibri" panose="020F0502020204030204" pitchFamily="34" charset="0"/>
                <a:cs typeface="Times New Roman" panose="02020603050405020304" pitchFamily="18" charset="0"/>
              </a:rPr>
              <a:t>Always carry out a vehicle pre-check before using your vehicle. </a:t>
            </a:r>
          </a:p>
          <a:p>
            <a:pPr marL="285750" indent="-285750">
              <a:lnSpc>
                <a:spcPct val="115000"/>
              </a:lnSpc>
              <a:spcAft>
                <a:spcPts val="1000"/>
              </a:spcAft>
              <a:buSzPct val="105000"/>
              <a:buFont typeface="Wingdings 3" pitchFamily="18" charset="2"/>
              <a:buChar char="p"/>
            </a:pPr>
            <a:r>
              <a:rPr lang="en-IN" dirty="0">
                <a:ea typeface="Calibri" panose="020F0502020204030204" pitchFamily="34" charset="0"/>
                <a:cs typeface="Times New Roman" panose="02020603050405020304" pitchFamily="18" charset="0"/>
              </a:rPr>
              <a:t>This should be done daily and a more detailed check should be carried out weekly or as prescribed by your employer. </a:t>
            </a:r>
          </a:p>
          <a:p>
            <a:pPr marL="285750" indent="-285750">
              <a:lnSpc>
                <a:spcPct val="115000"/>
              </a:lnSpc>
              <a:spcAft>
                <a:spcPts val="1000"/>
              </a:spcAft>
              <a:buSzPct val="105000"/>
              <a:buFont typeface="Wingdings 3" pitchFamily="18" charset="2"/>
              <a:buChar char="p"/>
            </a:pPr>
            <a:r>
              <a:rPr lang="en-IN" dirty="0">
                <a:ea typeface="Calibri" panose="020F0502020204030204" pitchFamily="34" charset="0"/>
                <a:cs typeface="Times New Roman" panose="02020603050405020304" pitchFamily="18" charset="0"/>
              </a:rPr>
              <a:t>Make sure loads are securely stowed or fastened in the vehicle.</a:t>
            </a:r>
          </a:p>
          <a:p>
            <a:pPr marL="285750" indent="-285750">
              <a:lnSpc>
                <a:spcPct val="115000"/>
              </a:lnSpc>
              <a:spcAft>
                <a:spcPts val="1000"/>
              </a:spcAft>
              <a:buSzPct val="105000"/>
              <a:buFont typeface="Wingdings 3" pitchFamily="18" charset="2"/>
              <a:buChar char="p"/>
            </a:pPr>
            <a:r>
              <a:rPr lang="en-IN" dirty="0">
                <a:ea typeface="Calibri" panose="020F0502020204030204" pitchFamily="34" charset="0"/>
                <a:cs typeface="Times New Roman" panose="02020603050405020304" pitchFamily="18" charset="0"/>
              </a:rPr>
              <a:t>If carrying loads on the vehicle, loads must be appropriately stowed and restrained to prevent any movement during transit.</a:t>
            </a:r>
            <a:endParaRPr lang="en-US" dirty="0">
              <a:ea typeface="Calibri" panose="020F0502020204030204" pitchFamily="34" charset="0"/>
              <a:cs typeface="Times New Roman" panose="02020603050405020304" pitchFamily="18" charset="0"/>
            </a:endParaRPr>
          </a:p>
          <a:p>
            <a:pPr marL="285750" indent="-285750">
              <a:buSzPct val="105000"/>
              <a:buFont typeface="Wingdings 3" panose="05040102010807070707" pitchFamily="18" charset="2"/>
              <a:buChar char="p"/>
            </a:pPr>
            <a:endParaRPr lang="en-US" dirty="0">
              <a:ln w="9525">
                <a:solidFill>
                  <a:schemeClr val="tx1"/>
                </a:solidFill>
              </a:ln>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381000" y="571500"/>
            <a:ext cx="82296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SAFE DRIVING </a:t>
            </a:r>
          </a:p>
        </p:txBody>
      </p:sp>
      <p:pic>
        <p:nvPicPr>
          <p:cNvPr id="10" name="Picture 9"/>
          <p:cNvPicPr>
            <a:picLocks noChangeAspect="1"/>
          </p:cNvPicPr>
          <p:nvPr/>
        </p:nvPicPr>
        <p:blipFill>
          <a:blip r:embed="rId2" cstate="print">
            <a:clrChange>
              <a:clrFrom>
                <a:srgbClr val="FAFAFA"/>
              </a:clrFrom>
              <a:clrTo>
                <a:srgbClr val="FAFAFA">
                  <a:alpha val="0"/>
                </a:srgbClr>
              </a:clrTo>
            </a:clrChange>
            <a:extLst>
              <a:ext uri="{28A0092B-C50C-407E-A947-70E740481C1C}">
                <a14:useLocalDpi xmlns:a14="http://schemas.microsoft.com/office/drawing/2010/main" val="0"/>
              </a:ext>
            </a:extLst>
          </a:blip>
          <a:stretch>
            <a:fillRect/>
          </a:stretch>
        </p:blipFill>
        <p:spPr>
          <a:xfrm rot="19997801">
            <a:off x="1425548" y="4593414"/>
            <a:ext cx="2256882" cy="1454038"/>
          </a:xfrm>
          <a:prstGeom prst="rect">
            <a:avLst/>
          </a:prstGeom>
          <a:blipFill dpi="0" rotWithShape="1">
            <a:blip r:embed="rId3" cstate="print">
              <a:clrChange>
                <a:clrFrom>
                  <a:srgbClr val="FAFAFA"/>
                </a:clrFrom>
                <a:clrTo>
                  <a:srgbClr val="FAFAFA">
                    <a:alpha val="0"/>
                  </a:srgbClr>
                </a:clrTo>
              </a:clrChange>
              <a:alphaModFix amt="32000"/>
            </a:blip>
            <a:srcRect/>
            <a:tile tx="0" ty="0" sx="100000" sy="100000" flip="none" algn="tl"/>
          </a:blipFill>
        </p:spPr>
      </p:pic>
      <p:pic>
        <p:nvPicPr>
          <p:cNvPr id="11" name="Picture 10"/>
          <p:cNvPicPr>
            <a:picLocks noChangeAspect="1"/>
          </p:cNvPicPr>
          <p:nvPr/>
        </p:nvPicPr>
        <p:blipFill>
          <a:blip r:embed="rId4"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5181600" y="4419600"/>
            <a:ext cx="3581400" cy="1983545"/>
          </a:xfrm>
          <a:prstGeom prst="rect">
            <a:avLst/>
          </a:prstGeom>
        </p:spPr>
      </p:pic>
    </p:spTree>
    <p:extLst>
      <p:ext uri="{BB962C8B-B14F-4D97-AF65-F5344CB8AC3E}">
        <p14:creationId xmlns:p14="http://schemas.microsoft.com/office/powerpoint/2010/main" val="2007453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92100" y="1376362"/>
            <a:ext cx="8623300" cy="376238"/>
          </a:xfrm>
          <a:prstGeom prst="rect">
            <a:avLst/>
          </a:prstGeom>
          <a:solidFill>
            <a:schemeClr val="accent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spcAft>
                <a:spcPts val="1000"/>
              </a:spcAft>
            </a:pPr>
            <a:r>
              <a:rPr lang="en-IN" sz="2000" b="1" dirty="0">
                <a:ea typeface="Calibri" panose="020F0502020204030204" pitchFamily="34" charset="0"/>
                <a:cs typeface="Times New Roman" panose="02020603050405020304" pitchFamily="18" charset="0"/>
              </a:rPr>
              <a:t>Dealing with Collisions and Emergencies</a:t>
            </a:r>
            <a:endParaRPr lang="en-US" sz="2000"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92100" y="1752600"/>
            <a:ext cx="8623300" cy="47244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spcAft>
                <a:spcPts val="1000"/>
              </a:spcAft>
              <a:buSzPct val="105000"/>
              <a:buFont typeface="Wingdings 3" pitchFamily="18" charset="2"/>
              <a:buChar char="p"/>
            </a:pPr>
            <a:r>
              <a:rPr lang="en-IN" dirty="0">
                <a:ea typeface="Calibri" panose="020F0502020204030204" pitchFamily="34" charset="0"/>
                <a:cs typeface="Times New Roman" panose="02020603050405020304" pitchFamily="18" charset="0"/>
              </a:rPr>
              <a:t>Personal safety and the safety of any passengers should always be your first consideration. </a:t>
            </a:r>
          </a:p>
          <a:p>
            <a:pPr marL="285750" indent="-285750">
              <a:spcAft>
                <a:spcPts val="1000"/>
              </a:spcAft>
              <a:buSzPct val="105000"/>
              <a:buFont typeface="Wingdings 3" pitchFamily="18" charset="2"/>
              <a:buChar char="p"/>
            </a:pPr>
            <a:r>
              <a:rPr lang="en-IN" dirty="0">
                <a:ea typeface="Calibri" panose="020F0502020204030204" pitchFamily="34" charset="0"/>
                <a:cs typeface="Times New Roman" panose="02020603050405020304" pitchFamily="18" charset="0"/>
              </a:rPr>
              <a:t>Use your hazard warning lights and hi-visibility clothing to make sure you and your vehicle can be seen by other road users. </a:t>
            </a:r>
          </a:p>
          <a:p>
            <a:pPr marL="285750" indent="-285750">
              <a:spcAft>
                <a:spcPts val="1000"/>
              </a:spcAft>
              <a:buSzPct val="105000"/>
              <a:buFont typeface="Wingdings 3" pitchFamily="18" charset="2"/>
              <a:buChar char="p"/>
            </a:pPr>
            <a:r>
              <a:rPr lang="en-IN" dirty="0">
                <a:ea typeface="Calibri" panose="020F0502020204030204" pitchFamily="34" charset="0"/>
                <a:cs typeface="Times New Roman" panose="02020603050405020304" pitchFamily="18" charset="0"/>
              </a:rPr>
              <a:t>Collisions that result in injury while driving for work should be reported.</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381000" y="571500"/>
            <a:ext cx="82296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a:latin typeface="+mn-lt"/>
              </a:rPr>
              <a:t>SAFE DRIVING </a:t>
            </a:r>
            <a:endParaRPr lang="en-IN" sz="3200" dirty="0">
              <a:latin typeface="+mn-l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6600" y="3810000"/>
            <a:ext cx="5562600" cy="2590800"/>
          </a:xfrm>
          <a:prstGeom prst="rect">
            <a:avLst/>
          </a:prstGeom>
        </p:spPr>
      </p:pic>
    </p:spTree>
    <p:extLst>
      <p:ext uri="{BB962C8B-B14F-4D97-AF65-F5344CB8AC3E}">
        <p14:creationId xmlns:p14="http://schemas.microsoft.com/office/powerpoint/2010/main" val="2638633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92100" y="1376362"/>
            <a:ext cx="8623300" cy="376238"/>
          </a:xfrm>
          <a:prstGeom prst="rect">
            <a:avLst/>
          </a:prstGeom>
          <a:solidFill>
            <a:schemeClr val="accent3"/>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spcAft>
                <a:spcPts val="1000"/>
              </a:spcAft>
            </a:pPr>
            <a:r>
              <a:rPr lang="en-IN" sz="2000" b="1" dirty="0">
                <a:ea typeface="Calibri" panose="020F0502020204030204" pitchFamily="34" charset="0"/>
                <a:cs typeface="Times New Roman" panose="02020603050405020304" pitchFamily="18" charset="0"/>
              </a:rPr>
              <a:t>Driver Training</a:t>
            </a:r>
            <a:endParaRPr lang="en-US" sz="2000"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92100" y="1752600"/>
            <a:ext cx="8623300" cy="47244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spcAft>
                <a:spcPts val="1000"/>
              </a:spcAft>
              <a:buSzPct val="105000"/>
              <a:buFont typeface="Wingdings 3" pitchFamily="18" charset="2"/>
              <a:buChar char="p"/>
            </a:pPr>
            <a:r>
              <a:rPr lang="en-IN" dirty="0">
                <a:ea typeface="Calibri" panose="020F0502020204030204" pitchFamily="34" charset="0"/>
                <a:cs typeface="Times New Roman" panose="02020603050405020304" pitchFamily="18" charset="0"/>
              </a:rPr>
              <a:t>Drivers should consider maintaining their skill and knowledge by undergoing regular refresher training. </a:t>
            </a:r>
          </a:p>
          <a:p>
            <a:pPr marL="285750" indent="-285750">
              <a:spcAft>
                <a:spcPts val="1000"/>
              </a:spcAft>
              <a:buSzPct val="105000"/>
              <a:buFont typeface="Wingdings 3" pitchFamily="18" charset="2"/>
              <a:buChar char="p"/>
            </a:pPr>
            <a:r>
              <a:rPr lang="en-IN" dirty="0">
                <a:ea typeface="Calibri" panose="020F0502020204030204" pitchFamily="34" charset="0"/>
                <a:cs typeface="Times New Roman" panose="02020603050405020304" pitchFamily="18" charset="0"/>
              </a:rPr>
              <a:t>Your employer may have specific vehicle familiarisation or refresher training procedures in place.</a:t>
            </a:r>
          </a:p>
          <a:p>
            <a:pPr marL="285750" indent="-285750">
              <a:spcAft>
                <a:spcPts val="1000"/>
              </a:spcAft>
              <a:buSzPct val="105000"/>
              <a:buFont typeface="Wingdings 3" pitchFamily="18" charset="2"/>
              <a:buChar char="p"/>
            </a:pPr>
            <a:r>
              <a:rPr lang="en-IN" dirty="0">
                <a:ea typeface="Calibri" panose="020F0502020204030204" pitchFamily="34" charset="0"/>
                <a:cs typeface="Times New Roman" panose="02020603050405020304" pitchFamily="18" charset="0"/>
              </a:rPr>
              <a:t>When required to drive a vehicle with which you are not familiar take time to inform yourself on the safe operation of that vehicle type before going on any journey.</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381000" y="571500"/>
            <a:ext cx="82296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SAFE DRIVING </a:t>
            </a:r>
          </a:p>
        </p:txBody>
      </p:sp>
      <p:pic>
        <p:nvPicPr>
          <p:cNvPr id="10" name="Picture 9"/>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10000"/>
          <a:stretch/>
        </p:blipFill>
        <p:spPr>
          <a:xfrm>
            <a:off x="6432550" y="4244968"/>
            <a:ext cx="2559050" cy="222186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3961505"/>
            <a:ext cx="2286000" cy="1394393"/>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0100" y="5334000"/>
            <a:ext cx="4286250" cy="1066800"/>
          </a:xfrm>
          <a:prstGeom prst="rect">
            <a:avLst/>
          </a:prstGeom>
        </p:spPr>
      </p:pic>
    </p:spTree>
    <p:extLst>
      <p:ext uri="{BB962C8B-B14F-4D97-AF65-F5344CB8AC3E}">
        <p14:creationId xmlns:p14="http://schemas.microsoft.com/office/powerpoint/2010/main" val="9613487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ImageCreateDate xmlns="B6023AA3-3CEE-413F-91F8-322A2644F388" xsi:nil="true"/>
    <wic_System_Copyright xmlns="http://schemas.microsoft.com/sharepoint/v3/fields" xsi:nil="true"/>
    <_dlc_DocId xmlns="0f0eb950-47b7-49a7-b2b9-b0c411c9c3b8">VJPUPS4RKR3C-4-97</_dlc_DocId>
    <_dlc_DocIdUrl xmlns="0f0eb950-47b7-49a7-b2b9-b0c411c9c3b8">
      <Url>http://thenest-aoa-in.nestle.com/_layouts/DocIdRedir.aspx?ID=VJPUPS4RKR3C-4-97</Url>
      <Description>VJPUPS4RKR3C-4-97</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CB1185A5A6DA634F89857E7C01440748" ma:contentTypeVersion="1" ma:contentTypeDescription="Upload an image." ma:contentTypeScope="" ma:versionID="89928a2722378c5a305ce3eb8532539f">
  <xsd:schema xmlns:xsd="http://www.w3.org/2001/XMLSchema" xmlns:xs="http://www.w3.org/2001/XMLSchema" xmlns:p="http://schemas.microsoft.com/office/2006/metadata/properties" xmlns:ns1="http://schemas.microsoft.com/sharepoint/v3" xmlns:ns2="B6023AA3-3CEE-413F-91F8-322A2644F388" xmlns:ns3="http://schemas.microsoft.com/sharepoint/v3/fields" xmlns:ns4="0f0eb950-47b7-49a7-b2b9-b0c411c9c3b8" targetNamespace="http://schemas.microsoft.com/office/2006/metadata/properties" ma:root="true" ma:fieldsID="415cc3288ccbe700ad9137c8513b77d6" ns1:_="" ns2:_="" ns3:_="" ns4:_="">
    <xsd:import namespace="http://schemas.microsoft.com/sharepoint/v3"/>
    <xsd:import namespace="B6023AA3-3CEE-413F-91F8-322A2644F388"/>
    <xsd:import namespace="http://schemas.microsoft.com/sharepoint/v3/fields"/>
    <xsd:import namespace="0f0eb950-47b7-49a7-b2b9-b0c411c9c3b8"/>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6023AA3-3CEE-413F-91F8-322A2644F388"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0eb950-47b7-49a7-b2b9-b0c411c9c3b8"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6FB07F-DD47-4C62-89FB-E79CBDA66930}">
  <ds:schemaRefs>
    <ds:schemaRef ds:uri="http://schemas.microsoft.com/sharepoint/events"/>
  </ds:schemaRefs>
</ds:datastoreItem>
</file>

<file path=customXml/itemProps2.xml><?xml version="1.0" encoding="utf-8"?>
<ds:datastoreItem xmlns:ds="http://schemas.openxmlformats.org/officeDocument/2006/customXml" ds:itemID="{184455A5-5B1F-42D7-89F4-4C018F6FE882}">
  <ds:schemaRefs>
    <ds:schemaRef ds:uri="http://schemas.microsoft.com/sharepoint/v3/contenttype/forms"/>
  </ds:schemaRefs>
</ds:datastoreItem>
</file>

<file path=customXml/itemProps3.xml><?xml version="1.0" encoding="utf-8"?>
<ds:datastoreItem xmlns:ds="http://schemas.openxmlformats.org/officeDocument/2006/customXml" ds:itemID="{6F0180CB-08B1-436B-9799-0C76022FBD6C}">
  <ds:schemaRefs>
    <ds:schemaRef ds:uri="http://schemas.microsoft.com/office/infopath/2007/PartnerControls"/>
    <ds:schemaRef ds:uri="http://purl.org/dc/dcmitype/"/>
    <ds:schemaRef ds:uri="http://www.w3.org/XML/1998/namespace"/>
    <ds:schemaRef ds:uri="http://schemas.microsoft.com/sharepoint/v3"/>
    <ds:schemaRef ds:uri="http://purl.org/dc/terms/"/>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0f0eb950-47b7-49a7-b2b9-b0c411c9c3b8"/>
    <ds:schemaRef ds:uri="http://schemas.microsoft.com/sharepoint/v3/fields"/>
    <ds:schemaRef ds:uri="B6023AA3-3CEE-413F-91F8-322A2644F388"/>
  </ds:schemaRefs>
</ds:datastoreItem>
</file>

<file path=customXml/itemProps4.xml><?xml version="1.0" encoding="utf-8"?>
<ds:datastoreItem xmlns:ds="http://schemas.openxmlformats.org/officeDocument/2006/customXml" ds:itemID="{7C728180-122B-4C3C-A2BE-33F0F38364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6023AA3-3CEE-413F-91F8-322A2644F388"/>
    <ds:schemaRef ds:uri="http://schemas.microsoft.com/sharepoint/v3/fields"/>
    <ds:schemaRef ds:uri="0f0eb950-47b7-49a7-b2b9-b0c411c9c3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ES-501_BG-001</Template>
  <TotalTime>5055</TotalTime>
  <Words>2602</Words>
  <Application>Microsoft Office PowerPoint</Application>
  <PresentationFormat>On-screen Show (4:3)</PresentationFormat>
  <Paragraphs>231</Paragraphs>
  <Slides>28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Calibri Light</vt:lpstr>
      <vt:lpstr>Lucida Handwriting</vt:lpstr>
      <vt:lpstr>Webdings</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collin</dc:creator>
  <cp:lastModifiedBy>Shimmi Sebastian</cp:lastModifiedBy>
  <cp:revision>800</cp:revision>
  <cp:lastPrinted>2014-11-21T06:58:07Z</cp:lastPrinted>
  <dcterms:created xsi:type="dcterms:W3CDTF">2014-04-07T11:41:40Z</dcterms:created>
  <dcterms:modified xsi:type="dcterms:W3CDTF">2021-02-02T04:48:52Z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0x0101009148F5A04DDD49CBA7127AADA5FB792B00AADE34325A8B49CDA8BB4DB53328F21400CB1185A5A6DA634F89857E7C01440748</vt:lpwstr>
  </property>
  <property fmtid="{D5CDD505-2E9C-101B-9397-08002B2CF9AE}" pid="3" name="_dlc_DocIdItemGuid">
    <vt:lpwstr>69089008-09ec-4558-8149-065431535be3</vt:lpwstr>
  </property>
</Properties>
</file>