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5"/>
  </p:sldMasterIdLst>
  <p:notesMasterIdLst>
    <p:notesMasterId r:id="rId26"/>
  </p:notesMasterIdLst>
  <p:sldIdLst>
    <p:sldId id="256" r:id="rId6"/>
    <p:sldId id="282" r:id="rId7"/>
    <p:sldId id="283"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6AFA1A"/>
    <a:srgbClr val="006600"/>
    <a:srgbClr val="FF99CC"/>
    <a:srgbClr val="3399FF"/>
    <a:srgbClr val="FF66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660"/>
  </p:normalViewPr>
  <p:slideViewPr>
    <p:cSldViewPr>
      <p:cViewPr varScale="1">
        <p:scale>
          <a:sx n="79" d="100"/>
          <a:sy n="79" d="100"/>
        </p:scale>
        <p:origin x="1660"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4/4/2025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697DFDE6-69D2-47D1-BC9A-16A6E6C771EA}" type="slidenum">
              <a:rPr altLang="en-US"/>
              <a:pPr/>
              <a:t>2</a:t>
            </a:fld>
            <a:endParaRPr lang="en-IN" altLang="en-US"/>
          </a:p>
        </p:txBody>
      </p:sp>
      <p:sp>
        <p:nvSpPr>
          <p:cNvPr id="13315"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0FC4C7A2-8F51-4744-8D05-59D8A5BF5BE2}" type="slidenum">
              <a:rPr lang="en-GB" altLang="en-US" sz="1300"/>
              <a:pPr algn="r" defTabSz="947738" eaLnBrk="1" hangingPunct="1"/>
              <a:t>2</a:t>
            </a:fld>
            <a:endParaRPr lang="en-GB" altLang="en-US" sz="1300"/>
          </a:p>
        </p:txBody>
      </p:sp>
      <p:sp>
        <p:nvSpPr>
          <p:cNvPr id="13316" name="Rectangle 2"/>
          <p:cNvSpPr>
            <a:spLocks noGrp="1" noRot="1" noChangeAspect="1" noChangeArrowheads="1" noTextEdit="1"/>
          </p:cNvSpPr>
          <p:nvPr>
            <p:ph type="sldImg"/>
          </p:nvPr>
        </p:nvSpPr>
        <p:spPr>
          <a:xfrm>
            <a:off x="917575" y="744538"/>
            <a:ext cx="4964113" cy="3724275"/>
          </a:xfrm>
          <a:ln/>
        </p:spPr>
      </p:sp>
      <p:sp>
        <p:nvSpPr>
          <p:cNvPr id="13317"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280502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4/4/2025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72468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50495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4/4/2025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6047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281448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4/4/2025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2430253955"/>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gif"/></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62" y="914400"/>
            <a:ext cx="9149556" cy="1569660"/>
          </a:xfrm>
          <a:prstGeom prst="rect">
            <a:avLst/>
          </a:prstGeom>
          <a:noFill/>
        </p:spPr>
        <p:txBody>
          <a:bodyPr wrap="none" lIns="91440" tIns="45720" rIns="91440" bIns="45720">
            <a:spAutoFit/>
          </a:bodyPr>
          <a:lstStyle/>
          <a:p>
            <a:pPr algn="ctr"/>
            <a:r>
              <a:rPr lang="en-US" sz="4800" b="1" dirty="0">
                <a:ln w="13462">
                  <a:solidFill>
                    <a:schemeClr val="tx1"/>
                  </a:solidFill>
                  <a:prstDash val="solid"/>
                </a:ln>
                <a:solidFill>
                  <a:srgbClr val="66FF33"/>
                </a:solidFill>
                <a:effectLst>
                  <a:glow rad="139700">
                    <a:srgbClr val="66FF33">
                      <a:alpha val="40000"/>
                    </a:srgbClr>
                  </a:glow>
                  <a:outerShdw dist="38100" dir="2700000" algn="bl" rotWithShape="0">
                    <a:schemeClr val="accent5"/>
                  </a:outerShdw>
                </a:effectLst>
                <a:latin typeface="Maiandra GD" panose="020E0502030308020204" pitchFamily="34" charset="0"/>
              </a:rPr>
              <a:t>CONSTRUCTION SAFETY </a:t>
            </a:r>
          </a:p>
          <a:p>
            <a:pPr algn="ctr"/>
            <a:r>
              <a:rPr lang="en-US" sz="4800" b="1" dirty="0">
                <a:ln w="13462">
                  <a:solidFill>
                    <a:schemeClr val="tx1"/>
                  </a:solidFill>
                  <a:prstDash val="solid"/>
                </a:ln>
                <a:solidFill>
                  <a:srgbClr val="66FF33"/>
                </a:solidFill>
                <a:effectLst>
                  <a:glow rad="139700">
                    <a:srgbClr val="66FF33">
                      <a:alpha val="40000"/>
                    </a:srgbClr>
                  </a:glow>
                  <a:outerShdw dist="38100" dir="2700000" algn="bl" rotWithShape="0">
                    <a:schemeClr val="accent5"/>
                  </a:outerShdw>
                </a:effectLst>
                <a:latin typeface="Maiandra GD" panose="020E0502030308020204" pitchFamily="34" charset="0"/>
              </a:rPr>
              <a:t>EARTH MOVING EQUIPMENT’S</a:t>
            </a:r>
            <a:endParaRPr lang="en-US" sz="4800" b="1" cap="none" spc="0" dirty="0">
              <a:ln w="13462">
                <a:solidFill>
                  <a:schemeClr val="tx1"/>
                </a:solidFill>
                <a:prstDash val="solid"/>
              </a:ln>
              <a:solidFill>
                <a:srgbClr val="66FF33"/>
              </a:solidFill>
              <a:effectLst>
                <a:glow rad="139700">
                  <a:srgbClr val="66FF33">
                    <a:alpha val="40000"/>
                  </a:srgbClr>
                </a:glow>
                <a:outerShdw dist="38100" dir="2700000" algn="bl" rotWithShape="0">
                  <a:schemeClr val="accent5"/>
                </a:outerShdw>
              </a:effectLst>
              <a:latin typeface="Maiandra GD" panose="020E0502030308020204" pitchFamily="34" charset="0"/>
            </a:endParaRPr>
          </a:p>
        </p:txBody>
      </p:sp>
      <p:pic>
        <p:nvPicPr>
          <p:cNvPr id="1026" name="Picture 2" descr="Image result for EARTH MOVING EQUIPMENT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785" y="3886200"/>
            <a:ext cx="8509462"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747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cs typeface="Times New Roman" panose="02020603050405020304" pitchFamily="18" charset="0"/>
              </a:rPr>
              <a:t>Haulage vehicles that are loaded by cranes, power shovels, loaders, or similar equipment need to have a shield or canopy that can protect the operator and any passengers from falling objects. </a:t>
            </a:r>
          </a:p>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cs typeface="Times New Roman" panose="02020603050405020304" pitchFamily="18" charset="0"/>
              </a:rPr>
              <a:t>A signalman observes the vehicle, and signals the driver when it is safe to back up.</a:t>
            </a:r>
          </a:p>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cs typeface="Times New Roman" panose="02020603050405020304" pitchFamily="18" charset="0"/>
              </a:rPr>
              <a:t>The vehicle has a back-up alarm, audible to all nearby workers above the surrounding noise level.  </a:t>
            </a:r>
            <a:r>
              <a:rPr lang="en-IN" dirty="0">
                <a:solidFill>
                  <a:srgbClr val="000000"/>
                </a:solidFill>
                <a:ea typeface="Calibri" panose="020F0502020204030204" pitchFamily="34" charset="0"/>
              </a:rPr>
              <a:t> </a:t>
            </a:r>
            <a:endParaRPr lang="en-US" dirty="0">
              <a:solidFill>
                <a:srgbClr val="000000"/>
              </a:solidFill>
              <a:ea typeface="Calibri" panose="020F0502020204030204" pitchFamily="34"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ea typeface="Calibri" panose="020F0502020204030204" pitchFamily="34" charset="0"/>
                <a:cs typeface="Times New Roman" panose="02020603050405020304" pitchFamily="18" charset="0"/>
              </a:rPr>
              <a:t>ELECTRICAL SAFETY APPLY TO MOVING VEHICLES</a:t>
            </a:r>
            <a:endParaRPr lang="en-US" sz="3200" dirty="0">
              <a:ln/>
              <a:latin typeface="+mn-l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7775" y="4572000"/>
            <a:ext cx="2917825" cy="1511300"/>
          </a:xfrm>
          <a:prstGeom prst="rect">
            <a:avLst/>
          </a:prstGeom>
        </p:spPr>
      </p:pic>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5600" y="4434515"/>
            <a:ext cx="1828800" cy="1786270"/>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b="9343"/>
          <a:stretch/>
        </p:blipFill>
        <p:spPr>
          <a:xfrm>
            <a:off x="762000" y="4572000"/>
            <a:ext cx="2917825" cy="1524000"/>
          </a:xfrm>
          <a:prstGeom prst="rect">
            <a:avLst/>
          </a:prstGeom>
        </p:spPr>
      </p:pic>
    </p:spTree>
    <p:extLst>
      <p:ext uri="{BB962C8B-B14F-4D97-AF65-F5344CB8AC3E}">
        <p14:creationId xmlns:p14="http://schemas.microsoft.com/office/powerpoint/2010/main" val="102128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solidFill>
                  <a:srgbClr val="000000"/>
                </a:solidFill>
                <a:ea typeface="Calibri" panose="020F0502020204030204" pitchFamily="34" charset="0"/>
              </a:rPr>
              <a:t> The dump body truck </a:t>
            </a:r>
          </a:p>
          <a:p>
            <a:pPr marL="742950" lvl="1" indent="-285750">
              <a:buSzPct val="105000"/>
              <a:buFont typeface="Wingdings 3" pitchFamily="18" charset="2"/>
              <a:buChar char=""/>
            </a:pPr>
            <a:r>
              <a:rPr lang="en-IN" dirty="0">
                <a:solidFill>
                  <a:srgbClr val="000000"/>
                </a:solidFill>
                <a:ea typeface="Calibri" panose="020F0502020204030204" pitchFamily="34" charset="0"/>
              </a:rPr>
              <a:t>The dump body truck The dump body of a truck must have permanent supports.</a:t>
            </a:r>
          </a:p>
          <a:p>
            <a:pPr marL="742950" lvl="1" indent="-285750">
              <a:buSzPct val="105000"/>
              <a:buFont typeface="Wingdings 3" pitchFamily="18" charset="2"/>
              <a:buChar char=""/>
            </a:pPr>
            <a:r>
              <a:rPr lang="en-IN" dirty="0">
                <a:solidFill>
                  <a:srgbClr val="000000"/>
                </a:solidFill>
                <a:ea typeface="Calibri" panose="020F0502020204030204" pitchFamily="34" charset="0"/>
              </a:rPr>
              <a:t>The supports need to be lockable so that the body doesn’t accidentally fall while workers are performing maintenance or inspections. </a:t>
            </a:r>
          </a:p>
          <a:p>
            <a:pPr marL="742950" lvl="1" indent="-285750">
              <a:buSzPct val="105000"/>
              <a:buFont typeface="Wingdings 3" pitchFamily="18" charset="2"/>
              <a:buChar char=""/>
            </a:pPr>
            <a:r>
              <a:rPr lang="en-IN" dirty="0">
                <a:solidFill>
                  <a:srgbClr val="000000"/>
                </a:solidFill>
                <a:ea typeface="Calibri" panose="020F0502020204030204" pitchFamily="34" charset="0"/>
              </a:rPr>
              <a:t>The hoisting and dumping controls should have a latch, or some other device that will prevent the dumping mechanism from accidentally tripping or starting. </a:t>
            </a:r>
          </a:p>
          <a:p>
            <a:pPr marL="742950" lvl="1" indent="-285750">
              <a:buSzPct val="105000"/>
              <a:buFont typeface="Wingdings 3" pitchFamily="18" charset="2"/>
              <a:buChar char=""/>
            </a:pPr>
            <a:r>
              <a:rPr lang="en-IN" dirty="0">
                <a:solidFill>
                  <a:srgbClr val="000000"/>
                </a:solidFill>
                <a:ea typeface="Calibri" panose="020F0502020204030204" pitchFamily="34" charset="0"/>
              </a:rPr>
              <a:t>The trip handles for the tailgates of a dump truck should be arranged so that the operator is clear while dumping takes place. </a:t>
            </a:r>
            <a:endParaRPr lang="en-US" dirty="0">
              <a:solidFill>
                <a:srgbClr val="000000"/>
              </a:solidFill>
              <a:ea typeface="Calibri" panose="020F0502020204030204" pitchFamily="34" charset="0"/>
            </a:endParaRPr>
          </a:p>
          <a:p>
            <a:pPr lvl="1"/>
            <a:r>
              <a:rPr lang="en-IN" dirty="0">
                <a:solidFill>
                  <a:srgbClr val="000000"/>
                </a:solidFill>
                <a:ea typeface="Calibri" panose="020F0502020204030204" pitchFamily="34" charset="0"/>
              </a:rPr>
              <a:t> </a:t>
            </a:r>
            <a:endParaRPr lang="en-US" dirty="0">
              <a:solidFill>
                <a:srgbClr val="000000"/>
              </a:solidFill>
              <a:ea typeface="Calibri" panose="020F0502020204030204" pitchFamily="34"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ea typeface="Calibri" panose="020F0502020204030204" pitchFamily="34" charset="0"/>
                <a:cs typeface="Times New Roman" panose="02020603050405020304" pitchFamily="18" charset="0"/>
              </a:rPr>
              <a:t>ELECTRICAL SAFETY APPLY TO MOVING VEHICLES</a:t>
            </a:r>
            <a:endParaRPr lang="en-US" sz="3200" dirty="0">
              <a:ln/>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4356100"/>
            <a:ext cx="2057400" cy="174954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333912"/>
            <a:ext cx="2057400" cy="17590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4333913"/>
            <a:ext cx="2057400" cy="1759028"/>
          </a:xfrm>
          <a:prstGeom prst="rect">
            <a:avLst/>
          </a:prstGeom>
        </p:spPr>
      </p:pic>
    </p:spTree>
    <p:extLst>
      <p:ext uri="{BB962C8B-B14F-4D97-AF65-F5344CB8AC3E}">
        <p14:creationId xmlns:p14="http://schemas.microsoft.com/office/powerpoint/2010/main" val="376669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2100"/>
              </a:lnSpc>
              <a:buSzPct val="105000"/>
              <a:buFont typeface="Wingdings 3" pitchFamily="18" charset="2"/>
              <a:buChar char="p"/>
            </a:pPr>
            <a:r>
              <a:rPr lang="en-IN" dirty="0">
                <a:solidFill>
                  <a:srgbClr val="000000"/>
                </a:solidFill>
                <a:ea typeface="Calibri" panose="020F0502020204030204" pitchFamily="34" charset="0"/>
              </a:rPr>
              <a:t>All of the vehicles used at a jobsite should be checked at the start of each shift to make sure that its parts, equipment, and accessories are in safe operating condition and free of any damage that might cause a failure. </a:t>
            </a:r>
          </a:p>
          <a:p>
            <a:pPr marL="285750" indent="-285750">
              <a:lnSpc>
                <a:spcPts val="2100"/>
              </a:lnSpc>
              <a:buSzPct val="105000"/>
              <a:buFont typeface="Wingdings 3" pitchFamily="18" charset="2"/>
              <a:buChar char="p"/>
            </a:pPr>
            <a:r>
              <a:rPr lang="en-IN" dirty="0">
                <a:solidFill>
                  <a:srgbClr val="000000"/>
                </a:solidFill>
                <a:ea typeface="Calibri" panose="020F0502020204030204" pitchFamily="34" charset="0"/>
              </a:rPr>
              <a:t>Any defects should be fixed before anyone uses the vehicle. </a:t>
            </a:r>
          </a:p>
          <a:p>
            <a:pPr marL="285750" indent="-285750">
              <a:lnSpc>
                <a:spcPts val="2100"/>
              </a:lnSpc>
              <a:buSzPct val="105000"/>
              <a:buFont typeface="Wingdings 3" pitchFamily="18" charset="2"/>
              <a:buChar char="p"/>
            </a:pPr>
            <a:r>
              <a:rPr lang="en-IN" dirty="0">
                <a:solidFill>
                  <a:srgbClr val="000000"/>
                </a:solidFill>
                <a:ea typeface="Calibri" panose="020F0502020204030204" pitchFamily="34" charset="0"/>
              </a:rPr>
              <a:t>Vehicles should have fenders if at all possible, or mud flaps if the vehicle is unable to equip fenders.</a:t>
            </a:r>
          </a:p>
          <a:p>
            <a:pPr lvl="1">
              <a:lnSpc>
                <a:spcPts val="2100"/>
              </a:lnSpc>
              <a:buSzPct val="105000"/>
              <a:buFont typeface="Wingdings 3" pitchFamily="18" charset="2"/>
              <a:buChar char=""/>
            </a:pPr>
            <a:r>
              <a:rPr lang="en-IN" dirty="0">
                <a:solidFill>
                  <a:srgbClr val="000000"/>
                </a:solidFill>
                <a:ea typeface="Calibri" panose="020F0502020204030204" pitchFamily="34" charset="0"/>
              </a:rPr>
              <a:t> Important inspection items include: </a:t>
            </a:r>
            <a:endParaRPr lang="en-US" dirty="0">
              <a:solidFill>
                <a:srgbClr val="000000"/>
              </a:solidFill>
              <a:ea typeface="Calibri" panose="020F0502020204030204" pitchFamily="34" charset="0"/>
            </a:endParaRPr>
          </a:p>
          <a:p>
            <a:pPr marL="1257300" lvl="2" indent="-342900">
              <a:lnSpc>
                <a:spcPts val="2100"/>
              </a:lnSpc>
              <a:buFont typeface="Wingdings" pitchFamily="2" charset="2"/>
              <a:buChar char="S"/>
            </a:pPr>
            <a:r>
              <a:rPr lang="en-IN" dirty="0">
                <a:solidFill>
                  <a:srgbClr val="000000"/>
                </a:solidFill>
                <a:ea typeface="Calibri" panose="020F0502020204030204" pitchFamily="34" charset="0"/>
                <a:cs typeface="Times New Roman" panose="02020603050405020304" pitchFamily="18" charset="0"/>
              </a:rPr>
              <a:t>Trailer brake connections </a:t>
            </a:r>
            <a:endParaRPr lang="en-US" dirty="0">
              <a:ea typeface="Calibri" panose="020F0502020204030204" pitchFamily="34" charset="0"/>
              <a:cs typeface="Times New Roman" panose="02020603050405020304" pitchFamily="18" charset="0"/>
            </a:endParaRPr>
          </a:p>
          <a:p>
            <a:pPr marL="1257300" lvl="2" indent="-342900">
              <a:lnSpc>
                <a:spcPts val="2100"/>
              </a:lnSpc>
              <a:buFont typeface="Wingdings" pitchFamily="2" charset="2"/>
              <a:buChar char="S"/>
            </a:pPr>
            <a:r>
              <a:rPr lang="en-IN" dirty="0">
                <a:solidFill>
                  <a:srgbClr val="000000"/>
                </a:solidFill>
                <a:ea typeface="Calibri" panose="020F0502020204030204" pitchFamily="34" charset="0"/>
                <a:cs typeface="Times New Roman" panose="02020603050405020304" pitchFamily="18" charset="0"/>
              </a:rPr>
              <a:t>Emergency brake </a:t>
            </a:r>
            <a:endParaRPr lang="en-US" dirty="0">
              <a:ea typeface="Calibri" panose="020F0502020204030204" pitchFamily="34" charset="0"/>
              <a:cs typeface="Times New Roman" panose="02020603050405020304" pitchFamily="18" charset="0"/>
            </a:endParaRPr>
          </a:p>
          <a:p>
            <a:pPr marL="1257300" lvl="2" indent="-342900">
              <a:lnSpc>
                <a:spcPts val="2100"/>
              </a:lnSpc>
              <a:buFont typeface="Wingdings" pitchFamily="2" charset="2"/>
              <a:buChar char="S"/>
            </a:pPr>
            <a:r>
              <a:rPr lang="en-IN" dirty="0">
                <a:solidFill>
                  <a:srgbClr val="000000"/>
                </a:solidFill>
                <a:ea typeface="Calibri" panose="020F0502020204030204" pitchFamily="34" charset="0"/>
                <a:cs typeface="Times New Roman" panose="02020603050405020304" pitchFamily="18" charset="0"/>
              </a:rPr>
              <a:t>Parking brake system and hand brake </a:t>
            </a:r>
            <a:endParaRPr lang="en-US" dirty="0">
              <a:ea typeface="Calibri" panose="020F0502020204030204" pitchFamily="34" charset="0"/>
              <a:cs typeface="Times New Roman" panose="02020603050405020304" pitchFamily="18" charset="0"/>
            </a:endParaRPr>
          </a:p>
          <a:p>
            <a:pPr marL="1257300" lvl="2" indent="-342900">
              <a:lnSpc>
                <a:spcPts val="2100"/>
              </a:lnSpc>
              <a:buFont typeface="Wingdings" pitchFamily="2" charset="2"/>
              <a:buChar char="S"/>
            </a:pPr>
            <a:r>
              <a:rPr lang="en-IN" dirty="0">
                <a:solidFill>
                  <a:srgbClr val="000000"/>
                </a:solidFill>
                <a:ea typeface="Calibri" panose="020F0502020204030204" pitchFamily="34" charset="0"/>
                <a:cs typeface="Times New Roman" panose="02020603050405020304" pitchFamily="18" charset="0"/>
              </a:rPr>
              <a:t>Service brakes </a:t>
            </a:r>
            <a:endParaRPr lang="en-US" dirty="0">
              <a:ea typeface="Calibri" panose="020F0502020204030204" pitchFamily="34" charset="0"/>
              <a:cs typeface="Times New Roman" panose="02020603050405020304" pitchFamily="18" charset="0"/>
            </a:endParaRPr>
          </a:p>
          <a:p>
            <a:pPr marL="1257300" lvl="2" indent="-342900">
              <a:lnSpc>
                <a:spcPts val="2100"/>
              </a:lnSpc>
              <a:buFont typeface="Wingdings" pitchFamily="2" charset="2"/>
              <a:buChar char="S"/>
            </a:pPr>
            <a:r>
              <a:rPr lang="en-IN" dirty="0">
                <a:solidFill>
                  <a:srgbClr val="000000"/>
                </a:solidFill>
                <a:ea typeface="Calibri" panose="020F0502020204030204" pitchFamily="34" charset="0"/>
                <a:cs typeface="Times New Roman" panose="02020603050405020304" pitchFamily="18" charset="0"/>
              </a:rPr>
              <a:t>Tires </a:t>
            </a:r>
            <a:endParaRPr lang="en-US" dirty="0">
              <a:ea typeface="Calibri" panose="020F0502020204030204" pitchFamily="34" charset="0"/>
              <a:cs typeface="Times New Roman" panose="02020603050405020304" pitchFamily="18" charset="0"/>
            </a:endParaRPr>
          </a:p>
          <a:p>
            <a:pPr marL="1257300" lvl="2" indent="-342900">
              <a:lnSpc>
                <a:spcPts val="2100"/>
              </a:lnSpc>
              <a:buFont typeface="Wingdings" pitchFamily="2" charset="2"/>
              <a:buChar char="S"/>
            </a:pPr>
            <a:r>
              <a:rPr lang="en-IN" dirty="0">
                <a:solidFill>
                  <a:srgbClr val="000000"/>
                </a:solidFill>
                <a:ea typeface="Calibri" panose="020F0502020204030204" pitchFamily="34" charset="0"/>
                <a:cs typeface="Times New Roman" panose="02020603050405020304" pitchFamily="18" charset="0"/>
              </a:rPr>
              <a:t>Horn </a:t>
            </a:r>
            <a:endParaRPr lang="en-US" dirty="0">
              <a:ea typeface="Calibri" panose="020F0502020204030204" pitchFamily="34" charset="0"/>
              <a:cs typeface="Times New Roman" panose="02020603050405020304" pitchFamily="18" charset="0"/>
            </a:endParaRPr>
          </a:p>
          <a:p>
            <a:pPr lvl="2"/>
            <a:endParaRPr lang="en-US" sz="1600" dirty="0">
              <a:solidFill>
                <a:srgbClr val="000000"/>
              </a:solidFill>
              <a:ea typeface="Calibri" panose="020F0502020204030204" pitchFamily="34"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n/>
                <a:latin typeface="+mn-lt"/>
                <a:ea typeface="Calibri" panose="020F0502020204030204" pitchFamily="34" charset="0"/>
                <a:cs typeface="Aharoni" panose="02010803020104030203" pitchFamily="2" charset="-79"/>
              </a:rPr>
              <a:t>INSPECTION</a:t>
            </a:r>
            <a:endParaRPr lang="en-US" sz="3200" dirty="0">
              <a:ln/>
              <a:latin typeface="+mn-lt"/>
              <a:cs typeface="Aharoni" panose="02010803020104030203" pitchFamily="2" charset="-79"/>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75711" y="4571999"/>
            <a:ext cx="1839689" cy="179195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5110" y="4281752"/>
            <a:ext cx="1416601" cy="2107599"/>
          </a:xfrm>
          <a:prstGeom prst="rect">
            <a:avLst/>
          </a:prstGeom>
        </p:spPr>
      </p:pic>
      <p:pic>
        <p:nvPicPr>
          <p:cNvPr id="13" name="Picture 1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0485"/>
          <a:stretch/>
        </p:blipFill>
        <p:spPr>
          <a:xfrm>
            <a:off x="6958931" y="2971800"/>
            <a:ext cx="1743049" cy="1826896"/>
          </a:xfrm>
          <a:prstGeom prst="rect">
            <a:avLst/>
          </a:prstGeom>
        </p:spPr>
      </p:pic>
    </p:spTree>
    <p:extLst>
      <p:ext uri="{BB962C8B-B14F-4D97-AF65-F5344CB8AC3E}">
        <p14:creationId xmlns:p14="http://schemas.microsoft.com/office/powerpoint/2010/main" val="198286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2100"/>
              </a:lnSpc>
              <a:buSzPct val="105000"/>
              <a:buFont typeface="Wingdings 3" pitchFamily="18" charset="2"/>
              <a:buChar char="p"/>
            </a:pPr>
            <a:r>
              <a:rPr lang="en-IN" dirty="0">
                <a:solidFill>
                  <a:srgbClr val="000000"/>
                </a:solidFill>
                <a:ea typeface="Calibri" panose="020F0502020204030204" pitchFamily="34" charset="0"/>
              </a:rPr>
              <a:t>Earthmoving equipment includes scrapers, loaders, crawler tractors, wheeled tractors, bulldozers, off-highway trucks, graders, agricultural and industrial tractors, and similar equipment.</a:t>
            </a:r>
          </a:p>
          <a:p>
            <a:pPr marL="285750" indent="-285750">
              <a:lnSpc>
                <a:spcPts val="2100"/>
              </a:lnSpc>
              <a:buSzPct val="105000"/>
              <a:buFont typeface="Wingdings 3" pitchFamily="18" charset="2"/>
              <a:buChar char="p"/>
            </a:pPr>
            <a:r>
              <a:rPr lang="en-IN" dirty="0">
                <a:solidFill>
                  <a:srgbClr val="000000"/>
                </a:solidFill>
                <a:ea typeface="Calibri" panose="020F0502020204030204" pitchFamily="34" charset="0"/>
              </a:rPr>
              <a:t>Like any other motor vehicle, they are safe when used properly and with the proper considerations, and can be very dangerous otherwise</a:t>
            </a:r>
            <a:endParaRPr lang="en-US" sz="1600" dirty="0">
              <a:solidFill>
                <a:srgbClr val="000000"/>
              </a:solidFill>
              <a:ea typeface="Calibri" panose="020F0502020204030204" pitchFamily="34"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spcBef>
                <a:spcPts val="0"/>
              </a:spcBef>
              <a:spcAft>
                <a:spcPts val="0"/>
              </a:spcAft>
              <a:buSzPct val="105000"/>
            </a:pPr>
            <a:r>
              <a:rPr lang="en-IN" sz="3200" dirty="0">
                <a:solidFill>
                  <a:srgbClr val="000000"/>
                </a:solidFill>
                <a:latin typeface="+mn-lt"/>
                <a:ea typeface="Calibri" panose="020F0502020204030204" pitchFamily="34" charset="0"/>
              </a:rPr>
              <a:t>EARTHMOVING EQUIPMENT </a:t>
            </a: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 y="3733801"/>
            <a:ext cx="4567665" cy="2730500"/>
          </a:xfrm>
          <a:prstGeom prst="rect">
            <a:avLst/>
          </a:prstGeom>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2259" y="3382706"/>
            <a:ext cx="3531947" cy="3081595"/>
          </a:xfrm>
          <a:prstGeom prst="rect">
            <a:avLst/>
          </a:prstGeom>
        </p:spPr>
      </p:pic>
    </p:spTree>
    <p:extLst>
      <p:ext uri="{BB962C8B-B14F-4D97-AF65-F5344CB8AC3E}">
        <p14:creationId xmlns:p14="http://schemas.microsoft.com/office/powerpoint/2010/main" val="347878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ts val="2000"/>
              </a:lnSpc>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rPr>
              <a:t>Seat belts are necessary on almost all earthmoving equipment. The exceptions are equipment which is always operated standing up, or equipment which does not have a roll-over protective structure (ROPS) or adequate canopy protection. Although it almost goes without saying, seat belts should always be used by operators while the engine is running.</a:t>
            </a:r>
          </a:p>
          <a:p>
            <a:pPr marL="285750" indent="-285750">
              <a:lnSpc>
                <a:spcPts val="1900"/>
              </a:lnSpc>
              <a:buSzPct val="105000"/>
              <a:buFont typeface="Wingdings 3" pitchFamily="18" charset="2"/>
              <a:buChar char="p"/>
            </a:pPr>
            <a:r>
              <a:rPr lang="en-IN" dirty="0">
                <a:solidFill>
                  <a:srgbClr val="000000"/>
                </a:solidFill>
                <a:ea typeface="Calibri" panose="020F0502020204030204" pitchFamily="34" charset="0"/>
              </a:rPr>
              <a:t>Construction equipment should only be moved on access roads and grades that are constructed and maintained to safely support them. Make sure emergency ramps and beams have been constructed in order to restrain and control runaway vehicles. Earthmoving equipment like trucks, scrapers, tractors, and trailers that can reach speeds of 15 miles per hour should generally have fenders or mud flaps, in order to protect nearby workers from flying dirt and debris.</a:t>
            </a:r>
            <a:endParaRPr lang="en-US" dirty="0">
              <a:solidFill>
                <a:srgbClr val="000000"/>
              </a:solidFill>
              <a:ea typeface="Calibri" panose="020F0502020204030204" pitchFamily="34" charset="0"/>
            </a:endParaRPr>
          </a:p>
          <a:p>
            <a:pPr marL="285750" marR="0" lvl="0" indent="-285750">
              <a:spcBef>
                <a:spcPts val="0"/>
              </a:spcBef>
              <a:spcAft>
                <a:spcPts val="0"/>
              </a:spcAft>
            </a:pPr>
            <a:endParaRPr lang="en-US" dirty="0">
              <a:solidFill>
                <a:srgbClr val="000000"/>
              </a:solidFill>
              <a:ea typeface="Calibri" panose="020F0502020204030204" pitchFamily="34" charset="0"/>
            </a:endParaRPr>
          </a:p>
          <a:p>
            <a:pPr marL="285750" marR="0" lvl="0" indent="-285750">
              <a:lnSpc>
                <a:spcPts val="2000"/>
              </a:lnSpc>
              <a:spcBef>
                <a:spcPts val="0"/>
              </a:spcBef>
              <a:spcAft>
                <a:spcPts val="0"/>
              </a:spcAft>
              <a:buSzPct val="105000"/>
              <a:buFont typeface="Wingdings 3" pitchFamily="18" charset="2"/>
              <a:buChar char="p"/>
            </a:pPr>
            <a:endParaRPr lang="en-US" dirty="0">
              <a:solidFill>
                <a:srgbClr val="000000"/>
              </a:solidFill>
              <a:ea typeface="Calibri" panose="020F0502020204030204" pitchFamily="34"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spcBef>
                <a:spcPts val="0"/>
              </a:spcBef>
              <a:spcAft>
                <a:spcPts val="0"/>
              </a:spcAft>
              <a:buSzPct val="105000"/>
            </a:pPr>
            <a:r>
              <a:rPr lang="en-IN" sz="3200" dirty="0">
                <a:solidFill>
                  <a:srgbClr val="000000"/>
                </a:solidFill>
                <a:latin typeface="+mn-lt"/>
                <a:ea typeface="Calibri" panose="020F0502020204030204" pitchFamily="34" charset="0"/>
              </a:rPr>
              <a:t>EARTHMOVING EQUIPMENT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788" y="4648200"/>
            <a:ext cx="1927412" cy="170076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648200"/>
            <a:ext cx="3657600" cy="166643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2095" y="4639265"/>
            <a:ext cx="2037410" cy="1700767"/>
          </a:xfrm>
          <a:prstGeom prst="rect">
            <a:avLst/>
          </a:prstGeom>
        </p:spPr>
      </p:pic>
    </p:spTree>
    <p:extLst>
      <p:ext uri="{BB962C8B-B14F-4D97-AF65-F5344CB8AC3E}">
        <p14:creationId xmlns:p14="http://schemas.microsoft.com/office/powerpoint/2010/main" val="394453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rPr>
              <a:t>All earthmoving equipment needs a service braking system that can stop and hold the vehicle while it’s fully loaded. The Society of Automotive Engineers publishes minimum performance criteria for brake systems in heavy equipment, and their published material should be consulted if more detailed information about brake systems is required.</a:t>
            </a:r>
          </a:p>
          <a:p>
            <a:pPr marL="285750" indent="-285750">
              <a:buSzPct val="105000"/>
              <a:buFont typeface="Wingdings 3" pitchFamily="18" charset="2"/>
              <a:buChar char="p"/>
            </a:pPr>
            <a:r>
              <a:rPr lang="en-IN" dirty="0">
                <a:solidFill>
                  <a:srgbClr val="000000"/>
                </a:solidFill>
                <a:ea typeface="Calibri" panose="020F0502020204030204" pitchFamily="34" charset="0"/>
                <a:cs typeface="Calisto MT" panose="02040603050505030304" pitchFamily="18" charset="0"/>
              </a:rPr>
              <a:t>Machines that can move in more than one direction, like rollers, compacters </a:t>
            </a:r>
            <a:r>
              <a:rPr lang="en-IN" dirty="0">
                <a:solidFill>
                  <a:srgbClr val="000000"/>
                </a:solidFill>
                <a:ea typeface="Calibri" panose="020F0502020204030204" pitchFamily="34" charset="0"/>
              </a:rPr>
              <a:t>front- end loaders, bulldozers, and similar equipment, need to be equipped with a horn. The horn should be distinguishable from the surrounding noise at the jobsite, and should always be maintained. Like other motor vehicles on the jobsite, earthmoving and compacting equipment with an obstructed rear view should not be backed up, unless it has a reverse signal alarm or a signalman indicates that it’s safe to move in reverse</a:t>
            </a:r>
            <a:endParaRPr lang="en-US" dirty="0"/>
          </a:p>
          <a:p>
            <a:pPr marL="285750" marR="0" lvl="0" indent="-285750">
              <a:spcBef>
                <a:spcPts val="0"/>
              </a:spcBef>
              <a:spcAft>
                <a:spcPts val="0"/>
              </a:spcAft>
            </a:pPr>
            <a:endParaRPr lang="en-US" dirty="0">
              <a:solidFill>
                <a:srgbClr val="000000"/>
              </a:solidFill>
              <a:ea typeface="Calibri" panose="020F0502020204030204" pitchFamily="34" charset="0"/>
            </a:endParaRPr>
          </a:p>
          <a:p>
            <a:pPr marR="0" lvl="0">
              <a:spcBef>
                <a:spcPts val="0"/>
              </a:spcBef>
              <a:spcAft>
                <a:spcPts val="0"/>
              </a:spcAft>
              <a:buSzPct val="105000"/>
            </a:pPr>
            <a:endParaRPr lang="en-US" dirty="0">
              <a:solidFill>
                <a:srgbClr val="000000"/>
              </a:solidFill>
              <a:ea typeface="Calibri" panose="020F0502020204030204" pitchFamily="34"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spcBef>
                <a:spcPts val="0"/>
              </a:spcBef>
              <a:spcAft>
                <a:spcPts val="0"/>
              </a:spcAft>
              <a:buSzPct val="105000"/>
            </a:pPr>
            <a:r>
              <a:rPr lang="en-IN" sz="3200" dirty="0">
                <a:solidFill>
                  <a:srgbClr val="000000"/>
                </a:solidFill>
                <a:latin typeface="+mn-lt"/>
                <a:ea typeface="Calibri" panose="020F0502020204030204" pitchFamily="34" charset="0"/>
              </a:rPr>
              <a:t>EARTHMOVING EQUIPMENT </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5895"/>
          <a:stretch/>
        </p:blipFill>
        <p:spPr>
          <a:xfrm>
            <a:off x="6096000" y="4855524"/>
            <a:ext cx="2667000" cy="1545275"/>
          </a:xfrm>
          <a:prstGeom prst="rect">
            <a:avLst/>
          </a:prstGeom>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2606" y="4747220"/>
            <a:ext cx="3505200" cy="1729780"/>
          </a:xfrm>
          <a:prstGeom prst="rect">
            <a:avLst/>
          </a:prstGeom>
        </p:spPr>
      </p:pic>
    </p:spTree>
    <p:extLst>
      <p:ext uri="{BB962C8B-B14F-4D97-AF65-F5344CB8AC3E}">
        <p14:creationId xmlns:p14="http://schemas.microsoft.com/office/powerpoint/2010/main" val="95488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rPr>
              <a:t>Any modifications or additions that might affect the capacity or safe operation of a piece of jobsite equipment have to be approved, in writing, by the manufacturer. </a:t>
            </a:r>
          </a:p>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rPr>
              <a:t>The capacity, operation, and maintenance instruction plates, tags, or decals need to reflect any changes that have been made, so anyone who looks at the records or uses the machine are aware of the changes. </a:t>
            </a:r>
          </a:p>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rPr>
              <a:t>Be aware that the original safety factor of the equipment should never be reduced by this kind of modification.</a:t>
            </a:r>
          </a:p>
          <a:p>
            <a:pPr marL="285750" indent="-285750">
              <a:lnSpc>
                <a:spcPts val="1900"/>
              </a:lnSpc>
              <a:buSzPct val="105000"/>
              <a:buFont typeface="Wingdings 3" pitchFamily="18" charset="2"/>
              <a:buChar char="p"/>
            </a:pPr>
            <a:r>
              <a:rPr lang="en-IN" dirty="0">
                <a:solidFill>
                  <a:srgbClr val="000000"/>
                </a:solidFill>
                <a:ea typeface="Calibri" panose="020F0502020204030204" pitchFamily="34" charset="0"/>
              </a:rPr>
              <a:t>Scissor points on front-end loaders, as well as similar features on other earthmoving equipment, can be dangerous to the vehicle operator in the normal course of work at the site. </a:t>
            </a:r>
          </a:p>
          <a:p>
            <a:pPr marL="285750" indent="-285750">
              <a:lnSpc>
                <a:spcPts val="1900"/>
              </a:lnSpc>
              <a:buSzPct val="105000"/>
              <a:buFont typeface="Wingdings 3" pitchFamily="18" charset="2"/>
              <a:buChar char="p"/>
            </a:pPr>
            <a:r>
              <a:rPr lang="en-IN" dirty="0">
                <a:solidFill>
                  <a:srgbClr val="000000"/>
                </a:solidFill>
                <a:ea typeface="Calibri" panose="020F0502020204030204" pitchFamily="34" charset="0"/>
              </a:rPr>
              <a:t>The point should be equipped with guards.</a:t>
            </a:r>
            <a:endParaRPr lang="en-US" dirty="0">
              <a:solidFill>
                <a:srgbClr val="000000"/>
              </a:solidFill>
              <a:ea typeface="Calibri" panose="020F0502020204030204" pitchFamily="34" charset="0"/>
            </a:endParaRPr>
          </a:p>
          <a:p>
            <a:pPr marL="285750" marR="0" lvl="0" indent="-285750">
              <a:spcBef>
                <a:spcPts val="0"/>
              </a:spcBef>
              <a:spcAft>
                <a:spcPts val="0"/>
              </a:spcAft>
              <a:buSzPct val="105000"/>
              <a:buFont typeface="Wingdings 3" pitchFamily="18" charset="2"/>
              <a:buChar char="p"/>
            </a:pPr>
            <a:endParaRPr lang="en-US" dirty="0">
              <a:solidFill>
                <a:srgbClr val="000000"/>
              </a:solidFill>
              <a:ea typeface="Calibri" panose="020F0502020204030204" pitchFamily="34"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spcBef>
                <a:spcPts val="0"/>
              </a:spcBef>
              <a:spcAft>
                <a:spcPts val="0"/>
              </a:spcAft>
              <a:buSzPct val="105000"/>
            </a:pPr>
            <a:r>
              <a:rPr lang="en-IN" sz="3200" dirty="0">
                <a:solidFill>
                  <a:srgbClr val="000000"/>
                </a:solidFill>
                <a:latin typeface="+mn-lt"/>
                <a:ea typeface="Calibri" panose="020F0502020204030204" pitchFamily="34" charset="0"/>
              </a:rPr>
              <a:t>EARTHMOVING EQUIPMENT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7329" y="4754154"/>
            <a:ext cx="1536290" cy="1630029"/>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507" t="14584" r="2494" b="12916"/>
          <a:stretch/>
        </p:blipFill>
        <p:spPr>
          <a:xfrm>
            <a:off x="472874" y="4748300"/>
            <a:ext cx="1760107" cy="1614401"/>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11821" b="12014"/>
          <a:stretch/>
        </p:blipFill>
        <p:spPr>
          <a:xfrm>
            <a:off x="2590800" y="4786150"/>
            <a:ext cx="1904999" cy="1576551"/>
          </a:xfrm>
          <a:prstGeom prst="rect">
            <a:avLst/>
          </a:prstGeom>
        </p:spPr>
      </p:pic>
      <p:pic>
        <p:nvPicPr>
          <p:cNvPr id="14" name="Picture 2" descr="Image result"/>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20" b="15498"/>
          <a:stretch/>
        </p:blipFill>
        <p:spPr bwMode="auto">
          <a:xfrm>
            <a:off x="4853618" y="4786149"/>
            <a:ext cx="1905000" cy="161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74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rPr>
              <a:t>Steering or spinner knobs should not be attached to the steering wheel of a truck or earthmoving vehicle, unless the steering mechanism is of a type that prevents road reactions from causing the steering hand wheel to spin. </a:t>
            </a:r>
          </a:p>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rPr>
              <a:t>The steering knob shall be mounted within the periphery of the wheel.</a:t>
            </a:r>
          </a:p>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rPr>
              <a:t>All high lift rider industrial trucks must be equipped with overhead guards. </a:t>
            </a:r>
          </a:p>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rPr>
              <a:t>keeps current specifications for the configuration and structural requirements for overhead guards.</a:t>
            </a:r>
            <a:endParaRPr lang="en-US" dirty="0">
              <a:solidFill>
                <a:srgbClr val="000000"/>
              </a:solidFill>
              <a:ea typeface="Calibri" panose="020F0502020204030204" pitchFamily="34"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spcBef>
                <a:spcPts val="0"/>
              </a:spcBef>
              <a:spcAft>
                <a:spcPts val="0"/>
              </a:spcAft>
              <a:buSzPct val="105000"/>
            </a:pPr>
            <a:r>
              <a:rPr lang="en-IN" sz="3200" dirty="0">
                <a:solidFill>
                  <a:srgbClr val="000000"/>
                </a:solidFill>
                <a:latin typeface="+mn-lt"/>
                <a:ea typeface="Calibri" panose="020F0502020204030204" pitchFamily="34" charset="0"/>
              </a:rPr>
              <a:t>EARTHMOVING EQUIPMENT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944" y="4191000"/>
            <a:ext cx="2448112" cy="165176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4215639"/>
            <a:ext cx="2971800" cy="1651761"/>
          </a:xfrm>
          <a:prstGeom prst="rect">
            <a:avLst/>
          </a:prstGeom>
        </p:spPr>
      </p:pic>
      <p:sp>
        <p:nvSpPr>
          <p:cNvPr id="2" name="Rectangle 1"/>
          <p:cNvSpPr/>
          <p:nvPr/>
        </p:nvSpPr>
        <p:spPr>
          <a:xfrm>
            <a:off x="228600" y="5867400"/>
            <a:ext cx="8686800" cy="646331"/>
          </a:xfrm>
          <a:prstGeom prst="rect">
            <a:avLst/>
          </a:prstGeom>
        </p:spPr>
        <p:txBody>
          <a:bodyPr wrap="square">
            <a:spAutoFit/>
          </a:bodyPr>
          <a:lstStyle/>
          <a:p>
            <a:pPr>
              <a:buSzPct val="105000"/>
            </a:pPr>
            <a:r>
              <a:rPr lang="en-IN" b="1" dirty="0">
                <a:solidFill>
                  <a:srgbClr val="FF0000"/>
                </a:solidFill>
                <a:ea typeface="Calibri" panose="020F0502020204030204" pitchFamily="34" charset="0"/>
              </a:rPr>
              <a:t>NOTE: No unauthorized personnel should ever be allowed to ride on a powered industrial truck. </a:t>
            </a:r>
            <a:endParaRPr lang="en-US" b="1" dirty="0">
              <a:solidFill>
                <a:srgbClr val="FF0000"/>
              </a:solidFill>
              <a:ea typeface="Calibri" panose="020F0502020204030204" pitchFamily="34" charset="0"/>
            </a:endParaRPr>
          </a:p>
        </p:txBody>
      </p:sp>
    </p:spTree>
    <p:extLst>
      <p:ext uri="{BB962C8B-B14F-4D97-AF65-F5344CB8AC3E}">
        <p14:creationId xmlns:p14="http://schemas.microsoft.com/office/powerpoint/2010/main" val="1540603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solidFill>
                  <a:srgbClr val="000000"/>
                </a:solidFill>
                <a:ea typeface="Calibri" panose="020F0502020204030204" pitchFamily="34" charset="0"/>
              </a:rPr>
              <a:t>Earth moving equipment and motor vehicles on the construction site are the cause of over half of all construction accidents. </a:t>
            </a:r>
          </a:p>
          <a:p>
            <a:pPr marL="285750" indent="-285750">
              <a:buSzPct val="105000"/>
              <a:buFont typeface="Wingdings 3" pitchFamily="18" charset="2"/>
              <a:buChar char="p"/>
            </a:pPr>
            <a:r>
              <a:rPr lang="en-IN" dirty="0">
                <a:solidFill>
                  <a:srgbClr val="000000"/>
                </a:solidFill>
                <a:ea typeface="Calibri" panose="020F0502020204030204" pitchFamily="34" charset="0"/>
              </a:rPr>
              <a:t>With the pointers in this course, you should have a better idea of how to avoid common pitfalls and keep your life expectancy in the high percentile you deserve.</a:t>
            </a:r>
            <a:endParaRPr lang="en-US" dirty="0">
              <a:solidFill>
                <a:srgbClr val="000000"/>
              </a:solidFill>
              <a:ea typeface="Calibri" panose="020F0502020204030204" pitchFamily="34"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n/>
                <a:latin typeface="+mn-lt"/>
              </a:rPr>
              <a:t>CONCLUSION </a:t>
            </a:r>
            <a:endParaRPr lang="en-US" sz="3200" dirty="0">
              <a:ln/>
              <a:latin typeface="+mn-lt"/>
            </a:endParaRP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2667" y="3643642"/>
            <a:ext cx="4312733" cy="2833358"/>
          </a:xfrm>
          <a:prstGeom prst="rect">
            <a:avLst/>
          </a:prstGeom>
        </p:spPr>
      </p:pic>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9077" y="3124199"/>
            <a:ext cx="4107365" cy="2671807"/>
          </a:xfrm>
          <a:prstGeom prst="rect">
            <a:avLst/>
          </a:prstGeom>
        </p:spPr>
      </p:pic>
    </p:spTree>
    <p:extLst>
      <p:ext uri="{BB962C8B-B14F-4D97-AF65-F5344CB8AC3E}">
        <p14:creationId xmlns:p14="http://schemas.microsoft.com/office/powerpoint/2010/main" val="3674630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Aft>
                <a:spcPts val="100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 Key Engineering Controls and Work Practices</a:t>
            </a:r>
          </a:p>
          <a:p>
            <a:pPr>
              <a:spcAft>
                <a:spcPts val="100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 All vehicles must have:</a:t>
            </a:r>
            <a:endParaRPr lang="en-US" dirty="0">
              <a:ea typeface="Calibri" panose="020F0502020204030204" pitchFamily="34" charset="0"/>
              <a:cs typeface="Times New Roman" panose="02020603050405020304" pitchFamily="18" charset="0"/>
            </a:endParaRPr>
          </a:p>
          <a:p>
            <a:pPr marL="742950" marR="0" lvl="1" indent="-285750">
              <a:spcBef>
                <a:spcPts val="0"/>
              </a:spcBef>
              <a:spcAft>
                <a:spcPts val="1000"/>
              </a:spcAft>
              <a:buSzPct val="105000"/>
              <a:buFont typeface="Wingdings 3" panose="05040102010807070707" pitchFamily="18" charset="2"/>
              <a:buChar char=""/>
              <a:tabLst>
                <a:tab pos="499110" algn="l"/>
              </a:tabLst>
            </a:pPr>
            <a:r>
              <a:rPr lang="en-IN" dirty="0">
                <a:solidFill>
                  <a:srgbClr val="000000"/>
                </a:solidFill>
                <a:ea typeface="Times New Roman" panose="02020603050405020304" pitchFamily="18" charset="0"/>
                <a:cs typeface="Times New Roman" panose="02020603050405020304" pitchFamily="18" charset="0"/>
              </a:rPr>
              <a:t>A service brake system, an emergency brake system, and a parking brake system</a:t>
            </a:r>
            <a:endParaRPr lang="en-US" dirty="0">
              <a:ea typeface="Calibri" panose="020F0502020204030204" pitchFamily="34" charset="0"/>
              <a:cs typeface="Times New Roman" panose="02020603050405020304" pitchFamily="18" charset="0"/>
            </a:endParaRPr>
          </a:p>
          <a:p>
            <a:pPr marL="742950" marR="0" lvl="1" indent="-285750">
              <a:spcBef>
                <a:spcPts val="0"/>
              </a:spcBef>
              <a:spcAft>
                <a:spcPts val="1000"/>
              </a:spcAft>
              <a:buSzPct val="105000"/>
              <a:buFont typeface="Wingdings 3" panose="05040102010807070707" pitchFamily="18" charset="2"/>
              <a:buChar char=""/>
              <a:tabLst>
                <a:tab pos="499110" algn="l"/>
              </a:tabLst>
            </a:pPr>
            <a:r>
              <a:rPr lang="en-IN" dirty="0">
                <a:solidFill>
                  <a:srgbClr val="000000"/>
                </a:solidFill>
                <a:ea typeface="Times New Roman" panose="02020603050405020304" pitchFamily="18" charset="0"/>
                <a:cs typeface="Times New Roman" panose="02020603050405020304" pitchFamily="18" charset="0"/>
              </a:rPr>
              <a:t>Working headlights, tail lights, and brake lights</a:t>
            </a:r>
            <a:endParaRPr lang="en-US" dirty="0">
              <a:ea typeface="Calibri" panose="020F0502020204030204" pitchFamily="34" charset="0"/>
              <a:cs typeface="Times New Roman" panose="02020603050405020304" pitchFamily="18" charset="0"/>
            </a:endParaRPr>
          </a:p>
          <a:p>
            <a:pPr marL="742950" marR="0" lvl="1" indent="-285750">
              <a:spcBef>
                <a:spcPts val="0"/>
              </a:spcBef>
              <a:spcAft>
                <a:spcPts val="1000"/>
              </a:spcAft>
              <a:buSzPct val="105000"/>
              <a:buFont typeface="Wingdings 3" panose="05040102010807070707" pitchFamily="18" charset="2"/>
              <a:buChar char=""/>
              <a:tabLst>
                <a:tab pos="499110" algn="l"/>
              </a:tabLst>
            </a:pPr>
            <a:r>
              <a:rPr lang="en-IN" dirty="0">
                <a:solidFill>
                  <a:srgbClr val="000000"/>
                </a:solidFill>
                <a:ea typeface="Times New Roman" panose="02020603050405020304" pitchFamily="18" charset="0"/>
                <a:cs typeface="Times New Roman" panose="02020603050405020304" pitchFamily="18" charset="0"/>
              </a:rPr>
              <a:t>An audible warning device (horn)</a:t>
            </a:r>
            <a:endParaRPr lang="en-US" dirty="0">
              <a:ea typeface="Calibri" panose="020F0502020204030204" pitchFamily="34" charset="0"/>
              <a:cs typeface="Times New Roman" panose="02020603050405020304" pitchFamily="18" charset="0"/>
            </a:endParaRPr>
          </a:p>
          <a:p>
            <a:pPr marL="742950" marR="0" lvl="1" indent="-285750">
              <a:spcBef>
                <a:spcPts val="0"/>
              </a:spcBef>
              <a:spcAft>
                <a:spcPts val="1000"/>
              </a:spcAft>
              <a:buSzPct val="105000"/>
              <a:buFont typeface="Wingdings 3" panose="05040102010807070707" pitchFamily="18" charset="2"/>
              <a:buChar char=""/>
              <a:tabLst>
                <a:tab pos="499110" algn="l"/>
              </a:tabLst>
            </a:pPr>
            <a:r>
              <a:rPr lang="en-IN" dirty="0">
                <a:solidFill>
                  <a:srgbClr val="000000"/>
                </a:solidFill>
                <a:ea typeface="Times New Roman" panose="02020603050405020304" pitchFamily="18" charset="0"/>
                <a:cs typeface="Times New Roman" panose="02020603050405020304" pitchFamily="18" charset="0"/>
              </a:rPr>
              <a:t>Intact windshield with working windshield wipers</a:t>
            </a:r>
          </a:p>
          <a:p>
            <a:pPr marL="285750" marR="0" lvl="0" indent="-285750">
              <a:spcBef>
                <a:spcPts val="0"/>
              </a:spcBef>
              <a:spcAft>
                <a:spcPts val="1000"/>
              </a:spcAft>
              <a:buSzPct val="105000"/>
              <a:buFont typeface="Wingdings 3" panose="05040102010807070707" pitchFamily="18" charset="2"/>
              <a:buChar char="p"/>
              <a:tabLst>
                <a:tab pos="457200" algn="l"/>
              </a:tabLst>
            </a:pPr>
            <a:r>
              <a:rPr lang="en-IN" dirty="0">
                <a:solidFill>
                  <a:srgbClr val="000000"/>
                </a:solidFill>
                <a:ea typeface="Times New Roman" panose="02020603050405020304" pitchFamily="18" charset="0"/>
                <a:cs typeface="Times New Roman" panose="02020603050405020304" pitchFamily="18" charset="0"/>
              </a:rPr>
              <a:t>Ensure that all operators have been trained on the equipment they will use</a:t>
            </a:r>
            <a:endParaRPr lang="en-US" dirty="0">
              <a:solidFill>
                <a:srgbClr val="000000"/>
              </a:solidFill>
              <a:ea typeface="Times New Roman" panose="02020603050405020304" pitchFamily="18" charset="0"/>
              <a:cs typeface="Times New Roman" panose="02020603050405020304" pitchFamily="18" charset="0"/>
            </a:endParaRPr>
          </a:p>
          <a:p>
            <a:pPr marL="285750" marR="0" lvl="0" indent="-285750">
              <a:spcBef>
                <a:spcPts val="0"/>
              </a:spcBef>
              <a:spcAft>
                <a:spcPts val="1000"/>
              </a:spcAft>
              <a:buSzPct val="105000"/>
              <a:buFont typeface="Wingdings 3" panose="05040102010807070707" pitchFamily="18" charset="2"/>
              <a:buChar char="p"/>
              <a:tabLst>
                <a:tab pos="457200" algn="l"/>
              </a:tabLst>
            </a:pPr>
            <a:r>
              <a:rPr lang="en-IN" dirty="0">
                <a:solidFill>
                  <a:srgbClr val="000000"/>
                </a:solidFill>
                <a:ea typeface="Times New Roman" panose="02020603050405020304" pitchFamily="18" charset="0"/>
                <a:cs typeface="Times New Roman" panose="02020603050405020304" pitchFamily="18" charset="0"/>
              </a:rPr>
              <a:t>Check vehicles at the beginning of each shift to ensure that the parts, equipment, and accessories are in safe operating condition. Repair or replace any defective parts or equipment prior to use</a:t>
            </a:r>
            <a:endParaRPr lang="en-US" dirty="0">
              <a:solidFill>
                <a:srgbClr val="000000"/>
              </a:solidFill>
              <a:ea typeface="Times New Roman" panose="02020603050405020304" pitchFamily="18" charset="0"/>
              <a:cs typeface="Times New Roman" panose="02020603050405020304" pitchFamily="18" charset="0"/>
            </a:endParaRPr>
          </a:p>
          <a:p>
            <a:pPr marL="285750" marR="0" lvl="0" indent="-285750">
              <a:spcBef>
                <a:spcPts val="0"/>
              </a:spcBef>
              <a:spcAft>
                <a:spcPts val="1000"/>
              </a:spcAft>
              <a:buSzPct val="105000"/>
              <a:buFont typeface="Wingdings 3" panose="05040102010807070707" pitchFamily="18" charset="2"/>
              <a:buChar char="p"/>
              <a:tabLst>
                <a:tab pos="457200" algn="l"/>
              </a:tabLst>
            </a:pPr>
            <a:r>
              <a:rPr lang="en-IN" dirty="0">
                <a:solidFill>
                  <a:srgbClr val="000000"/>
                </a:solidFill>
                <a:ea typeface="Times New Roman" panose="02020603050405020304" pitchFamily="18" charset="0"/>
                <a:cs typeface="Times New Roman" panose="02020603050405020304" pitchFamily="18" charset="0"/>
              </a:rPr>
              <a:t>Do not operate vehicle in reverse with an obstructed rear view unless it has a reverse signal alarm capable of being heard above ambient noise levels or a signal observer indicates that it is safe to move</a:t>
            </a:r>
            <a:endParaRPr lang="en-US" dirty="0">
              <a:solidFill>
                <a:srgbClr val="000000"/>
              </a:solidFill>
              <a:ea typeface="Calibri" panose="020F0502020204030204" pitchFamily="34" charset="0"/>
              <a:cs typeface="Times New Roman" panose="02020603050405020304" pitchFamily="18"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solidFill>
                  <a:srgbClr val="000000"/>
                </a:solidFill>
                <a:latin typeface="+mn-lt"/>
                <a:ea typeface="Times New Roman" panose="02020603050405020304" pitchFamily="18" charset="0"/>
                <a:cs typeface="Times New Roman" panose="02020603050405020304" pitchFamily="18" charset="0"/>
              </a:rPr>
              <a:t>GENERAL HEAVY EQUIPMENT OPERATION</a:t>
            </a:r>
            <a:r>
              <a:rPr lang="en-IN" sz="3200" dirty="0">
                <a:ln/>
                <a:latin typeface="+mn-lt"/>
              </a:rPr>
              <a:t> </a:t>
            </a:r>
            <a:endParaRPr lang="en-US" sz="3200" dirty="0">
              <a:ln/>
              <a:latin typeface="+mn-lt"/>
            </a:endParaRPr>
          </a:p>
        </p:txBody>
      </p:sp>
    </p:spTree>
    <p:extLst>
      <p:ext uri="{BB962C8B-B14F-4D97-AF65-F5344CB8AC3E}">
        <p14:creationId xmlns:p14="http://schemas.microsoft.com/office/powerpoint/2010/main" val="76961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685800"/>
            <a:ext cx="7010400" cy="585788"/>
          </a:xfrm>
        </p:spPr>
        <p:txBody>
          <a:bodyPr>
            <a:normAutofit/>
          </a:bodyPr>
          <a:lstStyle/>
          <a:p>
            <a:pPr eaLnBrk="1" hangingPunct="1"/>
            <a:r>
              <a:rPr lang="en-IN" altLang="en-US" sz="3200" noProof="1">
                <a:latin typeface="+mn-lt"/>
              </a:rPr>
              <a:t>AGENDA</a:t>
            </a:r>
          </a:p>
        </p:txBody>
      </p:sp>
      <p:sp>
        <p:nvSpPr>
          <p:cNvPr id="12294" name="Rectangle 59"/>
          <p:cNvSpPr>
            <a:spLocks noChangeArrowheads="1"/>
          </p:cNvSpPr>
          <p:nvPr/>
        </p:nvSpPr>
        <p:spPr bwMode="gray">
          <a:xfrm>
            <a:off x="323850" y="2184400"/>
            <a:ext cx="482600" cy="484188"/>
          </a:xfrm>
          <a:prstGeom prst="rect">
            <a:avLst/>
          </a:prstGeom>
          <a:solidFill>
            <a:schemeClr val="accent5"/>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a:t>2</a:t>
            </a:r>
            <a:endParaRPr lang="en-IN" altLang="en-US" sz="2800" b="1" noProof="1"/>
          </a:p>
        </p:txBody>
      </p:sp>
      <p:sp>
        <p:nvSpPr>
          <p:cNvPr id="12295" name="Rectangle 60"/>
          <p:cNvSpPr>
            <a:spLocks noChangeArrowheads="1"/>
          </p:cNvSpPr>
          <p:nvPr/>
        </p:nvSpPr>
        <p:spPr bwMode="gray">
          <a:xfrm>
            <a:off x="950913" y="2184400"/>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General Requirment for Construction Equipment.</a:t>
            </a:r>
          </a:p>
        </p:txBody>
      </p:sp>
      <p:sp>
        <p:nvSpPr>
          <p:cNvPr id="12296" name="Rectangle 61"/>
          <p:cNvSpPr>
            <a:spLocks noChangeArrowheads="1"/>
          </p:cNvSpPr>
          <p:nvPr/>
        </p:nvSpPr>
        <p:spPr bwMode="gray">
          <a:xfrm>
            <a:off x="323850" y="2809875"/>
            <a:ext cx="482600" cy="484188"/>
          </a:xfrm>
          <a:prstGeom prst="rect">
            <a:avLst/>
          </a:prstGeom>
          <a:solidFill>
            <a:schemeClr val="accent5"/>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3</a:t>
            </a:r>
          </a:p>
        </p:txBody>
      </p:sp>
      <p:sp>
        <p:nvSpPr>
          <p:cNvPr id="12297" name="Rectangle 62"/>
          <p:cNvSpPr>
            <a:spLocks noChangeArrowheads="1"/>
          </p:cNvSpPr>
          <p:nvPr/>
        </p:nvSpPr>
        <p:spPr bwMode="gray">
          <a:xfrm>
            <a:off x="950913" y="2809875"/>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The General Standards for Electrical Apply to Moving Vehicles. </a:t>
            </a:r>
          </a:p>
        </p:txBody>
      </p:sp>
      <p:sp>
        <p:nvSpPr>
          <p:cNvPr id="12298" name="Rectangle 63"/>
          <p:cNvSpPr>
            <a:spLocks noChangeArrowheads="1"/>
          </p:cNvSpPr>
          <p:nvPr/>
        </p:nvSpPr>
        <p:spPr bwMode="gray">
          <a:xfrm>
            <a:off x="323850" y="3436938"/>
            <a:ext cx="482600" cy="484187"/>
          </a:xfrm>
          <a:prstGeom prst="rect">
            <a:avLst/>
          </a:prstGeom>
          <a:solidFill>
            <a:schemeClr val="accent5"/>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4</a:t>
            </a:r>
          </a:p>
        </p:txBody>
      </p:sp>
      <p:sp>
        <p:nvSpPr>
          <p:cNvPr id="12299" name="Rectangle 64"/>
          <p:cNvSpPr>
            <a:spLocks noChangeArrowheads="1"/>
          </p:cNvSpPr>
          <p:nvPr/>
        </p:nvSpPr>
        <p:spPr bwMode="gray">
          <a:xfrm>
            <a:off x="950913" y="3436938"/>
            <a:ext cx="7869237" cy="4841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Inspection. </a:t>
            </a:r>
          </a:p>
        </p:txBody>
      </p:sp>
      <p:sp>
        <p:nvSpPr>
          <p:cNvPr id="12300" name="Rectangle 65"/>
          <p:cNvSpPr>
            <a:spLocks noChangeArrowheads="1"/>
          </p:cNvSpPr>
          <p:nvPr/>
        </p:nvSpPr>
        <p:spPr bwMode="gray">
          <a:xfrm>
            <a:off x="323850" y="4064000"/>
            <a:ext cx="482600" cy="484188"/>
          </a:xfrm>
          <a:prstGeom prst="rect">
            <a:avLst/>
          </a:prstGeom>
          <a:solidFill>
            <a:schemeClr val="accent5"/>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5</a:t>
            </a:r>
          </a:p>
        </p:txBody>
      </p:sp>
      <p:sp>
        <p:nvSpPr>
          <p:cNvPr id="12301" name="Rectangle 66"/>
          <p:cNvSpPr>
            <a:spLocks noChangeArrowheads="1"/>
          </p:cNvSpPr>
          <p:nvPr/>
        </p:nvSpPr>
        <p:spPr bwMode="gray">
          <a:xfrm>
            <a:off x="950913" y="4064000"/>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Earth Moving Equipments. </a:t>
            </a:r>
          </a:p>
        </p:txBody>
      </p:sp>
      <p:sp>
        <p:nvSpPr>
          <p:cNvPr id="12302" name="Rectangle 67"/>
          <p:cNvSpPr>
            <a:spLocks noChangeArrowheads="1"/>
          </p:cNvSpPr>
          <p:nvPr/>
        </p:nvSpPr>
        <p:spPr bwMode="gray">
          <a:xfrm>
            <a:off x="323850" y="4694238"/>
            <a:ext cx="482600" cy="484187"/>
          </a:xfrm>
          <a:prstGeom prst="rect">
            <a:avLst/>
          </a:prstGeom>
          <a:solidFill>
            <a:schemeClr val="accent5"/>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6</a:t>
            </a:r>
          </a:p>
        </p:txBody>
      </p:sp>
      <p:sp>
        <p:nvSpPr>
          <p:cNvPr id="12303" name="Rectangle 68"/>
          <p:cNvSpPr>
            <a:spLocks noChangeArrowheads="1"/>
          </p:cNvSpPr>
          <p:nvPr/>
        </p:nvSpPr>
        <p:spPr bwMode="gray">
          <a:xfrm>
            <a:off x="950913" y="4694238"/>
            <a:ext cx="7869237" cy="4841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Conclusion.</a:t>
            </a:r>
          </a:p>
        </p:txBody>
      </p:sp>
      <p:sp>
        <p:nvSpPr>
          <p:cNvPr id="12304" name="Rectangle 69"/>
          <p:cNvSpPr>
            <a:spLocks noChangeArrowheads="1"/>
          </p:cNvSpPr>
          <p:nvPr/>
        </p:nvSpPr>
        <p:spPr bwMode="gray">
          <a:xfrm>
            <a:off x="323850" y="5318125"/>
            <a:ext cx="482600" cy="484188"/>
          </a:xfrm>
          <a:prstGeom prst="rect">
            <a:avLst/>
          </a:prstGeom>
          <a:solidFill>
            <a:schemeClr val="accent5"/>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7</a:t>
            </a:r>
          </a:p>
        </p:txBody>
      </p:sp>
      <p:sp>
        <p:nvSpPr>
          <p:cNvPr id="12305" name="Rectangle 70"/>
          <p:cNvSpPr>
            <a:spLocks noChangeArrowheads="1"/>
          </p:cNvSpPr>
          <p:nvPr/>
        </p:nvSpPr>
        <p:spPr bwMode="gray">
          <a:xfrm>
            <a:off x="950913" y="5318125"/>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Heavy Equipment Operation. </a:t>
            </a:r>
          </a:p>
        </p:txBody>
      </p:sp>
      <p:sp>
        <p:nvSpPr>
          <p:cNvPr id="25" name="Rectangle 59"/>
          <p:cNvSpPr>
            <a:spLocks noChangeArrowheads="1"/>
          </p:cNvSpPr>
          <p:nvPr/>
        </p:nvSpPr>
        <p:spPr bwMode="gray">
          <a:xfrm>
            <a:off x="323850" y="1524000"/>
            <a:ext cx="482600" cy="484188"/>
          </a:xfrm>
          <a:prstGeom prst="rect">
            <a:avLst/>
          </a:prstGeom>
          <a:solidFill>
            <a:schemeClr val="accent5"/>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a:t>1</a:t>
            </a:r>
            <a:endParaRPr lang="en-IN" altLang="en-US" sz="2800" b="1" noProof="1"/>
          </a:p>
        </p:txBody>
      </p:sp>
      <p:sp>
        <p:nvSpPr>
          <p:cNvPr id="26" name="Rectangle 60"/>
          <p:cNvSpPr>
            <a:spLocks noChangeArrowheads="1"/>
          </p:cNvSpPr>
          <p:nvPr/>
        </p:nvSpPr>
        <p:spPr bwMode="gray">
          <a:xfrm>
            <a:off x="950914" y="1524000"/>
            <a:ext cx="7869236"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Earth Moving Equipment Definition.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spcBef>
                <a:spcPts val="0"/>
              </a:spcBef>
              <a:spcAft>
                <a:spcPts val="1000"/>
              </a:spcAft>
              <a:buSzPct val="105000"/>
              <a:buFont typeface="Wingdings 3" panose="05040102010807070707" pitchFamily="18" charset="2"/>
              <a:buChar char="p"/>
              <a:tabLst>
                <a:tab pos="457200" algn="l"/>
              </a:tabLst>
            </a:pPr>
            <a:r>
              <a:rPr lang="en-IN" dirty="0">
                <a:solidFill>
                  <a:srgbClr val="000000"/>
                </a:solidFill>
                <a:ea typeface="Times New Roman" panose="02020603050405020304" pitchFamily="18" charset="0"/>
                <a:cs typeface="Times New Roman" panose="02020603050405020304" pitchFamily="18" charset="0"/>
              </a:rPr>
              <a:t>Vehicles loaded from the top (e.g., dump trucks) must have cab shields or canopies to protect the operator while loading</a:t>
            </a:r>
            <a:endParaRPr lang="en-US" dirty="0">
              <a:solidFill>
                <a:srgbClr val="000000"/>
              </a:solidFill>
              <a:ea typeface="Calibri" panose="020F0502020204030204" pitchFamily="34" charset="0"/>
              <a:cs typeface="Times New Roman" panose="02020603050405020304" pitchFamily="18" charset="0"/>
            </a:endParaRPr>
          </a:p>
          <a:p>
            <a:pPr marL="342900" marR="0" lvl="0" indent="-342900">
              <a:spcBef>
                <a:spcPts val="0"/>
              </a:spcBef>
              <a:spcAft>
                <a:spcPts val="1000"/>
              </a:spcAft>
              <a:buSzPct val="105000"/>
              <a:buFont typeface="Wingdings 3" panose="05040102010807070707" pitchFamily="18" charset="2"/>
              <a:buChar char="p"/>
              <a:tabLst>
                <a:tab pos="457200" algn="l"/>
              </a:tabLst>
            </a:pPr>
            <a:r>
              <a:rPr lang="en-IN" dirty="0">
                <a:solidFill>
                  <a:srgbClr val="000000"/>
                </a:solidFill>
                <a:ea typeface="Times New Roman" panose="02020603050405020304" pitchFamily="18" charset="0"/>
                <a:cs typeface="Times New Roman" panose="02020603050405020304" pitchFamily="18" charset="0"/>
              </a:rPr>
              <a:t>Ensure that vehicles used to transport workers have seats, with operable seat belts, firmly secured and adequate for the number of workers to be carried</a:t>
            </a:r>
            <a:endParaRPr lang="en-US" dirty="0">
              <a:solidFill>
                <a:srgbClr val="000000"/>
              </a:solidFill>
              <a:ea typeface="Calibri" panose="020F0502020204030204" pitchFamily="34" charset="0"/>
              <a:cs typeface="Times New Roman" panose="02020603050405020304" pitchFamily="18" charset="0"/>
            </a:endParaRPr>
          </a:p>
          <a:p>
            <a:pPr marL="342900" marR="0" lvl="0" indent="-342900">
              <a:spcBef>
                <a:spcPts val="0"/>
              </a:spcBef>
              <a:spcAft>
                <a:spcPts val="1000"/>
              </a:spcAft>
              <a:buSzPct val="105000"/>
              <a:buFont typeface="Wingdings 3" panose="05040102010807070707" pitchFamily="18" charset="2"/>
              <a:buChar char="p"/>
              <a:tabLst>
                <a:tab pos="457200" algn="l"/>
              </a:tabLst>
            </a:pPr>
            <a:r>
              <a:rPr lang="en-IN" dirty="0">
                <a:solidFill>
                  <a:srgbClr val="000000"/>
                </a:solidFill>
                <a:ea typeface="Times New Roman" panose="02020603050405020304" pitchFamily="18" charset="0"/>
                <a:cs typeface="Times New Roman" panose="02020603050405020304" pitchFamily="18" charset="0"/>
              </a:rPr>
              <a:t>Equipment should have roll-over protection and protection from falling debris hazards as needed</a:t>
            </a:r>
            <a:endParaRPr lang="en-US" dirty="0">
              <a:solidFill>
                <a:srgbClr val="000000"/>
              </a:solidFill>
              <a:ea typeface="Calibri" panose="020F0502020204030204" pitchFamily="34" charset="0"/>
              <a:cs typeface="Times New Roman" panose="02020603050405020304" pitchFamily="18" charset="0"/>
            </a:endParaRPr>
          </a:p>
          <a:p>
            <a:pPr marL="342900" marR="0" lvl="0" indent="-342900">
              <a:spcBef>
                <a:spcPts val="0"/>
              </a:spcBef>
              <a:spcAft>
                <a:spcPts val="1000"/>
              </a:spcAft>
              <a:buSzPct val="105000"/>
              <a:buFont typeface="Wingdings 3" panose="05040102010807070707" pitchFamily="18" charset="2"/>
              <a:buChar char="p"/>
              <a:tabLst>
                <a:tab pos="457200" algn="l"/>
              </a:tabLst>
            </a:pPr>
            <a:r>
              <a:rPr lang="en-IN" dirty="0">
                <a:solidFill>
                  <a:srgbClr val="000000"/>
                </a:solidFill>
                <a:ea typeface="Times New Roman" panose="02020603050405020304" pitchFamily="18" charset="0"/>
                <a:cs typeface="Times New Roman" panose="02020603050405020304" pitchFamily="18" charset="0"/>
              </a:rPr>
              <a:t>Prior to permitting construction equipment or vehicles onto an access roadway or grade, verify that the roadway or grade is constructed and maintained to safely accommodate the equipment and vehicles involved</a:t>
            </a:r>
            <a:endParaRPr lang="en-US" dirty="0">
              <a:solidFill>
                <a:srgbClr val="000000"/>
              </a:solidFill>
              <a:ea typeface="Calibri" panose="020F0502020204030204" pitchFamily="34" charset="0"/>
              <a:cs typeface="Times New Roman" panose="02020603050405020304" pitchFamily="18" charset="0"/>
            </a:endParaRPr>
          </a:p>
          <a:p>
            <a:pPr marL="342900" marR="0" lvl="0" indent="-342900">
              <a:spcBef>
                <a:spcPts val="0"/>
              </a:spcBef>
              <a:spcAft>
                <a:spcPts val="1000"/>
              </a:spcAft>
              <a:buSzPct val="105000"/>
              <a:buFont typeface="Wingdings 3" panose="05040102010807070707" pitchFamily="18" charset="2"/>
              <a:buChar char="p"/>
              <a:tabLst>
                <a:tab pos="457200" algn="l"/>
              </a:tabLst>
            </a:pPr>
            <a:r>
              <a:rPr lang="en-IN" dirty="0">
                <a:solidFill>
                  <a:srgbClr val="000000"/>
                </a:solidFill>
                <a:ea typeface="Times New Roman" panose="02020603050405020304" pitchFamily="18" charset="0"/>
                <a:cs typeface="Times New Roman" panose="02020603050405020304" pitchFamily="18" charset="0"/>
              </a:rPr>
              <a:t>Do not modify the equipment's capacity or safety features without the manufacturer's written approval</a:t>
            </a: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solidFill>
                  <a:srgbClr val="000000"/>
                </a:solidFill>
                <a:latin typeface="+mn-lt"/>
                <a:ea typeface="Times New Roman" panose="02020603050405020304" pitchFamily="18" charset="0"/>
                <a:cs typeface="Times New Roman" panose="02020603050405020304" pitchFamily="18" charset="0"/>
              </a:rPr>
              <a:t>GENERAL HEAVY EQUIPMENT OPERATION</a:t>
            </a:r>
            <a:r>
              <a:rPr lang="en-IN" sz="3200" dirty="0">
                <a:ln/>
                <a:latin typeface="+mn-lt"/>
              </a:rPr>
              <a:t> </a:t>
            </a:r>
            <a:endParaRPr lang="en-US" sz="3200" dirty="0">
              <a:ln/>
              <a:latin typeface="+mn-lt"/>
            </a:endParaRPr>
          </a:p>
        </p:txBody>
      </p:sp>
    </p:spTree>
    <p:extLst>
      <p:ext uri="{BB962C8B-B14F-4D97-AF65-F5344CB8AC3E}">
        <p14:creationId xmlns:p14="http://schemas.microsoft.com/office/powerpoint/2010/main" val="318496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cs typeface="Arial" panose="020B0604020202020204" pitchFamily="34" charset="0"/>
              </a:rPr>
              <a:t>Earth Moving Equipment</a:t>
            </a:r>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Earth Moving Equipment's- a machine for excavating, pushing, or transporting large quantities of earth.</a:t>
            </a:r>
          </a:p>
          <a:p>
            <a:pPr marL="285750" indent="-285750">
              <a:buSzPct val="105000"/>
              <a:buFont typeface="Wingdings 3" pitchFamily="18" charset="2"/>
              <a:buChar char="p"/>
            </a:pPr>
            <a:r>
              <a:rPr lang="en-IN" dirty="0">
                <a:ea typeface="Calibri" panose="020F0502020204030204" pitchFamily="34" charset="0"/>
                <a:cs typeface="Times New Roman" panose="02020603050405020304" pitchFamily="18" charset="0"/>
              </a:rPr>
              <a:t>Construction vehicles and equipment pose a serious risk to construction workers.</a:t>
            </a:r>
          </a:p>
          <a:p>
            <a:pPr marL="285750" indent="-285750">
              <a:buSzPct val="105000"/>
              <a:buFont typeface="Wingdings 3" pitchFamily="18" charset="2"/>
              <a:buChar char="p"/>
            </a:pPr>
            <a:r>
              <a:rPr lang="en-IN" dirty="0">
                <a:ea typeface="Calibri" panose="020F0502020204030204" pitchFamily="34" charset="0"/>
                <a:cs typeface="Times New Roman" panose="02020603050405020304" pitchFamily="18" charset="0"/>
              </a:rPr>
              <a:t>According to the National Institute for Occupational Safety and Health (NIOSH), each year more than 100 workers at street and highway construction sites are killed, and over 20,000 are injured. </a:t>
            </a:r>
          </a:p>
          <a:p>
            <a:pPr marL="285750" indent="-285750">
              <a:buSzPct val="105000"/>
              <a:buFont typeface="Wingdings 3" pitchFamily="18" charset="2"/>
              <a:buChar char="p"/>
            </a:pPr>
            <a:r>
              <a:rPr lang="en-IN" dirty="0">
                <a:ea typeface="Calibri" panose="020F0502020204030204" pitchFamily="34" charset="0"/>
                <a:cs typeface="Times New Roman" panose="02020603050405020304" pitchFamily="18" charset="0"/>
              </a:rPr>
              <a:t>Vehicles and equipment operating in and around the work zone are involved in over half of the worker fatalities in the construction industry.</a:t>
            </a:r>
            <a:endParaRPr lang="en-US" dirty="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52600" y="4318000"/>
            <a:ext cx="5943600" cy="2133600"/>
          </a:xfrm>
          <a:prstGeom prst="rect">
            <a:avLst/>
          </a:prstGeom>
        </p:spPr>
      </p:pic>
      <p:sp>
        <p:nvSpPr>
          <p:cNvPr id="9" name="Rectangle 2"/>
          <p:cNvSpPr txBox="1">
            <a:spLocks noChangeArrowheads="1"/>
          </p:cNvSpPr>
          <p:nvPr/>
        </p:nvSpPr>
        <p:spPr>
          <a:xfrm>
            <a:off x="533400" y="685800"/>
            <a:ext cx="7010400" cy="58578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DEFINITION</a:t>
            </a:r>
            <a:endParaRPr lang="en-US" sz="3000" dirty="0">
              <a:latin typeface="+mn-lt"/>
            </a:endParaRPr>
          </a:p>
        </p:txBody>
      </p:sp>
    </p:spTree>
    <p:extLst>
      <p:ext uri="{BB962C8B-B14F-4D97-AF65-F5344CB8AC3E}">
        <p14:creationId xmlns:p14="http://schemas.microsoft.com/office/powerpoint/2010/main" val="214601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ln/>
                <a:ea typeface="Calibri" panose="020F0502020204030204" pitchFamily="34" charset="0"/>
                <a:cs typeface="Aharoni" panose="02010803020104030203" pitchFamily="2" charset="-79"/>
              </a:rPr>
              <a:t>Construction Equipment</a:t>
            </a:r>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itchFamily="18" charset="2"/>
              <a:buChar char="p"/>
            </a:pPr>
            <a:r>
              <a:rPr lang="en-IN" dirty="0">
                <a:ea typeface="Calibri" panose="020F0502020204030204" pitchFamily="34" charset="0"/>
                <a:cs typeface="Times New Roman" panose="02020603050405020304" pitchFamily="18" charset="0"/>
              </a:rPr>
              <a:t>Workers involved in night projects, as well as approaching vehicles on a highway, need to be able to spot and avoid construction equipment. </a:t>
            </a:r>
            <a:endParaRPr lang="en-US" sz="1600" dirty="0">
              <a:ea typeface="Calibri" panose="020F0502020204030204" pitchFamily="34" charset="0"/>
              <a:cs typeface="Times New Roman" panose="02020603050405020304" pitchFamily="18" charset="0"/>
            </a:endParaRPr>
          </a:p>
          <a:p>
            <a:pPr marL="285750" indent="-285750">
              <a:buSzPct val="105000"/>
              <a:buFont typeface="Wingdings 3" pitchFamily="18" charset="2"/>
              <a:buChar char="p"/>
            </a:pPr>
            <a:r>
              <a:rPr lang="en-IN" dirty="0">
                <a:ea typeface="Calibri" panose="020F0502020204030204" pitchFamily="34" charset="0"/>
                <a:cs typeface="Times New Roman" panose="02020603050405020304" pitchFamily="18" charset="0"/>
              </a:rPr>
              <a:t>Any equipment left overnight at a jobsite    adjacent to a highway, or left overnight next to an area where construction work is still in progress, has to be lit or equipped with reflectors. </a:t>
            </a:r>
            <a:endParaRPr lang="en-US" sz="1600" dirty="0">
              <a:ea typeface="Calibri" panose="020F0502020204030204" pitchFamily="34" charset="0"/>
              <a:cs typeface="Times New Roman" panose="02020603050405020304" pitchFamily="18" charset="0"/>
            </a:endParaRPr>
          </a:p>
          <a:p>
            <a:pPr marL="285750" indent="-285750">
              <a:buSzPct val="105000"/>
              <a:buFont typeface="Wingdings 3" pitchFamily="18" charset="2"/>
              <a:buChar char="p"/>
            </a:pPr>
            <a:endParaRPr lang="en-US" dirty="0">
              <a:ea typeface="Calibri" panose="020F0502020204030204" pitchFamily="34" charset="0"/>
              <a:cs typeface="Times New Roman" panose="02020603050405020304" pitchFamily="18"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n/>
                <a:latin typeface="+mn-lt"/>
                <a:ea typeface="Calibri" panose="020F0502020204030204" pitchFamily="34" charset="0"/>
                <a:cs typeface="Aharoni" panose="02010803020104030203" pitchFamily="2" charset="-79"/>
              </a:rPr>
              <a:t>GENERAL REQUIREMENTS</a:t>
            </a:r>
            <a:endParaRPr lang="en-US" sz="3200" dirty="0">
              <a:ln/>
              <a:latin typeface="+mn-lt"/>
              <a:cs typeface="Aharoni" panose="02010803020104030203" pitchFamily="2" charset="-79"/>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962400"/>
            <a:ext cx="3505200" cy="201535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962400"/>
            <a:ext cx="3505200" cy="2015359"/>
          </a:xfrm>
          <a:prstGeom prst="rect">
            <a:avLst/>
          </a:prstGeom>
        </p:spPr>
      </p:pic>
    </p:spTree>
    <p:extLst>
      <p:ext uri="{BB962C8B-B14F-4D97-AF65-F5344CB8AC3E}">
        <p14:creationId xmlns:p14="http://schemas.microsoft.com/office/powerpoint/2010/main" val="41390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ln/>
                <a:ea typeface="Calibri" panose="020F0502020204030204" pitchFamily="34" charset="0"/>
                <a:cs typeface="Aharoni" panose="02010803020104030203" pitchFamily="2" charset="-79"/>
              </a:rPr>
              <a:t>Construction Equipment</a:t>
            </a:r>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If that is unfeasible, look for barricades with flashing lights or reflectors to be placed between the stationary equipment and the active portion of the jobsite or the oncoming traffic.</a:t>
            </a:r>
          </a:p>
          <a:p>
            <a:pPr marL="285750" lvl="0" indent="-285750">
              <a:lnSpc>
                <a:spcPct val="115000"/>
              </a:lnSpc>
              <a:buSzPct val="105000"/>
              <a:buFont typeface="Wingdings 3" pitchFamily="18" charset="2"/>
              <a:buChar char="p"/>
            </a:pPr>
            <a:r>
              <a:rPr lang="en-IN" dirty="0">
                <a:ea typeface="Calibri" panose="020F0502020204030204" pitchFamily="34" charset="0"/>
                <a:cs typeface="Times New Roman" panose="02020603050405020304" pitchFamily="18" charset="0"/>
              </a:rPr>
              <a:t>Any heavy machinery or equipment with elevated parts (cranes, bulldozer blades, dump truck bodies, and so on) should be lowered or blocked when they’re not being used, or when someone is repairing the equipment.</a:t>
            </a:r>
            <a:endParaRPr lang="en-US" sz="1600" dirty="0">
              <a:ea typeface="Calibri" panose="020F0502020204030204" pitchFamily="34" charset="0"/>
              <a:cs typeface="Times New Roman" panose="02020603050405020304" pitchFamily="18"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n/>
                <a:latin typeface="+mn-lt"/>
                <a:ea typeface="Calibri" panose="020F0502020204030204" pitchFamily="34" charset="0"/>
                <a:cs typeface="Aharoni" panose="02010803020104030203" pitchFamily="2" charset="-79"/>
              </a:rPr>
              <a:t>GENERAL REQUIREMENTS</a:t>
            </a:r>
            <a:endParaRPr lang="en-US" sz="3200" dirty="0">
              <a:ln/>
              <a:latin typeface="+mn-lt"/>
              <a:cs typeface="Aharoni" panose="02010803020104030203" pitchFamily="2" charset="-79"/>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4038601"/>
            <a:ext cx="3517122" cy="201535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78" y="4038601"/>
            <a:ext cx="3517122" cy="2015359"/>
          </a:xfrm>
          <a:prstGeom prst="rect">
            <a:avLst/>
          </a:prstGeom>
        </p:spPr>
      </p:pic>
    </p:spTree>
    <p:extLst>
      <p:ext uri="{BB962C8B-B14F-4D97-AF65-F5344CB8AC3E}">
        <p14:creationId xmlns:p14="http://schemas.microsoft.com/office/powerpoint/2010/main" val="137153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ln/>
                <a:ea typeface="Calibri" panose="020F0502020204030204" pitchFamily="34" charset="0"/>
                <a:cs typeface="Aharoni" panose="02010803020104030203" pitchFamily="2" charset="-79"/>
              </a:rPr>
              <a:t>Construction Equipment</a:t>
            </a:r>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When working around parked moving equipment, check to make sure the parking brake is always set. If equipment is parked on a slope, it is important to note if the parking brake is set and the wheels are chocked.</a:t>
            </a:r>
          </a:p>
          <a:p>
            <a:pPr marL="285750" marR="0" lvl="0" indent="-285750">
              <a:lnSpc>
                <a:spcPct val="115000"/>
              </a:lnSpc>
              <a:spcBef>
                <a:spcPts val="0"/>
              </a:spcBef>
              <a:spcAft>
                <a:spcPts val="1000"/>
              </a:spcAft>
              <a:buSzPct val="105000"/>
              <a:buFont typeface="Wingdings 3" pitchFamily="18" charset="2"/>
              <a:buChar char="p"/>
            </a:pPr>
            <a:r>
              <a:rPr lang="en-IN">
                <a:ea typeface="Calibri" panose="020F0502020204030204" pitchFamily="34" charset="0"/>
                <a:cs typeface="Times New Roman" panose="02020603050405020304" pitchFamily="18" charset="0"/>
              </a:rPr>
              <a:t>Unattended </a:t>
            </a:r>
            <a:r>
              <a:rPr lang="en-IN" dirty="0">
                <a:ea typeface="Calibri" panose="020F0502020204030204" pitchFamily="34" charset="0"/>
                <a:cs typeface="Times New Roman" panose="02020603050405020304" pitchFamily="18" charset="0"/>
              </a:rPr>
              <a:t>equipment should always be left in neutral, with the motor stopped and the brakes set, unless specific requirements of the job require otherwise.</a:t>
            </a:r>
            <a:endParaRPr lang="en-US" dirty="0">
              <a:ea typeface="Calibri" panose="020F0502020204030204" pitchFamily="34" charset="0"/>
              <a:cs typeface="Times New Roman" panose="02020603050405020304" pitchFamily="18"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n/>
                <a:latin typeface="+mn-lt"/>
                <a:ea typeface="Calibri" panose="020F0502020204030204" pitchFamily="34" charset="0"/>
                <a:cs typeface="Aharoni" panose="02010803020104030203" pitchFamily="2" charset="-79"/>
              </a:rPr>
              <a:t>GENERAL REQUIREMENTS</a:t>
            </a:r>
            <a:endParaRPr lang="en-US" sz="3200" dirty="0">
              <a:ln/>
              <a:latin typeface="+mn-lt"/>
              <a:cs typeface="Aharoni" panose="02010803020104030203" pitchFamily="2" charset="-79"/>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234" y="4100513"/>
            <a:ext cx="3517122" cy="201535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356" y="4113213"/>
            <a:ext cx="3529044" cy="2015360"/>
          </a:xfrm>
          <a:prstGeom prst="rect">
            <a:avLst/>
          </a:prstGeom>
        </p:spPr>
      </p:pic>
    </p:spTree>
    <p:extLst>
      <p:ext uri="{BB962C8B-B14F-4D97-AF65-F5344CB8AC3E}">
        <p14:creationId xmlns:p14="http://schemas.microsoft.com/office/powerpoint/2010/main" val="32371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ln/>
                <a:ea typeface="Calibri" panose="020F0502020204030204" pitchFamily="34" charset="0"/>
                <a:cs typeface="Aharoni" panose="02010803020104030203" pitchFamily="2" charset="-79"/>
              </a:rPr>
              <a:t>Construction Equipment</a:t>
            </a:r>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Split rim wheels can be another danger to keep your eye out for when on the job site. Rim sections can blow out, causing a safety risk. Split rim wheels, as well as rims with locking rings or any similar device, should always be worked on by properly trained employees.</a:t>
            </a:r>
          </a:p>
          <a:p>
            <a:pPr marL="285750" indent="-285750">
              <a:lnSpc>
                <a:spcPts val="2000"/>
              </a:lnSpc>
              <a:buSzPct val="105000"/>
              <a:buFont typeface="Wingdings 3" pitchFamily="18" charset="2"/>
              <a:buChar char="p"/>
            </a:pPr>
            <a:r>
              <a:rPr lang="en-IN" dirty="0">
                <a:ea typeface="Calibri" panose="020F0502020204030204" pitchFamily="34" charset="0"/>
                <a:cs typeface="Times New Roman" panose="02020603050405020304" pitchFamily="18" charset="0"/>
              </a:rPr>
              <a:t>In addition, a safety tire rack, a cage, or some kind of equivalent protection should always be used when inflating, mounting, or dismounting tires installed on split rims. Any glass used in the cab of a moving construction vehicle should be safety glass. The glass should not introduce any visible distortion that might affect the safe operation of the machine</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pPr>
            <a:endParaRPr lang="en-US" sz="1600" dirty="0">
              <a:ea typeface="Calibri" panose="020F0502020204030204" pitchFamily="34" charset="0"/>
              <a:cs typeface="Times New Roman" panose="02020603050405020304" pitchFamily="18" charset="0"/>
            </a:endParaRPr>
          </a:p>
          <a:p>
            <a:pPr>
              <a:buSzPct val="105000"/>
              <a:buFont typeface="Wingdings 3" pitchFamily="18" charset="2"/>
              <a:buChar char="p"/>
            </a:pPr>
            <a:endParaRPr lang="en-US" dirty="0">
              <a:ea typeface="Calibri" panose="020F0502020204030204" pitchFamily="34" charset="0"/>
              <a:cs typeface="Times New Roman" panose="02020603050405020304" pitchFamily="18" charset="0"/>
            </a:endParaRPr>
          </a:p>
          <a:p>
            <a:pPr marL="285750" indent="-285750">
              <a:lnSpc>
                <a:spcPct val="115000"/>
              </a:lnSpc>
              <a:spcAft>
                <a:spcPts val="1000"/>
              </a:spcAft>
              <a:buSzPct val="105000"/>
              <a:buFont typeface="Wingdings 3" pitchFamily="18" charset="2"/>
              <a:buChar char="p"/>
            </a:pPr>
            <a:endParaRPr lang="en-US" dirty="0">
              <a:ea typeface="Calibri" panose="020F0502020204030204" pitchFamily="34" charset="0"/>
              <a:cs typeface="Times New Roman" panose="02020603050405020304" pitchFamily="18"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n/>
                <a:latin typeface="+mn-lt"/>
                <a:ea typeface="Calibri" panose="020F0502020204030204" pitchFamily="34" charset="0"/>
                <a:cs typeface="Aharoni" panose="02010803020104030203" pitchFamily="2" charset="-79"/>
              </a:rPr>
              <a:t>GENERAL REQUIREMENTS</a:t>
            </a:r>
            <a:endParaRPr lang="en-US" sz="3200" dirty="0">
              <a:ln/>
              <a:latin typeface="+mn-lt"/>
              <a:cs typeface="Aharoni" panose="02010803020104030203" pitchFamily="2" charset="-79"/>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5731" y="4343400"/>
            <a:ext cx="3529044" cy="2015360"/>
          </a:xfrm>
          <a:prstGeom prst="rect">
            <a:avLst/>
          </a:prstGeom>
        </p:spPr>
      </p:pic>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9200" y="4343400"/>
            <a:ext cx="3525900" cy="2015360"/>
          </a:xfrm>
          <a:prstGeom prst="rect">
            <a:avLst/>
          </a:prstGeom>
        </p:spPr>
      </p:pic>
    </p:spTree>
    <p:extLst>
      <p:ext uri="{BB962C8B-B14F-4D97-AF65-F5344CB8AC3E}">
        <p14:creationId xmlns:p14="http://schemas.microsoft.com/office/powerpoint/2010/main" val="411769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The general standards for electrical safety apply to moving vehicles. In general, this means</a:t>
            </a:r>
          </a:p>
          <a:p>
            <a:pPr marL="742950" lvl="1" indent="-285750">
              <a:buSzPct val="105000"/>
              <a:buFont typeface="Wingdings 3" pitchFamily="18" charset="2"/>
              <a:buChar char=""/>
            </a:pPr>
            <a:r>
              <a:rPr lang="en-IN" dirty="0">
                <a:ea typeface="Calibri" panose="020F0502020204030204" pitchFamily="34" charset="0"/>
                <a:cs typeface="Times New Roman" panose="02020603050405020304" pitchFamily="18" charset="0"/>
              </a:rPr>
              <a:t>Unless power lines are de-energized and visibly grounded, or insulating barriers have been put up, there should be a clearance of at least 10 feet between any equipment and the power lines</a:t>
            </a:r>
            <a:endParaRPr lang="en-US" dirty="0">
              <a:ea typeface="Calibri" panose="020F0502020204030204" pitchFamily="34" charset="0"/>
              <a:cs typeface="Times New Roman" panose="02020603050405020304" pitchFamily="18" charset="0"/>
            </a:endParaRPr>
          </a:p>
          <a:p>
            <a:pPr marL="1200150" lvl="2" indent="-285750">
              <a:buFont typeface="Wingdings" pitchFamily="2" charset="2"/>
              <a:buChar char="S"/>
            </a:pPr>
            <a:r>
              <a:rPr lang="en-IN" dirty="0">
                <a:ea typeface="Calibri" panose="020F0502020204030204" pitchFamily="34" charset="0"/>
                <a:cs typeface="Times New Roman" panose="02020603050405020304" pitchFamily="18" charset="0"/>
              </a:rPr>
              <a:t>If the operator’s view of the power lines is impeded, another worker should observe the work and warn the operator if he or she gets close to violating the minimum clearance.</a:t>
            </a:r>
            <a:endParaRPr lang="en-US" dirty="0">
              <a:ea typeface="Calibri" panose="020F0502020204030204" pitchFamily="34" charset="0"/>
              <a:cs typeface="Times New Roman" panose="02020603050405020304" pitchFamily="18" charset="0"/>
            </a:endParaRPr>
          </a:p>
          <a:p>
            <a:pPr marL="1200150" lvl="2" indent="-285750">
              <a:buFont typeface="Wingdings" pitchFamily="2" charset="2"/>
              <a:buChar char="S"/>
            </a:pPr>
            <a:r>
              <a:rPr lang="en-IN" dirty="0">
                <a:ea typeface="Calibri" panose="020F0502020204030204" pitchFamily="34" charset="0"/>
                <a:cs typeface="Times New Roman" panose="02020603050405020304" pitchFamily="18" charset="0"/>
              </a:rPr>
              <a:t>Unless a utility representative indicates that the line has been de-energized and grounded, assume it is live and dangerous. </a:t>
            </a:r>
            <a:endParaRPr lang="en-US" dirty="0">
              <a:ea typeface="Calibri" panose="020F0502020204030204" pitchFamily="34" charset="0"/>
              <a:cs typeface="Times New Roman" panose="02020603050405020304" pitchFamily="18" charset="0"/>
            </a:endParaRPr>
          </a:p>
          <a:p>
            <a:pPr marL="1200150" lvl="2" indent="-285750">
              <a:buFont typeface="Wingdings" pitchFamily="2" charset="2"/>
              <a:buChar char="S"/>
            </a:pPr>
            <a:r>
              <a:rPr lang="en-IN" dirty="0">
                <a:solidFill>
                  <a:srgbClr val="000000"/>
                </a:solidFill>
                <a:ea typeface="Calibri" panose="020F0502020204030204" pitchFamily="34" charset="0"/>
              </a:rPr>
              <a:t>Always remove combustible and flammable materials from an area where you might accidentally contact a live power line</a:t>
            </a:r>
            <a:endParaRPr lang="en-US" dirty="0">
              <a:ea typeface="Calibri" panose="020F0502020204030204" pitchFamily="34" charset="0"/>
              <a:cs typeface="Times New Roman" panose="02020603050405020304" pitchFamily="18"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ea typeface="Calibri" panose="020F0502020204030204" pitchFamily="34" charset="0"/>
                <a:cs typeface="Times New Roman" panose="02020603050405020304" pitchFamily="18" charset="0"/>
              </a:rPr>
              <a:t>ELECTRICAL SAFETY APPLY TO MOVING VEHICLES</a:t>
            </a:r>
            <a:endParaRPr lang="en-US" sz="3200" dirty="0">
              <a:ln/>
              <a:latin typeface="+mn-lt"/>
            </a:endParaRPr>
          </a:p>
        </p:txBody>
      </p:sp>
      <p:pic>
        <p:nvPicPr>
          <p:cNvPr id="10" name="Picture 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467600" y="4577430"/>
            <a:ext cx="1409700" cy="1899570"/>
          </a:xfrm>
          <a:prstGeom prst="rect">
            <a:avLst/>
          </a:prstGeom>
        </p:spPr>
      </p:pic>
    </p:spTree>
    <p:extLst>
      <p:ext uri="{BB962C8B-B14F-4D97-AF65-F5344CB8AC3E}">
        <p14:creationId xmlns:p14="http://schemas.microsoft.com/office/powerpoint/2010/main" val="101846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51012" y="1271588"/>
            <a:ext cx="8664388" cy="452438"/>
          </a:xfrm>
          <a:prstGeom prst="rect">
            <a:avLst/>
          </a:prstGeom>
          <a:solidFill>
            <a:schemeClr val="accent5"/>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cs typeface="Arial" panose="020B0604020202020204" pitchFamily="34" charset="0"/>
            </a:endParaRPr>
          </a:p>
        </p:txBody>
      </p:sp>
      <p:sp>
        <p:nvSpPr>
          <p:cNvPr id="7" name="Rectangle 6"/>
          <p:cNvSpPr>
            <a:spLocks noChangeArrowheads="1"/>
          </p:cNvSpPr>
          <p:nvPr/>
        </p:nvSpPr>
        <p:spPr bwMode="gray">
          <a:xfrm>
            <a:off x="251012" y="1724026"/>
            <a:ext cx="8664388" cy="4752974"/>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cs typeface="Times New Roman" panose="02020603050405020304" pitchFamily="18" charset="0"/>
              </a:rPr>
              <a:t>All motor vehicles on a construction site should have a service brake system, an emergency brake system, and a parking brake system (the three systems can use common components). </a:t>
            </a:r>
          </a:p>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rPr>
              <a:t>Brakes are essential safety systems, and should always be inspected and maintained in top condition. </a:t>
            </a:r>
          </a:p>
          <a:p>
            <a:pPr marL="285750" marR="0" lvl="0" indent="-285750">
              <a:lnSpc>
                <a:spcPts val="1900"/>
              </a:lnSpc>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cs typeface="Times New Roman" panose="02020603050405020304" pitchFamily="18" charset="0"/>
              </a:rPr>
              <a:t>Any time visibility warrants extra light (which includes any time vehicles are used at night), all vehicles should have at least two headlights and two taillights. Just like brakes, lights are absolutely essential for safety in fog, smoke, or night conditions, and should always be maintained in operating condition.</a:t>
            </a:r>
          </a:p>
          <a:p>
            <a:pPr marL="285750" marR="0" lvl="0" indent="-285750">
              <a:lnSpc>
                <a:spcPts val="1900"/>
              </a:lnSpc>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rPr>
              <a:t>Every vehicle on a job site should have working brake lights and an audible warning device, regardless of the lighting or visibility conditions. </a:t>
            </a:r>
            <a:endParaRPr lang="en-US" dirty="0">
              <a:solidFill>
                <a:srgbClr val="000000"/>
              </a:solidFill>
              <a:ea typeface="Calibri" panose="020F0502020204030204" pitchFamily="34" charset="0"/>
            </a:endParaRPr>
          </a:p>
          <a:p>
            <a:pPr marL="285750" marR="0" lvl="0" indent="-285750">
              <a:lnSpc>
                <a:spcPct val="115000"/>
              </a:lnSpc>
              <a:spcBef>
                <a:spcPts val="0"/>
              </a:spcBef>
              <a:spcAft>
                <a:spcPts val="0"/>
              </a:spcAft>
              <a:buSzPct val="105000"/>
            </a:pPr>
            <a:endParaRPr lang="en-US" dirty="0">
              <a:ea typeface="Calibri" panose="020F0502020204030204" pitchFamily="34" charset="0"/>
              <a:cs typeface="Times New Roman" panose="02020603050405020304" pitchFamily="18" charset="0"/>
            </a:endParaRPr>
          </a:p>
          <a:p>
            <a:pPr>
              <a:buSzPct val="105000"/>
              <a:buFont typeface="Wingdings 3" pitchFamily="18" charset="2"/>
              <a:buChar char="p"/>
            </a:pPr>
            <a:endParaRPr lang="en-US" dirty="0">
              <a:ea typeface="Calibri" panose="020F0502020204030204" pitchFamily="34" charset="0"/>
              <a:cs typeface="Times New Roman" panose="02020603050405020304" pitchFamily="18" charset="0"/>
            </a:endParaRPr>
          </a:p>
          <a:p>
            <a:pPr marL="285750" marR="0" lvl="0" indent="-285750">
              <a:spcBef>
                <a:spcPts val="0"/>
              </a:spcBef>
              <a:spcAft>
                <a:spcPts val="0"/>
              </a:spcAft>
              <a:buSzPct val="105000"/>
              <a:buFont typeface="Wingdings 3" pitchFamily="18" charset="2"/>
              <a:buChar char="p"/>
            </a:pPr>
            <a:endParaRPr lang="en-US" dirty="0">
              <a:solidFill>
                <a:srgbClr val="000000"/>
              </a:solidFill>
              <a:ea typeface="Calibri" panose="020F0502020204030204" pitchFamily="34" charset="0"/>
            </a:endParaRPr>
          </a:p>
        </p:txBody>
      </p:sp>
      <p:sp>
        <p:nvSpPr>
          <p:cNvPr id="9" name="Rectangle 2"/>
          <p:cNvSpPr txBox="1">
            <a:spLocks noChangeArrowheads="1"/>
          </p:cNvSpPr>
          <p:nvPr/>
        </p:nvSpPr>
        <p:spPr>
          <a:xfrm>
            <a:off x="251012" y="685800"/>
            <a:ext cx="8664388" cy="5857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ea typeface="Calibri" panose="020F0502020204030204" pitchFamily="34" charset="0"/>
                <a:cs typeface="Times New Roman" panose="02020603050405020304" pitchFamily="18" charset="0"/>
              </a:rPr>
              <a:t>ELECTRICAL SAFETY APPLY TO MOVING VEHICLES</a:t>
            </a:r>
            <a:endParaRPr lang="en-US" sz="3200" dirty="0">
              <a:ln/>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4800600"/>
            <a:ext cx="2892829" cy="156210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0482"/>
          <a:stretch/>
        </p:blipFill>
        <p:spPr>
          <a:xfrm>
            <a:off x="1447800" y="4800600"/>
            <a:ext cx="2892829" cy="1562100"/>
          </a:xfrm>
          <a:prstGeom prst="rect">
            <a:avLst/>
          </a:prstGeom>
        </p:spPr>
      </p:pic>
    </p:spTree>
    <p:extLst>
      <p:ext uri="{BB962C8B-B14F-4D97-AF65-F5344CB8AC3E}">
        <p14:creationId xmlns:p14="http://schemas.microsoft.com/office/powerpoint/2010/main" val="26642564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Props1.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2.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3.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F0180CB-08B1-436B-9799-0C76022FBD6C}">
  <ds:schemaRefs>
    <ds:schemaRef ds:uri="http://purl.org/dc/dcmitype/"/>
    <ds:schemaRef ds:uri="http://schemas.microsoft.com/office/infopath/2007/PartnerControls"/>
    <ds:schemaRef ds:uri="http://www.w3.org/XML/1998/namespace"/>
    <ds:schemaRef ds:uri="http://schemas.microsoft.com/sharepoint/v3"/>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terms/"/>
    <ds:schemaRef ds:uri="0f0eb950-47b7-49a7-b2b9-b0c411c9c3b8"/>
    <ds:schemaRef ds:uri="http://schemas.microsoft.com/sharepoint/v3/fields"/>
    <ds:schemaRef ds:uri="B6023AA3-3CEE-413F-91F8-322A2644F388"/>
  </ds:schemaRefs>
</ds:datastoreItem>
</file>

<file path=docProps/app.xml><?xml version="1.0" encoding="utf-8"?>
<Properties xmlns="http://schemas.openxmlformats.org/officeDocument/2006/extended-properties" xmlns:vt="http://schemas.openxmlformats.org/officeDocument/2006/docPropsVTypes">
  <Template>ES-501_BG-001</Template>
  <TotalTime>3759</TotalTime>
  <Words>1904</Words>
  <Application>Microsoft Office PowerPoint</Application>
  <PresentationFormat>On-screen Show (4:3)</PresentationFormat>
  <Paragraphs>116</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Maiandra GD</vt:lpstr>
      <vt:lpstr>Times New Roman</vt:lpstr>
      <vt:lpstr>Wingdings</vt:lpstr>
      <vt:lpstr>Wingdings 3</vt: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abhinav pandey</cp:lastModifiedBy>
  <cp:revision>725</cp:revision>
  <cp:lastPrinted>2014-11-21T06:58:07Z</cp:lastPrinted>
  <dcterms:created xsi:type="dcterms:W3CDTF">2014-04-07T11:41:40Z</dcterms:created>
  <dcterms:modified xsi:type="dcterms:W3CDTF">2025-04-04T06:55:19Z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