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Lst>
  <p:notesMasterIdLst>
    <p:notesMasterId r:id="rId40"/>
  </p:notesMasterIdLst>
  <p:sldIdLst>
    <p:sldId id="257" r:id="rId6"/>
    <p:sldId id="359" r:id="rId7"/>
    <p:sldId id="329" r:id="rId8"/>
    <p:sldId id="296"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7" r:id="rId37"/>
    <p:sldId id="358" r:id="rId38"/>
    <p:sldId id="303" r:id="rId3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MG-54" initials="P" lastIdx="1" clrIdx="0">
    <p:extLst>
      <p:ext uri="{19B8F6BF-5375-455C-9EA6-DF929625EA0E}">
        <p15:presenceInfo xmlns:p15="http://schemas.microsoft.com/office/powerpoint/2012/main" userId="PMG-5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009900"/>
    <a:srgbClr val="66FF99"/>
    <a:srgbClr val="006600"/>
    <a:srgbClr val="3399FF"/>
    <a:srgbClr val="8238BA"/>
    <a:srgbClr val="21B408"/>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5" autoAdjust="0"/>
    <p:restoredTop sz="94660"/>
  </p:normalViewPr>
  <p:slideViewPr>
    <p:cSldViewPr>
      <p:cViewPr varScale="1">
        <p:scale>
          <a:sx n="81" d="100"/>
          <a:sy n="81" d="100"/>
        </p:scale>
        <p:origin x="1445"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3C6C84B5-55C9-4484-8131-BF4B87604666}" type="slidenum">
              <a:rPr altLang="en-US"/>
              <a:pPr/>
              <a:t>3</a:t>
            </a:fld>
            <a:endParaRPr lang="en-IN" altLang="en-US"/>
          </a:p>
        </p:txBody>
      </p:sp>
      <p:sp>
        <p:nvSpPr>
          <p:cNvPr id="5123"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A6ACDB38-3E5B-49C3-B627-87F8F2DF1E42}" type="slidenum">
              <a:rPr lang="en-GB" altLang="en-US" sz="1300"/>
              <a:pPr algn="r" defTabSz="947738" eaLnBrk="1" hangingPunct="1"/>
              <a:t>3</a:t>
            </a:fld>
            <a:endParaRPr lang="en-GB" altLang="en-US" sz="1300"/>
          </a:p>
        </p:txBody>
      </p:sp>
      <p:sp>
        <p:nvSpPr>
          <p:cNvPr id="5124" name="Rectangle 2"/>
          <p:cNvSpPr>
            <a:spLocks noGrp="1" noRot="1" noChangeAspect="1" noChangeArrowheads="1" noTextEdit="1"/>
          </p:cNvSpPr>
          <p:nvPr>
            <p:ph type="sldImg"/>
          </p:nvPr>
        </p:nvSpPr>
        <p:spPr>
          <a:xfrm>
            <a:off x="917575" y="744538"/>
            <a:ext cx="4964113" cy="3724275"/>
          </a:xfrm>
          <a:ln/>
        </p:spPr>
      </p:sp>
      <p:sp>
        <p:nvSpPr>
          <p:cNvPr id="5125"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206194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34</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7372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372879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03855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348178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354084430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gif"/><Relationship Id="rId5" Type="http://schemas.openxmlformats.org/officeDocument/2006/relationships/image" Target="../media/image28.pn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990600"/>
            <a:ext cx="8382000" cy="769441"/>
          </a:xfrm>
          <a:prstGeom prst="rect">
            <a:avLst/>
          </a:prstGeom>
          <a:noFill/>
        </p:spPr>
        <p:txBody>
          <a:bodyPr wrap="square" lIns="91440" tIns="45720" rIns="91440" bIns="45720">
            <a:spAutoFit/>
          </a:bodyPr>
          <a:lstStyle/>
          <a:p>
            <a:pPr algn="ctr"/>
            <a:r>
              <a:rPr lang="en-IN" sz="4400" b="1" cap="none" spc="0" dirty="0">
                <a:ln w="9525">
                  <a:solidFill>
                    <a:schemeClr val="bg1"/>
                  </a:solidFill>
                  <a:prstDash val="solid"/>
                </a:ln>
                <a:solidFill>
                  <a:schemeClr val="tx1"/>
                </a:solidFill>
                <a:effectLst>
                  <a:glow rad="139700">
                    <a:schemeClr val="bg1">
                      <a:alpha val="40000"/>
                    </a:schemeClr>
                  </a:glow>
                  <a:outerShdw blurRad="50800" dist="38100" dir="18900000" algn="bl" rotWithShape="0">
                    <a:srgbClr val="FF0000">
                      <a:alpha val="40000"/>
                    </a:srgbClr>
                  </a:outerShdw>
                </a:effectLst>
                <a:latin typeface="Cooper Black" panose="0208090404030B020404" pitchFamily="18" charset="0"/>
                <a:ea typeface="Calibri" panose="020F0502020204030204" pitchFamily="34" charset="0"/>
                <a:cs typeface="Times New Roman" panose="02020603050405020304" pitchFamily="18" charset="0"/>
              </a:rPr>
              <a:t>EXCAVATION PROCEDURE</a:t>
            </a:r>
            <a:endParaRPr lang="en-US" sz="4400" b="1" cap="none" spc="0" dirty="0">
              <a:ln w="9525">
                <a:solidFill>
                  <a:schemeClr val="bg1"/>
                </a:solidFill>
                <a:prstDash val="solid"/>
              </a:ln>
              <a:solidFill>
                <a:schemeClr val="tx1"/>
              </a:solidFill>
              <a:effectLst>
                <a:glow rad="139700">
                  <a:schemeClr val="bg1">
                    <a:alpha val="40000"/>
                  </a:schemeClr>
                </a:glow>
                <a:outerShdw blurRad="50800" dist="38100" dir="18900000" algn="bl" rotWithShape="0">
                  <a:srgbClr val="FF0000">
                    <a:alpha val="40000"/>
                  </a:srgbClr>
                </a:outerShdw>
              </a:effectLst>
              <a:latin typeface="Cooper Black" panose="0208090404030B020404" pitchFamily="18" charset="0"/>
            </a:endParaRPr>
          </a:p>
        </p:txBody>
      </p:sp>
      <p:pic>
        <p:nvPicPr>
          <p:cNvPr id="1028" name="Picture 4" descr="Image result for EXCAVATION PROCED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590800"/>
            <a:ext cx="5638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70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DEFINITIONS</a:t>
            </a:r>
            <a:endParaRPr lang="en-IN" sz="3200" dirty="0">
              <a:solidFill>
                <a:srgbClr val="000000"/>
              </a:solidFill>
              <a:latin typeface="+mn-lt"/>
              <a:ea typeface="Calibri" panose="020F0502020204030204" pitchFamily="34" charset="0"/>
              <a:cs typeface="Andalus" panose="02020603050405020304" pitchFamily="18" charset="-78"/>
            </a:endParaRPr>
          </a:p>
        </p:txBody>
      </p:sp>
      <p:sp>
        <p:nvSpPr>
          <p:cNvPr id="5" name="Rectangle 2"/>
          <p:cNvSpPr>
            <a:spLocks noChangeArrowheads="1"/>
          </p:cNvSpPr>
          <p:nvPr/>
        </p:nvSpPr>
        <p:spPr bwMode="gray">
          <a:xfrm>
            <a:off x="228599" y="1412081"/>
            <a:ext cx="4267201" cy="363536"/>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dirty="0">
                <a:solidFill>
                  <a:schemeClr val="bg1"/>
                </a:solidFill>
                <a:ea typeface="Calibri" panose="020F0502020204030204" pitchFamily="34" charset="0"/>
                <a:cs typeface="Andalus" panose="02020603050405020304" pitchFamily="18" charset="-78"/>
              </a:rPr>
              <a:t>Benching</a:t>
            </a:r>
            <a:endParaRPr lang="en-US" sz="2000" b="1" dirty="0">
              <a:solidFill>
                <a:schemeClr val="bg1"/>
              </a:solidFill>
              <a:ea typeface="Calibri" panose="020F0502020204030204" pitchFamily="34" charset="0"/>
            </a:endParaRPr>
          </a:p>
        </p:txBody>
      </p:sp>
      <p:sp>
        <p:nvSpPr>
          <p:cNvPr id="12" name="Rectangle 2"/>
          <p:cNvSpPr>
            <a:spLocks noChangeArrowheads="1"/>
          </p:cNvSpPr>
          <p:nvPr/>
        </p:nvSpPr>
        <p:spPr bwMode="gray">
          <a:xfrm>
            <a:off x="4648199" y="1412081"/>
            <a:ext cx="4267201" cy="363536"/>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dirty="0">
                <a:solidFill>
                  <a:schemeClr val="bg1"/>
                </a:solidFill>
                <a:ea typeface="Calibri" panose="020F0502020204030204" pitchFamily="34" charset="0"/>
                <a:cs typeface="Andalus" panose="02020603050405020304" pitchFamily="18" charset="-78"/>
              </a:rPr>
              <a:t>Competent Person(s)</a:t>
            </a:r>
            <a:endParaRPr lang="en-US" sz="2000" b="1" dirty="0">
              <a:solidFill>
                <a:schemeClr val="bg1"/>
              </a:solidFill>
              <a:ea typeface="Calibri" panose="020F0502020204030204" pitchFamily="34" charset="0"/>
            </a:endParaRPr>
          </a:p>
        </p:txBody>
      </p:sp>
      <p:sp>
        <p:nvSpPr>
          <p:cNvPr id="7" name="Rectangle 6"/>
          <p:cNvSpPr>
            <a:spLocks noChangeArrowheads="1"/>
          </p:cNvSpPr>
          <p:nvPr/>
        </p:nvSpPr>
        <p:spPr bwMode="gray">
          <a:xfrm>
            <a:off x="228600" y="1775617"/>
            <a:ext cx="4267200" cy="4663279"/>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Method of protection to prevent cave-ins by excavating the sides of an excavation to form one or series of steps usually with vertical or near vertical surfaces between levels</a:t>
            </a:r>
            <a:endParaRPr lang="en-US" dirty="0">
              <a:solidFill>
                <a:srgbClr val="000000"/>
              </a:solidFill>
              <a:ea typeface="Calibri" panose="020F0502020204030204" pitchFamily="34" charset="0"/>
              <a:cs typeface="Andalus" panose="02020603050405020304" pitchFamily="18" charset="-78"/>
            </a:endParaRPr>
          </a:p>
        </p:txBody>
      </p:sp>
      <p:sp>
        <p:nvSpPr>
          <p:cNvPr id="13" name="Rectangle 12"/>
          <p:cNvSpPr>
            <a:spLocks noChangeArrowheads="1"/>
          </p:cNvSpPr>
          <p:nvPr/>
        </p:nvSpPr>
        <p:spPr bwMode="gray">
          <a:xfrm>
            <a:off x="4648199" y="1775617"/>
            <a:ext cx="4267200" cy="4663279"/>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Those who by extensive knowledge, training, and experience have successfully demonstrated their ability to carry out sloping and shoring of an excavation and authorised by management. </a:t>
            </a:r>
            <a:endParaRPr lang="en-US" dirty="0">
              <a:solidFill>
                <a:srgbClr val="000000"/>
              </a:solidFill>
              <a:ea typeface="Calibri" panose="020F0502020204030204" pitchFamily="34" charset="0"/>
              <a:cs typeface="Andalus" panose="02020603050405020304" pitchFamily="18" charset="-78"/>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199" y="4876800"/>
            <a:ext cx="3556000" cy="140553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9" y="4876800"/>
            <a:ext cx="3352800" cy="1405532"/>
          </a:xfrm>
          <a:prstGeom prst="rect">
            <a:avLst/>
          </a:prstGeom>
        </p:spPr>
      </p:pic>
    </p:spTree>
    <p:extLst>
      <p:ext uri="{BB962C8B-B14F-4D97-AF65-F5344CB8AC3E}">
        <p14:creationId xmlns:p14="http://schemas.microsoft.com/office/powerpoint/2010/main" val="112275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a:solidFill>
                  <a:schemeClr val="bg1"/>
                </a:solidFill>
                <a:ea typeface="Calibri" panose="020F0502020204030204" pitchFamily="34" charset="0"/>
                <a:cs typeface="Andalus" panose="02020603050405020304" pitchFamily="18" charset="-78"/>
              </a:rPr>
              <a:t>Competent Person Responsibilities</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Andalus" panose="02020603050405020304" pitchFamily="18" charset="-78"/>
              </a:rPr>
              <a:t>Departments are expected to maintain safe and healthy living, learning, and working environments for faculty, staff, students, and visitors to our campus.</a:t>
            </a:r>
            <a:endParaRPr lang="en-US" dirty="0">
              <a:ea typeface="Calibri" panose="020F0502020204030204" pitchFamily="34" charset="0"/>
              <a:cs typeface="Andalus" panose="02020603050405020304" pitchFamily="18" charset="-78"/>
            </a:endParaRP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Andalus" panose="02020603050405020304" pitchFamily="18" charset="-78"/>
              </a:rPr>
              <a:t>Each department performing excavation work must appoint a "competent person(s)" to ensure compliance.</a:t>
            </a:r>
          </a:p>
          <a:p>
            <a:pPr marL="285750" indent="-285750">
              <a:spcAft>
                <a:spcPts val="1000"/>
              </a:spcAft>
              <a:buSzPct val="105000"/>
              <a:buFont typeface="Wingdings 3" panose="05040102010807070707" pitchFamily="18" charset="2"/>
              <a:buChar char="p"/>
            </a:pPr>
            <a:r>
              <a:rPr lang="en-IN" dirty="0">
                <a:ea typeface="Calibri" panose="020F0502020204030204" pitchFamily="34" charset="0"/>
                <a:cs typeface="Andalus" panose="02020603050405020304" pitchFamily="18" charset="-78"/>
              </a:rPr>
              <a:t>Departments must ensure that all persons designated as competent persons have attended training.</a:t>
            </a:r>
            <a:endParaRPr lang="en-US" dirty="0">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RESPONSIBILITY</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7927" y="4572000"/>
            <a:ext cx="3384273" cy="1751076"/>
          </a:xfrm>
          <a:prstGeom prst="rect">
            <a:avLst/>
          </a:prstGeom>
        </p:spPr>
      </p:pic>
    </p:spTree>
    <p:extLst>
      <p:ext uri="{BB962C8B-B14F-4D97-AF65-F5344CB8AC3E}">
        <p14:creationId xmlns:p14="http://schemas.microsoft.com/office/powerpoint/2010/main" val="99209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342900" marR="0" lvl="0" indent="-342900">
              <a:lnSpc>
                <a:spcPct val="115000"/>
              </a:lnSpc>
              <a:spcBef>
                <a:spcPts val="0"/>
              </a:spcBef>
              <a:spcAft>
                <a:spcPts val="1000"/>
              </a:spcAft>
            </a:pPr>
            <a:r>
              <a:rPr lang="en-IN" sz="2000" b="1" dirty="0">
                <a:solidFill>
                  <a:schemeClr val="bg1"/>
                </a:solidFill>
                <a:ea typeface="Calibri" panose="020F0502020204030204" pitchFamily="34" charset="0"/>
                <a:cs typeface="Andalus" panose="02020603050405020304" pitchFamily="18" charset="-78"/>
              </a:rPr>
              <a:t>Departmental Responsibilities</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spcAft>
                <a:spcPts val="1000"/>
              </a:spcAft>
              <a:buSzPct val="105000"/>
              <a:buFont typeface="Wingdings 3" pitchFamily="18" charset="2"/>
              <a:buChar char="p"/>
            </a:pPr>
            <a:r>
              <a:rPr lang="en-IN" dirty="0">
                <a:ea typeface="Calibri" panose="020F0502020204030204" pitchFamily="34" charset="0"/>
                <a:cs typeface="Andalus" panose="02020603050405020304" pitchFamily="18" charset="-78"/>
              </a:rPr>
              <a:t> Competent persons designated by the department will perform the following tasks once they have received safety training.</a:t>
            </a:r>
            <a:endParaRPr lang="en-US" dirty="0">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Be familiar with soil analysis and determine the class of soil for each excavation.</a:t>
            </a:r>
            <a:endParaRPr lang="en-US" dirty="0">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Determine the appropriate protective system needed to prevent potential cave-in. be familiar with protective systems and how to use them.</a:t>
            </a:r>
            <a:endParaRPr lang="en-US" dirty="0">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Determine the appropriate methods to eliminate or control for all hazards, including protection from potential cave-in.</a:t>
            </a:r>
            <a:endParaRPr lang="en-US" dirty="0">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Conduct site inspections in accordance with the requirements outlined in this program and maintain necessary documentation.</a:t>
            </a:r>
            <a:endParaRPr lang="en-US" dirty="0">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Ensure employee training for all employees entering excavations greater than four feet deep.</a:t>
            </a:r>
            <a:endParaRPr lang="en-US" dirty="0">
              <a:ea typeface="Calibri" panose="020F0502020204030204" pitchFamily="34" charset="0"/>
              <a:cs typeface="Andalus" panose="02020603050405020304" pitchFamily="18" charset="-78"/>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Andalus" panose="02020603050405020304" pitchFamily="18" charset="-78"/>
              </a:rPr>
              <a:t>Ensure appropriate personal protective equipment is provided and worn.</a:t>
            </a:r>
            <a:endParaRPr lang="en-US" dirty="0">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RESPONSIBILITY</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359705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solidFill>
                  <a:schemeClr val="bg1"/>
                </a:solidFill>
                <a:ea typeface="Calibri" panose="020F0502020204030204" pitchFamily="34" charset="0"/>
                <a:cs typeface="Andalus" panose="02020603050405020304" pitchFamily="18" charset="-78"/>
              </a:rPr>
              <a:t>Employees</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a:lnSpc>
                <a:spcPct val="115000"/>
              </a:lnSpc>
              <a:spcAft>
                <a:spcPts val="1000"/>
              </a:spcAft>
              <a:buSzPct val="105000"/>
              <a:buFont typeface="Wingdings 3" pitchFamily="18" charset="2"/>
              <a:buChar char="p"/>
            </a:pPr>
            <a:r>
              <a:rPr lang="en-IN" dirty="0">
                <a:ea typeface="Calibri" panose="020F0502020204030204" pitchFamily="34" charset="0"/>
                <a:cs typeface="Andalus" panose="02020603050405020304" pitchFamily="18" charset="-78"/>
              </a:rPr>
              <a:t> Employees who work in or around excavations must:</a:t>
            </a:r>
            <a:endParaRPr lang="en-US" dirty="0">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Following the requirements</a:t>
            </a:r>
            <a:endParaRPr lang="en-US" dirty="0">
              <a:solidFill>
                <a:srgbClr val="FF0000"/>
              </a:solidFill>
              <a:ea typeface="Calibri" panose="020F0502020204030204" pitchFamily="34" charset="0"/>
              <a:cs typeface="Andalus" panose="02020603050405020304" pitchFamily="18" charset="-78"/>
            </a:endParaRPr>
          </a:p>
          <a:p>
            <a:pPr marL="800100" lvl="1" indent="-342900">
              <a:lnSpc>
                <a:spcPct val="115000"/>
              </a:lnSpc>
              <a:buSzPct val="105000"/>
              <a:buFont typeface="Wingdings 3" pitchFamily="18" charset="2"/>
              <a:buChar char=""/>
            </a:pPr>
            <a:r>
              <a:rPr lang="en-IN" dirty="0">
                <a:ea typeface="Calibri" panose="020F0502020204030204" pitchFamily="34" charset="0"/>
                <a:cs typeface="Andalus" panose="02020603050405020304" pitchFamily="18" charset="-78"/>
              </a:rPr>
              <a:t>Attend </a:t>
            </a:r>
            <a:r>
              <a:rPr lang="en-IN">
                <a:ea typeface="Calibri" panose="020F0502020204030204" pitchFamily="34" charset="0"/>
                <a:cs typeface="Andalus" panose="02020603050405020304" pitchFamily="18" charset="-78"/>
              </a:rPr>
              <a:t>required training</a:t>
            </a:r>
            <a:endParaRPr lang="en-US" dirty="0">
              <a:ea typeface="Calibri" panose="020F0502020204030204" pitchFamily="34" charset="0"/>
              <a:cs typeface="Andalus" panose="02020603050405020304" pitchFamily="18" charset="-78"/>
            </a:endParaRPr>
          </a:p>
          <a:p>
            <a:pPr marL="800100" lvl="1" indent="-342900">
              <a:lnSpc>
                <a:spcPct val="115000"/>
              </a:lnSpc>
              <a:spcAft>
                <a:spcPts val="1000"/>
              </a:spcAft>
              <a:buSzPct val="105000"/>
              <a:buFont typeface="Wingdings 3" pitchFamily="18" charset="2"/>
              <a:buChar char=""/>
            </a:pPr>
            <a:r>
              <a:rPr lang="en-IN" dirty="0">
                <a:ea typeface="Calibri" panose="020F0502020204030204" pitchFamily="34" charset="0"/>
                <a:cs typeface="Andalus" panose="02020603050405020304" pitchFamily="18" charset="-78"/>
              </a:rPr>
              <a:t>Wear assigned personal protective equipment</a:t>
            </a:r>
            <a:endParaRPr lang="en-US" dirty="0">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RESPONSIBILITY</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4267200"/>
            <a:ext cx="7416800" cy="2099632"/>
          </a:xfrm>
          <a:prstGeom prst="rect">
            <a:avLst/>
          </a:prstGeom>
        </p:spPr>
      </p:pic>
    </p:spTree>
    <p:extLst>
      <p:ext uri="{BB962C8B-B14F-4D97-AF65-F5344CB8AC3E}">
        <p14:creationId xmlns:p14="http://schemas.microsoft.com/office/powerpoint/2010/main" val="197343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endParaRPr lang="en-US" sz="2000" b="1" dirty="0">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The standard ensures that necessary precautions are taken to safeguard the underground services, human lives, property etc. while carrying out excavation work.</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Excavation examples include digging, road cutting, removing soil, chipping &amp; grading etc.</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Excavation work is usually required for underground utilities like electrical cables, communication cables, utility lines, fire hydrant lines etc.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Excavations are also required for equipment and building foundations.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Excavation can be done either by using mechanical equipment or manually.</a:t>
            </a:r>
            <a:endParaRPr lang="en-US" dirty="0">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PROCEDURE</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303259">
            <a:off x="5524758" y="4853619"/>
            <a:ext cx="3553034" cy="585818"/>
          </a:xfrm>
          <a:prstGeom prst="rect">
            <a:avLst/>
          </a:prstGeom>
        </p:spPr>
      </p:pic>
    </p:spTree>
    <p:extLst>
      <p:ext uri="{BB962C8B-B14F-4D97-AF65-F5344CB8AC3E}">
        <p14:creationId xmlns:p14="http://schemas.microsoft.com/office/powerpoint/2010/main" val="35976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endParaRPr lang="en-US" sz="2000" b="1" dirty="0">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535"/>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All the Excavations, more than 5 feet (1.5 meter) deep shall require shoring or sloping.</a:t>
            </a:r>
          </a:p>
          <a:p>
            <a:pPr marL="285750" indent="-285750">
              <a:spcAft>
                <a:spcPts val="535"/>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Excavated material must be kept at least 3 feet (1 meter) away from the edge of the excavation.  </a:t>
            </a:r>
            <a:endParaRPr lang="en-US" dirty="0">
              <a:solidFill>
                <a:srgbClr val="000000"/>
              </a:solidFill>
              <a:ea typeface="Calibri" panose="020F0502020204030204" pitchFamily="34" charset="0"/>
              <a:cs typeface="Andalus" panose="02020603050405020304" pitchFamily="18" charset="-78"/>
            </a:endParaRPr>
          </a:p>
          <a:p>
            <a:pPr marL="285750" indent="-285750">
              <a:spcAft>
                <a:spcPts val="535"/>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Excavated material must not be permitted to accumulate in the work area or aisles. It should be shifted away. </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Excavation bracing and shoring must be checked by competent person, prior to starting the job, subsequently on daily basis and also after every rain and storm. </a:t>
            </a:r>
            <a:endParaRPr lang="en-US" dirty="0">
              <a:solidFill>
                <a:srgbClr val="000000"/>
              </a:solidFill>
              <a:ea typeface="Calibri" panose="020F0502020204030204" pitchFamily="34" charset="0"/>
              <a:cs typeface="Andalus" panose="02020603050405020304" pitchFamily="18" charset="-78"/>
            </a:endParaRPr>
          </a:p>
          <a:p>
            <a:pPr marL="285750" indent="-285750">
              <a:spcAft>
                <a:spcPts val="605"/>
              </a:spcAft>
              <a:buSzPct val="105000"/>
              <a:buFont typeface="Wingdings 3" panose="05040102010807070707" pitchFamily="18" charset="2"/>
              <a:buChar char="p"/>
            </a:pP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GENERAL EXCAVATION</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519004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endParaRPr lang="en-US" sz="2000" b="1" dirty="0">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53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Power supply to all electrical equipment/lights should be through ELCB (Earth Leakage Circuit Breakers, Tripping at 30mA current leakage to earth). </a:t>
            </a:r>
            <a:endParaRPr lang="en-US" dirty="0">
              <a:solidFill>
                <a:srgbClr val="000000"/>
              </a:solidFill>
              <a:ea typeface="Calibri" panose="020F0502020204030204" pitchFamily="34" charset="0"/>
              <a:cs typeface="Andalus" panose="02020603050405020304" pitchFamily="18" charset="-78"/>
            </a:endParaRPr>
          </a:p>
          <a:p>
            <a:pPr marL="285750" indent="-285750">
              <a:spcAft>
                <a:spcPts val="605"/>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No hot work to be done in excavation without a valid hot work permit. </a:t>
            </a:r>
            <a:endParaRPr lang="en-US" dirty="0">
              <a:solidFill>
                <a:srgbClr val="000000"/>
              </a:solidFill>
              <a:ea typeface="Calibri" panose="020F0502020204030204" pitchFamily="34" charset="0"/>
              <a:cs typeface="Andalus" panose="02020603050405020304" pitchFamily="18" charset="-78"/>
            </a:endParaRPr>
          </a:p>
          <a:p>
            <a:pPr marL="285750" indent="-285750">
              <a:spcAft>
                <a:spcPts val="605"/>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In locations where oxygen deficiency or gaseous conditions are possible, air in the excavation shall be tested. Controls, as set forth in Confined Space Entry (GI 18.041), shall be established to assure acceptable atmospheric conditions. </a:t>
            </a:r>
          </a:p>
          <a:p>
            <a:pPr marL="285750" indent="-285750">
              <a:spcAft>
                <a:spcPts val="605"/>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When flammable gases are present, adequate ventilation shall be provided and/or sources of ignition shall be eliminated. </a:t>
            </a:r>
            <a:endParaRPr lang="en-US"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Confined space permit should be taken for excavations if it comes under the purview of confined space standard/procedure.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GENERAL EXCAVATION</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245868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solidFill>
                  <a:schemeClr val="bg1"/>
                </a:solidFill>
                <a:ea typeface="Calibri" panose="020F0502020204030204" pitchFamily="34" charset="0"/>
                <a:cs typeface="Andalus" panose="02020603050405020304" pitchFamily="18" charset="-78"/>
              </a:rPr>
              <a:t>Excavation clearance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53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Excavation work permit shall be taken before carrying out any excavation.</a:t>
            </a:r>
          </a:p>
          <a:p>
            <a:pPr marL="285750" indent="-285750">
              <a:spcAft>
                <a:spcPts val="53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When excavation work is to be undertaken outside the facilities, irrespective of the depth of excavation, all statutory clearances shall be obtained prior to commencing the work.</a:t>
            </a:r>
          </a:p>
          <a:p>
            <a:pPr marL="285750" indent="-285750">
              <a:spcAft>
                <a:spcPts val="53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The engineer (originator) shall be responsible for the co-ordination with all the departments and obtaining excavation work permit.</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GUIDELINE &amp; PROCEDURES </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4257481"/>
            <a:ext cx="3505201" cy="199190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101" y="4257481"/>
            <a:ext cx="3760124" cy="1976223"/>
          </a:xfrm>
          <a:prstGeom prst="rect">
            <a:avLst/>
          </a:prstGeom>
        </p:spPr>
      </p:pic>
    </p:spTree>
    <p:extLst>
      <p:ext uri="{BB962C8B-B14F-4D97-AF65-F5344CB8AC3E}">
        <p14:creationId xmlns:p14="http://schemas.microsoft.com/office/powerpoint/2010/main" val="283605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US" sz="2000" b="1" dirty="0">
                <a:solidFill>
                  <a:schemeClr val="bg1"/>
                </a:solidFill>
                <a:ea typeface="Calibri" panose="020F0502020204030204" pitchFamily="34" charset="0"/>
                <a:cs typeface="Andalus" panose="02020603050405020304" pitchFamily="18" charset="-78"/>
              </a:rPr>
              <a:t>Work Permit</a:t>
            </a: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Ensure excavation Work permit is obtained as per the Work permit system Conduct risk assessment (like HIRA, JSA etc.) before issuance of Work Permit.</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Separate Work Permits will be taken for specific activities within the excavated area e.g. confined space, hot work etc.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GUIDELINE &amp; PROCEDURES </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19768" y="4165600"/>
            <a:ext cx="2743200" cy="2349122"/>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9999" t="24381" r="2403" b="5568"/>
          <a:stretch/>
        </p:blipFill>
        <p:spPr>
          <a:xfrm>
            <a:off x="353717" y="4056081"/>
            <a:ext cx="5977120" cy="2362200"/>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97265">
            <a:off x="5740914" y="3518639"/>
            <a:ext cx="1736158" cy="1159003"/>
          </a:xfrm>
          <a:prstGeom prst="rect">
            <a:avLst/>
          </a:prstGeom>
        </p:spPr>
      </p:pic>
    </p:spTree>
    <p:extLst>
      <p:ext uri="{BB962C8B-B14F-4D97-AF65-F5344CB8AC3E}">
        <p14:creationId xmlns:p14="http://schemas.microsoft.com/office/powerpoint/2010/main" val="3219347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anose="05040102010807070707" pitchFamily="18" charset="2"/>
              <a:buChar char="p"/>
            </a:pPr>
            <a:r>
              <a:rPr lang="en-IN" dirty="0">
                <a:ea typeface="Calibri" panose="020F0502020204030204" pitchFamily="34" charset="0"/>
                <a:cs typeface="Andalus" panose="02020603050405020304" pitchFamily="18" charset="-78"/>
              </a:rPr>
              <a:t>Following important safety aspects shall be implemented during execution of excavation activity:</a:t>
            </a:r>
            <a:endParaRPr lang="en-US" dirty="0">
              <a:ea typeface="Calibri" panose="020F0502020204030204" pitchFamily="34" charset="0"/>
              <a:cs typeface="Andalus" panose="02020603050405020304" pitchFamily="18" charset="-78"/>
            </a:endParaRPr>
          </a:p>
          <a:p>
            <a:pPr marL="742950" lvl="1" indent="-285750">
              <a:buSzPct val="105000"/>
              <a:buFont typeface="Wingdings 3" pitchFamily="18" charset="2"/>
              <a:buChar char=""/>
            </a:pPr>
            <a:r>
              <a:rPr lang="en-IN" dirty="0">
                <a:ea typeface="Calibri" panose="020F0502020204030204" pitchFamily="34" charset="0"/>
                <a:cs typeface="Andalus" panose="02020603050405020304" pitchFamily="18" charset="-78"/>
              </a:rPr>
              <a:t>Safe access must be provided to excavations by means of ladders, stairs or ramps. </a:t>
            </a:r>
          </a:p>
          <a:p>
            <a:pPr marL="742950" lvl="1" indent="-285750">
              <a:buSzPct val="105000"/>
              <a:buFont typeface="Wingdings 3" pitchFamily="18" charset="2"/>
              <a:buChar char=""/>
            </a:pPr>
            <a:r>
              <a:rPr lang="en-IN" dirty="0">
                <a:ea typeface="Calibri" panose="020F0502020204030204" pitchFamily="34" charset="0"/>
                <a:cs typeface="Andalus" panose="02020603050405020304" pitchFamily="18" charset="-78"/>
              </a:rPr>
              <a:t>Provision of safe means of access &amp; egress to workers. e.g. clear passage for entry and exit, ladder, stair case, slope, steps etc. shall be ensured. </a:t>
            </a:r>
            <a:endParaRPr lang="en-US" dirty="0">
              <a:ea typeface="Calibri" panose="020F0502020204030204" pitchFamily="34" charset="0"/>
              <a:cs typeface="Andalus" panose="02020603050405020304" pitchFamily="18" charset="-78"/>
            </a:endParaRPr>
          </a:p>
          <a:p>
            <a:pPr marL="742950" lvl="1" indent="-285750">
              <a:buSzPct val="105000"/>
              <a:buFont typeface="Wingdings 3" pitchFamily="18" charset="2"/>
              <a:buChar char=""/>
            </a:pPr>
            <a:r>
              <a:rPr lang="en-IN" dirty="0">
                <a:ea typeface="Calibri" panose="020F0502020204030204" pitchFamily="34" charset="0"/>
                <a:cs typeface="Andalus" panose="02020603050405020304" pitchFamily="18" charset="-78"/>
              </a:rPr>
              <a:t>If the excavation is 4 feet (1.2 meter) or more deep it should be provided with standard ladder to facilitate safe entry and exit. </a:t>
            </a:r>
            <a:endParaRPr lang="en-US" dirty="0">
              <a:ea typeface="Calibri" panose="020F0502020204030204" pitchFamily="34" charset="0"/>
              <a:cs typeface="Andalus" panose="02020603050405020304" pitchFamily="18" charset="-78"/>
            </a:endParaRPr>
          </a:p>
          <a:p>
            <a:pPr marL="742950" lvl="1" indent="-285750">
              <a:buSzPct val="105000"/>
              <a:buFont typeface="Wingdings 3" pitchFamily="18" charset="2"/>
              <a:buChar char=""/>
            </a:pPr>
            <a:r>
              <a:rPr lang="en-IN" dirty="0">
                <a:ea typeface="Calibri" panose="020F0502020204030204" pitchFamily="34" charset="0"/>
                <a:cs typeface="Andalus" panose="02020603050405020304" pitchFamily="18" charset="-78"/>
              </a:rPr>
              <a:t>The ladder must be provided at every 25 feet (8 meter) interval.</a:t>
            </a:r>
          </a:p>
          <a:p>
            <a:pPr marL="742950" lvl="1" indent="-285750">
              <a:buSzPct val="105000"/>
              <a:buFont typeface="Wingdings 3" pitchFamily="18" charset="2"/>
              <a:buChar char=""/>
            </a:pPr>
            <a:r>
              <a:rPr lang="en-IN" dirty="0">
                <a:ea typeface="Calibri" panose="020F0502020204030204" pitchFamily="34" charset="0"/>
                <a:cs typeface="Andalus" panose="02020603050405020304" pitchFamily="18" charset="-78"/>
              </a:rPr>
              <a:t>The height of the ladder should extend up to 3.3 feet (1 meter) from the top of ground surface. The ladder must be firmly secured.</a:t>
            </a:r>
          </a:p>
          <a:p>
            <a:pPr marL="742950" lvl="1" indent="-285750">
              <a:buSzPct val="105000"/>
              <a:buFont typeface="Wingdings 3" pitchFamily="18" charset="2"/>
              <a:buChar char=""/>
            </a:pPr>
            <a:r>
              <a:rPr lang="en-IN" dirty="0">
                <a:ea typeface="Calibri" panose="020F0502020204030204" pitchFamily="34" charset="0"/>
                <a:cs typeface="Andalus" panose="02020603050405020304" pitchFamily="18" charset="-78"/>
              </a:rPr>
              <a:t>Ensure cross-over over trenches have a minimum width of 0.5 meter. The cross-over should be firmly secured and provided with guard rails (top rail, mid-rail and toe-guard). </a:t>
            </a:r>
            <a:endParaRPr lang="en-US" dirty="0">
              <a:ea typeface="Calibri" panose="020F0502020204030204" pitchFamily="34" charset="0"/>
              <a:cs typeface="Andalus" panose="02020603050405020304" pitchFamily="18" charset="-78"/>
            </a:endParaRPr>
          </a:p>
          <a:p>
            <a:pPr marL="914400" lvl="1"/>
            <a:r>
              <a:rPr lang="en-IN" dirty="0">
                <a:ea typeface="Calibri" panose="020F0502020204030204" pitchFamily="34" charset="0"/>
                <a:cs typeface="Andalus" panose="02020603050405020304" pitchFamily="18" charset="-78"/>
              </a:rPr>
              <a:t>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4381" y="5257801"/>
            <a:ext cx="3254820" cy="1168398"/>
          </a:xfrm>
          <a:prstGeom prst="rect">
            <a:avLst/>
          </a:prstGeom>
        </p:spPr>
      </p:pic>
    </p:spTree>
    <p:extLst>
      <p:ext uri="{BB962C8B-B14F-4D97-AF65-F5344CB8AC3E}">
        <p14:creationId xmlns:p14="http://schemas.microsoft.com/office/powerpoint/2010/main" val="56692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32547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US" sz="2000" b="1">
                <a:solidFill>
                  <a:schemeClr val="bg1"/>
                </a:solidFill>
                <a:ea typeface="Calibri" panose="020F0502020204030204" pitchFamily="34" charset="0"/>
                <a:cs typeface="Andalus" panose="02020603050405020304" pitchFamily="18" charset="-78"/>
              </a:rPr>
              <a:t>Caution &amp; Barricades</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Excavations should be barricaded to prevent employees and others falling into them.</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Provide barricading of the area and display of warning signboard in Hindi / English / regional language at conspicuous locations. </a:t>
            </a:r>
            <a:endParaRPr lang="en-US"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Suitable warning sign, such as fluorescent warning tapes, flashing lights, shall be provided to warn the persons in night. </a:t>
            </a:r>
            <a:endParaRPr lang="en-US"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No trench, ditch or other excavation shall be left overnight without barricades and warning signs.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Adequate illumination should be provided in the night and in day as per site condition so that the area will be visible. </a:t>
            </a:r>
            <a:endParaRPr lang="en-US"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Barricades or portions of barricades, if required to be removed for work temporarily shall be done after taking additional safeguards (e.g. extra supervision, people wearing fall protection etc.) till they are restored, as soon as practicable. </a:t>
            </a:r>
            <a:endParaRPr lang="en-US"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itchFamily="18" charset="2"/>
              <a:buChar char="p"/>
            </a:pP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10" name="Picture 2" descr="Image result for caution and barricades"/>
          <p:cNvPicPr>
            <a:picLocks noChangeAspect="1" noChangeArrowheads="1" noCrop="1"/>
          </p:cNvPicPr>
          <p:nvPr/>
        </p:nvPicPr>
        <p:blipFill>
          <a:blip r:embed="rId2" cstate="print"/>
          <a:srcRect/>
          <a:stretch>
            <a:fillRect/>
          </a:stretch>
        </p:blipFill>
        <p:spPr bwMode="auto">
          <a:xfrm>
            <a:off x="6019800" y="5031739"/>
            <a:ext cx="3124200" cy="1457960"/>
          </a:xfrm>
          <a:prstGeom prst="rect">
            <a:avLst/>
          </a:prstGeom>
          <a:noFill/>
        </p:spPr>
      </p:pic>
    </p:spTree>
    <p:extLst>
      <p:ext uri="{BB962C8B-B14F-4D97-AF65-F5344CB8AC3E}">
        <p14:creationId xmlns:p14="http://schemas.microsoft.com/office/powerpoint/2010/main" val="357964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US" sz="2000" b="1">
                <a:solidFill>
                  <a:schemeClr val="bg1"/>
                </a:solidFill>
                <a:ea typeface="Calibri" panose="020F0502020204030204" pitchFamily="34" charset="0"/>
                <a:cs typeface="Andalus" panose="02020603050405020304" pitchFamily="18" charset="-78"/>
              </a:rPr>
              <a:t>Caution &amp; Barricades</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The warning barricades must be 6 feet away from the edge of the excavation (caution tape &amp; sign board). Caution tape must be at two levels i.e. 0.5 meter and 1.0 meter height from the ground.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The barricades installed closer than 6 feet (1.8 meter) from the edge of the excavation, must be hard barricade which can withstand 100 kg load / thrust. Hard barricade shall have horizontal members at 0.5 meter and 1.0 meter respectively from the ground with adequate vertical supports. This provision can be considered by engineer-in-charge even for more than 6 ft. distance if the situation so demands.</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If the depth of the pit is more than 6 feet (1.8 meters), any person between the barricade and the edge of the pit shall wear fall protection (full body harness with double lanyard)</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9" name="Picture 2" descr="Image result for caution and barricad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24200" y="4581524"/>
            <a:ext cx="5715000" cy="1895476"/>
          </a:xfrm>
          <a:prstGeom prst="rect">
            <a:avLst/>
          </a:prstGeom>
          <a:noFill/>
        </p:spPr>
      </p:pic>
    </p:spTree>
    <p:extLst>
      <p:ext uri="{BB962C8B-B14F-4D97-AF65-F5344CB8AC3E}">
        <p14:creationId xmlns:p14="http://schemas.microsoft.com/office/powerpoint/2010/main" val="3496069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ln w="0">
                  <a:noFill/>
                </a:ln>
                <a:solidFill>
                  <a:schemeClr val="bg1"/>
                </a:solidFill>
                <a:ea typeface="Calibri" panose="020F0502020204030204" pitchFamily="34" charset="0"/>
                <a:cs typeface="Andalus" panose="02020603050405020304" pitchFamily="18" charset="-78"/>
              </a:rPr>
              <a:t>Precautions against cave in, seepage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ln w="0">
                  <a:noFill/>
                </a:ln>
                <a:ea typeface="Calibri" panose="020F0502020204030204" pitchFamily="34" charset="0"/>
                <a:cs typeface="Andalus" panose="02020603050405020304" pitchFamily="18" charset="-78"/>
              </a:rPr>
              <a:t>If it is necessary to place or operate power shovels, derricks, trucks, materials, or other heavy objects on a level above and near an excavation, the side of the excavation shall be sheet-piled, shored, and braced as necessary to resist the extra pressure due to such superimposed loads. </a:t>
            </a:r>
          </a:p>
          <a:p>
            <a:pPr marL="285750" indent="-285750">
              <a:buSzPct val="105000"/>
              <a:buFont typeface="Wingdings 3" pitchFamily="18" charset="2"/>
              <a:buChar char="p"/>
            </a:pPr>
            <a:r>
              <a:rPr lang="en-IN" dirty="0">
                <a:ln w="0">
                  <a:noFill/>
                </a:ln>
                <a:ea typeface="Calibri" panose="020F0502020204030204" pitchFamily="34" charset="0"/>
                <a:cs typeface="Andalus" panose="02020603050405020304" pitchFamily="18" charset="-78"/>
              </a:rPr>
              <a:t>When vehicles or equipment operate or are allowed adjacent to excavations, wheel stopper (chock) and/or fixed barriers shall be installed.</a:t>
            </a:r>
          </a:p>
          <a:p>
            <a:pPr marL="285750" indent="-285750">
              <a:buSzPct val="105000"/>
              <a:buFont typeface="Wingdings 3" pitchFamily="18" charset="2"/>
              <a:buChar char="p"/>
            </a:pPr>
            <a:r>
              <a:rPr lang="en-IN" dirty="0">
                <a:ln w="0">
                  <a:noFill/>
                </a:ln>
                <a:ea typeface="Calibri" panose="020F0502020204030204" pitchFamily="34" charset="0"/>
                <a:cs typeface="Andalus" panose="02020603050405020304" pitchFamily="18" charset="-78"/>
              </a:rPr>
              <a:t>To avoid the vehicle falling into the excavated pit, it is advisable that the slope should be away from the excavation. </a:t>
            </a:r>
          </a:p>
          <a:p>
            <a:pPr marL="285750" indent="-285750">
              <a:buSzPct val="105000"/>
              <a:buFont typeface="Wingdings 3" pitchFamily="18" charset="2"/>
              <a:buChar char="p"/>
            </a:pPr>
            <a:r>
              <a:rPr lang="en-IN" dirty="0">
                <a:ln w="0">
                  <a:noFill/>
                </a:ln>
                <a:ea typeface="Calibri" panose="020F0502020204030204" pitchFamily="34" charset="0"/>
                <a:cs typeface="Andalus" panose="02020603050405020304" pitchFamily="18" charset="-78"/>
              </a:rPr>
              <a:t>Where vehicles or equipment operate near excavations, the sides must be shored or braced as necessary to withstand the force exerted by the superimposed load. </a:t>
            </a:r>
          </a:p>
          <a:p>
            <a:pPr marL="285750" lvl="1" indent="-285750">
              <a:buSzPct val="105000"/>
              <a:buFont typeface="Wingdings 3" panose="05040102010807070707" pitchFamily="18" charset="2"/>
              <a:buChar char="p"/>
            </a:pPr>
            <a:r>
              <a:rPr lang="en-IN" dirty="0">
                <a:ln w="0">
                  <a:noFill/>
                </a:ln>
                <a:ea typeface="Calibri" panose="020F0502020204030204" pitchFamily="34" charset="0"/>
                <a:cs typeface="Andalus" panose="02020603050405020304" pitchFamily="18" charset="-78"/>
              </a:rPr>
              <a:t>Sides must be shored or braced as necessary to withstand the force exerted by the superimposed load.</a:t>
            </a:r>
          </a:p>
          <a:p>
            <a:pPr marL="285750" indent="-285750">
              <a:buSzPct val="105000"/>
              <a:buFont typeface="Wingdings 3" panose="05040102010807070707" pitchFamily="18" charset="2"/>
              <a:buChar char="p"/>
            </a:pPr>
            <a:endParaRPr lang="en-US" dirty="0">
              <a:ln w="0">
                <a:noFill/>
              </a:ln>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390805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marR="0" lvl="0" indent="-285750">
              <a:lnSpc>
                <a:spcPct val="115000"/>
              </a:lnSpc>
              <a:spcBef>
                <a:spcPts val="0"/>
              </a:spcBef>
              <a:spcAft>
                <a:spcPts val="1000"/>
              </a:spcAft>
            </a:pPr>
            <a:r>
              <a:rPr lang="en-IN" sz="2000" b="1" dirty="0">
                <a:solidFill>
                  <a:schemeClr val="bg1"/>
                </a:solidFill>
                <a:ea typeface="Calibri" panose="020F0502020204030204" pitchFamily="34" charset="0"/>
                <a:cs typeface="Andalus" panose="02020603050405020304" pitchFamily="18" charset="-78"/>
              </a:rPr>
              <a:t>Preparation</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Study the soil characteristics with reference to angle of repose.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See that excavated area is not blocking the access to the site for both man and material.</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If access is blocked due to the excavation work, inform security/ emergency response team and install necessary signage (alternate route) at appropriate locations.</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Ensure that there are no vibrations from an external source which may impact the excavation.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Ensure that consideration has been given to proximity of adjacent structures while finalizing the method of excavation.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Stability of the adjacent structures should be considered as part of the preparation step.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All efforts, such as checking drawings, surface markers, using cable detector </a:t>
            </a:r>
            <a:r>
              <a:rPr lang="en-IN" dirty="0" err="1">
                <a:solidFill>
                  <a:srgbClr val="000000"/>
                </a:solidFill>
                <a:ea typeface="Calibri" panose="020F0502020204030204" pitchFamily="34" charset="0"/>
                <a:cs typeface="Andalus" panose="02020603050405020304" pitchFamily="18" charset="-78"/>
              </a:rPr>
              <a:t>etc</a:t>
            </a:r>
            <a:r>
              <a:rPr lang="en-IN" dirty="0">
                <a:solidFill>
                  <a:srgbClr val="000000"/>
                </a:solidFill>
                <a:ea typeface="Calibri" panose="020F0502020204030204" pitchFamily="34" charset="0"/>
                <a:cs typeface="Andalus" panose="02020603050405020304" pitchFamily="18" charset="-78"/>
              </a:rPr>
              <a:t> will be made to locate underground utilities before starting any excavation work. </a:t>
            </a:r>
          </a:p>
          <a:p>
            <a:pPr marL="285750" indent="-285750">
              <a:buSzPct val="105000"/>
              <a:buFont typeface="Wingdings 3" pitchFamily="18" charset="2"/>
              <a:buChar char="p"/>
            </a:pPr>
            <a:endParaRPr lang="en-IN"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itchFamily="18" charset="2"/>
              <a:buChar char="p"/>
            </a:pPr>
            <a:endParaRPr lang="en-US" dirty="0">
              <a:ln w="0">
                <a:noFill/>
              </a:ln>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277601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Supervision, workforce and Inspection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It should be ensured that all excavations are supervised by Nestle engineer.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Nestle engineer/ supervisor will give Tool Box Talks regarding safety measures to be observed to the workers involved in excavation work before starting the job.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This should cover the excavation method to be adopted, explain the hazards and safeguards identified through the Risk Assessment (e.g. HIRA, JSA).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Confirm that PPEs provided are as per the work permit.</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If there is a possibility of accumulation of water in the pit and the depth of pit is more than 7 feet (2.2 meter), people working inside the pit must wear a full body harness secured to a lifeline anchored outside the excavation. </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At any given time, only minimum person(s) shall be allowed to enter the excavation.</a:t>
            </a:r>
          </a:p>
          <a:p>
            <a:pPr marL="285750" indent="-285750">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People not required to be working inside the pit should not be allowed inside the barricaded area.</a:t>
            </a:r>
          </a:p>
          <a:p>
            <a:pPr marL="285750" indent="-285750">
              <a:buSzPct val="105000"/>
              <a:buFont typeface="Wingdings 3" pitchFamily="18" charset="2"/>
              <a:buChar char="p"/>
            </a:pPr>
            <a:r>
              <a:rPr lang="en-IN" dirty="0">
                <a:ea typeface="Calibri" panose="020F0502020204030204" pitchFamily="34" charset="0"/>
                <a:cs typeface="Andalus" panose="02020603050405020304" pitchFamily="18" charset="-78"/>
              </a:rPr>
              <a:t>Each excavation shall be inspected daily by the competent person. </a:t>
            </a:r>
          </a:p>
          <a:p>
            <a:pPr marL="285750" indent="-285750">
              <a:buSzPct val="105000"/>
              <a:buFont typeface="Wingdings 3" pitchFamily="18" charset="2"/>
              <a:buChar char="p"/>
            </a:pPr>
            <a:r>
              <a:rPr lang="en-IN" dirty="0">
                <a:ea typeface="Calibri" panose="020F0502020204030204" pitchFamily="34" charset="0"/>
                <a:cs typeface="Andalus" panose="02020603050405020304" pitchFamily="18" charset="-78"/>
              </a:rPr>
              <a:t>Additional inspections should be done for any change in conditions due to heavy rains, storms etc.</a:t>
            </a:r>
            <a:endParaRPr lang="en-US" dirty="0">
              <a:cs typeface="Andalus" panose="02020603050405020304" pitchFamily="18" charset="-78"/>
            </a:endParaRPr>
          </a:p>
          <a:p>
            <a:pPr marL="285750" indent="-285750">
              <a:buSzPct val="105000"/>
              <a:buFont typeface="Wingdings 3" pitchFamily="18" charset="2"/>
              <a:buChar char="p"/>
            </a:pPr>
            <a:endParaRPr lang="en-IN" dirty="0">
              <a:solidFill>
                <a:srgbClr val="000000"/>
              </a:solidFill>
              <a:ea typeface="Calibri" panose="020F0502020204030204" pitchFamily="34" charset="0"/>
              <a:cs typeface="Andalus" panose="02020603050405020304" pitchFamily="18" charset="-78"/>
            </a:endParaRPr>
          </a:p>
          <a:p>
            <a:pPr marL="285750" indent="-285750">
              <a:buSzPct val="105000"/>
              <a:buFont typeface="Wingdings 3" pitchFamily="18" charset="2"/>
              <a:buChar char="p"/>
            </a:pPr>
            <a:endParaRPr lang="en-US" dirty="0">
              <a:ln w="0">
                <a:noFill/>
              </a:ln>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407944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Precautions during job</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During excavation, unexpected utilities are discovered, contractor should stop excavation and immediately notify the site engineer.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Work shall be resumed only after obtaining further clearance from the competent person.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Hand tool excavation: tools shall be provided with insulated handles.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Machine excavation: No person shall enter within the swing area of excavator machines.</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Movement of vehicle and heavy cranes shall be 3 feet (1 meter) away or 1.5 times the depth of excavation, whichever is greater.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Loose excavated material must be placed no closer than 3 feet from the edge of the excavations.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In any case it shall be outside the excavation barricaded area.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Precautions must be taken to prevent loose excavated material falling into the excavated area.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The safe disposal area and the method of disposal of loose excavated material should be defined. </a:t>
            </a:r>
          </a:p>
          <a:p>
            <a:pPr marL="285750" indent="-285750">
              <a:lnSpc>
                <a:spcPts val="2000"/>
              </a:lnSpc>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electrical equipment and electrical connections shall be tested and validated by electrical department.</a:t>
            </a:r>
          </a:p>
          <a:p>
            <a:pPr marL="285750" indent="-285750">
              <a:lnSpc>
                <a:spcPts val="2000"/>
              </a:lnSpc>
              <a:buSzPct val="105000"/>
              <a:buFont typeface="Wingdings 3" panose="05040102010807070707" pitchFamily="18" charset="2"/>
              <a:buChar char="p"/>
            </a:pP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401861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Dewatering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In case ground water is entering excavated area, ensure continuous dewatering is done </a:t>
            </a:r>
            <a:endParaRPr lang="en-US" dirty="0">
              <a:solidFill>
                <a:srgbClr val="000000"/>
              </a:solidFill>
              <a:ea typeface="Calibri" panose="020F0502020204030204" pitchFamily="34" charset="0"/>
              <a:cs typeface="Andalus" panose="02020603050405020304" pitchFamily="18" charset="-78"/>
            </a:endParaRP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Persons shall not work in excavations that contain water unless precautions have been taken to protect persons from hazards posed by water accumulation. </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The precautions taken shall include, providing adequate shoring to protect from cave-ins, water removal to control the water level and ensuring people inside the excavation are using full body safety harness and life lines. </a:t>
            </a:r>
            <a:endParaRPr lang="en-US" dirty="0">
              <a:solidFill>
                <a:srgbClr val="000000"/>
              </a:solidFill>
              <a:ea typeface="Calibri" panose="020F0502020204030204" pitchFamily="34" charset="0"/>
              <a:cs typeface="Andalus" panose="02020603050405020304" pitchFamily="18" charset="-78"/>
            </a:endParaRP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Dewatering from the pit shall be done at remote location to avoid backflow to the pit. If fuel driven water removal equipment is used, it should be placed outside the pit at a safe location. </a:t>
            </a:r>
          </a:p>
          <a:p>
            <a:pPr marL="285750" indent="-285750">
              <a:spcAft>
                <a:spcPts val="605"/>
              </a:spcAft>
              <a:buSzPct val="105000"/>
              <a:buFont typeface="Wingdings 3" panose="05040102010807070707" pitchFamily="18" charset="2"/>
              <a:buChar char="p"/>
            </a:pPr>
            <a:r>
              <a:rPr lang="en-IN" dirty="0">
                <a:ea typeface="Calibri" panose="020F0502020204030204" pitchFamily="34" charset="0"/>
                <a:cs typeface="Andalus" panose="02020603050405020304" pitchFamily="18" charset="-78"/>
              </a:rPr>
              <a:t>If excavation work interrupts the natural drainage of surface water, diversion ditches, bunds, or other suitable means will be used to prevent surface water from entering the excavation. </a:t>
            </a:r>
          </a:p>
          <a:p>
            <a:pPr marL="285750" indent="-285750">
              <a:buSzPct val="105000"/>
              <a:buFont typeface="Wingdings 3" panose="05040102010807070707" pitchFamily="18" charset="2"/>
              <a:buChar char="p"/>
            </a:pPr>
            <a:r>
              <a:rPr lang="en-IN" dirty="0">
                <a:ea typeface="Calibri" panose="020F0502020204030204" pitchFamily="34" charset="0"/>
                <a:cs typeface="Andalus" panose="02020603050405020304" pitchFamily="18" charset="-78"/>
              </a:rPr>
              <a:t>Precautions shall also be taken to provide adequate drainage of the area adjacent to the excavation</a:t>
            </a:r>
            <a:endParaRPr lang="en-US" dirty="0">
              <a:cs typeface="Andalus" panose="02020603050405020304" pitchFamily="18" charset="-78"/>
            </a:endParaRPr>
          </a:p>
          <a:p>
            <a:pPr marL="285750" indent="-285750">
              <a:lnSpc>
                <a:spcPts val="2000"/>
              </a:lnSpc>
              <a:buSzPct val="105000"/>
              <a:buFont typeface="Wingdings 3" panose="05040102010807070707" pitchFamily="18" charset="2"/>
              <a:buChar char="p"/>
            </a:pPr>
            <a:endParaRPr lang="en-US" dirty="0">
              <a:solidFill>
                <a:srgbClr val="000000"/>
              </a:solidFill>
              <a:ea typeface="Calibri" panose="020F0502020204030204" pitchFamily="34" charset="0"/>
              <a:cs typeface="Andalus" panose="02020603050405020304" pitchFamily="18" charset="-78"/>
            </a:endParaRPr>
          </a:p>
          <a:p>
            <a:pPr marL="285750" indent="-285750">
              <a:lnSpc>
                <a:spcPts val="2000"/>
              </a:lnSpc>
              <a:buSzPct val="105000"/>
              <a:buFont typeface="Wingdings 3" panose="05040102010807070707" pitchFamily="18" charset="2"/>
              <a:buChar char="p"/>
            </a:pP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06200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Shoring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Bracing or shoring of trenches shall be carried along with the excavations. </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Trenches 5 feet (1.5 meter) or deeper must be shored or sloped back to the angle of repose. </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Any excavation in unstable ground will require shoring or sloping.</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An adequate supply of materials such as timbers, trench sheets &amp; props with which to shore the sites of excavation must be delivered to the site before starting excavation.</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Material used for sheeting, shoring or bracing must be of good condition.</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Shoring with Galvanized Iron (GI) sheets shall be firmly supported by steel/ scaffold pipes with spacing of 4 ft. in horizontal &amp; vertical direction with cross bracing &amp; shall be suitably clamped/ secured. </a:t>
            </a:r>
          </a:p>
          <a:p>
            <a:pPr marL="285750" indent="-285750">
              <a:spcAft>
                <a:spcPts val="605"/>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For shoring extending below the water table proper means of water drainage with the means of weep holes or other means shall be ensured. </a:t>
            </a:r>
            <a:endParaRPr lang="en-US" dirty="0">
              <a:solidFill>
                <a:srgbClr val="000000"/>
              </a:solidFill>
              <a:ea typeface="Calibri" panose="020F0502020204030204" pitchFamily="34" charset="0"/>
              <a:cs typeface="Andalus" panose="02020603050405020304" pitchFamily="18" charset="-78"/>
            </a:endParaRPr>
          </a:p>
          <a:p>
            <a:pPr>
              <a:lnSpc>
                <a:spcPts val="2000"/>
              </a:lnSpc>
              <a:buFont typeface="Wingdings" pitchFamily="2" charset="2"/>
              <a:buChar char="S"/>
            </a:pP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5" name="Picture 2" descr="Image resu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5298384"/>
            <a:ext cx="2590800" cy="1140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02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US" altLang="en-US" sz="2000" b="1" dirty="0">
                <a:solidFill>
                  <a:schemeClr val="bg1"/>
                </a:solidFill>
                <a:ea typeface="Calibri" panose="020F0502020204030204" pitchFamily="34" charset="0"/>
                <a:cs typeface="Andalus" panose="02020603050405020304" pitchFamily="18" charset="-78"/>
              </a:rPr>
              <a:t>Sloping </a:t>
            </a:r>
            <a:r>
              <a:rPr lang="en-IN" sz="2000" b="1" dirty="0">
                <a:solidFill>
                  <a:schemeClr val="bg1"/>
                </a:solidFill>
                <a:ea typeface="Calibri" panose="020F0502020204030204" pitchFamily="34" charset="0"/>
                <a:cs typeface="Andalus" panose="02020603050405020304" pitchFamily="18" charset="-78"/>
              </a:rPr>
              <a:t>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lvl="0" eaLnBrk="0" fontAlgn="base" hangingPunct="0">
              <a:spcBef>
                <a:spcPct val="0"/>
              </a:spcBef>
              <a:spcAft>
                <a:spcPct val="0"/>
              </a:spcAft>
            </a:pPr>
            <a:r>
              <a:rPr lang="en-US" altLang="en-US" dirty="0">
                <a:solidFill>
                  <a:srgbClr val="000000"/>
                </a:solidFill>
                <a:ea typeface="Calibri" panose="020F0502020204030204" pitchFamily="34" charset="0"/>
                <a:cs typeface="Andalus" panose="02020603050405020304" pitchFamily="18" charset="-78"/>
              </a:rPr>
              <a:t>For sloping of sides/angle of repose, please refer to Table below</a:t>
            </a:r>
            <a:endParaRPr lang="en-US" altLang="en-US" dirty="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4269152067"/>
              </p:ext>
            </p:extLst>
          </p:nvPr>
        </p:nvGraphicFramePr>
        <p:xfrm>
          <a:off x="381001" y="2209800"/>
          <a:ext cx="8381999" cy="4152900"/>
        </p:xfrm>
        <a:graphic>
          <a:graphicData uri="http://schemas.openxmlformats.org/drawingml/2006/table">
            <a:tbl>
              <a:tblPr firstRow="1" firstCol="1" bandRow="1">
                <a:tableStyleId>{5C22544A-7EE6-4342-B048-85BDC9FD1C3A}</a:tableStyleId>
              </a:tblPr>
              <a:tblGrid>
                <a:gridCol w="1676037">
                  <a:extLst>
                    <a:ext uri="{9D8B030D-6E8A-4147-A177-3AD203B41FA5}">
                      <a16:colId xmlns:a16="http://schemas.microsoft.com/office/drawing/2014/main" val="20000"/>
                    </a:ext>
                  </a:extLst>
                </a:gridCol>
                <a:gridCol w="1676037">
                  <a:extLst>
                    <a:ext uri="{9D8B030D-6E8A-4147-A177-3AD203B41FA5}">
                      <a16:colId xmlns:a16="http://schemas.microsoft.com/office/drawing/2014/main" val="20001"/>
                    </a:ext>
                  </a:extLst>
                </a:gridCol>
                <a:gridCol w="1676037">
                  <a:extLst>
                    <a:ext uri="{9D8B030D-6E8A-4147-A177-3AD203B41FA5}">
                      <a16:colId xmlns:a16="http://schemas.microsoft.com/office/drawing/2014/main" val="20002"/>
                    </a:ext>
                  </a:extLst>
                </a:gridCol>
                <a:gridCol w="1676944">
                  <a:extLst>
                    <a:ext uri="{9D8B030D-6E8A-4147-A177-3AD203B41FA5}">
                      <a16:colId xmlns:a16="http://schemas.microsoft.com/office/drawing/2014/main" val="20003"/>
                    </a:ext>
                  </a:extLst>
                </a:gridCol>
                <a:gridCol w="1676944">
                  <a:extLst>
                    <a:ext uri="{9D8B030D-6E8A-4147-A177-3AD203B41FA5}">
                      <a16:colId xmlns:a16="http://schemas.microsoft.com/office/drawing/2014/main" val="20004"/>
                    </a:ext>
                  </a:extLst>
                </a:gridCol>
              </a:tblGrid>
              <a:tr h="1028700">
                <a:tc>
                  <a:txBody>
                    <a:bodyPr/>
                    <a:lstStyle/>
                    <a:p>
                      <a:pPr marL="0" marR="0" algn="ctr">
                        <a:spcBef>
                          <a:spcPts val="0"/>
                        </a:spcBef>
                        <a:spcAft>
                          <a:spcPts val="0"/>
                        </a:spcAft>
                      </a:pPr>
                      <a:endParaRPr lang="en-IN" sz="1400" dirty="0">
                        <a:effectLst/>
                      </a:endParaRPr>
                    </a:p>
                    <a:p>
                      <a:pPr marL="0" marR="0" algn="ctr">
                        <a:spcBef>
                          <a:spcPts val="0"/>
                        </a:spcBef>
                        <a:spcAft>
                          <a:spcPts val="0"/>
                        </a:spcAft>
                      </a:pPr>
                      <a:endParaRPr lang="en-IN" sz="1400" dirty="0">
                        <a:effectLst/>
                      </a:endParaRPr>
                    </a:p>
                    <a:p>
                      <a:pPr marL="0" marR="0" algn="ctr">
                        <a:spcBef>
                          <a:spcPts val="0"/>
                        </a:spcBef>
                        <a:spcAft>
                          <a:spcPts val="0"/>
                        </a:spcAft>
                      </a:pPr>
                      <a:r>
                        <a:rPr lang="en-IN" sz="1400" dirty="0">
                          <a:effectLst/>
                        </a:rPr>
                        <a:t>Soil or Rock Type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endParaRPr lang="en-IN" sz="1400" dirty="0">
                        <a:effectLst/>
                      </a:endParaRPr>
                    </a:p>
                    <a:p>
                      <a:pPr marL="0" marR="0" algn="ctr">
                        <a:spcBef>
                          <a:spcPts val="0"/>
                        </a:spcBef>
                        <a:spcAft>
                          <a:spcPts val="0"/>
                        </a:spcAft>
                      </a:pPr>
                      <a:endParaRPr lang="en-IN" sz="1400" dirty="0">
                        <a:effectLst/>
                      </a:endParaRPr>
                    </a:p>
                    <a:p>
                      <a:pPr marL="0" marR="0" algn="ctr">
                        <a:spcBef>
                          <a:spcPts val="0"/>
                        </a:spcBef>
                        <a:spcAft>
                          <a:spcPts val="0"/>
                        </a:spcAft>
                      </a:pPr>
                      <a:r>
                        <a:rPr lang="en-IN" sz="1400" dirty="0">
                          <a:effectLst/>
                        </a:rPr>
                        <a:t>Type of strata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endParaRPr lang="en-IN" sz="1400" dirty="0">
                        <a:effectLst/>
                      </a:endParaRPr>
                    </a:p>
                    <a:p>
                      <a:pPr marL="0" marR="0" algn="ctr">
                        <a:spcBef>
                          <a:spcPts val="0"/>
                        </a:spcBef>
                        <a:spcAft>
                          <a:spcPts val="0"/>
                        </a:spcAft>
                      </a:pPr>
                      <a:r>
                        <a:rPr lang="en-IN" sz="1400" dirty="0">
                          <a:effectLst/>
                        </a:rPr>
                        <a:t>Indicative Soil bearing capacity in T/m2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endParaRPr lang="en-IN" sz="1400" dirty="0">
                        <a:effectLst/>
                      </a:endParaRPr>
                    </a:p>
                    <a:p>
                      <a:pPr marL="0" marR="0" algn="ctr">
                        <a:spcBef>
                          <a:spcPts val="0"/>
                        </a:spcBef>
                        <a:spcAft>
                          <a:spcPts val="0"/>
                        </a:spcAft>
                      </a:pPr>
                      <a:endParaRPr lang="en-IN" sz="1400" dirty="0">
                        <a:effectLst/>
                      </a:endParaRPr>
                    </a:p>
                    <a:p>
                      <a:pPr marL="0" marR="0" algn="ctr">
                        <a:spcBef>
                          <a:spcPts val="0"/>
                        </a:spcBef>
                        <a:spcAft>
                          <a:spcPts val="0"/>
                        </a:spcAft>
                      </a:pPr>
                      <a:r>
                        <a:rPr lang="en-IN" sz="1400" dirty="0">
                          <a:effectLst/>
                        </a:rPr>
                        <a:t>Maximum Slope (H:V)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endParaRPr lang="en-IN" sz="1400" dirty="0">
                        <a:effectLst/>
                      </a:endParaRPr>
                    </a:p>
                    <a:p>
                      <a:pPr marL="0" marR="0" algn="ctr">
                        <a:spcBef>
                          <a:spcPts val="0"/>
                        </a:spcBef>
                        <a:spcAft>
                          <a:spcPts val="0"/>
                        </a:spcAft>
                      </a:pPr>
                      <a:endParaRPr lang="en-IN" sz="1400" dirty="0">
                        <a:effectLst/>
                      </a:endParaRPr>
                    </a:p>
                    <a:p>
                      <a:pPr marL="0" marR="0" algn="ctr">
                        <a:spcBef>
                          <a:spcPts val="0"/>
                        </a:spcBef>
                        <a:spcAft>
                          <a:spcPts val="0"/>
                        </a:spcAft>
                      </a:pPr>
                      <a:r>
                        <a:rPr lang="en-IN" sz="1400" dirty="0">
                          <a:effectLst/>
                        </a:rPr>
                        <a:t>Maximum Slope (Degrees)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0"/>
                  </a:ext>
                </a:extLst>
              </a:tr>
              <a:tr h="771525">
                <a:tc>
                  <a:txBody>
                    <a:bodyPr/>
                    <a:lstStyle/>
                    <a:p>
                      <a:pPr marL="0" marR="0" algn="ctr">
                        <a:spcBef>
                          <a:spcPts val="0"/>
                        </a:spcBef>
                        <a:spcAft>
                          <a:spcPts val="0"/>
                        </a:spcAft>
                      </a:pPr>
                      <a:r>
                        <a:rPr lang="en-IN" sz="1400">
                          <a:effectLst/>
                        </a:rPr>
                        <a:t>Stable Rock </a:t>
                      </a:r>
                      <a:endParaRPr lang="en-US" sz="1400">
                        <a:effectLst/>
                      </a:endParaRPr>
                    </a:p>
                    <a:p>
                      <a:pPr marL="0" marR="0" algn="ctr">
                        <a:spcBef>
                          <a:spcPts val="0"/>
                        </a:spcBef>
                        <a:spcAft>
                          <a:spcPts val="0"/>
                        </a:spcAft>
                      </a:pPr>
                      <a:r>
                        <a:rPr lang="en-IN" sz="1400">
                          <a:effectLst/>
                        </a:rPr>
                        <a:t>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Solid rock, Shale or cemented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45 to 90 </a:t>
                      </a:r>
                      <a:endParaRPr lang="en-US" sz="1400" dirty="0">
                        <a:effectLst/>
                      </a:endParaRPr>
                    </a:p>
                    <a:p>
                      <a:pPr marL="0" marR="0" algn="ctr">
                        <a:spcBef>
                          <a:spcPts val="0"/>
                        </a:spcBef>
                        <a:spcAft>
                          <a:spcPts val="0"/>
                        </a:spcAft>
                      </a:pP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Vertical </a:t>
                      </a:r>
                      <a:endParaRPr lang="en-US" sz="1400">
                        <a:effectLst/>
                      </a:endParaRPr>
                    </a:p>
                    <a:p>
                      <a:pPr marL="0" marR="0" algn="ctr">
                        <a:spcBef>
                          <a:spcPts val="0"/>
                        </a:spcBef>
                        <a:spcAft>
                          <a:spcPts val="0"/>
                        </a:spcAft>
                      </a:pPr>
                      <a:r>
                        <a:rPr lang="en-IN" sz="1400">
                          <a:effectLst/>
                        </a:rPr>
                        <a:t>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90 </a:t>
                      </a:r>
                      <a:endParaRPr lang="en-US" sz="1400">
                        <a:effectLst/>
                      </a:endParaRPr>
                    </a:p>
                    <a:p>
                      <a:pPr marL="0" marR="0" algn="ctr">
                        <a:spcBef>
                          <a:spcPts val="0"/>
                        </a:spcBef>
                        <a:spcAft>
                          <a:spcPts val="0"/>
                        </a:spcAft>
                      </a:pPr>
                      <a:r>
                        <a:rPr lang="en-IN" sz="1400">
                          <a:effectLst/>
                        </a:rPr>
                        <a:t>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1"/>
                  </a:ext>
                </a:extLst>
              </a:tr>
              <a:tr h="514350">
                <a:tc>
                  <a:txBody>
                    <a:bodyPr/>
                    <a:lstStyle/>
                    <a:p>
                      <a:pPr marL="0" marR="0" algn="ctr">
                        <a:spcBef>
                          <a:spcPts val="0"/>
                        </a:spcBef>
                        <a:spcAft>
                          <a:spcPts val="0"/>
                        </a:spcAft>
                      </a:pPr>
                      <a:r>
                        <a:rPr lang="en-IN" sz="1400">
                          <a:effectLst/>
                        </a:rPr>
                        <a:t>Type A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Soft and hard </a:t>
                      </a:r>
                      <a:r>
                        <a:rPr lang="en-IN" sz="1400" dirty="0" err="1">
                          <a:effectLst/>
                        </a:rPr>
                        <a:t>murrum</a:t>
                      </a:r>
                      <a:r>
                        <a:rPr lang="en-IN" sz="1400" dirty="0">
                          <a:effectLst/>
                        </a:rPr>
                        <a:t>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20 to 45</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0.75:1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53</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2"/>
                  </a:ext>
                </a:extLst>
              </a:tr>
              <a:tr h="514350">
                <a:tc>
                  <a:txBody>
                    <a:bodyPr/>
                    <a:lstStyle/>
                    <a:p>
                      <a:pPr marL="0" marR="0" algn="ctr">
                        <a:spcBef>
                          <a:spcPts val="0"/>
                        </a:spcBef>
                        <a:spcAft>
                          <a:spcPts val="0"/>
                        </a:spcAft>
                      </a:pPr>
                      <a:r>
                        <a:rPr lang="en-IN" sz="1400">
                          <a:effectLst/>
                        </a:rPr>
                        <a:t>Type B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Clay and cohesive soil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15 to 20</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1:1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45</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3"/>
                  </a:ext>
                </a:extLst>
              </a:tr>
              <a:tr h="1028700">
                <a:tc>
                  <a:txBody>
                    <a:bodyPr/>
                    <a:lstStyle/>
                    <a:p>
                      <a:pPr marL="0" marR="0" algn="ctr">
                        <a:spcBef>
                          <a:spcPts val="0"/>
                        </a:spcBef>
                        <a:spcAft>
                          <a:spcPts val="0"/>
                        </a:spcAft>
                      </a:pPr>
                      <a:r>
                        <a:rPr lang="en-IN" sz="1400">
                          <a:effectLst/>
                        </a:rPr>
                        <a:t>Type C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Sandy soil, broken rock, gravel and Black cotton soil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0 to 15</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1.5:1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34</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4"/>
                  </a:ext>
                </a:extLst>
              </a:tr>
              <a:tr h="257175">
                <a:tc>
                  <a:txBody>
                    <a:bodyPr/>
                    <a:lstStyle/>
                    <a:p>
                      <a:pPr marL="0" marR="0" algn="ctr">
                        <a:spcBef>
                          <a:spcPts val="0"/>
                        </a:spcBef>
                        <a:spcAft>
                          <a:spcPts val="0"/>
                        </a:spcAft>
                      </a:pPr>
                      <a:r>
                        <a:rPr lang="en-IN" sz="1400">
                          <a:effectLst/>
                        </a:rPr>
                        <a:t>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Loose sand </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0 to 4</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a:effectLst/>
                        </a:rPr>
                        <a:t>2:1 </a:t>
                      </a:r>
                      <a:endParaRPr lang="en-US" sz="1400">
                        <a:solidFill>
                          <a:srgbClr val="000000"/>
                        </a:solidFill>
                        <a:effectLst/>
                        <a:latin typeface="Arial" panose="020B060402020202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IN" sz="1400" dirty="0">
                          <a:effectLst/>
                        </a:rPr>
                        <a:t>26</a:t>
                      </a:r>
                      <a:endParaRPr lang="en-US" sz="1400" dirty="0">
                        <a:solidFill>
                          <a:srgbClr val="000000"/>
                        </a:solidFill>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72030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Excavations made in type A Soil</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simple slope excavations 20 feet (6 meter) or less in depth will have a maximum allowable slope of 3/4:1. </a:t>
            </a:r>
            <a:endParaRPr lang="en-US" dirty="0">
              <a:solidFill>
                <a:srgbClr val="000000"/>
              </a:solidFill>
              <a:ea typeface="Calibri" panose="020F0502020204030204" pitchFamily="34" charset="0"/>
              <a:cs typeface="Andalus" panose="02020603050405020304" pitchFamily="18" charset="-78"/>
            </a:endParaRP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benched excavations 20 feet (6 meter) or less in depth will have a maximum allowable slope of 3/4 to 1 and maximum bench dimensions as indicated. </a:t>
            </a:r>
            <a:endParaRPr lang="en-US" dirty="0">
              <a:solidFill>
                <a:srgbClr val="000000"/>
              </a:solidFill>
              <a:ea typeface="Calibri" panose="020F0502020204030204" pitchFamily="34" charset="0"/>
              <a:cs typeface="Andalus" panose="02020603050405020304" pitchFamily="18" charset="-78"/>
            </a:endParaRP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excavations 8 feet (2.5 meter) or less in depth which have unsupported vertically sided lower portions will have a maximum vertical side of 3 1/2 feet (1.1 meter). </a:t>
            </a:r>
            <a:endParaRPr lang="en-US" dirty="0">
              <a:solidFill>
                <a:srgbClr val="000000"/>
              </a:solidFill>
              <a:ea typeface="Calibri" panose="020F0502020204030204" pitchFamily="34" charset="0"/>
              <a:cs typeface="Andalus" panose="02020603050405020304" pitchFamily="18" charset="-78"/>
            </a:endParaRP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excavations more than 8 feet (2.5 meter) but not more than 12 feet (4.5 meter) in depth with unsupported vertically sided lower portions will have a maximum allowable slope of 1:1 and a maximum vertical side of 3 1/2 feet (1.1 meter). </a:t>
            </a:r>
            <a:endParaRPr lang="en-US" dirty="0">
              <a:solidFill>
                <a:srgbClr val="000000"/>
              </a:solidFill>
              <a:ea typeface="Calibri" panose="020F0502020204030204" pitchFamily="34" charset="0"/>
              <a:cs typeface="Andalus" panose="02020603050405020304" pitchFamily="18" charset="-78"/>
            </a:endParaRP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excavations 20 feet (6 meter) or less in depth which have vertically sided lower portions that are supported or shielded will have a maximum allowable slope of 3/4:1. The support or shield system shall extend at least 18 inches (0.5 meter) above the top of the vertical side.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10" name="Picture 2" descr="Image resul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524" t="30063" r="7210" b="11482"/>
          <a:stretch/>
        </p:blipFill>
        <p:spPr bwMode="auto">
          <a:xfrm>
            <a:off x="3886200" y="5105400"/>
            <a:ext cx="4572000" cy="14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73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09600"/>
            <a:ext cx="8229600" cy="609600"/>
          </a:xfrm>
        </p:spPr>
        <p:txBody>
          <a:bodyPr>
            <a:noAutofit/>
          </a:bodyPr>
          <a:lstStyle/>
          <a:p>
            <a:pPr eaLnBrk="1" hangingPunct="1"/>
            <a:r>
              <a:rPr lang="en-IN" altLang="en-US" sz="3200" noProof="1">
                <a:latin typeface="+mn-lt"/>
              </a:rPr>
              <a:t>AGENDA</a:t>
            </a:r>
          </a:p>
        </p:txBody>
      </p:sp>
      <p:sp>
        <p:nvSpPr>
          <p:cNvPr id="13" name="Rectangle 72"/>
          <p:cNvSpPr>
            <a:spLocks noChangeArrowheads="1"/>
          </p:cNvSpPr>
          <p:nvPr/>
        </p:nvSpPr>
        <p:spPr bwMode="gray">
          <a:xfrm>
            <a:off x="323850" y="1555750"/>
            <a:ext cx="342900" cy="344488"/>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1</a:t>
            </a:r>
          </a:p>
        </p:txBody>
      </p:sp>
      <p:sp>
        <p:nvSpPr>
          <p:cNvPr id="14" name="Rectangle 73"/>
          <p:cNvSpPr>
            <a:spLocks noChangeArrowheads="1"/>
          </p:cNvSpPr>
          <p:nvPr/>
        </p:nvSpPr>
        <p:spPr bwMode="gray">
          <a:xfrm>
            <a:off x="811213" y="1555750"/>
            <a:ext cx="8008937" cy="344488"/>
          </a:xfrm>
          <a:prstGeom prst="rect">
            <a:avLst/>
          </a:prstGeom>
          <a:gradFill rotWithShape="1">
            <a:gsLst>
              <a:gs pos="0">
                <a:srgbClr val="EAEAEA"/>
              </a:gs>
              <a:gs pos="100000">
                <a:srgbClr val="FFFFFF"/>
              </a:gs>
            </a:gsLst>
            <a:lin ang="0" scaled="1"/>
          </a:gradFill>
          <a:ln w="28575">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Introduction. </a:t>
            </a:r>
          </a:p>
        </p:txBody>
      </p:sp>
      <p:sp>
        <p:nvSpPr>
          <p:cNvPr id="15" name="Rectangle 74"/>
          <p:cNvSpPr>
            <a:spLocks noChangeArrowheads="1"/>
          </p:cNvSpPr>
          <p:nvPr/>
        </p:nvSpPr>
        <p:spPr bwMode="gray">
          <a:xfrm>
            <a:off x="323850" y="2043113"/>
            <a:ext cx="342900" cy="344487"/>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2</a:t>
            </a:r>
          </a:p>
        </p:txBody>
      </p:sp>
      <p:sp>
        <p:nvSpPr>
          <p:cNvPr id="16" name="Rectangle 75"/>
          <p:cNvSpPr>
            <a:spLocks noChangeArrowheads="1"/>
          </p:cNvSpPr>
          <p:nvPr/>
        </p:nvSpPr>
        <p:spPr bwMode="gray">
          <a:xfrm>
            <a:off x="811213" y="2043113"/>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Excavation Highlights.</a:t>
            </a:r>
          </a:p>
        </p:txBody>
      </p:sp>
      <p:sp>
        <p:nvSpPr>
          <p:cNvPr id="17" name="Rectangle 76"/>
          <p:cNvSpPr>
            <a:spLocks noChangeArrowheads="1"/>
          </p:cNvSpPr>
          <p:nvPr/>
        </p:nvSpPr>
        <p:spPr bwMode="gray">
          <a:xfrm>
            <a:off x="323850" y="2533650"/>
            <a:ext cx="342900" cy="344488"/>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3</a:t>
            </a:r>
          </a:p>
        </p:txBody>
      </p:sp>
      <p:sp>
        <p:nvSpPr>
          <p:cNvPr id="18" name="Rectangle 77"/>
          <p:cNvSpPr>
            <a:spLocks noChangeArrowheads="1"/>
          </p:cNvSpPr>
          <p:nvPr/>
        </p:nvSpPr>
        <p:spPr bwMode="gray">
          <a:xfrm>
            <a:off x="811213" y="2533650"/>
            <a:ext cx="8008937" cy="344488"/>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Definitions. </a:t>
            </a:r>
          </a:p>
        </p:txBody>
      </p:sp>
      <p:sp>
        <p:nvSpPr>
          <p:cNvPr id="19" name="Rectangle 78"/>
          <p:cNvSpPr>
            <a:spLocks noChangeArrowheads="1"/>
          </p:cNvSpPr>
          <p:nvPr/>
        </p:nvSpPr>
        <p:spPr bwMode="gray">
          <a:xfrm>
            <a:off x="323850" y="3017838"/>
            <a:ext cx="342900" cy="344487"/>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4</a:t>
            </a:r>
          </a:p>
        </p:txBody>
      </p:sp>
      <p:sp>
        <p:nvSpPr>
          <p:cNvPr id="20" name="Rectangle 79"/>
          <p:cNvSpPr>
            <a:spLocks noChangeArrowheads="1"/>
          </p:cNvSpPr>
          <p:nvPr/>
        </p:nvSpPr>
        <p:spPr bwMode="gray">
          <a:xfrm>
            <a:off x="811213" y="3017838"/>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Responsiblities</a:t>
            </a:r>
          </a:p>
        </p:txBody>
      </p:sp>
      <p:sp>
        <p:nvSpPr>
          <p:cNvPr id="21" name="Rectangle 80"/>
          <p:cNvSpPr>
            <a:spLocks noChangeArrowheads="1"/>
          </p:cNvSpPr>
          <p:nvPr/>
        </p:nvSpPr>
        <p:spPr bwMode="gray">
          <a:xfrm>
            <a:off x="323850" y="3506788"/>
            <a:ext cx="342900" cy="344487"/>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5</a:t>
            </a:r>
          </a:p>
        </p:txBody>
      </p:sp>
      <p:sp>
        <p:nvSpPr>
          <p:cNvPr id="22" name="Rectangle 81"/>
          <p:cNvSpPr>
            <a:spLocks noChangeArrowheads="1"/>
          </p:cNvSpPr>
          <p:nvPr/>
        </p:nvSpPr>
        <p:spPr bwMode="gray">
          <a:xfrm>
            <a:off x="811213" y="3506788"/>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Procedure</a:t>
            </a:r>
          </a:p>
        </p:txBody>
      </p:sp>
      <p:sp>
        <p:nvSpPr>
          <p:cNvPr id="23" name="Rectangle 82"/>
          <p:cNvSpPr>
            <a:spLocks noChangeArrowheads="1"/>
          </p:cNvSpPr>
          <p:nvPr/>
        </p:nvSpPr>
        <p:spPr bwMode="gray">
          <a:xfrm>
            <a:off x="323850" y="3997325"/>
            <a:ext cx="342900" cy="344488"/>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6</a:t>
            </a:r>
          </a:p>
        </p:txBody>
      </p:sp>
      <p:sp>
        <p:nvSpPr>
          <p:cNvPr id="24" name="Rectangle 83"/>
          <p:cNvSpPr>
            <a:spLocks noChangeArrowheads="1"/>
          </p:cNvSpPr>
          <p:nvPr/>
        </p:nvSpPr>
        <p:spPr bwMode="gray">
          <a:xfrm>
            <a:off x="811213" y="3997325"/>
            <a:ext cx="8008937" cy="344488"/>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General Excavation.</a:t>
            </a:r>
          </a:p>
        </p:txBody>
      </p:sp>
      <p:sp>
        <p:nvSpPr>
          <p:cNvPr id="25" name="Rectangle 84"/>
          <p:cNvSpPr>
            <a:spLocks noChangeArrowheads="1"/>
          </p:cNvSpPr>
          <p:nvPr/>
        </p:nvSpPr>
        <p:spPr bwMode="gray">
          <a:xfrm>
            <a:off x="323850" y="4484688"/>
            <a:ext cx="342900" cy="344487"/>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7</a:t>
            </a:r>
          </a:p>
        </p:txBody>
      </p:sp>
      <p:sp>
        <p:nvSpPr>
          <p:cNvPr id="26" name="Rectangle 85"/>
          <p:cNvSpPr>
            <a:spLocks noChangeArrowheads="1"/>
          </p:cNvSpPr>
          <p:nvPr/>
        </p:nvSpPr>
        <p:spPr bwMode="gray">
          <a:xfrm>
            <a:off x="811213" y="4484688"/>
            <a:ext cx="8008937" cy="344487"/>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Guidline and Procedures. </a:t>
            </a:r>
          </a:p>
        </p:txBody>
      </p:sp>
      <p:sp>
        <p:nvSpPr>
          <p:cNvPr id="27" name="Rectangle 86"/>
          <p:cNvSpPr>
            <a:spLocks noChangeArrowheads="1"/>
          </p:cNvSpPr>
          <p:nvPr/>
        </p:nvSpPr>
        <p:spPr bwMode="gray">
          <a:xfrm>
            <a:off x="323850" y="4972050"/>
            <a:ext cx="342900" cy="344488"/>
          </a:xfrm>
          <a:prstGeom prst="rect">
            <a:avLst/>
          </a:prstGeom>
          <a:solidFill>
            <a:schemeClr val="tx2"/>
          </a:solidFill>
          <a:ln w="28575">
            <a:solidFill>
              <a:schemeClr val="tx1"/>
            </a:solidFill>
            <a:miter lim="800000"/>
            <a:headEnd/>
            <a:tailEnd/>
          </a:ln>
          <a:effectLst>
            <a:outerShdw dist="53882" dir="2700000" algn="ctr" rotWithShape="0">
              <a:srgbClr val="808080">
                <a:alpha val="50000"/>
              </a:srgbClr>
            </a:outerShdw>
          </a:effectLst>
        </p:spPr>
        <p:txBody>
          <a:bodyPr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noProof="1">
                <a:latin typeface="+mn-lt"/>
              </a:rPr>
              <a:t>8</a:t>
            </a:r>
          </a:p>
        </p:txBody>
      </p:sp>
      <p:sp>
        <p:nvSpPr>
          <p:cNvPr id="28" name="Rectangle 87"/>
          <p:cNvSpPr>
            <a:spLocks noChangeArrowheads="1"/>
          </p:cNvSpPr>
          <p:nvPr/>
        </p:nvSpPr>
        <p:spPr bwMode="gray">
          <a:xfrm>
            <a:off x="811213" y="4972050"/>
            <a:ext cx="8008937" cy="344488"/>
          </a:xfrm>
          <a:prstGeom prst="rect">
            <a:avLst/>
          </a:prstGeom>
          <a:gradFill rotWithShape="1">
            <a:gsLst>
              <a:gs pos="0">
                <a:srgbClr val="EAEAEA"/>
              </a:gs>
              <a:gs pos="100000">
                <a:srgbClr val="FFFFFF"/>
              </a:gs>
            </a:gsLst>
            <a:lin ang="0" scaled="1"/>
          </a:gradFill>
          <a:ln w="28575"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ct val="20000"/>
              </a:spcAft>
            </a:pPr>
            <a:r>
              <a:rPr lang="en-IN" altLang="en-US" noProof="1">
                <a:latin typeface="+mn-lt"/>
              </a:rPr>
              <a:t>Safety Aspects. </a:t>
            </a:r>
          </a:p>
        </p:txBody>
      </p:sp>
    </p:spTree>
    <p:extLst>
      <p:ext uri="{BB962C8B-B14F-4D97-AF65-F5344CB8AC3E}">
        <p14:creationId xmlns:p14="http://schemas.microsoft.com/office/powerpoint/2010/main" val="25379837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Excavations Made in Type C Soil</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simple slope excavations 20 feet (6 meter) or less in depth will have a maximum allowable slope of 1 1/2:1. </a:t>
            </a: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excavations 20 feet (6 meter) or less in depth which have vertically sided lower portions will be shielded or supported to a height at least 18 inches above the top of the vertical side. All such excavations will have a maximum allowable slope of 1 1/2:1.</a:t>
            </a: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 daily inspection checklist. Inspection shall be carried out by the competent person every day till the work inside the excavation is completed and the excavation pit is back-filled.</a:t>
            </a:r>
            <a:endParaRPr lang="en-US" dirty="0">
              <a:solidFill>
                <a:srgbClr val="000000"/>
              </a:solidFill>
              <a:ea typeface="Calibri" panose="020F0502020204030204" pitchFamily="34" charset="0"/>
              <a:cs typeface="Andalus" panose="02020603050405020304" pitchFamily="18" charset="-78"/>
            </a:endParaRPr>
          </a:p>
          <a:p>
            <a:pPr marL="285750" marR="0" lvl="0" indent="-28575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Typical Signs to be used: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9" name="Picture 2" descr="Image result"/>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524" t="27558" r="7210" b="12316"/>
          <a:stretch/>
        </p:blipFill>
        <p:spPr bwMode="auto">
          <a:xfrm>
            <a:off x="3962400" y="4800600"/>
            <a:ext cx="3886200" cy="168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12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Typical Signs</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Work In Progress</a:t>
            </a:r>
            <a:endParaRPr lang="en-US" dirty="0">
              <a:solidFill>
                <a:srgbClr val="000000"/>
              </a:solidFill>
              <a:ea typeface="Calibri" panose="020F0502020204030204" pitchFamily="34" charset="0"/>
              <a:cs typeface="Andalus" panose="02020603050405020304" pitchFamily="18" charset="-78"/>
            </a:endParaRP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Caution : Men At Work</a:t>
            </a:r>
            <a:endParaRPr lang="en-US" dirty="0">
              <a:solidFill>
                <a:srgbClr val="000000"/>
              </a:solidFill>
              <a:ea typeface="Calibri" panose="020F0502020204030204" pitchFamily="34" charset="0"/>
              <a:cs typeface="Andalus" panose="02020603050405020304" pitchFamily="18" charset="-78"/>
            </a:endParaRP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No Un Authorized Entry</a:t>
            </a:r>
            <a:endParaRPr lang="en-US" dirty="0">
              <a:solidFill>
                <a:srgbClr val="000000"/>
              </a:solidFill>
              <a:ea typeface="Calibri" panose="020F0502020204030204" pitchFamily="34" charset="0"/>
              <a:cs typeface="Andalus" panose="02020603050405020304" pitchFamily="18" charset="-78"/>
            </a:endParaRP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Caution ; Slippery Surface</a:t>
            </a:r>
            <a:endParaRPr lang="en-US" dirty="0">
              <a:solidFill>
                <a:srgbClr val="000000"/>
              </a:solidFill>
              <a:ea typeface="Calibri" panose="020F0502020204030204" pitchFamily="34" charset="0"/>
              <a:cs typeface="Andalus" panose="02020603050405020304" pitchFamily="18" charset="-78"/>
            </a:endParaRP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No Smoking</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5029200"/>
            <a:ext cx="2958293" cy="1376376"/>
          </a:xfrm>
          <a:prstGeom prst="rect">
            <a:avLst/>
          </a:prstGeom>
        </p:spPr>
      </p:pic>
      <p:pic>
        <p:nvPicPr>
          <p:cNvPr id="11" name="Picture 10"/>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3581400" y="4800600"/>
            <a:ext cx="2590800" cy="164502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5257800"/>
            <a:ext cx="2437942" cy="101943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770" y="1744541"/>
            <a:ext cx="3201830" cy="1393230"/>
          </a:xfrm>
          <a:prstGeom prst="rect">
            <a:avLst/>
          </a:prstGeom>
        </p:spPr>
      </p:pic>
      <p:pic>
        <p:nvPicPr>
          <p:cNvPr id="14"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0800" y="3391840"/>
            <a:ext cx="2424114" cy="1242543"/>
          </a:xfrm>
          <a:prstGeom prst="rect">
            <a:avLst/>
          </a:prstGeom>
        </p:spPr>
      </p:pic>
    </p:spTree>
    <p:extLst>
      <p:ext uri="{BB962C8B-B14F-4D97-AF65-F5344CB8AC3E}">
        <p14:creationId xmlns:p14="http://schemas.microsoft.com/office/powerpoint/2010/main" val="1114417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Potential Hazards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Falling of persons into excavated trench or pit </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Collapse of excavation sides and falling of excavated material onto persons working within excavation trench or pit</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Collapse of temporary arrangements (shoring etc.) made to support sides of excavation.</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Collapse of adjacent structure due to excavation. </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Persons within excavation pit struck by fall of spoils from excavator buckets and other objects dropped on them. </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Worker hit by reckless driving / operation of equipment.</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Falling of workmen through bottom of excavation into abandoned empty bore of pile, disused shaft or disused sewer line or other cavities in the ground.</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Persons within excavation struck by other objects falling due to work being done at higher elevation in the nearby vicinity.</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Risk of electrocution from cables crossing or used for lighting purpose in vicinity.</a:t>
            </a:r>
          </a:p>
          <a:p>
            <a:pPr marL="342900" marR="0" lvl="0" indent="-342900">
              <a:spcBef>
                <a:spcPts val="0"/>
              </a:spcBef>
              <a:spcAft>
                <a:spcPts val="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Risk of injury due to protruding nails, sharp edges in shoring.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144326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ea typeface="Calibri" panose="020F0502020204030204" pitchFamily="34" charset="0"/>
                <a:cs typeface="Andalus" panose="02020603050405020304" pitchFamily="18" charset="-78"/>
              </a:rPr>
              <a:t>Potential Hazards </a:t>
            </a:r>
            <a:endParaRPr lang="en-US" sz="2000" b="1" dirty="0">
              <a:solidFill>
                <a:schemeClr val="bg1"/>
              </a:solidFill>
              <a:ea typeface="Calibri" panose="020F0502020204030204" pitchFamily="34" charset="0"/>
              <a:cs typeface="Andalus" panose="02020603050405020304" pitchFamily="18" charset="-78"/>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Falling of persons while climbing or getting down into excavation </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Spiking of underground electric cables with resulting flash burns and electric shock.</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Flooding with risk of drowning.</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Striking and breaking other underground utilities such as – gas (fire and explosive hazard), water (flooding), and sewage (toxic gases).</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Fire and explosion from flammable gases heavier than air and vapours especially LPG, entering excavation. </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Poisoning from gases entering from pipelines or outside. </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Suffocation / Poisoning due to burning of torches, etc. used in excavation and insufficient ventilation, or from exhaust gases produced by plants and machinery used in connection with the excavation,</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Toxic and radioactive hazards from the ground itself, usually resulting from its previous occupancy.</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Accidental explosion through use of explosive in excavation. </a:t>
            </a:r>
          </a:p>
          <a:p>
            <a:pPr marL="285750" indent="-285750">
              <a:spcAft>
                <a:spcPts val="1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Objects getting to eyes while chiselling rock, using jack hammers in hard strata, concrete. </a:t>
            </a: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SAFETY ASPECTS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301417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b="1" dirty="0">
                <a:solidFill>
                  <a:srgbClr val="000000"/>
                </a:solidFill>
                <a:ea typeface="Calibri" panose="020F0502020204030204" pitchFamily="34" charset="0"/>
              </a:rPr>
              <a:t> </a:t>
            </a: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buSzPct val="105000"/>
              <a:buFont typeface="Wingdings 3" pitchFamily="18" charset="2"/>
              <a:buChar char="p"/>
            </a:pPr>
            <a:r>
              <a:rPr lang="en-IN" dirty="0"/>
              <a:t>Excavation and trenching are among the most hazardous construction operations. </a:t>
            </a:r>
          </a:p>
          <a:p>
            <a:pPr marL="285750" indent="-285750">
              <a:buSzPct val="105000"/>
              <a:buFont typeface="Wingdings 3" pitchFamily="18" charset="2"/>
              <a:buChar char="p"/>
            </a:pPr>
            <a:r>
              <a:rPr lang="en-IN" dirty="0">
                <a:ea typeface="Calibri" panose="020F0502020204030204" pitchFamily="34" charset="0"/>
                <a:cs typeface="Andalus" panose="02020603050405020304" pitchFamily="18" charset="-78"/>
              </a:rPr>
              <a:t>This Procedure is developed to cover the safe practices required for excavation in general and specially for shoring and sloping in excavation and trenching jobs. </a:t>
            </a:r>
          </a:p>
          <a:p>
            <a:pPr marL="285750" indent="-285750">
              <a:buSzPct val="105000"/>
              <a:buFont typeface="Wingdings 3" pitchFamily="18" charset="2"/>
              <a:buChar char="p"/>
            </a:pPr>
            <a:r>
              <a:rPr lang="en-IN" dirty="0">
                <a:ea typeface="Calibri" panose="020F0502020204030204" pitchFamily="34" charset="0"/>
                <a:cs typeface="Andalus" panose="02020603050405020304" pitchFamily="18" charset="-78"/>
              </a:rPr>
              <a:t>This Procedure provides guidelines and procedure to protect personnel, property and equipment from hazards associated with excavation related activities. </a:t>
            </a:r>
          </a:p>
          <a:p>
            <a:pPr marL="285750" indent="-285750">
              <a:buSzPct val="105000"/>
              <a:buFont typeface="Wingdings 3" pitchFamily="18" charset="2"/>
              <a:buChar char="p"/>
            </a:pPr>
            <a:r>
              <a:rPr lang="en-IN" dirty="0">
                <a:ea typeface="Calibri" panose="020F0502020204030204" pitchFamily="34" charset="0"/>
                <a:cs typeface="Andalus" panose="02020603050405020304" pitchFamily="18" charset="-78"/>
              </a:rPr>
              <a:t>This Procedure role and responsibilities of all personnel associated with shoring and sloping in excavation jobs to discharge their duties effectively.</a:t>
            </a:r>
            <a:endParaRPr lang="en-US" dirty="0">
              <a:ea typeface="Calibri" panose="020F0502020204030204" pitchFamily="34" charset="0"/>
              <a:cs typeface="Andalus" panose="02020603050405020304" pitchFamily="18" charset="-78"/>
            </a:endParaRPr>
          </a:p>
          <a:p>
            <a:pPr marL="285750" indent="-285750">
              <a:buSzPct val="105000"/>
              <a:buFont typeface="Wingdings 3" panose="05040102010807070707" pitchFamily="18" charset="2"/>
              <a:buChar char="p"/>
              <a:defRPr/>
            </a:pPr>
            <a:endParaRPr lang="en-US" altLang="en-US" dirty="0">
              <a:cs typeface="Times New Roman" panose="02020603050405020304" pitchFamily="18"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95090" y="4724399"/>
            <a:ext cx="4994910" cy="1752600"/>
          </a:xfrm>
          <a:prstGeom prst="rect">
            <a:avLst/>
          </a:prstGeom>
        </p:spPr>
      </p:pic>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marR="0" lvl="0" indent="-285750">
              <a:lnSpc>
                <a:spcPct val="115000"/>
              </a:lnSpc>
              <a:spcBef>
                <a:spcPts val="0"/>
              </a:spcBef>
              <a:spcAft>
                <a:spcPts val="0"/>
              </a:spcAft>
              <a:buSzPct val="108000"/>
            </a:pPr>
            <a:r>
              <a:rPr lang="en-IN" sz="3200" dirty="0">
                <a:latin typeface="+mn-lt"/>
                <a:ea typeface="Calibri" panose="020F0502020204030204" pitchFamily="34" charset="0"/>
                <a:cs typeface="Andalus" panose="02020603050405020304" pitchFamily="18" charset="-78"/>
              </a:rPr>
              <a:t>INTRODUCTION</a:t>
            </a:r>
            <a:endParaRPr lang="en-US" sz="2800" dirty="0">
              <a:latin typeface="+mn-lt"/>
              <a:ea typeface="Calibri" panose="020F0502020204030204" pitchFamily="34" charset="0"/>
              <a:cs typeface="Andalus" panose="02020603050405020304" pitchFamily="18"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b="1" dirty="0">
                <a:solidFill>
                  <a:srgbClr val="000000"/>
                </a:solidFill>
                <a:ea typeface="Calibri" panose="020F0502020204030204" pitchFamily="34" charset="0"/>
              </a:rPr>
              <a:t> </a:t>
            </a: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spcAft>
                <a:spcPts val="10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NO Excavation work to commence without proper Work Permit. </a:t>
            </a:r>
          </a:p>
          <a:p>
            <a:pPr marL="285750" indent="-285750">
              <a:spcAft>
                <a:spcPts val="10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All the Excavations, more than 5 feet (1.5 meter) deep shall require shoring or sloping.</a:t>
            </a:r>
          </a:p>
          <a:p>
            <a:pPr marL="285750" indent="-285750">
              <a:spcAft>
                <a:spcPts val="10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Excavated material must be kept at least 3 feet (1 meter) away from the edge of the excavation. </a:t>
            </a:r>
            <a:endParaRPr lang="en-US" dirty="0">
              <a:ea typeface="Calibri" panose="020F0502020204030204" pitchFamily="34" charset="0"/>
              <a:cs typeface="Andalus" panose="02020603050405020304" pitchFamily="18" charset="-78"/>
            </a:endParaRPr>
          </a:p>
          <a:p>
            <a:pPr marL="285750" indent="-285750">
              <a:spcAft>
                <a:spcPts val="10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If the distance of the barricade is less than 6ft (1.8m) from the edge of the pit, Hard Barricades should be installed. </a:t>
            </a:r>
            <a:endParaRPr lang="en-US" dirty="0">
              <a:ea typeface="Calibri" panose="020F0502020204030204" pitchFamily="34" charset="0"/>
              <a:cs typeface="Andalus" panose="02020603050405020304" pitchFamily="18" charset="-78"/>
            </a:endParaRPr>
          </a:p>
          <a:p>
            <a:pPr marL="285750" indent="-285750">
              <a:spcAft>
                <a:spcPts val="10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If the trench is 4 feet (1.2 meter) or more deep it should be provided with standard ladder to facilitate safe entry and exit. </a:t>
            </a:r>
          </a:p>
          <a:p>
            <a:pPr marR="0" lvl="0">
              <a:spcBef>
                <a:spcPts val="0"/>
              </a:spcBef>
              <a:spcAft>
                <a:spcPts val="0"/>
              </a:spcAft>
            </a:pPr>
            <a:endParaRPr lang="en-US" dirty="0">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IN" sz="3200" dirty="0">
                <a:solidFill>
                  <a:srgbClr val="000000"/>
                </a:solidFill>
                <a:latin typeface="+mn-lt"/>
                <a:ea typeface="Calibri" panose="020F0502020204030204" pitchFamily="34" charset="0"/>
                <a:cs typeface="Andalus" panose="02020603050405020304" pitchFamily="18" charset="-78"/>
              </a:rPr>
              <a:t>EXCAVATION (HIGHLIGHTS) </a:t>
            </a:r>
          </a:p>
        </p:txBody>
      </p:sp>
    </p:spTree>
    <p:extLst>
      <p:ext uri="{BB962C8B-B14F-4D97-AF65-F5344CB8AC3E}">
        <p14:creationId xmlns:p14="http://schemas.microsoft.com/office/powerpoint/2010/main" val="273290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b="1" dirty="0">
                <a:solidFill>
                  <a:srgbClr val="000000"/>
                </a:solidFill>
                <a:ea typeface="Calibri" panose="020F0502020204030204" pitchFamily="34" charset="0"/>
              </a:rPr>
              <a:t> </a:t>
            </a: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indent="-285750">
              <a:lnSpc>
                <a:spcPct val="115000"/>
              </a:lnSpc>
              <a:spcAft>
                <a:spcPts val="1000"/>
              </a:spcAft>
              <a:buSzPct val="105000"/>
              <a:buFont typeface="Wingdings 3" panose="05040102010807070707" pitchFamily="18" charset="2"/>
              <a:buChar char="p"/>
            </a:pPr>
            <a:r>
              <a:rPr lang="en-IN" dirty="0">
                <a:solidFill>
                  <a:srgbClr val="000000"/>
                </a:solidFill>
                <a:ea typeface="Calibri" panose="020F0502020204030204" pitchFamily="34" charset="0"/>
                <a:cs typeface="Andalus" panose="02020603050405020304" pitchFamily="18" charset="-78"/>
              </a:rPr>
              <a:t>Scope and field of application </a:t>
            </a:r>
            <a:endParaRPr lang="en-US" dirty="0">
              <a:solidFill>
                <a:srgbClr val="000000"/>
              </a:solidFill>
              <a:ea typeface="Calibri" panose="020F0502020204030204" pitchFamily="34" charset="0"/>
              <a:cs typeface="Andalus" panose="02020603050405020304" pitchFamily="18" charset="-78"/>
            </a:endParaRPr>
          </a:p>
          <a:p>
            <a:pPr marL="742950" lvl="1" indent="-285750">
              <a:buSzPct val="105000"/>
              <a:buFont typeface="Wingdings 3" pitchFamily="18" charset="2"/>
              <a:buChar char=""/>
            </a:pPr>
            <a:r>
              <a:rPr lang="en-IN" dirty="0">
                <a:solidFill>
                  <a:srgbClr val="000000"/>
                </a:solidFill>
                <a:ea typeface="Calibri" panose="020F0502020204030204" pitchFamily="34" charset="0"/>
                <a:cs typeface="Andalus" panose="02020603050405020304" pitchFamily="18" charset="-78"/>
              </a:rPr>
              <a:t>This standard applies to all factories and project sites. </a:t>
            </a:r>
          </a:p>
          <a:p>
            <a:pPr marL="742950" lvl="1" indent="-285750">
              <a:buSzPct val="105000"/>
              <a:buFont typeface="Wingdings 3" pitchFamily="18" charset="2"/>
              <a:buChar char=""/>
            </a:pPr>
            <a:r>
              <a:rPr lang="en-IN" dirty="0">
                <a:solidFill>
                  <a:srgbClr val="000000"/>
                </a:solidFill>
                <a:ea typeface="Calibri" panose="020F0502020204030204" pitchFamily="34" charset="0"/>
                <a:cs typeface="Andalus" panose="02020603050405020304" pitchFamily="18" charset="-78"/>
              </a:rPr>
              <a:t>Roles and responsibilities have been defined for the persons associated with the excavation activities. </a:t>
            </a:r>
          </a:p>
          <a:p>
            <a:pPr marL="742950" lvl="1" indent="-285750">
              <a:buSzPct val="105000"/>
              <a:buFont typeface="Wingdings 3" pitchFamily="18" charset="2"/>
              <a:buChar char=""/>
            </a:pPr>
            <a:r>
              <a:rPr lang="en-IN" dirty="0">
                <a:solidFill>
                  <a:srgbClr val="000000"/>
                </a:solidFill>
                <a:ea typeface="Calibri" panose="020F0502020204030204" pitchFamily="34" charset="0"/>
                <a:cs typeface="Andalus" panose="02020603050405020304" pitchFamily="18" charset="-78"/>
              </a:rPr>
              <a:t>The practices which have been identified here are equally applicable across all factories and project sites. </a:t>
            </a:r>
            <a:endParaRPr lang="en-US" dirty="0">
              <a:solidFill>
                <a:srgbClr val="000000"/>
              </a:solidFill>
              <a:ea typeface="Calibri" panose="020F0502020204030204" pitchFamily="34" charset="0"/>
              <a:cs typeface="Andalus" panose="02020603050405020304" pitchFamily="18" charset="-78"/>
            </a:endParaRPr>
          </a:p>
          <a:p>
            <a:pPr marL="285750" marR="0" lvl="0" indent="-285750">
              <a:lnSpc>
                <a:spcPct val="115000"/>
              </a:lnSpc>
              <a:spcBef>
                <a:spcPts val="0"/>
              </a:spcBef>
              <a:spcAft>
                <a:spcPts val="0"/>
              </a:spcAft>
              <a:buFont typeface="Wingdings 3" panose="05040102010807070707" pitchFamily="18" charset="2"/>
              <a:buChar char=""/>
            </a:pPr>
            <a:endParaRPr lang="en-US" dirty="0">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IN" sz="3200" dirty="0">
                <a:solidFill>
                  <a:srgbClr val="000000"/>
                </a:solidFill>
                <a:latin typeface="+mn-lt"/>
                <a:ea typeface="Calibri" panose="020F0502020204030204" pitchFamily="34" charset="0"/>
                <a:cs typeface="Andalus" panose="02020603050405020304" pitchFamily="18" charset="-78"/>
              </a:rPr>
              <a:t>EXCAVATION (HIGHLIGHTS) </a:t>
            </a:r>
          </a:p>
        </p:txBody>
      </p:sp>
    </p:spTree>
    <p:extLst>
      <p:ext uri="{BB962C8B-B14F-4D97-AF65-F5344CB8AC3E}">
        <p14:creationId xmlns:p14="http://schemas.microsoft.com/office/powerpoint/2010/main" val="376341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28629" y="1412081"/>
            <a:ext cx="8686772" cy="376238"/>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b="1" dirty="0">
                <a:solidFill>
                  <a:srgbClr val="000000"/>
                </a:solidFill>
                <a:ea typeface="Calibri" panose="020F0502020204030204" pitchFamily="34" charset="0"/>
              </a:rPr>
              <a:t> </a:t>
            </a:r>
            <a:endParaRPr lang="en-US" dirty="0">
              <a:solidFill>
                <a:srgbClr val="000000"/>
              </a:solidFill>
              <a:ea typeface="Calibri" panose="020F0502020204030204" pitchFamily="34" charset="0"/>
            </a:endParaRPr>
          </a:p>
        </p:txBody>
      </p:sp>
      <p:sp>
        <p:nvSpPr>
          <p:cNvPr id="7" name="Rectangle 6"/>
          <p:cNvSpPr>
            <a:spLocks noChangeArrowheads="1"/>
          </p:cNvSpPr>
          <p:nvPr/>
        </p:nvSpPr>
        <p:spPr bwMode="gray">
          <a:xfrm>
            <a:off x="228600" y="1788318"/>
            <a:ext cx="8686800" cy="4688681"/>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b="1" dirty="0">
                <a:ea typeface="Calibri" panose="020F0502020204030204" pitchFamily="34" charset="0"/>
                <a:cs typeface="Andalus" panose="02020603050405020304" pitchFamily="18" charset="-78"/>
              </a:rPr>
              <a:t>TRENCH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Generally long, narrow, and deeper than its width, but the width of a trench is not greater than 4.5 meter (15 feet) at the bottom.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Relatively small volume of earth involved.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Used for installation or maintenance of underground pipelines, conduit, cables, or footings for buildings without basement.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Size generally makes shoring more economical than sloping of banks.</a:t>
            </a:r>
          </a:p>
          <a:p>
            <a:pPr marL="285750" marR="0" lvl="0" indent="-285750">
              <a:spcBef>
                <a:spcPts val="0"/>
              </a:spcBef>
              <a:spcAft>
                <a:spcPts val="0"/>
              </a:spcAft>
              <a:buSzPct val="105000"/>
              <a:buFont typeface="Wingdings 3" pitchFamily="18" charset="2"/>
              <a:buChar char="p"/>
            </a:pPr>
            <a:r>
              <a:rPr lang="en-IN" b="1" dirty="0">
                <a:ea typeface="Calibri" panose="020F0502020204030204" pitchFamily="34" charset="0"/>
                <a:cs typeface="Andalus" panose="02020603050405020304" pitchFamily="18" charset="-78"/>
              </a:rPr>
              <a:t>EXCAVATION-</a:t>
            </a:r>
            <a:r>
              <a:rPr lang="en-IN" dirty="0">
                <a:ea typeface="Calibri" panose="020F0502020204030204" pitchFamily="34" charset="0"/>
                <a:cs typeface="Andalus" panose="02020603050405020304" pitchFamily="18" charset="-78"/>
              </a:rPr>
              <a:t>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Any man-made cut, cavity, trench or depression in earth surface formed by earth removal.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Relatively large volume of earth is involved.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Generally have relatively equal dimensions of width and length.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Depth will vary but usually is lesser than the smaller dimension.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Used for basements, installation or maintenance of underground tanks and pipelines, piling, culverts, and larger spread footings. </a:t>
            </a:r>
          </a:p>
          <a:p>
            <a:pPr marL="742950" lvl="1" indent="-285750">
              <a:buSzPct val="100000"/>
              <a:buFont typeface="Wingdings 3" pitchFamily="18" charset="2"/>
              <a:buChar char=""/>
            </a:pPr>
            <a:r>
              <a:rPr lang="en-IN" dirty="0">
                <a:ea typeface="Calibri" panose="020F0502020204030204" pitchFamily="34" charset="0"/>
                <a:cs typeface="Andalus" panose="02020603050405020304" pitchFamily="18" charset="-78"/>
              </a:rPr>
              <a:t>Size generally makes sloping of banks more economical than shoring.</a:t>
            </a:r>
            <a:endParaRPr lang="en-US" dirty="0">
              <a:ea typeface="Calibri" panose="020F0502020204030204" pitchFamily="34" charset="0"/>
              <a:cs typeface="Andalus" panose="02020603050405020304" pitchFamily="18" charset="-78"/>
            </a:endParaRPr>
          </a:p>
          <a:p>
            <a:pPr marL="285750" marR="0" lvl="0" indent="-285750">
              <a:spcBef>
                <a:spcPts val="0"/>
              </a:spcBef>
              <a:spcAft>
                <a:spcPts val="0"/>
              </a:spcAft>
              <a:buFont typeface="Wingdings 2" panose="05020102010507070707" pitchFamily="18" charset="2"/>
              <a:buChar char="³"/>
            </a:pPr>
            <a:endParaRPr lang="en-US" dirty="0">
              <a:solidFill>
                <a:srgbClr val="000000"/>
              </a:solidFill>
              <a:ea typeface="Calibri" panose="020F0502020204030204" pitchFamily="34" charset="0"/>
              <a:cs typeface="Andalus" panose="02020603050405020304" pitchFamily="18" charset="-78"/>
            </a:endParaRPr>
          </a:p>
        </p:txBody>
      </p:sp>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DEFINITIONS</a:t>
            </a:r>
            <a:endParaRPr lang="en-IN" sz="3200" dirty="0">
              <a:solidFill>
                <a:srgbClr val="000000"/>
              </a:solidFill>
              <a:latin typeface="+mn-lt"/>
              <a:ea typeface="Calibri" panose="020F0502020204030204" pitchFamily="34" charset="0"/>
              <a:cs typeface="Andalus" panose="02020603050405020304" pitchFamily="18" charset="-78"/>
            </a:endParaRPr>
          </a:p>
        </p:txBody>
      </p:sp>
    </p:spTree>
    <p:extLst>
      <p:ext uri="{BB962C8B-B14F-4D97-AF65-F5344CB8AC3E}">
        <p14:creationId xmlns:p14="http://schemas.microsoft.com/office/powerpoint/2010/main" val="174819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DEFINITIONS</a:t>
            </a:r>
            <a:endParaRPr lang="en-IN" sz="3200" dirty="0">
              <a:solidFill>
                <a:srgbClr val="000000"/>
              </a:solidFill>
              <a:latin typeface="+mn-lt"/>
              <a:ea typeface="Calibri" panose="020F0502020204030204" pitchFamily="34" charset="0"/>
              <a:cs typeface="Andalus" panose="02020603050405020304" pitchFamily="18" charset="-78"/>
            </a:endParaRPr>
          </a:p>
        </p:txBody>
      </p:sp>
      <p:sp>
        <p:nvSpPr>
          <p:cNvPr id="5" name="Rectangle 2"/>
          <p:cNvSpPr>
            <a:spLocks noChangeArrowheads="1"/>
          </p:cNvSpPr>
          <p:nvPr/>
        </p:nvSpPr>
        <p:spPr bwMode="gray">
          <a:xfrm>
            <a:off x="228599" y="1412081"/>
            <a:ext cx="4267201" cy="363536"/>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a:solidFill>
                  <a:schemeClr val="bg1"/>
                </a:solidFill>
                <a:ea typeface="Calibri" panose="020F0502020204030204" pitchFamily="34" charset="0"/>
                <a:cs typeface="Andalus" panose="02020603050405020304" pitchFamily="18" charset="-78"/>
              </a:rPr>
              <a:t>Shoring</a:t>
            </a:r>
            <a:endParaRPr lang="en-US" sz="2000" dirty="0">
              <a:solidFill>
                <a:schemeClr val="bg1"/>
              </a:solidFill>
              <a:ea typeface="Calibri" panose="020F0502020204030204" pitchFamily="34" charset="0"/>
            </a:endParaRPr>
          </a:p>
        </p:txBody>
      </p:sp>
      <p:sp>
        <p:nvSpPr>
          <p:cNvPr id="12" name="Rectangle 2"/>
          <p:cNvSpPr>
            <a:spLocks noChangeArrowheads="1"/>
          </p:cNvSpPr>
          <p:nvPr/>
        </p:nvSpPr>
        <p:spPr bwMode="gray">
          <a:xfrm>
            <a:off x="4648199" y="1412081"/>
            <a:ext cx="4267201" cy="363536"/>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a:solidFill>
                  <a:schemeClr val="bg1"/>
                </a:solidFill>
                <a:ea typeface="Calibri" panose="020F0502020204030204" pitchFamily="34" charset="0"/>
                <a:cs typeface="Andalus" panose="02020603050405020304" pitchFamily="18" charset="-78"/>
              </a:rPr>
              <a:t>Angle of repose</a:t>
            </a:r>
            <a:endParaRPr lang="en-US" sz="2000" b="1" dirty="0">
              <a:solidFill>
                <a:schemeClr val="bg1"/>
              </a:solidFill>
              <a:ea typeface="Calibri" panose="020F0502020204030204" pitchFamily="34" charset="0"/>
            </a:endParaRPr>
          </a:p>
        </p:txBody>
      </p:sp>
      <p:sp>
        <p:nvSpPr>
          <p:cNvPr id="7" name="Rectangle 6"/>
          <p:cNvSpPr>
            <a:spLocks noChangeArrowheads="1"/>
          </p:cNvSpPr>
          <p:nvPr/>
        </p:nvSpPr>
        <p:spPr bwMode="gray">
          <a:xfrm>
            <a:off x="228600" y="1775617"/>
            <a:ext cx="4267200" cy="4663279"/>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indent="-342900">
              <a:buSzPct val="105000"/>
              <a:buFont typeface="Wingdings 3" pitchFamily="18" charset="2"/>
              <a:buChar char="p"/>
            </a:pPr>
            <a:r>
              <a:rPr lang="en-IN">
                <a:solidFill>
                  <a:srgbClr val="000000"/>
                </a:solidFill>
                <a:ea typeface="Calibri" panose="020F0502020204030204" pitchFamily="34" charset="0"/>
                <a:cs typeface="Andalus" panose="02020603050405020304" pitchFamily="18" charset="-78"/>
              </a:rPr>
              <a:t>It is a temporary structure that supports the sides of an excavation and protects against cave –in. </a:t>
            </a:r>
            <a:endParaRPr lang="en-US" dirty="0">
              <a:solidFill>
                <a:srgbClr val="000000"/>
              </a:solidFill>
              <a:ea typeface="Calibri" panose="020F0502020204030204" pitchFamily="34" charset="0"/>
              <a:cs typeface="Andalus" panose="02020603050405020304" pitchFamily="18" charset="-78"/>
            </a:endParaRPr>
          </a:p>
        </p:txBody>
      </p:sp>
      <p:sp>
        <p:nvSpPr>
          <p:cNvPr id="13" name="Rectangle 12"/>
          <p:cNvSpPr>
            <a:spLocks noChangeArrowheads="1"/>
          </p:cNvSpPr>
          <p:nvPr/>
        </p:nvSpPr>
        <p:spPr bwMode="gray">
          <a:xfrm>
            <a:off x="4648199" y="1775617"/>
            <a:ext cx="4267200" cy="4663279"/>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anose="05040102010807070707" pitchFamily="18" charset="2"/>
              <a:buChar char="p"/>
            </a:pPr>
            <a:r>
              <a:rPr lang="en-IN">
                <a:solidFill>
                  <a:srgbClr val="000000"/>
                </a:solidFill>
                <a:ea typeface="Calibri" panose="020F0502020204030204" pitchFamily="34" charset="0"/>
                <a:cs typeface="Andalus" panose="02020603050405020304" pitchFamily="18" charset="-78"/>
              </a:rPr>
              <a:t>The greatest angle above the horizontal plane at which the material rests without sliding.</a:t>
            </a:r>
            <a:endParaRPr lang="en-US" dirty="0">
              <a:solidFill>
                <a:srgbClr val="000000"/>
              </a:solidFill>
              <a:ea typeface="Calibri" panose="020F0502020204030204" pitchFamily="34" charset="0"/>
              <a:cs typeface="Andalus" panose="02020603050405020304" pitchFamily="18" charset="-78"/>
            </a:endParaRPr>
          </a:p>
        </p:txBody>
      </p:sp>
      <p:pic>
        <p:nvPicPr>
          <p:cNvPr id="15" name="Picture 1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606" y="4572000"/>
            <a:ext cx="3675185" cy="167640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6499" y="4572000"/>
            <a:ext cx="3530600" cy="1676400"/>
          </a:xfrm>
          <a:prstGeom prst="rect">
            <a:avLst/>
          </a:prstGeom>
        </p:spPr>
      </p:pic>
    </p:spTree>
    <p:extLst>
      <p:ext uri="{BB962C8B-B14F-4D97-AF65-F5344CB8AC3E}">
        <p14:creationId xmlns:p14="http://schemas.microsoft.com/office/powerpoint/2010/main" val="276071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457200" y="609600"/>
            <a:ext cx="8229600" cy="609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en-US" sz="3200" dirty="0">
                <a:solidFill>
                  <a:srgbClr val="000000"/>
                </a:solidFill>
                <a:latin typeface="+mn-lt"/>
                <a:ea typeface="Calibri" panose="020F0502020204030204" pitchFamily="34" charset="0"/>
                <a:cs typeface="Andalus" panose="02020603050405020304" pitchFamily="18" charset="-78"/>
              </a:rPr>
              <a:t>DEFINITIONS</a:t>
            </a:r>
            <a:endParaRPr lang="en-IN" sz="3200" dirty="0">
              <a:solidFill>
                <a:srgbClr val="000000"/>
              </a:solidFill>
              <a:latin typeface="+mn-lt"/>
              <a:ea typeface="Calibri" panose="020F0502020204030204" pitchFamily="34" charset="0"/>
              <a:cs typeface="Andalus" panose="02020603050405020304" pitchFamily="18" charset="-78"/>
            </a:endParaRPr>
          </a:p>
        </p:txBody>
      </p:sp>
      <p:sp>
        <p:nvSpPr>
          <p:cNvPr id="5" name="Rectangle 2"/>
          <p:cNvSpPr>
            <a:spLocks noChangeArrowheads="1"/>
          </p:cNvSpPr>
          <p:nvPr/>
        </p:nvSpPr>
        <p:spPr bwMode="gray">
          <a:xfrm>
            <a:off x="228599" y="1412081"/>
            <a:ext cx="4267201" cy="363536"/>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dirty="0">
                <a:solidFill>
                  <a:schemeClr val="bg1"/>
                </a:solidFill>
                <a:ea typeface="Calibri" panose="020F0502020204030204" pitchFamily="34" charset="0"/>
                <a:cs typeface="Andalus" panose="02020603050405020304" pitchFamily="18" charset="-78"/>
              </a:rPr>
              <a:t>Ramp</a:t>
            </a:r>
            <a:endParaRPr lang="en-US" sz="2000" b="1" dirty="0">
              <a:solidFill>
                <a:schemeClr val="bg1"/>
              </a:solidFill>
              <a:ea typeface="Calibri" panose="020F0502020204030204" pitchFamily="34" charset="0"/>
            </a:endParaRPr>
          </a:p>
        </p:txBody>
      </p:sp>
      <p:sp>
        <p:nvSpPr>
          <p:cNvPr id="12" name="Rectangle 2"/>
          <p:cNvSpPr>
            <a:spLocks noChangeArrowheads="1"/>
          </p:cNvSpPr>
          <p:nvPr/>
        </p:nvSpPr>
        <p:spPr bwMode="gray">
          <a:xfrm>
            <a:off x="4648199" y="1412081"/>
            <a:ext cx="4267201" cy="363536"/>
          </a:xfrm>
          <a:prstGeom prst="rect">
            <a:avLst/>
          </a:prstGeom>
          <a:solidFill>
            <a:schemeClr val="tx2"/>
          </a:solidFill>
          <a:ln w="28575">
            <a:solidFill>
              <a:schemeClr val="tx1"/>
            </a:solidFill>
            <a:miter lim="800000"/>
            <a:headEnd/>
            <a:tailEnd/>
          </a:ln>
          <a:effectLst>
            <a:outerShdw dist="53882" dir="2700000" algn="ctr" rotWithShape="0">
              <a:srgbClr val="B2B2B2"/>
            </a:outerShdw>
          </a:effectLst>
        </p:spPr>
        <p:txBody>
          <a:bodyPr lIns="288000" tIns="0" rIns="0" bIns="0" anchor="ctr"/>
          <a:lstStyle/>
          <a:p>
            <a:pPr marL="285750" indent="-285750">
              <a:spcBef>
                <a:spcPts val="0"/>
              </a:spcBef>
              <a:spcAft>
                <a:spcPts val="0"/>
              </a:spcAft>
              <a:buSzPct val="105000"/>
              <a:defRPr/>
            </a:pPr>
            <a:r>
              <a:rPr lang="en-IN" sz="2000" b="1" dirty="0">
                <a:solidFill>
                  <a:schemeClr val="bg1"/>
                </a:solidFill>
                <a:ea typeface="Calibri" panose="020F0502020204030204" pitchFamily="34" charset="0"/>
                <a:cs typeface="Andalus" panose="02020603050405020304" pitchFamily="18" charset="-78"/>
              </a:rPr>
              <a:t>Cave-in</a:t>
            </a:r>
            <a:endParaRPr lang="en-US" sz="2000" b="1" dirty="0">
              <a:solidFill>
                <a:schemeClr val="bg1"/>
              </a:solidFill>
              <a:ea typeface="Calibri" panose="020F0502020204030204" pitchFamily="34" charset="0"/>
            </a:endParaRPr>
          </a:p>
        </p:txBody>
      </p:sp>
      <p:sp>
        <p:nvSpPr>
          <p:cNvPr id="7" name="Rectangle 6"/>
          <p:cNvSpPr>
            <a:spLocks noChangeArrowheads="1"/>
          </p:cNvSpPr>
          <p:nvPr/>
        </p:nvSpPr>
        <p:spPr bwMode="gray">
          <a:xfrm>
            <a:off x="228600" y="1775617"/>
            <a:ext cx="4267200" cy="4663279"/>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285750" marR="0" lvl="0" indent="-28575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An inclined walking surface specifically provided to gain access from one point to another and is constructed from earth or from structural members such as steel or wood. </a:t>
            </a:r>
            <a:endParaRPr lang="en-US" dirty="0">
              <a:solidFill>
                <a:srgbClr val="000000"/>
              </a:solidFill>
              <a:ea typeface="Calibri" panose="020F0502020204030204" pitchFamily="34" charset="0"/>
              <a:cs typeface="Andalus" panose="02020603050405020304" pitchFamily="18" charset="-78"/>
            </a:endParaRPr>
          </a:p>
        </p:txBody>
      </p:sp>
      <p:sp>
        <p:nvSpPr>
          <p:cNvPr id="13" name="Rectangle 12"/>
          <p:cNvSpPr>
            <a:spLocks noChangeArrowheads="1"/>
          </p:cNvSpPr>
          <p:nvPr/>
        </p:nvSpPr>
        <p:spPr bwMode="gray">
          <a:xfrm>
            <a:off x="4648199" y="1775617"/>
            <a:ext cx="4267200" cy="4663279"/>
          </a:xfrm>
          <a:prstGeom prst="rect">
            <a:avLst/>
          </a:prstGeom>
          <a:gradFill rotWithShape="1">
            <a:gsLst>
              <a:gs pos="0">
                <a:srgbClr val="EAEAEA"/>
              </a:gs>
              <a:gs pos="100000">
                <a:schemeClr val="bg1"/>
              </a:gs>
            </a:gsLst>
            <a:lin ang="5400000" scaled="1"/>
          </a:gradFill>
          <a:ln w="28575">
            <a:solidFill>
              <a:schemeClr val="tx1"/>
            </a:solidFill>
            <a:miter lim="800000"/>
            <a:headEnd/>
            <a:tailEnd/>
          </a:ln>
          <a:effectLst>
            <a:outerShdw dist="53882" dir="2700000" algn="ctr" rotWithShape="0">
              <a:srgbClr val="B2B2B2"/>
            </a:outerShdw>
          </a:effectLst>
        </p:spPr>
        <p:txBody>
          <a:bodyPr lIns="144000" tIns="36000" rIns="144000" bIns="144000"/>
          <a:lstStyle/>
          <a:p>
            <a:pPr marL="342900" marR="0" lvl="0" indent="-342900">
              <a:spcBef>
                <a:spcPts val="0"/>
              </a:spcBef>
              <a:spcAft>
                <a:spcPts val="0"/>
              </a:spcAft>
              <a:buSzPct val="105000"/>
              <a:buFont typeface="Wingdings 3" pitchFamily="18" charset="2"/>
              <a:buChar char="p"/>
            </a:pPr>
            <a:r>
              <a:rPr lang="en-IN" dirty="0">
                <a:solidFill>
                  <a:srgbClr val="000000"/>
                </a:solidFill>
                <a:ea typeface="Calibri" panose="020F0502020204030204" pitchFamily="34" charset="0"/>
                <a:cs typeface="Andalus" panose="02020603050405020304" pitchFamily="18" charset="-78"/>
              </a:rPr>
              <a:t>Separation of mass of soil or rock material from the side of an excavation or loss of soil from under a trench shield or supporting system and its sudden movement into the excavation in quantity that it could entrap, bury, injure or immobilize a person(s).</a:t>
            </a:r>
            <a:endParaRPr lang="en-US" dirty="0">
              <a:solidFill>
                <a:srgbClr val="000000"/>
              </a:solidFill>
              <a:ea typeface="Calibri" panose="020F0502020204030204" pitchFamily="34" charset="0"/>
              <a:cs typeface="Andalus" panose="02020603050405020304" pitchFamily="18" charset="-78"/>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98" y="4800600"/>
            <a:ext cx="3581401" cy="147732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352" y="4815364"/>
            <a:ext cx="3516893" cy="1447800"/>
          </a:xfrm>
          <a:prstGeom prst="rect">
            <a:avLst/>
          </a:prstGeom>
        </p:spPr>
      </p:pic>
    </p:spTree>
    <p:extLst>
      <p:ext uri="{BB962C8B-B14F-4D97-AF65-F5344CB8AC3E}">
        <p14:creationId xmlns:p14="http://schemas.microsoft.com/office/powerpoint/2010/main" val="30136697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0180CB-08B1-436B-9799-0C76022FBD6C}">
  <ds:schemaRefs>
    <ds:schemaRef ds:uri="http://purl.org/dc/dcmitype/"/>
    <ds:schemaRef ds:uri="http://schemas.microsoft.com/office/2006/documentManagement/types"/>
    <ds:schemaRef ds:uri="http://schemas.openxmlformats.org/package/2006/metadata/core-properties"/>
    <ds:schemaRef ds:uri="http://schemas.microsoft.com/sharepoint/v3"/>
    <ds:schemaRef ds:uri="http://schemas.microsoft.com/office/infopath/2007/PartnerControls"/>
    <ds:schemaRef ds:uri="http://purl.org/dc/elements/1.1/"/>
    <ds:schemaRef ds:uri="0f0eb950-47b7-49a7-b2b9-b0c411c9c3b8"/>
    <ds:schemaRef ds:uri="http://www.w3.org/XML/1998/namespace"/>
    <ds:schemaRef ds:uri="http://purl.org/dc/terms/"/>
    <ds:schemaRef ds:uri="http://schemas.microsoft.com/sharepoint/v3/fields"/>
    <ds:schemaRef ds:uri="B6023AA3-3CEE-413F-91F8-322A2644F388"/>
    <ds:schemaRef ds:uri="http://schemas.microsoft.com/office/2006/metadata/properties"/>
  </ds:schemaRefs>
</ds:datastoreItem>
</file>

<file path=customXml/itemProps2.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ES-501_BG-001</Template>
  <TotalTime>4120</TotalTime>
  <Words>3696</Words>
  <Application>Microsoft Office PowerPoint</Application>
  <PresentationFormat>On-screen Show (4:3)</PresentationFormat>
  <Paragraphs>308</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Cooper Black</vt:lpstr>
      <vt:lpstr>Webdings</vt:lpstr>
      <vt:lpstr>Wingdings</vt:lpstr>
      <vt:lpstr>Wingdings 2</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717</cp:revision>
  <cp:lastPrinted>2014-11-21T06:58:07Z</cp:lastPrinted>
  <dcterms:created xsi:type="dcterms:W3CDTF">2014-04-07T11:41:40Z</dcterms:created>
  <dcterms:modified xsi:type="dcterms:W3CDTF">2021-02-02T04:49:11Z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