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8" r:id="rId5"/>
  </p:sldMasterIdLst>
  <p:notesMasterIdLst>
    <p:notesMasterId r:id="rId31"/>
  </p:notesMasterIdLst>
  <p:sldIdLst>
    <p:sldId id="347" r:id="rId6"/>
    <p:sldId id="395" r:id="rId7"/>
    <p:sldId id="375" r:id="rId8"/>
    <p:sldId id="403" r:id="rId9"/>
    <p:sldId id="376" r:id="rId10"/>
    <p:sldId id="397" r:id="rId11"/>
    <p:sldId id="398" r:id="rId12"/>
    <p:sldId id="399" r:id="rId13"/>
    <p:sldId id="400" r:id="rId14"/>
    <p:sldId id="401" r:id="rId15"/>
    <p:sldId id="402"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303" r:id="rId3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FF"/>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81" d="100"/>
          <a:sy n="81" d="100"/>
        </p:scale>
        <p:origin x="1435"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B633DA4D-5E86-4082-915E-82C79984A207}" type="slidenum">
              <a:rPr altLang="en-US"/>
              <a:pPr/>
              <a:t>3</a:t>
            </a:fld>
            <a:endParaRPr lang="en-IN" altLang="en-US"/>
          </a:p>
        </p:txBody>
      </p:sp>
      <p:sp>
        <p:nvSpPr>
          <p:cNvPr id="19459"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C4452433-E66E-4ED1-B7B7-E7EC07B14C6F}" type="slidenum">
              <a:rPr lang="en-GB" altLang="en-US" sz="1300"/>
              <a:pPr algn="r" defTabSz="947738" eaLnBrk="1" hangingPunct="1"/>
              <a:t>3</a:t>
            </a:fld>
            <a:endParaRPr lang="en-GB" altLang="en-US" sz="1300"/>
          </a:p>
        </p:txBody>
      </p:sp>
      <p:sp>
        <p:nvSpPr>
          <p:cNvPr id="19460" name="Rectangle 2"/>
          <p:cNvSpPr>
            <a:spLocks noGrp="1" noRot="1" noChangeAspect="1" noChangeArrowheads="1" noTextEdit="1"/>
          </p:cNvSpPr>
          <p:nvPr>
            <p:ph type="sldImg"/>
          </p:nvPr>
        </p:nvSpPr>
        <p:spPr>
          <a:xfrm>
            <a:off x="917575" y="744538"/>
            <a:ext cx="4964113" cy="3724275"/>
          </a:xfrm>
          <a:ln/>
        </p:spPr>
      </p:sp>
      <p:sp>
        <p:nvSpPr>
          <p:cNvPr id="19461"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113706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25</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7336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93901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6080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75706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4193475136"/>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719997"/>
            <a:ext cx="8153400" cy="830997"/>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rPr>
              <a:t>FALL PROTECTION</a:t>
            </a:r>
          </a:p>
        </p:txBody>
      </p:sp>
      <p:sp>
        <p:nvSpPr>
          <p:cNvPr id="3" name="Rectangle 2"/>
          <p:cNvSpPr/>
          <p:nvPr/>
        </p:nvSpPr>
        <p:spPr>
          <a:xfrm>
            <a:off x="-152400" y="914400"/>
            <a:ext cx="9296400" cy="830997"/>
          </a:xfrm>
          <a:prstGeom prst="rect">
            <a:avLst/>
          </a:prstGeom>
          <a:noFill/>
        </p:spPr>
        <p:txBody>
          <a:bodyPr wrap="square" lIns="91440" tIns="45720" rIns="91440" bIns="45720">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rPr>
              <a:t>CONSTRUCTION SAFETY </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ndParaRPr>
          </a:p>
        </p:txBody>
      </p:sp>
      <p:pic>
        <p:nvPicPr>
          <p:cNvPr id="1026" name="Picture 2" descr="Image result for FALL PROTEC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02"/>
          <a:stretch/>
        </p:blipFill>
        <p:spPr bwMode="auto">
          <a:xfrm>
            <a:off x="2438400" y="2743200"/>
            <a:ext cx="4495800" cy="371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0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Bef>
                <a:spcPts val="0"/>
              </a:spcBef>
            </a:pPr>
            <a:r>
              <a:rPr lang="en-IN" sz="3200" dirty="0">
                <a:latin typeface="+mn-lt"/>
                <a:ea typeface="Calibri" panose="020F0502020204030204" pitchFamily="34" charset="0"/>
                <a:cs typeface="Times New Roman" panose="02020603050405020304" pitchFamily="18" charset="0"/>
              </a:rPr>
              <a:t>DEFINITIONS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Protection from Falling Objects: </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When employees are potentially exposed to falling objects, employers must provide hard hats and must implement one of the following: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Toe boards or screens.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Erect a canopy structure to catch falling objects. </a:t>
            </a:r>
            <a:endParaRPr lang="en-US" dirty="0">
              <a:ea typeface="Calibri" panose="020F0502020204030204" pitchFamily="34" charset="0"/>
              <a:cs typeface="Times New Roman" panose="02020603050405020304" pitchFamily="18" charset="0"/>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Barricade the area under the working area to keep employees (and others) away from the fall hazards. </a:t>
            </a:r>
            <a:endParaRPr lang="en-US"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962400"/>
            <a:ext cx="2667000" cy="193872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886200"/>
            <a:ext cx="2612144" cy="19812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3962400"/>
            <a:ext cx="2865992" cy="1913916"/>
          </a:xfrm>
          <a:prstGeom prst="rect">
            <a:avLst/>
          </a:prstGeom>
        </p:spPr>
      </p:pic>
      <p:sp>
        <p:nvSpPr>
          <p:cNvPr id="13" name="Rectangle 12"/>
          <p:cNvSpPr/>
          <p:nvPr/>
        </p:nvSpPr>
        <p:spPr>
          <a:xfrm>
            <a:off x="304800" y="5955268"/>
            <a:ext cx="2250809" cy="369332"/>
          </a:xfrm>
          <a:prstGeom prst="rect">
            <a:avLst/>
          </a:prstGeom>
        </p:spPr>
        <p:txBody>
          <a:bodyPr wrap="none">
            <a:spAutoFit/>
          </a:bodyPr>
          <a:lstStyle/>
          <a:p>
            <a:r>
              <a:rPr lang="en-IN" dirty="0">
                <a:ea typeface="Calibri" panose="020F0502020204030204" pitchFamily="34" charset="0"/>
                <a:cs typeface="Times New Roman" panose="02020603050405020304" pitchFamily="18" charset="0"/>
              </a:rPr>
              <a:t>Toe boards or screens</a:t>
            </a:r>
            <a:endParaRPr lang="en-US" dirty="0"/>
          </a:p>
        </p:txBody>
      </p:sp>
      <p:sp>
        <p:nvSpPr>
          <p:cNvPr id="14" name="Rectangle 13"/>
          <p:cNvSpPr/>
          <p:nvPr/>
        </p:nvSpPr>
        <p:spPr>
          <a:xfrm>
            <a:off x="3200400" y="5830669"/>
            <a:ext cx="2895600" cy="584775"/>
          </a:xfrm>
          <a:prstGeom prst="rect">
            <a:avLst/>
          </a:prstGeom>
          <a:noFill/>
        </p:spPr>
        <p:txBody>
          <a:bodyPr wrap="square">
            <a:spAutoFit/>
          </a:bodyPr>
          <a:lstStyle/>
          <a:p>
            <a:r>
              <a:rPr lang="en-IN" sz="1600" dirty="0">
                <a:ea typeface="Calibri" panose="020F0502020204030204" pitchFamily="34" charset="0"/>
                <a:cs typeface="Times New Roman" panose="02020603050405020304" pitchFamily="18" charset="0"/>
              </a:rPr>
              <a:t>Erect a canopy structure to catch falling objects</a:t>
            </a:r>
            <a:endParaRPr lang="en-US" sz="1600" dirty="0"/>
          </a:p>
        </p:txBody>
      </p:sp>
      <p:sp>
        <p:nvSpPr>
          <p:cNvPr id="15" name="Rectangle 14"/>
          <p:cNvSpPr/>
          <p:nvPr/>
        </p:nvSpPr>
        <p:spPr>
          <a:xfrm>
            <a:off x="6096000" y="5922967"/>
            <a:ext cx="2971800" cy="584775"/>
          </a:xfrm>
          <a:prstGeom prst="rect">
            <a:avLst/>
          </a:prstGeom>
        </p:spPr>
        <p:txBody>
          <a:bodyPr wrap="square">
            <a:spAutoFit/>
          </a:bodyPr>
          <a:lstStyle/>
          <a:p>
            <a:r>
              <a:rPr lang="en-IN" sz="1600" dirty="0">
                <a:ea typeface="Calibri" panose="020F0502020204030204" pitchFamily="34" charset="0"/>
                <a:cs typeface="Times New Roman" panose="02020603050405020304" pitchFamily="18" charset="0"/>
              </a:rPr>
              <a:t>Barricade the area under the working area to keep employees </a:t>
            </a:r>
            <a:endParaRPr lang="en-US" sz="1600" dirty="0"/>
          </a:p>
        </p:txBody>
      </p:sp>
    </p:spTree>
    <p:extLst>
      <p:ext uri="{BB962C8B-B14F-4D97-AF65-F5344CB8AC3E}">
        <p14:creationId xmlns:p14="http://schemas.microsoft.com/office/powerpoint/2010/main" val="245106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GUARD RAILS </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Top edge height of top rails must be 42 inches + 3 inches above the walking/working surface.  Guardrail systems must be able to withstand a force of at least 200 pounds (applied within 2 inches of the top edge) in any outward or downward direction. </a:t>
            </a:r>
            <a:endParaRPr lang="en-US" dirty="0">
              <a:ea typeface="Calibri" panose="020F0502020204030204" pitchFamily="34" charset="0"/>
              <a:cs typeface="Times New Roman" panose="02020603050405020304" pitchFamily="18" charset="0"/>
            </a:endParaRPr>
          </a:p>
          <a:p>
            <a:pPr marL="742950" lvl="1" indent="-285750">
              <a:lnSpc>
                <a:spcPct val="1150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Steel or plastic banding cannot be used at top rails or mid rails. If wire rope is used for top rails, it must be flagged at every 6-foot intervals with highly visible material. </a:t>
            </a:r>
          </a:p>
          <a:p>
            <a:pPr marL="742950" lvl="1" indent="-285750">
              <a:lnSpc>
                <a:spcPct val="1150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Top edge height of top rails must be 42 inches + 3 inches above the walking/working surface. </a:t>
            </a:r>
            <a:endParaRPr lang="en-US" dirty="0">
              <a:ea typeface="Calibri" panose="020F0502020204030204" pitchFamily="34" charset="0"/>
              <a:cs typeface="Times New Roman" panose="02020603050405020304" pitchFamily="18" charset="0"/>
            </a:endParaRPr>
          </a:p>
          <a:p>
            <a:pPr marL="742950" lvl="1" indent="-285750">
              <a:lnSpc>
                <a:spcPct val="1150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Guardrail systems must be able to withstand a force of at least 200 pounds (applied within 2 inches of the top edge) in any outward or downward direction. </a:t>
            </a:r>
            <a:endParaRPr lang="en-US" dirty="0">
              <a:ea typeface="Calibri" panose="020F0502020204030204" pitchFamily="34" charset="0"/>
              <a:cs typeface="Times New Roman" panose="02020603050405020304" pitchFamily="18" charset="0"/>
            </a:endParaRPr>
          </a:p>
          <a:p>
            <a:pPr marL="742950" lvl="1" indent="-285750">
              <a:lnSpc>
                <a:spcPct val="1150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Steel or plastic banding cannot be used at top rails or mid rails. If wire rope is used for top rails, it must be flagged at every 6-foot intervals with highly visible material. </a:t>
            </a:r>
            <a:endParaRPr lang="en-US" dirty="0">
              <a:ea typeface="Calibri" panose="020F0502020204030204" pitchFamily="34" charset="0"/>
              <a:cs typeface="Times New Roman" panose="02020603050405020304" pitchFamily="18" charset="0"/>
            </a:endParaRPr>
          </a:p>
        </p:txBody>
      </p:sp>
      <p:pic>
        <p:nvPicPr>
          <p:cNvPr id="16" name="Picture 2" descr="Image result"/>
          <p:cNvPicPr>
            <a:picLocks noChangeAspect="1" noChangeArrowheads="1"/>
          </p:cNvPicPr>
          <p:nvPr/>
        </p:nvPicPr>
        <p:blipFill>
          <a:blip r:embed="rId2" cstate="print">
            <a:clrChange>
              <a:clrFrom>
                <a:srgbClr val="FFFFFF"/>
              </a:clrFrom>
              <a:clrTo>
                <a:srgbClr val="FFFFFF">
                  <a:alpha val="0"/>
                </a:srgbClr>
              </a:clrTo>
            </a:clrChange>
            <a:lum contrast="-1000"/>
            <a:extLst>
              <a:ext uri="{28A0092B-C50C-407E-A947-70E740481C1C}">
                <a14:useLocalDpi xmlns:a14="http://schemas.microsoft.com/office/drawing/2010/main" val="0"/>
              </a:ext>
            </a:extLst>
          </a:blip>
          <a:srcRect/>
          <a:stretch>
            <a:fillRect/>
          </a:stretch>
        </p:blipFill>
        <p:spPr bwMode="auto">
          <a:xfrm rot="220490">
            <a:off x="6839446" y="2961721"/>
            <a:ext cx="2123141"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PERSONAL FALL ARREST SYSTEMS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All personal fall arrest system components must be kept in good operating condition.</a:t>
            </a: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Personal fall arrest components must be thoroughly inspected by the user prior to each use. </a:t>
            </a: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Defective personal fall arrest system components must be removed from service immediately and repaired or discarded</a:t>
            </a:r>
            <a:endParaRPr lang="en-US" dirty="0"/>
          </a:p>
          <a:p>
            <a:pPr marL="742950" lvl="1" indent="-285750">
              <a:lnSpc>
                <a:spcPct val="115000"/>
              </a:lnSpc>
              <a:spcAft>
                <a:spcPts val="1000"/>
              </a:spcAft>
              <a:buSzPct val="105000"/>
              <a:buFont typeface="Wingdings 3" panose="05040102010807070707" pitchFamily="18" charset="2"/>
              <a:buChar char=""/>
            </a:pPr>
            <a:endParaRPr lang="en-US"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4091" y="3437010"/>
            <a:ext cx="3429001" cy="3018561"/>
          </a:xfrm>
          <a:prstGeom prst="rect">
            <a:avLst/>
          </a:prstGeom>
        </p:spPr>
      </p:pic>
    </p:spTree>
    <p:extLst>
      <p:ext uri="{BB962C8B-B14F-4D97-AF65-F5344CB8AC3E}">
        <p14:creationId xmlns:p14="http://schemas.microsoft.com/office/powerpoint/2010/main" val="296306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PERSONAL FALL ARREST SYSTEMS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a:ea typeface="Calibri" panose="020F0502020204030204" pitchFamily="34" charset="0"/>
                <a:cs typeface="Times New Roman" panose="02020603050405020304" pitchFamily="18" charset="0"/>
              </a:rPr>
              <a:t>Belts, Lanyards and Lifelines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Body belts are no longer acceptable as part of a personal fall arrest system. (However, the use of a body belt is acceptable in a positioning device system.) </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Full body harnesses, lanyards and lifelines must be worn by all employees working 6 feet or more above a lower level, if guardrails or safety net systems are not used for fall protection. </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Body harnesses must be equipped with Dee-rings and locking snap hooks that have a minimum tensile strength of 5,000 pounds.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Lanyards and lifelines must have a minimum breaking strength of 5,000 pounds.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Lanyards must not be used for anything other than fall protection</a:t>
            </a:r>
            <a:r>
              <a:rPr lang="en-IN" b="1" dirty="0">
                <a:ea typeface="Calibri" panose="020F0502020204030204" pitchFamily="34" charset="0"/>
                <a:cs typeface="Times New Roman" panose="02020603050405020304" pitchFamily="18" charset="0"/>
              </a:rPr>
              <a:t>. </a:t>
            </a:r>
            <a:endParaRPr lang="en-US" b="1"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49" r="15254"/>
          <a:stretch/>
        </p:blipFill>
        <p:spPr>
          <a:xfrm>
            <a:off x="2138806" y="4478338"/>
            <a:ext cx="2412040" cy="1989933"/>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4636628"/>
            <a:ext cx="2251381" cy="1673352"/>
          </a:xfrm>
          <a:prstGeom prst="rect">
            <a:avLst/>
          </a:prstGeom>
        </p:spPr>
      </p:pic>
    </p:spTree>
    <p:extLst>
      <p:ext uri="{BB962C8B-B14F-4D97-AF65-F5344CB8AC3E}">
        <p14:creationId xmlns:p14="http://schemas.microsoft.com/office/powerpoint/2010/main" val="34426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PERSONAL FALL ARREST SYSTEMS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a:ea typeface="Calibri" panose="020F0502020204030204" pitchFamily="34" charset="0"/>
                <a:cs typeface="Times New Roman" panose="02020603050405020304" pitchFamily="18" charset="0"/>
              </a:rPr>
              <a:t>Belts, Lanyards and Lifelines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There must be one vertical lifeline for each person. Warning Lines and Controlled Access Zones: </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Warning lines must be erected no less than 6 feet nor more than 25 feet from the unprotected or leading edge. This designates a “Controlled Access Zone”.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control (or warning) line must extend along the entire length of the unprotected or leading edge. </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When the control line is used to control access to areas where overhand bricklaying is being conducted, the controlled access zone shall be defined by a control line erected not less than 10 feet nor more than 15 feet from the working edge.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It must extend for a distance sufficient for the controlled access zone to enclose all working employees.</a:t>
            </a:r>
            <a:endParaRPr lang="en-US"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426" y="4993121"/>
            <a:ext cx="1857574" cy="1448628"/>
          </a:xfrm>
          <a:prstGeom prst="rect">
            <a:avLst/>
          </a:prstGeom>
        </p:spPr>
      </p:pic>
      <p:pic>
        <p:nvPicPr>
          <p:cNvPr id="13" name="Picture 12"/>
          <p:cNvPicPr>
            <a:picLocks noChangeAspect="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83878" y="5332877"/>
            <a:ext cx="5284370" cy="113539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396" y="4993121"/>
            <a:ext cx="1252882" cy="1448627"/>
          </a:xfrm>
          <a:prstGeom prst="rect">
            <a:avLst/>
          </a:prstGeom>
        </p:spPr>
      </p:pic>
    </p:spTree>
    <p:extLst>
      <p:ext uri="{BB962C8B-B14F-4D97-AF65-F5344CB8AC3E}">
        <p14:creationId xmlns:p14="http://schemas.microsoft.com/office/powerpoint/2010/main" val="317854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FLOOR COVERS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Must support twice the weight of people, equipment and materials that might be on the cover at any one time. </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Must be secured to prevent displacement by the wind, employees or equipment.</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Must be marked with the word “HOLE” or “COVER” to provide warning of the hazard. (This does not apply to manhole covers or grates used on streets or roads.)</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5800" y="3962400"/>
            <a:ext cx="2919975" cy="205627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192125"/>
            <a:ext cx="2196285" cy="1645094"/>
          </a:xfrm>
          <a:prstGeom prst="rect">
            <a:avLst/>
          </a:prstGeom>
        </p:spPr>
      </p:pic>
    </p:spTree>
    <p:extLst>
      <p:ext uri="{BB962C8B-B14F-4D97-AF65-F5344CB8AC3E}">
        <p14:creationId xmlns:p14="http://schemas.microsoft.com/office/powerpoint/2010/main" val="153155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FLOOR COVERS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hole is defined as a gap of 2 inches or more in its least dimension on a floor, roof or other walking/working surface. </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Employees must be protected from falling through holes more than 6 feet above the lower level by personal fall arrest systems, covers, or guardrails erected around the holes. </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the drop from the hole is less than 6 feet, but the floor hole is above dangerous equipment, guardrails must be on all sides of the hole OR the equipment must be guarded.</a:t>
            </a:r>
            <a:endParaRPr lang="en-US"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407" y="4648200"/>
            <a:ext cx="3589887" cy="1615498"/>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4755"/>
          <a:stretch/>
        </p:blipFill>
        <p:spPr>
          <a:xfrm>
            <a:off x="4876800" y="4645772"/>
            <a:ext cx="3525782" cy="1617926"/>
          </a:xfrm>
          <a:prstGeom prst="rect">
            <a:avLst/>
          </a:prstGeom>
        </p:spPr>
      </p:pic>
    </p:spTree>
    <p:extLst>
      <p:ext uri="{BB962C8B-B14F-4D97-AF65-F5344CB8AC3E}">
        <p14:creationId xmlns:p14="http://schemas.microsoft.com/office/powerpoint/2010/main" val="305552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FLOOR COVERS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Wall Openings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the wall opening is less than 39 inches above the walking/working surface, at least 30 inches high, and at least 18 inches wide, and has an outside bottom edge which is 6 feet or more above a lower level: </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It must be guarded by guardrails unless a safety net or a personal fall arrest system is used. </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If a safety net is used, it cannot be greater than 30 feet below the walking/working surface.</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349914"/>
            <a:ext cx="3402645" cy="1905000"/>
          </a:xfrm>
          <a:prstGeom prst="rect">
            <a:avLst/>
          </a:prstGeom>
        </p:spPr>
      </p:pic>
      <p:pic>
        <p:nvPicPr>
          <p:cNvPr id="10"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045" y="4349914"/>
            <a:ext cx="33664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0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EXCAVATIONS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 Excavation fall hazard exposures must be eliminated by either: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A guardrail system,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A fence or barricade which restricts access to the excavation area,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A solid and substantial excavation covering capable of supporting the maximum anticipated load without failure, or</a:t>
            </a:r>
            <a:endParaRPr lang="en-US" dirty="0">
              <a:ea typeface="Calibri" panose="020F0502020204030204" pitchFamily="34" charset="0"/>
              <a:cs typeface="Times New Roman" panose="02020603050405020304" pitchFamily="18" charset="0"/>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The use of personal fall arrest systems.</a:t>
            </a:r>
            <a:endParaRPr lang="en-US"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4356100"/>
            <a:ext cx="3810000" cy="1787996"/>
          </a:xfrm>
          <a:prstGeom prst="rect">
            <a:avLst/>
          </a:prstGeom>
        </p:spPr>
      </p:pic>
      <p:pic>
        <p:nvPicPr>
          <p:cNvPr id="13" name="Picture 2" descr="Sheeting and Hydraulic Brace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356100"/>
            <a:ext cx="3505200" cy="178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3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EXCAVATIONS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spcAft>
                <a:spcPts val="1000"/>
              </a:spcAft>
              <a:buSzPct val="105000"/>
            </a:pP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702487"/>
            <a:ext cx="3962400" cy="302191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013" y="1682711"/>
            <a:ext cx="4336787" cy="3041689"/>
          </a:xfrm>
          <a:prstGeom prst="rect">
            <a:avLst/>
          </a:prstGeom>
        </p:spPr>
      </p:pic>
      <p:sp>
        <p:nvSpPr>
          <p:cNvPr id="14" name="Rectangle 13"/>
          <p:cNvSpPr/>
          <p:nvPr/>
        </p:nvSpPr>
        <p:spPr>
          <a:xfrm>
            <a:off x="361735" y="4925771"/>
            <a:ext cx="3892765" cy="1366528"/>
          </a:xfrm>
          <a:prstGeom prst="rect">
            <a:avLst/>
          </a:prstGeom>
        </p:spPr>
        <p:txBody>
          <a:bodyPr wrap="square">
            <a:spAutoFit/>
          </a:bodyPr>
          <a:lstStyle/>
          <a:p>
            <a:pPr>
              <a:lnSpc>
                <a:spcPct val="115000"/>
              </a:lnSpc>
              <a:spcAft>
                <a:spcPts val="1000"/>
              </a:spcAft>
            </a:pPr>
            <a:r>
              <a:rPr lang="en-IN" dirty="0">
                <a:ea typeface="Calibri" panose="020F0502020204030204" pitchFamily="34" charset="0"/>
                <a:cs typeface="Times New Roman" panose="02020603050405020304" pitchFamily="18" charset="0"/>
              </a:rPr>
              <a:t>All scaffolds more than 10 feet above the ground must be equipped with guardrail systems, which include top rails, mid rails and toe boards.</a:t>
            </a:r>
            <a:endParaRPr lang="en-US" dirty="0">
              <a:ea typeface="Calibri" panose="020F0502020204030204" pitchFamily="34" charset="0"/>
              <a:cs typeface="Times New Roman" panose="02020603050405020304" pitchFamily="18" charset="0"/>
            </a:endParaRPr>
          </a:p>
        </p:txBody>
      </p:sp>
      <p:sp>
        <p:nvSpPr>
          <p:cNvPr id="15" name="Rectangle 14"/>
          <p:cNvSpPr/>
          <p:nvPr/>
        </p:nvSpPr>
        <p:spPr>
          <a:xfrm>
            <a:off x="4770992" y="4925771"/>
            <a:ext cx="4114800" cy="716671"/>
          </a:xfrm>
          <a:prstGeom prst="rect">
            <a:avLst/>
          </a:prstGeom>
        </p:spPr>
        <p:txBody>
          <a:bodyPr wrap="square">
            <a:spAutoFit/>
          </a:bodyPr>
          <a:lstStyle/>
          <a:p>
            <a:pPr>
              <a:lnSpc>
                <a:spcPct val="115000"/>
              </a:lnSpc>
              <a:spcAft>
                <a:spcPts val="1000"/>
              </a:spcAft>
            </a:pPr>
            <a:r>
              <a:rPr lang="en-IN" b="1"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Overhead protection, such as decking or debris net, is required when working:</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67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396648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EXCAVATIONS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spcAft>
                <a:spcPts val="1000"/>
              </a:spcAft>
              <a:buSzPct val="105000"/>
            </a:pPr>
            <a:endParaRPr lang="en-US"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22" y="1718602"/>
            <a:ext cx="3953278" cy="262479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196" y="1718602"/>
            <a:ext cx="4343400" cy="2624798"/>
          </a:xfrm>
          <a:prstGeom prst="rect">
            <a:avLst/>
          </a:prstGeom>
        </p:spPr>
      </p:pic>
      <p:sp>
        <p:nvSpPr>
          <p:cNvPr id="16" name="Rectangle 15"/>
          <p:cNvSpPr/>
          <p:nvPr/>
        </p:nvSpPr>
        <p:spPr>
          <a:xfrm>
            <a:off x="614161" y="4572801"/>
            <a:ext cx="3429000" cy="369332"/>
          </a:xfrm>
          <a:prstGeom prst="rect">
            <a:avLst/>
          </a:prstGeom>
        </p:spPr>
        <p:txBody>
          <a:bodyPr wrap="square">
            <a:spAutoFit/>
          </a:bodyPr>
          <a:lstStyle/>
          <a:p>
            <a:r>
              <a:rPr lang="en-IN" dirty="0">
                <a:ea typeface="Calibri" panose="020F0502020204030204" pitchFamily="34" charset="0"/>
                <a:cs typeface="Times New Roman" panose="02020603050405020304" pitchFamily="18" charset="0"/>
              </a:rPr>
              <a:t>Beneath ongoing work </a:t>
            </a:r>
            <a:endParaRPr lang="en-US" dirty="0"/>
          </a:p>
        </p:txBody>
      </p:sp>
      <p:sp>
        <p:nvSpPr>
          <p:cNvPr id="17" name="Rectangle 16"/>
          <p:cNvSpPr/>
          <p:nvPr/>
        </p:nvSpPr>
        <p:spPr>
          <a:xfrm>
            <a:off x="5126592" y="4572801"/>
            <a:ext cx="3733800" cy="410882"/>
          </a:xfrm>
          <a:prstGeom prst="rect">
            <a:avLst/>
          </a:prstGeom>
        </p:spPr>
        <p:txBody>
          <a:bodyPr wrap="square">
            <a:spAutoFit/>
          </a:bodyPr>
          <a:lstStyle/>
          <a:p>
            <a:pPr>
              <a:lnSpc>
                <a:spcPct val="115000"/>
              </a:lnSpc>
              <a:spcAft>
                <a:spcPts val="1000"/>
              </a:spcAft>
            </a:pPr>
            <a:r>
              <a:rPr lang="en-IN" dirty="0">
                <a:ea typeface="Calibri" panose="020F0502020204030204" pitchFamily="34" charset="0"/>
                <a:cs typeface="Times New Roman" panose="02020603050405020304" pitchFamily="18" charset="0"/>
              </a:rPr>
              <a:t>In areas where debris may fall</a:t>
            </a:r>
            <a:r>
              <a:rPr lang="en-IN" b="1" dirty="0">
                <a:ea typeface="Calibri" panose="020F0502020204030204" pitchFamily="34" charset="0"/>
                <a:cs typeface="Times New Roman" panose="02020603050405020304" pitchFamily="18" charset="0"/>
              </a:rPr>
              <a:t>.</a:t>
            </a:r>
            <a:endParaRPr lang="en-US"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029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EXCAVATIONS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a:ea typeface="Calibri" panose="020F0502020204030204" pitchFamily="34" charset="0"/>
                <a:cs typeface="Times New Roman" panose="02020603050405020304" pitchFamily="18" charset="0"/>
              </a:rPr>
              <a:t>Ladders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5" name="Rectangle 4"/>
          <p:cNvSpPr/>
          <p:nvPr/>
        </p:nvSpPr>
        <p:spPr>
          <a:xfrm>
            <a:off x="457200" y="4706220"/>
            <a:ext cx="4343400" cy="1366528"/>
          </a:xfrm>
          <a:prstGeom prst="rect">
            <a:avLst/>
          </a:prstGeom>
        </p:spPr>
        <p:txBody>
          <a:bodyPr wrap="square">
            <a:spAutoFit/>
          </a:bodyPr>
          <a:lstStyle/>
          <a:p>
            <a:pPr>
              <a:lnSpc>
                <a:spcPct val="115000"/>
              </a:lnSpc>
              <a:spcAft>
                <a:spcPts val="1000"/>
              </a:spcAft>
            </a:pPr>
            <a:r>
              <a:rPr lang="en-IN" dirty="0">
                <a:ea typeface="Calibri" panose="020F0502020204030204" pitchFamily="34" charset="0"/>
                <a:cs typeface="Times New Roman" panose="02020603050405020304" pitchFamily="18" charset="0"/>
              </a:rPr>
              <a:t>Portable extension ladders must extend 3 feet above the upper working level and must be tied off or held by an employee when in use to prevent dislodgement.</a:t>
            </a:r>
            <a:endParaRPr lang="en-US" dirty="0">
              <a:ea typeface="Calibri" panose="020F0502020204030204" pitchFamily="34" charset="0"/>
              <a:cs typeface="Times New Roman" panose="02020603050405020304" pitchFamily="18" charset="0"/>
            </a:endParaRPr>
          </a:p>
        </p:txBody>
      </p:sp>
      <p:sp>
        <p:nvSpPr>
          <p:cNvPr id="6" name="Rectangle 5"/>
          <p:cNvSpPr/>
          <p:nvPr/>
        </p:nvSpPr>
        <p:spPr>
          <a:xfrm>
            <a:off x="4747683" y="4706220"/>
            <a:ext cx="4114800" cy="1029256"/>
          </a:xfrm>
          <a:prstGeom prst="rect">
            <a:avLst/>
          </a:prstGeom>
        </p:spPr>
        <p:txBody>
          <a:bodyPr wrap="square">
            <a:spAutoFit/>
          </a:bodyPr>
          <a:lstStyle/>
          <a:p>
            <a:pPr>
              <a:lnSpc>
                <a:spcPct val="115000"/>
              </a:lnSpc>
              <a:spcAft>
                <a:spcPts val="1000"/>
              </a:spcAft>
            </a:pPr>
            <a:r>
              <a:rPr lang="en-IN" dirty="0">
                <a:ea typeface="Calibri" panose="020F0502020204030204" pitchFamily="34" charset="0"/>
                <a:cs typeface="Times New Roman" panose="02020603050405020304" pitchFamily="18" charset="0"/>
              </a:rPr>
              <a:t>Permanent, or fixed, ladders over 20 feet in length and ladders at elevated locations must be equipped with caging.</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759268"/>
            <a:ext cx="3094567" cy="268986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759268"/>
            <a:ext cx="3124200" cy="2689860"/>
          </a:xfrm>
          <a:prstGeom prst="rect">
            <a:avLst/>
          </a:prstGeom>
        </p:spPr>
      </p:pic>
    </p:spTree>
    <p:extLst>
      <p:ext uri="{BB962C8B-B14F-4D97-AF65-F5344CB8AC3E}">
        <p14:creationId xmlns:p14="http://schemas.microsoft.com/office/powerpoint/2010/main" val="92973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OVERHAND BRICKLAYING AND RELATED WORK</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itchFamily="18" charset="2"/>
              <a:buChar char="p"/>
            </a:pPr>
            <a:r>
              <a:rPr lang="en-IN">
                <a:ea typeface="Calibri" panose="020F0502020204030204" pitchFamily="34" charset="0"/>
                <a:cs typeface="Times New Roman" panose="02020603050405020304" pitchFamily="18" charset="0"/>
              </a:rPr>
              <a:t> Employees performing overhand bricklaying work 6 feet or more above a lower level, must be protected by guardrails, safety nets, personal fall arrest systems or must work in a controlled access zone. </a:t>
            </a:r>
          </a:p>
          <a:p>
            <a:pPr marL="285750" indent="-285750">
              <a:lnSpc>
                <a:spcPct val="115000"/>
              </a:lnSpc>
              <a:spcAft>
                <a:spcPts val="1000"/>
              </a:spcAft>
              <a:buSzPct val="105000"/>
              <a:buFont typeface="Wingdings 3" pitchFamily="18" charset="2"/>
              <a:buChar char="p"/>
            </a:pPr>
            <a:r>
              <a:rPr lang="en-IN">
                <a:ea typeface="Calibri" panose="020F0502020204030204" pitchFamily="34" charset="0"/>
                <a:cs typeface="Times New Roman" panose="02020603050405020304" pitchFamily="18" charset="0"/>
              </a:rPr>
              <a:t>The controlled access zone must be defined by a control line not less than 10 feet or more than 15 feet from the working edge. </a:t>
            </a:r>
            <a:endParaRPr lang="en-US">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itchFamily="18" charset="2"/>
              <a:buChar char="p"/>
            </a:pPr>
            <a:r>
              <a:rPr lang="en-IN">
                <a:ea typeface="Calibri" panose="020F0502020204030204" pitchFamily="34" charset="0"/>
                <a:cs typeface="Times New Roman" panose="02020603050405020304" pitchFamily="18" charset="0"/>
              </a:rPr>
              <a:t> When employees have to reach greater than 10 inches below the level of the walking/working surface on which they are working, they must be protected from falling by guardrails, safety nets, or personal fall arrest systems.</a:t>
            </a:r>
            <a:endParaRPr lang="en-US" dirty="0">
              <a:ea typeface="Calibri" panose="020F0502020204030204" pitchFamily="34" charset="0"/>
              <a:cs typeface="Times New Roman" panose="02020603050405020304" pitchFamily="18" charset="0"/>
            </a:endParaRPr>
          </a:p>
        </p:txBody>
      </p:sp>
      <p:pic>
        <p:nvPicPr>
          <p:cNvPr id="11"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321" y="4495800"/>
            <a:ext cx="4380479" cy="184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2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OVERHAND BRICKLAYING AND RELATED WORK</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b="1"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When the leading edge is greater than 6 feet above the ground (or the lower level): </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Employees must be protected by a guardrail, safety net, personal fall arrest system</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Warning line and guardrail</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Warning line and safety net</a:t>
            </a: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  Warning line and personal fall arrest system.</a:t>
            </a:r>
            <a:endParaRPr lang="en-US"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9747" y="3733800"/>
            <a:ext cx="3349753" cy="2629319"/>
          </a:xfrm>
          <a:prstGeom prst="rect">
            <a:avLst/>
          </a:prstGeom>
        </p:spPr>
      </p:pic>
    </p:spTree>
    <p:extLst>
      <p:ext uri="{BB962C8B-B14F-4D97-AF65-F5344CB8AC3E}">
        <p14:creationId xmlns:p14="http://schemas.microsoft.com/office/powerpoint/2010/main" val="608275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GENERAL INDUSTRY STANDARD </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Guarding Floor and Wall Openings and Holes, states that</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Every open-sided floor or platform 4 feet or more above the floor or ground level must be guarded by a standard railing on all open sides except where there is entrance to a ramp, stairway, or a fixed ladder. </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In addition to the railing, toe boards must be provided wherever persons can pass underneath or there is moving machinery or equipment in which falling materials could create a hazard. </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Every runway must be guarded by a standard railing on all open sides 4 feet or more above floor or ground level. Wherever tools, machine parts, or materials are likely to be used on the runway, a toe board must also be provided on each exposed side. </a:t>
            </a: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Where there is the potential for persons who enter runways to become exposed to machinery, electrical equipment, or dangers other than a falling hazard, additional guarding may be essential for protection.</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25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0" y="0"/>
            <a:ext cx="9144000" cy="5948363"/>
            <a:chOff x="0" y="0"/>
            <a:chExt cx="5760" cy="3747"/>
          </a:xfrm>
          <a:noFill/>
        </p:grpSpPr>
        <p:sp>
          <p:nvSpPr>
            <p:cNvPr id="18467" name="Rectangle 2"/>
            <p:cNvSpPr>
              <a:spLocks noChangeArrowheads="1"/>
            </p:cNvSpPr>
            <p:nvPr/>
          </p:nvSpPr>
          <p:spPr bwMode="gray">
            <a:xfrm flipV="1">
              <a:off x="0" y="0"/>
              <a:ext cx="5760" cy="1658"/>
            </a:xfrm>
            <a:prstGeom prst="rect">
              <a:avLst/>
            </a:prstGeom>
            <a:grpFill/>
            <a:ln w="9525">
              <a:noFill/>
              <a:miter lim="800000"/>
              <a:headEnd/>
              <a:tailEnd/>
            </a:ln>
          </p:spPr>
          <p:txBody>
            <a:bodyPr rot="10800000" wrap="none" lIns="90000" tIns="90000" rIns="72000" bIns="90000" anchor="ctr"/>
            <a:lstStyle/>
            <a:p>
              <a:pPr algn="ctr"/>
              <a:endParaRPr lang="en-US" altLang="en-US"/>
            </a:p>
          </p:txBody>
        </p:sp>
        <p:sp>
          <p:nvSpPr>
            <p:cNvPr id="18468" name="Rectangle 3"/>
            <p:cNvSpPr>
              <a:spLocks noChangeArrowheads="1"/>
            </p:cNvSpPr>
            <p:nvPr/>
          </p:nvSpPr>
          <p:spPr bwMode="gray">
            <a:xfrm>
              <a:off x="0" y="1842"/>
              <a:ext cx="5760" cy="928"/>
            </a:xfrm>
            <a:prstGeom prst="rect">
              <a:avLst/>
            </a:prstGeom>
            <a:grpFill/>
            <a:ln w="9525">
              <a:noFill/>
              <a:miter lim="800000"/>
              <a:headEnd/>
              <a:tailEnd/>
            </a:ln>
          </p:spPr>
          <p:txBody>
            <a:bodyPr wrap="none" lIns="90000" tIns="90000" rIns="72000" bIns="90000" anchor="ctr"/>
            <a:lstStyle/>
            <a:p>
              <a:pPr algn="ctr"/>
              <a:endParaRPr lang="en-US" altLang="en-US"/>
            </a:p>
          </p:txBody>
        </p:sp>
        <p:sp>
          <p:nvSpPr>
            <p:cNvPr id="18469" name="Rectangle 99"/>
            <p:cNvSpPr>
              <a:spLocks noChangeArrowheads="1"/>
            </p:cNvSpPr>
            <p:nvPr/>
          </p:nvSpPr>
          <p:spPr bwMode="gray">
            <a:xfrm flipV="1">
              <a:off x="0" y="1603"/>
              <a:ext cx="5760" cy="246"/>
            </a:xfrm>
            <a:prstGeom prst="rect">
              <a:avLst/>
            </a:prstGeom>
            <a:grpFill/>
            <a:ln w="9525">
              <a:noFill/>
              <a:miter lim="800000"/>
              <a:headEnd/>
              <a:tailEnd/>
            </a:ln>
          </p:spPr>
          <p:txBody>
            <a:bodyPr rot="10800000" wrap="none" lIns="90000" tIns="90000" rIns="72000" bIns="90000" anchor="ctr"/>
            <a:lstStyle/>
            <a:p>
              <a:pPr algn="ctr"/>
              <a:endParaRPr lang="en-US" altLang="en-US"/>
            </a:p>
          </p:txBody>
        </p:sp>
        <p:sp>
          <p:nvSpPr>
            <p:cNvPr id="18470" name="Rectangle 5"/>
            <p:cNvSpPr>
              <a:spLocks noChangeArrowheads="1"/>
            </p:cNvSpPr>
            <p:nvPr/>
          </p:nvSpPr>
          <p:spPr bwMode="gray">
            <a:xfrm flipV="1">
              <a:off x="0" y="2762"/>
              <a:ext cx="5760" cy="985"/>
            </a:xfrm>
            <a:prstGeom prst="rect">
              <a:avLst/>
            </a:prstGeom>
            <a:grpFill/>
            <a:ln w="9525">
              <a:noFill/>
              <a:miter lim="800000"/>
              <a:headEnd/>
              <a:tailEnd/>
            </a:ln>
          </p:spPr>
          <p:txBody>
            <a:bodyPr rot="10800000" wrap="none" lIns="90000" tIns="90000" rIns="72000" bIns="90000" anchor="ctr"/>
            <a:lstStyle/>
            <a:p>
              <a:pPr algn="ctr"/>
              <a:endParaRPr lang="en-US" altLang="en-US"/>
            </a:p>
          </p:txBody>
        </p:sp>
      </p:grpSp>
      <p:sp>
        <p:nvSpPr>
          <p:cNvPr id="18435" name="Rectangle 2"/>
          <p:cNvSpPr>
            <a:spLocks noGrp="1" noChangeArrowheads="1"/>
          </p:cNvSpPr>
          <p:nvPr>
            <p:ph type="title"/>
          </p:nvPr>
        </p:nvSpPr>
        <p:spPr>
          <a:xfrm>
            <a:off x="457200" y="651670"/>
            <a:ext cx="8229600" cy="527844"/>
          </a:xfrm>
        </p:spPr>
        <p:txBody>
          <a:bodyPr>
            <a:noAutofit/>
          </a:bodyPr>
          <a:lstStyle/>
          <a:p>
            <a:pPr eaLnBrk="1" hangingPunct="1"/>
            <a:r>
              <a:rPr lang="en-IN" altLang="en-US" sz="3200" noProof="1">
                <a:latin typeface="+mn-lt"/>
              </a:rPr>
              <a:t>AGENDA </a:t>
            </a:r>
          </a:p>
        </p:txBody>
      </p:sp>
      <p:sp>
        <p:nvSpPr>
          <p:cNvPr id="18437" name="Rectangle 76"/>
          <p:cNvSpPr>
            <a:spLocks noChangeArrowheads="1"/>
          </p:cNvSpPr>
          <p:nvPr/>
        </p:nvSpPr>
        <p:spPr bwMode="gray">
          <a:xfrm>
            <a:off x="323850" y="1555750"/>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1</a:t>
            </a:r>
          </a:p>
        </p:txBody>
      </p:sp>
      <p:sp>
        <p:nvSpPr>
          <p:cNvPr id="18438" name="Rectangle 77"/>
          <p:cNvSpPr>
            <a:spLocks noChangeArrowheads="1"/>
          </p:cNvSpPr>
          <p:nvPr/>
        </p:nvSpPr>
        <p:spPr bwMode="gray">
          <a:xfrm>
            <a:off x="762000" y="1555750"/>
            <a:ext cx="8058150" cy="2952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Fall Protection</a:t>
            </a:r>
          </a:p>
        </p:txBody>
      </p:sp>
      <p:sp>
        <p:nvSpPr>
          <p:cNvPr id="18439" name="Rectangle 78"/>
          <p:cNvSpPr>
            <a:spLocks noChangeArrowheads="1"/>
          </p:cNvSpPr>
          <p:nvPr/>
        </p:nvSpPr>
        <p:spPr bwMode="gray">
          <a:xfrm>
            <a:off x="323850" y="1997075"/>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2</a:t>
            </a:r>
          </a:p>
        </p:txBody>
      </p:sp>
      <p:sp>
        <p:nvSpPr>
          <p:cNvPr id="18440" name="Rectangle 79"/>
          <p:cNvSpPr>
            <a:spLocks noChangeArrowheads="1"/>
          </p:cNvSpPr>
          <p:nvPr/>
        </p:nvSpPr>
        <p:spPr bwMode="gray">
          <a:xfrm>
            <a:off x="762000" y="19970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Definitions</a:t>
            </a:r>
          </a:p>
        </p:txBody>
      </p:sp>
      <p:sp>
        <p:nvSpPr>
          <p:cNvPr id="18441" name="Rectangle 80"/>
          <p:cNvSpPr>
            <a:spLocks noChangeArrowheads="1"/>
          </p:cNvSpPr>
          <p:nvPr/>
        </p:nvSpPr>
        <p:spPr bwMode="gray">
          <a:xfrm>
            <a:off x="323850" y="2436813"/>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3</a:t>
            </a:r>
          </a:p>
        </p:txBody>
      </p:sp>
      <p:sp>
        <p:nvSpPr>
          <p:cNvPr id="18442" name="Rectangle 81"/>
          <p:cNvSpPr>
            <a:spLocks noChangeArrowheads="1"/>
          </p:cNvSpPr>
          <p:nvPr/>
        </p:nvSpPr>
        <p:spPr bwMode="gray">
          <a:xfrm>
            <a:off x="762000" y="24368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Guard Rails </a:t>
            </a:r>
          </a:p>
        </p:txBody>
      </p:sp>
      <p:sp>
        <p:nvSpPr>
          <p:cNvPr id="18443" name="Rectangle 82"/>
          <p:cNvSpPr>
            <a:spLocks noChangeArrowheads="1"/>
          </p:cNvSpPr>
          <p:nvPr/>
        </p:nvSpPr>
        <p:spPr bwMode="gray">
          <a:xfrm>
            <a:off x="323850" y="2873375"/>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4</a:t>
            </a:r>
          </a:p>
        </p:txBody>
      </p:sp>
      <p:sp>
        <p:nvSpPr>
          <p:cNvPr id="18444" name="Rectangle 83"/>
          <p:cNvSpPr>
            <a:spLocks noChangeArrowheads="1"/>
          </p:cNvSpPr>
          <p:nvPr/>
        </p:nvSpPr>
        <p:spPr bwMode="gray">
          <a:xfrm>
            <a:off x="762000" y="28733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Personal Fall Arrest Systems.</a:t>
            </a:r>
          </a:p>
        </p:txBody>
      </p:sp>
      <p:sp>
        <p:nvSpPr>
          <p:cNvPr id="18445" name="Rectangle 84"/>
          <p:cNvSpPr>
            <a:spLocks noChangeArrowheads="1"/>
          </p:cNvSpPr>
          <p:nvPr/>
        </p:nvSpPr>
        <p:spPr bwMode="gray">
          <a:xfrm>
            <a:off x="323850" y="3311525"/>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5</a:t>
            </a:r>
          </a:p>
        </p:txBody>
      </p:sp>
      <p:sp>
        <p:nvSpPr>
          <p:cNvPr id="18446" name="Rectangle 85"/>
          <p:cNvSpPr>
            <a:spLocks noChangeArrowheads="1"/>
          </p:cNvSpPr>
          <p:nvPr/>
        </p:nvSpPr>
        <p:spPr bwMode="gray">
          <a:xfrm>
            <a:off x="762000" y="33115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Floor Covering. </a:t>
            </a:r>
          </a:p>
        </p:txBody>
      </p:sp>
      <p:sp>
        <p:nvSpPr>
          <p:cNvPr id="18447" name="Rectangle 86"/>
          <p:cNvSpPr>
            <a:spLocks noChangeArrowheads="1"/>
          </p:cNvSpPr>
          <p:nvPr/>
        </p:nvSpPr>
        <p:spPr bwMode="gray">
          <a:xfrm>
            <a:off x="323850" y="3751263"/>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6</a:t>
            </a:r>
          </a:p>
        </p:txBody>
      </p:sp>
      <p:sp>
        <p:nvSpPr>
          <p:cNvPr id="18448" name="Rectangle 87"/>
          <p:cNvSpPr>
            <a:spLocks noChangeArrowheads="1"/>
          </p:cNvSpPr>
          <p:nvPr/>
        </p:nvSpPr>
        <p:spPr bwMode="gray">
          <a:xfrm>
            <a:off x="762000" y="375126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Excavations.</a:t>
            </a:r>
          </a:p>
        </p:txBody>
      </p:sp>
      <p:sp>
        <p:nvSpPr>
          <p:cNvPr id="18449" name="Rectangle 88"/>
          <p:cNvSpPr>
            <a:spLocks noChangeArrowheads="1"/>
          </p:cNvSpPr>
          <p:nvPr/>
        </p:nvSpPr>
        <p:spPr bwMode="gray">
          <a:xfrm>
            <a:off x="323850" y="4189413"/>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7</a:t>
            </a:r>
          </a:p>
        </p:txBody>
      </p:sp>
      <p:sp>
        <p:nvSpPr>
          <p:cNvPr id="18450" name="Rectangle 89"/>
          <p:cNvSpPr>
            <a:spLocks noChangeArrowheads="1"/>
          </p:cNvSpPr>
          <p:nvPr/>
        </p:nvSpPr>
        <p:spPr bwMode="gray">
          <a:xfrm>
            <a:off x="762000" y="41894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Over Hand Bricklaying and Related Work .</a:t>
            </a:r>
          </a:p>
        </p:txBody>
      </p:sp>
      <p:sp>
        <p:nvSpPr>
          <p:cNvPr id="18451" name="Rectangle 90"/>
          <p:cNvSpPr>
            <a:spLocks noChangeArrowheads="1"/>
          </p:cNvSpPr>
          <p:nvPr/>
        </p:nvSpPr>
        <p:spPr bwMode="gray">
          <a:xfrm>
            <a:off x="323850" y="4630738"/>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8</a:t>
            </a:r>
          </a:p>
        </p:txBody>
      </p:sp>
      <p:sp>
        <p:nvSpPr>
          <p:cNvPr id="18452" name="Rectangle 91"/>
          <p:cNvSpPr>
            <a:spLocks noChangeArrowheads="1"/>
          </p:cNvSpPr>
          <p:nvPr/>
        </p:nvSpPr>
        <p:spPr bwMode="gray">
          <a:xfrm>
            <a:off x="762000" y="4630738"/>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Roof Work on low Sloped Roofs . </a:t>
            </a:r>
          </a:p>
        </p:txBody>
      </p:sp>
      <p:sp>
        <p:nvSpPr>
          <p:cNvPr id="18453" name="Rectangle 92"/>
          <p:cNvSpPr>
            <a:spLocks noChangeArrowheads="1"/>
          </p:cNvSpPr>
          <p:nvPr/>
        </p:nvSpPr>
        <p:spPr bwMode="gray">
          <a:xfrm>
            <a:off x="323850" y="5067300"/>
            <a:ext cx="293688" cy="295275"/>
          </a:xfrm>
          <a:prstGeom prst="rect">
            <a:avLst/>
          </a:prstGeom>
          <a:solidFill>
            <a:schemeClr val="bg2">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b="1" noProof="1"/>
              <a:t>9</a:t>
            </a:r>
          </a:p>
        </p:txBody>
      </p:sp>
      <p:sp>
        <p:nvSpPr>
          <p:cNvPr id="18454" name="Rectangle 93"/>
          <p:cNvSpPr>
            <a:spLocks noChangeArrowheads="1"/>
          </p:cNvSpPr>
          <p:nvPr/>
        </p:nvSpPr>
        <p:spPr bwMode="gray">
          <a:xfrm>
            <a:off x="762000" y="506730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General Industry Standard.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spcBef>
                <a:spcPts val="0"/>
              </a:spcBef>
              <a:buSzPct val="105000"/>
              <a:defRPr/>
            </a:pPr>
            <a:r>
              <a:rPr lang="en-IN" sz="3200" dirty="0">
                <a:latin typeface="+mn-lt"/>
                <a:ea typeface="Calibri" panose="020F0502020204030204" pitchFamily="34" charset="0"/>
                <a:cs typeface="Times New Roman" panose="02020603050405020304" pitchFamily="18" charset="0"/>
              </a:rPr>
              <a:t>FALL PROTECTION </a:t>
            </a:r>
            <a:endParaRPr lang="en-US" sz="3200" dirty="0">
              <a:solidFill>
                <a:srgbClr val="000000"/>
              </a:solidFill>
              <a:latin typeface="+mn-lt"/>
              <a:ea typeface="Calibri" panose="020F0502020204030204" pitchFamily="34"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Fall protection is the backup system planned for a worker who could loose his or her balance at height, in order to control or eliminate injury potential.</a:t>
            </a:r>
            <a:endParaRPr lang="en-US" dirty="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5753" y="3276599"/>
            <a:ext cx="3905743" cy="305082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276599"/>
            <a:ext cx="3581400" cy="3050822"/>
          </a:xfrm>
          <a:prstGeom prst="rect">
            <a:avLst/>
          </a:prstGeom>
        </p:spPr>
      </p:pic>
    </p:spTree>
    <p:extLst>
      <p:ext uri="{BB962C8B-B14F-4D97-AF65-F5344CB8AC3E}">
        <p14:creationId xmlns:p14="http://schemas.microsoft.com/office/powerpoint/2010/main" val="363799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Bef>
                <a:spcPts val="0"/>
              </a:spcBef>
            </a:pPr>
            <a:r>
              <a:rPr lang="en-IN" sz="3200" dirty="0">
                <a:latin typeface="+mn-lt"/>
                <a:ea typeface="Calibri" panose="020F0502020204030204" pitchFamily="34" charset="0"/>
                <a:cs typeface="Times New Roman" panose="02020603050405020304" pitchFamily="18" charset="0"/>
              </a:rPr>
              <a:t>DEFINITIONS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4267200"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a:ea typeface="Calibri" panose="020F0502020204030204" pitchFamily="34" charset="0"/>
                <a:cs typeface="Times New Roman" panose="02020603050405020304" pitchFamily="18" charset="0"/>
              </a:rPr>
              <a:t>Body Harness</a:t>
            </a:r>
            <a:endParaRPr lang="en-US" sz="2000" b="1" dirty="0">
              <a:ea typeface="Calibri" panose="020F0502020204030204" pitchFamily="34" charset="0"/>
              <a:cs typeface="Times New Roman" panose="02020603050405020304" pitchFamily="18" charset="0"/>
            </a:endParaRPr>
          </a:p>
        </p:txBody>
      </p:sp>
      <p:sp>
        <p:nvSpPr>
          <p:cNvPr id="13" name="Rectangle 2"/>
          <p:cNvSpPr>
            <a:spLocks noChangeArrowheads="1"/>
          </p:cNvSpPr>
          <p:nvPr/>
        </p:nvSpPr>
        <p:spPr bwMode="gray">
          <a:xfrm>
            <a:off x="4618592" y="1250157"/>
            <a:ext cx="4267200" cy="361942"/>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Floor Hole or Opening Cover</a:t>
            </a:r>
            <a:endParaRPr lang="en-US" sz="2000" b="1" dirty="0">
              <a:ea typeface="Calibri" panose="020F0502020204030204" pitchFamily="34" charset="0"/>
              <a:cs typeface="Times New Roman" panose="02020603050405020304" pitchFamily="18" charset="0"/>
            </a:endParaRPr>
          </a:p>
        </p:txBody>
      </p:sp>
      <p:sp>
        <p:nvSpPr>
          <p:cNvPr id="15" name="Rectangle 14"/>
          <p:cNvSpPr>
            <a:spLocks noChangeArrowheads="1"/>
          </p:cNvSpPr>
          <p:nvPr/>
        </p:nvSpPr>
        <p:spPr bwMode="gray">
          <a:xfrm>
            <a:off x="4618592" y="1612099"/>
            <a:ext cx="4267200"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cover which completely covers the floor hole or opening, is secured against dislodgement, and is capable of supporting at least twice the maximum anticipated load without failure</a:t>
            </a:r>
            <a:endParaRPr lang="en-US"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4267200"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Straps which may be secured about the employee in a manner that will distribute the fall arrest forces over at least the thighs, pelvis, waist, chest and shoulders with means for attaching it to other components of a personal fall arrest system.</a:t>
            </a:r>
            <a:endParaRPr lang="en-US"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5178" y="4033037"/>
            <a:ext cx="2607784" cy="239699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033037"/>
            <a:ext cx="2362200" cy="23263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Bef>
                <a:spcPts val="0"/>
              </a:spcBef>
            </a:pPr>
            <a:r>
              <a:rPr lang="en-IN" sz="3200" dirty="0">
                <a:latin typeface="+mn-lt"/>
                <a:ea typeface="Calibri" panose="020F0502020204030204" pitchFamily="34" charset="0"/>
                <a:cs typeface="Times New Roman" panose="02020603050405020304" pitchFamily="18" charset="0"/>
              </a:rPr>
              <a:t>DEFINITIONS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4267200"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Fall Hazard Exposure</a:t>
            </a:r>
            <a:endParaRPr lang="en-US" sz="2000" b="1" dirty="0">
              <a:ea typeface="Calibri" panose="020F0502020204030204" pitchFamily="34" charset="0"/>
              <a:cs typeface="Times New Roman" panose="02020603050405020304" pitchFamily="18" charset="0"/>
            </a:endParaRPr>
          </a:p>
        </p:txBody>
      </p:sp>
      <p:sp>
        <p:nvSpPr>
          <p:cNvPr id="13" name="Rectangle 2"/>
          <p:cNvSpPr>
            <a:spLocks noChangeArrowheads="1"/>
          </p:cNvSpPr>
          <p:nvPr/>
        </p:nvSpPr>
        <p:spPr bwMode="gray">
          <a:xfrm>
            <a:off x="4618592" y="1250157"/>
            <a:ext cx="4267200" cy="361942"/>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Guardrail System</a:t>
            </a:r>
            <a:endParaRPr lang="en-US" sz="2000" b="1" dirty="0">
              <a:ea typeface="Calibri" panose="020F0502020204030204" pitchFamily="34" charset="0"/>
              <a:cs typeface="Times New Roman" panose="02020603050405020304" pitchFamily="18" charset="0"/>
            </a:endParaRPr>
          </a:p>
        </p:txBody>
      </p:sp>
      <p:sp>
        <p:nvSpPr>
          <p:cNvPr id="15" name="Rectangle 14"/>
          <p:cNvSpPr>
            <a:spLocks noChangeArrowheads="1"/>
          </p:cNvSpPr>
          <p:nvPr/>
        </p:nvSpPr>
        <p:spPr bwMode="gray">
          <a:xfrm>
            <a:off x="4618592" y="1612099"/>
            <a:ext cx="4267200"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top rail 42 + 3 inches high, a toe board 4 inches high, and a mid rail located between the top rail and toe board.</a:t>
            </a:r>
          </a:p>
          <a:p>
            <a:pPr marL="285750" indent="-285750">
              <a:lnSpc>
                <a:spcPct val="115000"/>
              </a:lnSpc>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guardrail system must be capable of withstanding a force of 91.7 Kg in any outward or downward direction on the top rail and a force of 68 Kg in any outward or downward direction on the mid rail without failure. </a:t>
            </a:r>
            <a:endParaRPr lang="en-US" dirty="0"/>
          </a:p>
        </p:txBody>
      </p:sp>
      <p:sp>
        <p:nvSpPr>
          <p:cNvPr id="7" name="Rectangle 6"/>
          <p:cNvSpPr>
            <a:spLocks noChangeArrowheads="1"/>
          </p:cNvSpPr>
          <p:nvPr/>
        </p:nvSpPr>
        <p:spPr bwMode="gray">
          <a:xfrm>
            <a:off x="215900" y="1626395"/>
            <a:ext cx="4267200"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Any floor opening, unprotected side or edge, or wall opening which an employee approaches within 6 feet without a guardrail system, floor opening cover, personal fall arrest system, or safety net system.</a:t>
            </a:r>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1200" y="4114800"/>
            <a:ext cx="2286000" cy="2209800"/>
          </a:xfrm>
          <a:prstGeom prst="rect">
            <a:avLst/>
          </a:prstGeom>
        </p:spPr>
      </p:pic>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0" y="4619682"/>
            <a:ext cx="2027792" cy="1984318"/>
          </a:xfrm>
          <a:prstGeom prst="rect">
            <a:avLst/>
          </a:prstGeom>
        </p:spPr>
      </p:pic>
    </p:spTree>
    <p:extLst>
      <p:ext uri="{BB962C8B-B14F-4D97-AF65-F5344CB8AC3E}">
        <p14:creationId xmlns:p14="http://schemas.microsoft.com/office/powerpoint/2010/main" val="86355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Bef>
                <a:spcPts val="0"/>
              </a:spcBef>
            </a:pPr>
            <a:r>
              <a:rPr lang="en-IN" sz="3200" dirty="0">
                <a:latin typeface="+mn-lt"/>
                <a:ea typeface="Calibri" panose="020F0502020204030204" pitchFamily="34" charset="0"/>
                <a:cs typeface="Times New Roman" panose="02020603050405020304" pitchFamily="18" charset="0"/>
              </a:rPr>
              <a:t>DEFINITIONS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4267200"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Opening</a:t>
            </a:r>
            <a:endParaRPr lang="en-US" sz="2000" b="1" dirty="0">
              <a:ea typeface="Calibri" panose="020F0502020204030204" pitchFamily="34" charset="0"/>
              <a:cs typeface="Times New Roman" panose="02020603050405020304" pitchFamily="18" charset="0"/>
            </a:endParaRPr>
          </a:p>
        </p:txBody>
      </p:sp>
      <p:sp>
        <p:nvSpPr>
          <p:cNvPr id="13" name="Rectangle 2"/>
          <p:cNvSpPr>
            <a:spLocks noChangeArrowheads="1"/>
          </p:cNvSpPr>
          <p:nvPr/>
        </p:nvSpPr>
        <p:spPr bwMode="gray">
          <a:xfrm>
            <a:off x="4618592" y="1250157"/>
            <a:ext cx="4267200" cy="361942"/>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Personal Fall Arrest System</a:t>
            </a:r>
            <a:endParaRPr lang="en-US" sz="2000" b="1" dirty="0">
              <a:ea typeface="Calibri" panose="020F0502020204030204" pitchFamily="34" charset="0"/>
              <a:cs typeface="Times New Roman" panose="02020603050405020304" pitchFamily="18" charset="0"/>
            </a:endParaRPr>
          </a:p>
        </p:txBody>
      </p:sp>
      <p:sp>
        <p:nvSpPr>
          <p:cNvPr id="15" name="Rectangle 14"/>
          <p:cNvSpPr>
            <a:spLocks noChangeArrowheads="1"/>
          </p:cNvSpPr>
          <p:nvPr/>
        </p:nvSpPr>
        <p:spPr bwMode="gray">
          <a:xfrm>
            <a:off x="4618592" y="1612099"/>
            <a:ext cx="4267200"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A system used to arrest an employee in a fall from a working level. It consists of an anchorage, connectors, a body harness and may include a lanyard, deceleration device, lifeline, or suitable combinations of these. All lanyards and other fall arrest devices must have locking snap hooks.</a:t>
            </a:r>
            <a:endParaRPr lang="en-US"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4267200"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A gap or void 30 inches or more high and 18 inches or more wide, in a wall or partition, through which employees can fall to a lower level. </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5892" y="4210399"/>
            <a:ext cx="1896508" cy="203243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996" y="4210399"/>
            <a:ext cx="2247900" cy="2032438"/>
          </a:xfrm>
          <a:prstGeom prst="rect">
            <a:avLst/>
          </a:prstGeom>
        </p:spPr>
      </p:pic>
    </p:spTree>
    <p:extLst>
      <p:ext uri="{BB962C8B-B14F-4D97-AF65-F5344CB8AC3E}">
        <p14:creationId xmlns:p14="http://schemas.microsoft.com/office/powerpoint/2010/main" val="198893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Bef>
                <a:spcPts val="0"/>
              </a:spcBef>
            </a:pPr>
            <a:r>
              <a:rPr lang="en-IN" sz="3200" dirty="0">
                <a:latin typeface="+mn-lt"/>
                <a:ea typeface="Calibri" panose="020F0502020204030204" pitchFamily="34" charset="0"/>
                <a:cs typeface="Times New Roman" panose="02020603050405020304" pitchFamily="18" charset="0"/>
              </a:rPr>
              <a:t>DEFINITIONS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4267200"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Walking/Working Surface</a:t>
            </a:r>
            <a:endParaRPr lang="en-US" sz="2000" b="1" dirty="0">
              <a:ea typeface="Calibri" panose="020F0502020204030204" pitchFamily="34" charset="0"/>
              <a:cs typeface="Times New Roman" panose="02020603050405020304" pitchFamily="18" charset="0"/>
            </a:endParaRPr>
          </a:p>
        </p:txBody>
      </p:sp>
      <p:sp>
        <p:nvSpPr>
          <p:cNvPr id="13" name="Rectangle 2"/>
          <p:cNvSpPr>
            <a:spLocks noChangeArrowheads="1"/>
          </p:cNvSpPr>
          <p:nvPr/>
        </p:nvSpPr>
        <p:spPr bwMode="gray">
          <a:xfrm>
            <a:off x="4618592" y="1250157"/>
            <a:ext cx="4267200" cy="361942"/>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Wall Opening</a:t>
            </a:r>
            <a:endParaRPr lang="en-US" sz="2000" b="1" dirty="0">
              <a:ea typeface="Calibri" panose="020F0502020204030204" pitchFamily="34" charset="0"/>
              <a:cs typeface="Times New Roman" panose="02020603050405020304" pitchFamily="18" charset="0"/>
            </a:endParaRPr>
          </a:p>
        </p:txBody>
      </p:sp>
      <p:sp>
        <p:nvSpPr>
          <p:cNvPr id="15" name="Rectangle 14"/>
          <p:cNvSpPr>
            <a:spLocks noChangeArrowheads="1"/>
          </p:cNvSpPr>
          <p:nvPr/>
        </p:nvSpPr>
        <p:spPr bwMode="gray">
          <a:xfrm>
            <a:off x="4618592" y="1612099"/>
            <a:ext cx="4267200"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An opening in any wall or partition which is less than 39 inches above the walking/working surface, is at least 30 inches high, and is at least 18 inches wide, and has an outside bottom edge which is 6 feet or more above a lower level.</a:t>
            </a:r>
            <a:endParaRPr lang="en-US"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4267200"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A surface on which an employee walks or works, including, but not limited to, floors, roofs, ramps, bridges, runways, formwork, concrete reinforcing steel and walkways. </a:t>
            </a:r>
            <a:endParaRPr lang="en-US"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0" y="4419600"/>
            <a:ext cx="3276600" cy="18288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800" y="4419600"/>
            <a:ext cx="3505200" cy="1828800"/>
          </a:xfrm>
          <a:prstGeom prst="rect">
            <a:avLst/>
          </a:prstGeom>
        </p:spPr>
      </p:pic>
    </p:spTree>
    <p:extLst>
      <p:ext uri="{BB962C8B-B14F-4D97-AF65-F5344CB8AC3E}">
        <p14:creationId xmlns:p14="http://schemas.microsoft.com/office/powerpoint/2010/main" val="389756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51670"/>
            <a:ext cx="8229600" cy="5278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115000"/>
              </a:lnSpc>
              <a:spcBef>
                <a:spcPts val="0"/>
              </a:spcBef>
            </a:pPr>
            <a:r>
              <a:rPr lang="en-IN" sz="3200" dirty="0">
                <a:latin typeface="+mn-lt"/>
                <a:ea typeface="Calibri" panose="020F0502020204030204" pitchFamily="34" charset="0"/>
                <a:cs typeface="Times New Roman" panose="02020603050405020304" pitchFamily="18" charset="0"/>
              </a:rPr>
              <a:t>DEFINITIONS</a:t>
            </a:r>
            <a:endParaRPr lang="en-US" sz="3200" dirty="0">
              <a:latin typeface="+mn-lt"/>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gray">
          <a:xfrm>
            <a:off x="215900" y="1250157"/>
            <a:ext cx="8669892" cy="376238"/>
          </a:xfrm>
          <a:prstGeom prst="rect">
            <a:avLst/>
          </a:prstGeom>
          <a:solidFill>
            <a:schemeClr val="bg2">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IN" sz="2000" b="1" dirty="0">
                <a:ea typeface="Calibri" panose="020F0502020204030204" pitchFamily="34" charset="0"/>
                <a:cs typeface="Times New Roman" panose="02020603050405020304" pitchFamily="18" charset="0"/>
              </a:rPr>
              <a:t>Unprotected Side or Edge</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15900" y="1626395"/>
            <a:ext cx="8669892" cy="4841876"/>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Walking/working surface side or edge 6 feet or more above a lower level which does not have a guardrail system at least 39 inches high. </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114800"/>
            <a:ext cx="4007078" cy="1866725"/>
          </a:xfrm>
          <a:prstGeom prst="rect">
            <a:avLst/>
          </a:prstGeom>
        </p:spPr>
      </p:pic>
    </p:spTree>
    <p:extLst>
      <p:ext uri="{BB962C8B-B14F-4D97-AF65-F5344CB8AC3E}">
        <p14:creationId xmlns:p14="http://schemas.microsoft.com/office/powerpoint/2010/main" val="17784014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Props1.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2.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4.xml><?xml version="1.0" encoding="utf-8"?>
<ds:datastoreItem xmlns:ds="http://schemas.openxmlformats.org/officeDocument/2006/customXml" ds:itemID="{6F0180CB-08B1-436B-9799-0C76022FBD6C}">
  <ds:schemaRefs>
    <ds:schemaRef ds:uri="http://schemas.microsoft.com/sharepoint/v3"/>
    <ds:schemaRef ds:uri="http://www.w3.org/XML/1998/namespace"/>
    <ds:schemaRef ds:uri="http://schemas.microsoft.com/office/infopath/2007/PartnerControls"/>
    <ds:schemaRef ds:uri="http://schemas.microsoft.com/sharepoint/v3/fields"/>
    <ds:schemaRef ds:uri="http://schemas.openxmlformats.org/package/2006/metadata/core-properties"/>
    <ds:schemaRef ds:uri="http://purl.org/dc/dcmitype/"/>
    <ds:schemaRef ds:uri="0f0eb950-47b7-49a7-b2b9-b0c411c9c3b8"/>
    <ds:schemaRef ds:uri="http://purl.org/dc/elements/1.1/"/>
    <ds:schemaRef ds:uri="http://purl.org/dc/terms/"/>
    <ds:schemaRef ds:uri="B6023AA3-3CEE-413F-91F8-322A2644F388"/>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ES-501_BG-001</Template>
  <TotalTime>3502</TotalTime>
  <Words>2058</Words>
  <Application>Microsoft Office PowerPoint</Application>
  <PresentationFormat>On-screen Show (4:3)</PresentationFormat>
  <Paragraphs>147</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Cooper Black</vt:lpstr>
      <vt:lpstr>Webdings</vt:lpstr>
      <vt:lpstr>Wingdings 3</vt:lpstr>
      <vt:lpstr>Office Theme</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Shimmi Sebastian</cp:lastModifiedBy>
  <cp:revision>695</cp:revision>
  <cp:lastPrinted>2014-11-21T06:58:07Z</cp:lastPrinted>
  <dcterms:created xsi:type="dcterms:W3CDTF">2014-04-07T11:41:40Z</dcterms:created>
  <dcterms:modified xsi:type="dcterms:W3CDTF">2021-02-02T04:49:12Z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