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5"/>
  </p:sldMasterIdLst>
  <p:notesMasterIdLst>
    <p:notesMasterId r:id="rId39"/>
  </p:notesMasterIdLst>
  <p:sldIdLst>
    <p:sldId id="385" r:id="rId6"/>
    <p:sldId id="504" r:id="rId7"/>
    <p:sldId id="505" r:id="rId8"/>
    <p:sldId id="476" r:id="rId9"/>
    <p:sldId id="511" r:id="rId10"/>
    <p:sldId id="507" r:id="rId11"/>
    <p:sldId id="508" r:id="rId12"/>
    <p:sldId id="509" r:id="rId13"/>
    <p:sldId id="510" r:id="rId14"/>
    <p:sldId id="512" r:id="rId15"/>
    <p:sldId id="513" r:id="rId16"/>
    <p:sldId id="514" r:id="rId17"/>
    <p:sldId id="515" r:id="rId18"/>
    <p:sldId id="516" r:id="rId19"/>
    <p:sldId id="531" r:id="rId20"/>
    <p:sldId id="517" r:id="rId21"/>
    <p:sldId id="518" r:id="rId22"/>
    <p:sldId id="519" r:id="rId23"/>
    <p:sldId id="520" r:id="rId24"/>
    <p:sldId id="533" r:id="rId25"/>
    <p:sldId id="534" r:id="rId26"/>
    <p:sldId id="521" r:id="rId27"/>
    <p:sldId id="532" r:id="rId28"/>
    <p:sldId id="522" r:id="rId29"/>
    <p:sldId id="523" r:id="rId30"/>
    <p:sldId id="524" r:id="rId31"/>
    <p:sldId id="525" r:id="rId32"/>
    <p:sldId id="526" r:id="rId33"/>
    <p:sldId id="528" r:id="rId34"/>
    <p:sldId id="529" r:id="rId35"/>
    <p:sldId id="527" r:id="rId36"/>
    <p:sldId id="530" r:id="rId37"/>
    <p:sldId id="303" r:id="rId38"/>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FF99CC"/>
    <a:srgbClr val="FFFF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379" autoAdjust="0"/>
  </p:normalViewPr>
  <p:slideViewPr>
    <p:cSldViewPr>
      <p:cViewPr varScale="1">
        <p:scale>
          <a:sx n="80" d="100"/>
          <a:sy n="80" d="100"/>
        </p:scale>
        <p:origin x="1522" y="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BD8B4CB-620C-44DC-9CC9-701675A36E1E}" type="datetimeFigureOut">
              <a:rPr lang="en-US" smtClean="0"/>
              <a:pPr/>
              <a:t>2/2/2021</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3A5462E2-F543-4B30-B078-C63253CE8CBB}" type="slidenum">
              <a:rPr lang="en-US" smtClean="0"/>
              <a:pPr/>
              <a:t>‹#›</a:t>
            </a:fld>
            <a:endParaRPr lang="en-US"/>
          </a:p>
        </p:txBody>
      </p:sp>
    </p:spTree>
    <p:extLst>
      <p:ext uri="{BB962C8B-B14F-4D97-AF65-F5344CB8AC3E}">
        <p14:creationId xmlns:p14="http://schemas.microsoft.com/office/powerpoint/2010/main" val="3991124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miter lim="800000"/>
            <a:headEnd/>
            <a:tailEnd/>
          </a:ln>
        </p:spPr>
        <p:txBody>
          <a:bodyPr/>
          <a:lstStyle/>
          <a:p>
            <a:fld id="{B633DA4D-5E86-4082-915E-82C79984A207}" type="slidenum">
              <a:rPr altLang="en-US"/>
              <a:pPr/>
              <a:t>3</a:t>
            </a:fld>
            <a:endParaRPr lang="en-IN" altLang="en-US"/>
          </a:p>
        </p:txBody>
      </p:sp>
      <p:sp>
        <p:nvSpPr>
          <p:cNvPr id="19459" name="Rectangle 7"/>
          <p:cNvSpPr txBox="1">
            <a:spLocks noGrp="1" noChangeArrowheads="1"/>
          </p:cNvSpPr>
          <p:nvPr/>
        </p:nvSpPr>
        <p:spPr bwMode="auto">
          <a:xfrm>
            <a:off x="3853590" y="9435262"/>
            <a:ext cx="2944085" cy="492964"/>
          </a:xfrm>
          <a:prstGeom prst="rect">
            <a:avLst/>
          </a:prstGeom>
          <a:noFill/>
          <a:ln w="9525">
            <a:noFill/>
            <a:miter lim="800000"/>
            <a:headEnd/>
            <a:tailEnd/>
          </a:ln>
        </p:spPr>
        <p:txBody>
          <a:bodyPr lIns="94824" tIns="47416" rIns="94824" bIns="47416" anchor="b"/>
          <a:lstStyle/>
          <a:p>
            <a:pPr algn="r" defTabSz="947738" eaLnBrk="1" hangingPunct="1"/>
            <a:fld id="{C4452433-E66E-4ED1-B7B7-E7EC07B14C6F}" type="slidenum">
              <a:rPr lang="en-GB" altLang="en-US" sz="1300"/>
              <a:pPr algn="r" defTabSz="947738" eaLnBrk="1" hangingPunct="1"/>
              <a:t>3</a:t>
            </a:fld>
            <a:endParaRPr lang="en-GB" altLang="en-US" sz="1300"/>
          </a:p>
        </p:txBody>
      </p:sp>
      <p:sp>
        <p:nvSpPr>
          <p:cNvPr id="19460" name="Rectangle 2"/>
          <p:cNvSpPr>
            <a:spLocks noGrp="1" noRot="1" noChangeAspect="1" noChangeArrowheads="1" noTextEdit="1"/>
          </p:cNvSpPr>
          <p:nvPr>
            <p:ph type="sldImg"/>
          </p:nvPr>
        </p:nvSpPr>
        <p:spPr>
          <a:xfrm>
            <a:off x="917575" y="744538"/>
            <a:ext cx="4964113" cy="3724275"/>
          </a:xfrm>
          <a:ln/>
        </p:spPr>
      </p:sp>
      <p:sp>
        <p:nvSpPr>
          <p:cNvPr id="19461" name="Rectangle 3"/>
          <p:cNvSpPr>
            <a:spLocks noGrp="1" noChangeArrowheads="1"/>
          </p:cNvSpPr>
          <p:nvPr>
            <p:ph type="body" idx="1"/>
          </p:nvPr>
        </p:nvSpPr>
        <p:spPr>
          <a:xfrm>
            <a:off x="906357" y="4715907"/>
            <a:ext cx="4984962" cy="4467701"/>
          </a:xfrm>
          <a:noFill/>
        </p:spPr>
        <p:txBody>
          <a:bodyPr lIns="94824" tIns="47416" rIns="94824" bIns="47416"/>
          <a:lstStyle/>
          <a:p>
            <a:pPr eaLnBrk="1" hangingPunct="1"/>
            <a:endParaRPr lang="de-DE" altLang="en-US">
              <a:latin typeface="Arial" charset="0"/>
              <a:cs typeface="Arial" charset="0"/>
            </a:endParaRPr>
          </a:p>
        </p:txBody>
      </p:sp>
    </p:spTree>
    <p:extLst>
      <p:ext uri="{BB962C8B-B14F-4D97-AF65-F5344CB8AC3E}">
        <p14:creationId xmlns:p14="http://schemas.microsoft.com/office/powerpoint/2010/main" val="3989990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B55683-9E17-4AD1-9C5E-E92057326C35}" type="slidenum">
              <a:rPr lang="en-US" smtClean="0"/>
              <a:t>33</a:t>
            </a:fld>
            <a:endParaRPr lang="en-US" dirty="0"/>
          </a:p>
        </p:txBody>
      </p:sp>
    </p:spTree>
    <p:extLst>
      <p:ext uri="{BB962C8B-B14F-4D97-AF65-F5344CB8AC3E}">
        <p14:creationId xmlns:p14="http://schemas.microsoft.com/office/powerpoint/2010/main" val="1352850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999"/>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81" indent="0" algn="ctr">
              <a:buNone/>
              <a:defRPr sz="2000"/>
            </a:lvl2pPr>
            <a:lvl3pPr marL="914361" indent="0" algn="ctr">
              <a:buNone/>
              <a:defRPr sz="1800"/>
            </a:lvl3pPr>
            <a:lvl4pPr marL="1371543" indent="0" algn="ctr">
              <a:buNone/>
              <a:defRPr sz="1600"/>
            </a:lvl4pPr>
            <a:lvl5pPr marL="1828724" indent="0" algn="ctr">
              <a:buNone/>
              <a:defRPr sz="1600"/>
            </a:lvl5pPr>
            <a:lvl6pPr marL="2285904" indent="0" algn="ctr">
              <a:buNone/>
              <a:defRPr sz="1600"/>
            </a:lvl6pPr>
            <a:lvl7pPr marL="2743085" indent="0" algn="ctr">
              <a:buNone/>
              <a:defRPr sz="1600"/>
            </a:lvl7pPr>
            <a:lvl8pPr marL="3200266" indent="0" algn="ctr">
              <a:buNone/>
              <a:defRPr sz="1600"/>
            </a:lvl8pPr>
            <a:lvl9pPr marL="3657447" indent="0" algn="ctr">
              <a:buNone/>
              <a:defRPr sz="1600"/>
            </a:lvl9pPr>
          </a:lstStyle>
          <a:p>
            <a:r>
              <a:rPr lang="en-US"/>
              <a:t>Click to edit Master subtitle style</a:t>
            </a:r>
            <a:endParaRPr lang="en-US" dirty="0"/>
          </a:p>
        </p:txBody>
      </p:sp>
      <p:sp>
        <p:nvSpPr>
          <p:cNvPr id="8" name="Rectangle 7">
            <a:extLst>
              <a:ext uri="{FF2B5EF4-FFF2-40B4-BE49-F238E27FC236}">
                <a16:creationId xmlns:a16="http://schemas.microsoft.com/office/drawing/2014/main" id="{73176579-FE05-417F-8609-C7CAFF5E6B08}"/>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6" dirty="0"/>
              <a:t>Competent People. Smarter Work Systems. Exceptional Customer Interactions.</a:t>
            </a:r>
          </a:p>
        </p:txBody>
      </p:sp>
      <p:sp>
        <p:nvSpPr>
          <p:cNvPr id="9" name="Date Placeholder 3">
            <a:extLst>
              <a:ext uri="{FF2B5EF4-FFF2-40B4-BE49-F238E27FC236}">
                <a16:creationId xmlns:a16="http://schemas.microsoft.com/office/drawing/2014/main" id="{3DFF2D0C-D2C9-46FB-ADF6-A99561CA6EB7}"/>
              </a:ext>
            </a:extLst>
          </p:cNvPr>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3E882DF1-27FD-4ADD-91C2-9C181CCE0E13}" type="datetime1">
              <a:rPr lang="en-US" smtClean="0"/>
              <a:t>2/2/2021</a:t>
            </a:fld>
            <a:endParaRPr lang="en-US" dirty="0"/>
          </a:p>
        </p:txBody>
      </p:sp>
      <p:sp>
        <p:nvSpPr>
          <p:cNvPr id="10" name="Footer Placeholder 4">
            <a:extLst>
              <a:ext uri="{FF2B5EF4-FFF2-40B4-BE49-F238E27FC236}">
                <a16:creationId xmlns:a16="http://schemas.microsoft.com/office/drawing/2014/main" id="{4F167844-14C8-4475-9827-0B1589FE1BEF}"/>
              </a:ext>
            </a:extLst>
          </p:cNvPr>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1" name="Slide Number Placeholder 5">
            <a:extLst>
              <a:ext uri="{FF2B5EF4-FFF2-40B4-BE49-F238E27FC236}">
                <a16:creationId xmlns:a16="http://schemas.microsoft.com/office/drawing/2014/main" id="{0249D29F-51EA-42FF-836F-210591C749A7}"/>
              </a:ext>
            </a:extLst>
          </p:cNvPr>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046688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3F581E-3D60-4789-81BA-A8F1555C1ECB}" type="datetime1">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3090A-E985-4837-A97A-059404DB2C46}" type="slidenum">
              <a:rPr lang="en-US" smtClean="0"/>
              <a:t>‹#›</a:t>
            </a:fld>
            <a:endParaRPr lang="en-US"/>
          </a:p>
        </p:txBody>
      </p:sp>
      <p:sp>
        <p:nvSpPr>
          <p:cNvPr id="8" name="Rectangle 7">
            <a:extLst>
              <a:ext uri="{FF2B5EF4-FFF2-40B4-BE49-F238E27FC236}">
                <a16:creationId xmlns:a16="http://schemas.microsoft.com/office/drawing/2014/main" id="{A5820914-E4BC-433E-AEBE-0A380D1DF40F}"/>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6" dirty="0"/>
              <a:t>Competent People. Smarter Work Systems. Exceptional Customer Interactions.</a:t>
            </a:r>
          </a:p>
        </p:txBody>
      </p:sp>
    </p:spTree>
    <p:extLst>
      <p:ext uri="{BB962C8B-B14F-4D97-AF65-F5344CB8AC3E}">
        <p14:creationId xmlns:p14="http://schemas.microsoft.com/office/powerpoint/2010/main" val="876470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3">
            <a:extLst>
              <a:ext uri="{FF2B5EF4-FFF2-40B4-BE49-F238E27FC236}">
                <a16:creationId xmlns:a16="http://schemas.microsoft.com/office/drawing/2014/main" id="{E70FB658-1DD4-4E67-9DD4-9075B9581AC7}"/>
              </a:ext>
            </a:extLst>
          </p:cNvPr>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EFE675B3-901B-4884-9D3B-DD82244241A2}" type="datetime1">
              <a:rPr lang="en-US" smtClean="0"/>
              <a:t>2/2/2021</a:t>
            </a:fld>
            <a:endParaRPr lang="en-US" dirty="0"/>
          </a:p>
        </p:txBody>
      </p:sp>
      <p:sp>
        <p:nvSpPr>
          <p:cNvPr id="7" name="Footer Placeholder 4">
            <a:extLst>
              <a:ext uri="{FF2B5EF4-FFF2-40B4-BE49-F238E27FC236}">
                <a16:creationId xmlns:a16="http://schemas.microsoft.com/office/drawing/2014/main" id="{45ABC8AF-6C8D-4E94-B42A-425E6E33DCB4}"/>
              </a:ext>
            </a:extLst>
          </p:cNvPr>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a:extLst>
              <a:ext uri="{FF2B5EF4-FFF2-40B4-BE49-F238E27FC236}">
                <a16:creationId xmlns:a16="http://schemas.microsoft.com/office/drawing/2014/main" id="{EF3970AF-C2BE-4BB0-A0D9-0C90862EA158}"/>
              </a:ext>
            </a:extLst>
          </p:cNvPr>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815011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62B0F-90E2-412D-AE42-DE276FA4C40E}" type="datetime1">
              <a:rPr lang="en-US" smtClean="0"/>
              <a:t>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33090A-E985-4837-A97A-059404DB2C46}" type="slidenum">
              <a:rPr lang="en-US" smtClean="0"/>
              <a:t>‹#›</a:t>
            </a:fld>
            <a:endParaRPr lang="en-US"/>
          </a:p>
        </p:txBody>
      </p:sp>
    </p:spTree>
    <p:extLst>
      <p:ext uri="{BB962C8B-B14F-4D97-AF65-F5344CB8AC3E}">
        <p14:creationId xmlns:p14="http://schemas.microsoft.com/office/powerpoint/2010/main" val="939059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www.pmg.engineering/" TargetMode="External"/><Relationship Id="rId3" Type="http://schemas.openxmlformats.org/officeDocument/2006/relationships/slideLayout" Target="../slideLayouts/slideLayout3.xml"/><Relationship Id="rId7" Type="http://schemas.openxmlformats.org/officeDocument/2006/relationships/hyperlink" Target="mailto:info@pmg.engineering"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alphaModFix amt="4000"/>
            <a:lum/>
          </a:blip>
          <a:srcRect/>
          <a:tile tx="0" ty="0" sx="77000" sy="77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6487" y="787183"/>
            <a:ext cx="7886700" cy="89215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768411"/>
            <a:ext cx="7886700" cy="44753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ABF94DA7-86D7-474D-A1B4-F15BA50BEFE7}" type="datetime1">
              <a:rPr lang="en-US" smtClean="0"/>
              <a:t>2/2/2021</a:t>
            </a:fld>
            <a:endParaRPr lang="en-US" dirty="0"/>
          </a:p>
        </p:txBody>
      </p:sp>
      <p:sp>
        <p:nvSpPr>
          <p:cNvPr id="5" name="Footer Placeholder 4"/>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cxnSp>
        <p:nvCxnSpPr>
          <p:cNvPr id="8" name="Straight Connector 7">
            <a:extLst>
              <a:ext uri="{FF2B5EF4-FFF2-40B4-BE49-F238E27FC236}">
                <a16:creationId xmlns:a16="http://schemas.microsoft.com/office/drawing/2014/main" id="{C0F075A5-6ECF-45AD-8CF3-F2A10412AC53}"/>
              </a:ext>
            </a:extLst>
          </p:cNvPr>
          <p:cNvCxnSpPr>
            <a:cxnSpLocks/>
          </p:cNvCxnSpPr>
          <p:nvPr userDrawn="1"/>
        </p:nvCxnSpPr>
        <p:spPr>
          <a:xfrm>
            <a:off x="636487" y="698107"/>
            <a:ext cx="78867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Rectangle 8">
            <a:extLst>
              <a:ext uri="{FF2B5EF4-FFF2-40B4-BE49-F238E27FC236}">
                <a16:creationId xmlns:a16="http://schemas.microsoft.com/office/drawing/2014/main" id="{01D93101-9D13-482D-A0BE-6AB1F6CE3654}"/>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23" dirty="0"/>
              <a:t>Competent People. Smarter Work Systems. Exceptional Customer Interactions.</a:t>
            </a:r>
          </a:p>
        </p:txBody>
      </p:sp>
      <p:sp>
        <p:nvSpPr>
          <p:cNvPr id="12" name="Text Placeholder 2">
            <a:extLst>
              <a:ext uri="{FF2B5EF4-FFF2-40B4-BE49-F238E27FC236}">
                <a16:creationId xmlns:a16="http://schemas.microsoft.com/office/drawing/2014/main" id="{123DB47D-1AD0-4B44-BB13-503C998C195C}"/>
              </a:ext>
            </a:extLst>
          </p:cNvPr>
          <p:cNvSpPr txBox="1">
            <a:spLocks/>
          </p:cNvSpPr>
          <p:nvPr userDrawn="1"/>
        </p:nvSpPr>
        <p:spPr>
          <a:xfrm>
            <a:off x="628650" y="58232"/>
            <a:ext cx="3417341" cy="639875"/>
          </a:xfrm>
          <a:prstGeom prst="rect">
            <a:avLst/>
          </a:prstGeom>
        </p:spPr>
        <p:txBody>
          <a:bodyPr vert="horz" lIns="63305" tIns="31652" rIns="63305" bIns="31652"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62" b="1" dirty="0"/>
              <a:t>PMG Engineering Private Limited</a:t>
            </a:r>
          </a:p>
          <a:p>
            <a:pPr marL="0" indent="0">
              <a:lnSpc>
                <a:spcPct val="100000"/>
              </a:lnSpc>
              <a:spcBef>
                <a:spcPts val="0"/>
              </a:spcBef>
              <a:buNone/>
            </a:pPr>
            <a:r>
              <a:rPr lang="en-US" sz="1108" b="0" i="0" kern="1200" dirty="0">
                <a:solidFill>
                  <a:schemeClr val="tx1"/>
                </a:solidFill>
                <a:effectLst/>
                <a:latin typeface="+mn-lt"/>
                <a:ea typeface="+mn-ea"/>
                <a:cs typeface="+mn-cs"/>
              </a:rPr>
              <a:t>The End-to-End Engineering Company in Food Industry</a:t>
            </a:r>
          </a:p>
          <a:p>
            <a:pPr marL="0" indent="0">
              <a:lnSpc>
                <a:spcPct val="100000"/>
              </a:lnSpc>
              <a:spcBef>
                <a:spcPts val="0"/>
              </a:spcBef>
              <a:buNone/>
            </a:pPr>
            <a:r>
              <a:rPr lang="en-US" sz="1108" b="0" i="0" kern="1200" dirty="0" err="1">
                <a:solidFill>
                  <a:schemeClr val="tx1"/>
                </a:solidFill>
                <a:effectLst/>
                <a:latin typeface="+mn-lt"/>
                <a:ea typeface="+mn-ea"/>
                <a:cs typeface="+mn-cs"/>
                <a:hlinkClick r:id="rId7"/>
              </a:rPr>
              <a:t>info@pmg.engineering</a:t>
            </a:r>
            <a:r>
              <a:rPr lang="en-US" sz="1108" b="0" i="0" kern="1200" dirty="0">
                <a:solidFill>
                  <a:schemeClr val="tx1"/>
                </a:solidFill>
                <a:effectLst/>
                <a:latin typeface="+mn-lt"/>
                <a:ea typeface="+mn-ea"/>
                <a:cs typeface="+mn-cs"/>
              </a:rPr>
              <a:t> | </a:t>
            </a:r>
            <a:r>
              <a:rPr lang="en-US" sz="1108" b="0" i="0" kern="1200" dirty="0">
                <a:solidFill>
                  <a:schemeClr val="tx1"/>
                </a:solidFill>
                <a:effectLst/>
                <a:latin typeface="+mn-lt"/>
                <a:ea typeface="+mn-ea"/>
                <a:cs typeface="+mn-cs"/>
                <a:hlinkClick r:id="rId8"/>
              </a:rPr>
              <a:t>www.pmg.engineering</a:t>
            </a:r>
            <a:endParaRPr lang="en-US" sz="1108" b="0" i="0" kern="1200" dirty="0">
              <a:solidFill>
                <a:schemeClr val="tx1"/>
              </a:solidFill>
              <a:effectLst/>
              <a:latin typeface="+mn-lt"/>
              <a:ea typeface="+mn-ea"/>
              <a:cs typeface="+mn-cs"/>
            </a:endParaRPr>
          </a:p>
        </p:txBody>
      </p:sp>
      <p:sp>
        <p:nvSpPr>
          <p:cNvPr id="13" name="TextBox 12">
            <a:extLst>
              <a:ext uri="{FF2B5EF4-FFF2-40B4-BE49-F238E27FC236}">
                <a16:creationId xmlns:a16="http://schemas.microsoft.com/office/drawing/2014/main" id="{6620805C-D2DD-477E-877E-F4DEF1025626}"/>
              </a:ext>
            </a:extLst>
          </p:cNvPr>
          <p:cNvSpPr txBox="1"/>
          <p:nvPr userDrawn="1"/>
        </p:nvSpPr>
        <p:spPr>
          <a:xfrm>
            <a:off x="7028458" y="505951"/>
            <a:ext cx="1560042" cy="241476"/>
          </a:xfrm>
          <a:prstGeom prst="rect">
            <a:avLst/>
          </a:prstGeom>
          <a:noFill/>
        </p:spPr>
        <p:txBody>
          <a:bodyPr wrap="none" rtlCol="0">
            <a:spAutoFit/>
          </a:bodyPr>
          <a:lstStyle/>
          <a:p>
            <a:r>
              <a:rPr lang="en-US" sz="969" b="0" dirty="0">
                <a:solidFill>
                  <a:srgbClr val="FF8A04"/>
                </a:solidFill>
              </a:rPr>
              <a:t>Reputation built on </a:t>
            </a:r>
            <a:r>
              <a:rPr lang="en-US" sz="969" b="0" u="none" dirty="0">
                <a:solidFill>
                  <a:srgbClr val="FF8A04"/>
                </a:solidFill>
              </a:rPr>
              <a:t>Results</a:t>
            </a:r>
          </a:p>
        </p:txBody>
      </p:sp>
      <p:pic>
        <p:nvPicPr>
          <p:cNvPr id="14" name="Picture 13" descr="A picture containing clock&#10;&#10;Description automatically generated">
            <a:extLst>
              <a:ext uri="{FF2B5EF4-FFF2-40B4-BE49-F238E27FC236}">
                <a16:creationId xmlns:a16="http://schemas.microsoft.com/office/drawing/2014/main" id="{EDD520AD-DDE1-4DCD-9090-3F04B1CE750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003952" y="58232"/>
            <a:ext cx="1511398" cy="474785"/>
          </a:xfrm>
          <a:prstGeom prst="rect">
            <a:avLst/>
          </a:prstGeom>
        </p:spPr>
      </p:pic>
    </p:spTree>
    <p:extLst>
      <p:ext uri="{BB962C8B-B14F-4D97-AF65-F5344CB8AC3E}">
        <p14:creationId xmlns:p14="http://schemas.microsoft.com/office/powerpoint/2010/main" val="114438754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Lst>
  <p:hf hdr="0" ftr="0" dt="0"/>
  <p:txStyles>
    <p:titleStyle>
      <a:lvl1pPr algn="l" defTabSz="91436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1" indent="-228591" algn="l" defTabSz="91436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2" indent="-228591" algn="l" defTabSz="91436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2" indent="-228591" algn="l" defTabSz="91436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3"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4"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5"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6"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1" rtl="0" eaLnBrk="1" latinLnBrk="0" hangingPunct="1">
        <a:defRPr sz="1800" kern="1200">
          <a:solidFill>
            <a:schemeClr val="tx1"/>
          </a:solidFill>
          <a:latin typeface="+mn-lt"/>
          <a:ea typeface="+mn-ea"/>
          <a:cs typeface="+mn-cs"/>
        </a:defRPr>
      </a:lvl1pPr>
      <a:lvl2pPr marL="457181" algn="l" defTabSz="914361" rtl="0" eaLnBrk="1" latinLnBrk="0" hangingPunct="1">
        <a:defRPr sz="1800" kern="1200">
          <a:solidFill>
            <a:schemeClr val="tx1"/>
          </a:solidFill>
          <a:latin typeface="+mn-lt"/>
          <a:ea typeface="+mn-ea"/>
          <a:cs typeface="+mn-cs"/>
        </a:defRPr>
      </a:lvl2pPr>
      <a:lvl3pPr marL="914361" algn="l" defTabSz="914361" rtl="0" eaLnBrk="1" latinLnBrk="0" hangingPunct="1">
        <a:defRPr sz="1800" kern="1200">
          <a:solidFill>
            <a:schemeClr val="tx1"/>
          </a:solidFill>
          <a:latin typeface="+mn-lt"/>
          <a:ea typeface="+mn-ea"/>
          <a:cs typeface="+mn-cs"/>
        </a:defRPr>
      </a:lvl3pPr>
      <a:lvl4pPr marL="1371543" algn="l" defTabSz="914361" rtl="0" eaLnBrk="1" latinLnBrk="0" hangingPunct="1">
        <a:defRPr sz="1800" kern="1200">
          <a:solidFill>
            <a:schemeClr val="tx1"/>
          </a:solidFill>
          <a:latin typeface="+mn-lt"/>
          <a:ea typeface="+mn-ea"/>
          <a:cs typeface="+mn-cs"/>
        </a:defRPr>
      </a:lvl4pPr>
      <a:lvl5pPr marL="1828724" algn="l" defTabSz="914361" rtl="0" eaLnBrk="1" latinLnBrk="0" hangingPunct="1">
        <a:defRPr sz="1800" kern="1200">
          <a:solidFill>
            <a:schemeClr val="tx1"/>
          </a:solidFill>
          <a:latin typeface="+mn-lt"/>
          <a:ea typeface="+mn-ea"/>
          <a:cs typeface="+mn-cs"/>
        </a:defRPr>
      </a:lvl5pPr>
      <a:lvl6pPr marL="2285904" algn="l" defTabSz="914361" rtl="0" eaLnBrk="1" latinLnBrk="0" hangingPunct="1">
        <a:defRPr sz="1800" kern="1200">
          <a:solidFill>
            <a:schemeClr val="tx1"/>
          </a:solidFill>
          <a:latin typeface="+mn-lt"/>
          <a:ea typeface="+mn-ea"/>
          <a:cs typeface="+mn-cs"/>
        </a:defRPr>
      </a:lvl6pPr>
      <a:lvl7pPr marL="2743085" algn="l" defTabSz="914361" rtl="0" eaLnBrk="1" latinLnBrk="0" hangingPunct="1">
        <a:defRPr sz="1800" kern="1200">
          <a:solidFill>
            <a:schemeClr val="tx1"/>
          </a:solidFill>
          <a:latin typeface="+mn-lt"/>
          <a:ea typeface="+mn-ea"/>
          <a:cs typeface="+mn-cs"/>
        </a:defRPr>
      </a:lvl7pPr>
      <a:lvl8pPr marL="3200266" algn="l" defTabSz="914361" rtl="0" eaLnBrk="1" latinLnBrk="0" hangingPunct="1">
        <a:defRPr sz="1800" kern="1200">
          <a:solidFill>
            <a:schemeClr val="tx1"/>
          </a:solidFill>
          <a:latin typeface="+mn-lt"/>
          <a:ea typeface="+mn-ea"/>
          <a:cs typeface="+mn-cs"/>
        </a:defRPr>
      </a:lvl8pPr>
      <a:lvl9pPr marL="3657447" algn="l" defTabSz="91436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1524000" y="3048000"/>
            <a:ext cx="5638800" cy="3299670"/>
          </a:xfrm>
          <a:prstGeom prst="rect">
            <a:avLst/>
          </a:prstGeom>
          <a:ln>
            <a:noFill/>
          </a:ln>
          <a:effectLst>
            <a:softEdge rad="112500"/>
          </a:effectLst>
        </p:spPr>
      </p:pic>
      <p:sp>
        <p:nvSpPr>
          <p:cNvPr id="2" name="Rectangle 1"/>
          <p:cNvSpPr/>
          <p:nvPr/>
        </p:nvSpPr>
        <p:spPr>
          <a:xfrm>
            <a:off x="870927" y="762000"/>
            <a:ext cx="7302384" cy="1569660"/>
          </a:xfrm>
          <a:prstGeom prst="rect">
            <a:avLst/>
          </a:prstGeom>
        </p:spPr>
        <p:txBody>
          <a:bodyPr wrap="none">
            <a:spAutoFit/>
          </a:bodyPr>
          <a:lstStyle/>
          <a:p>
            <a:pPr algn="ctr"/>
            <a:r>
              <a:rPr lang="en-IN" sz="4800" b="1" dirty="0">
                <a:effectLst>
                  <a:outerShdw blurRad="50800" dist="38100" dir="18900000" algn="bl" rotWithShape="0">
                    <a:srgbClr val="FF0000">
                      <a:alpha val="40000"/>
                    </a:srgbClr>
                  </a:outerShdw>
                </a:effectLst>
                <a:latin typeface="Dutch801 XBd BT" panose="02020903060505020304" pitchFamily="18" charset="0"/>
                <a:cs typeface="Arial" panose="020B0604020202020204" pitchFamily="34" charset="0"/>
              </a:rPr>
              <a:t>FIELD LEVEL </a:t>
            </a:r>
          </a:p>
          <a:p>
            <a:pPr algn="ctr"/>
            <a:r>
              <a:rPr lang="en-IN" sz="4800" b="1" dirty="0">
                <a:effectLst>
                  <a:outerShdw blurRad="50800" dist="38100" dir="18900000" algn="bl" rotWithShape="0">
                    <a:srgbClr val="FF0000">
                      <a:alpha val="40000"/>
                    </a:srgbClr>
                  </a:outerShdw>
                </a:effectLst>
                <a:latin typeface="Dutch801 XBd BT" panose="02020903060505020304" pitchFamily="18" charset="0"/>
                <a:cs typeface="Arial" panose="020B0604020202020204" pitchFamily="34" charset="0"/>
              </a:rPr>
              <a:t>HAZARD ASSESSMENT</a:t>
            </a:r>
            <a:endParaRPr lang="en-US" sz="4800" dirty="0">
              <a:effectLst>
                <a:outerShdw blurRad="50800" dist="38100" dir="18900000" algn="bl" rotWithShape="0">
                  <a:srgbClr val="FF0000">
                    <a:alpha val="40000"/>
                  </a:srgbClr>
                </a:outerShdw>
              </a:effectLst>
              <a:latin typeface="Dutch801 XBd BT" panose="02020903060505020304" pitchFamily="18" charset="0"/>
              <a:cs typeface="Arial" panose="020B0604020202020204" pitchFamily="34" charset="0"/>
            </a:endParaRPr>
          </a:p>
        </p:txBody>
      </p:sp>
    </p:spTree>
    <p:extLst>
      <p:ext uri="{BB962C8B-B14F-4D97-AF65-F5344CB8AC3E}">
        <p14:creationId xmlns:p14="http://schemas.microsoft.com/office/powerpoint/2010/main" val="1753770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11183" y="1332411"/>
            <a:ext cx="8794750" cy="376238"/>
          </a:xfrm>
          <a:prstGeom prst="rect">
            <a:avLst/>
          </a:prstGeom>
          <a:solidFill>
            <a:srgbClr val="92D050"/>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marL="285750" indent="-285750">
              <a:spcBef>
                <a:spcPts val="0"/>
              </a:spcBef>
              <a:spcAft>
                <a:spcPts val="0"/>
              </a:spcAft>
              <a:buSzPct val="105000"/>
              <a:defRPr/>
            </a:pPr>
            <a:endParaRPr lang="en-US" dirty="0">
              <a:solidFill>
                <a:srgbClr val="000000"/>
              </a:solidFill>
              <a:ea typeface="Calibri" panose="020F0502020204030204" pitchFamily="34" charset="0"/>
            </a:endParaRPr>
          </a:p>
        </p:txBody>
      </p:sp>
      <p:sp>
        <p:nvSpPr>
          <p:cNvPr id="7" name="Rectangle 6"/>
          <p:cNvSpPr>
            <a:spLocks noChangeArrowheads="1"/>
          </p:cNvSpPr>
          <p:nvPr/>
        </p:nvSpPr>
        <p:spPr bwMode="gray">
          <a:xfrm>
            <a:off x="211183" y="1717357"/>
            <a:ext cx="8794750" cy="4724400"/>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44000" tIns="36000" rIns="144000" bIns="144000"/>
          <a:lstStyle/>
          <a:p>
            <a:pPr>
              <a:buSzPct val="105000"/>
              <a:buFont typeface="Wingdings 3" pitchFamily="18" charset="2"/>
              <a:buChar char="p"/>
            </a:pPr>
            <a:r>
              <a:rPr lang="en-IN" b="1" dirty="0"/>
              <a:t> </a:t>
            </a:r>
            <a:r>
              <a:rPr lang="en-IN" dirty="0"/>
              <a:t>Supervisor and crew discuss the work to be done on the day of the job. Together they: </a:t>
            </a:r>
            <a:endParaRPr lang="en-IN"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Identify the job steps.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Identify the hazards associated with each step.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Assess the level of risk for each hazard.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Identify and put in place the controls to effectively control the risk</a:t>
            </a:r>
            <a:endParaRPr lang="en-US" dirty="0">
              <a:cs typeface="Arial" panose="020B0604020202020204" pitchFamily="34" charset="0"/>
            </a:endParaRPr>
          </a:p>
          <a:p>
            <a:pPr>
              <a:buSzPct val="105000"/>
              <a:buFont typeface="Wingdings 3" pitchFamily="18" charset="2"/>
              <a:buChar char="p"/>
            </a:pPr>
            <a:r>
              <a:rPr lang="en-IN" dirty="0">
                <a:cs typeface="Arial" panose="020B0604020202020204" pitchFamily="34" charset="0"/>
              </a:rPr>
              <a:t> The Supervisor:</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Prepares and leads Field Level Risk Assessment discussions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Documents this information on a form prepared for this purpose.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Submits the documentation for analysis and review.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Makes completed form available to crew.</a:t>
            </a:r>
            <a:endParaRPr lang="en-US" dirty="0">
              <a:cs typeface="Arial" panose="020B0604020202020204" pitchFamily="34" charset="0"/>
            </a:endParaRPr>
          </a:p>
        </p:txBody>
      </p:sp>
      <p:sp>
        <p:nvSpPr>
          <p:cNvPr id="10" name="Rectangle 9"/>
          <p:cNvSpPr/>
          <p:nvPr/>
        </p:nvSpPr>
        <p:spPr>
          <a:xfrm>
            <a:off x="304800" y="649069"/>
            <a:ext cx="8610600" cy="584775"/>
          </a:xfrm>
          <a:prstGeom prst="rect">
            <a:avLst/>
          </a:prstGeom>
        </p:spPr>
        <p:txBody>
          <a:bodyPr wrap="square">
            <a:spAutoFit/>
          </a:bodyPr>
          <a:lstStyle/>
          <a:p>
            <a:pPr marL="285750" indent="-285750" algn="ctr">
              <a:spcBef>
                <a:spcPts val="0"/>
              </a:spcBef>
              <a:spcAft>
                <a:spcPts val="0"/>
              </a:spcAft>
              <a:buSzPct val="105000"/>
              <a:defRPr/>
            </a:pPr>
            <a:r>
              <a:rPr lang="en-IN" sz="3200" dirty="0"/>
              <a:t>THE MODEL AND TOOLS</a:t>
            </a:r>
            <a:endParaRPr lang="en-US" sz="3200" dirty="0">
              <a:solidFill>
                <a:srgbClr val="000000"/>
              </a:solidFill>
              <a:ea typeface="Calibri" panose="020F0502020204030204" pitchFamily="34" charset="0"/>
            </a:endParaRPr>
          </a:p>
        </p:txBody>
      </p:sp>
    </p:spTree>
    <p:extLst>
      <p:ext uri="{BB962C8B-B14F-4D97-AF65-F5344CB8AC3E}">
        <p14:creationId xmlns:p14="http://schemas.microsoft.com/office/powerpoint/2010/main" val="4236851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11183" y="1332411"/>
            <a:ext cx="8794750" cy="376238"/>
          </a:xfrm>
          <a:prstGeom prst="rect">
            <a:avLst/>
          </a:prstGeom>
          <a:solidFill>
            <a:srgbClr val="92D050"/>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marL="285750" indent="-285750">
              <a:spcBef>
                <a:spcPts val="0"/>
              </a:spcBef>
              <a:spcAft>
                <a:spcPts val="0"/>
              </a:spcAft>
              <a:buSzPct val="105000"/>
              <a:defRPr/>
            </a:pPr>
            <a:endParaRPr lang="en-US" dirty="0">
              <a:solidFill>
                <a:srgbClr val="000000"/>
              </a:solidFill>
              <a:ea typeface="Calibri" panose="020F0502020204030204" pitchFamily="34" charset="0"/>
            </a:endParaRPr>
          </a:p>
        </p:txBody>
      </p:sp>
      <p:sp>
        <p:nvSpPr>
          <p:cNvPr id="7" name="Rectangle 6"/>
          <p:cNvSpPr>
            <a:spLocks noChangeArrowheads="1"/>
          </p:cNvSpPr>
          <p:nvPr/>
        </p:nvSpPr>
        <p:spPr bwMode="gray">
          <a:xfrm>
            <a:off x="211183" y="1717357"/>
            <a:ext cx="8794750" cy="4724400"/>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44000" tIns="36000" rIns="144000" bIns="144000"/>
          <a:lstStyle/>
          <a:p>
            <a:pPr>
              <a:buSzPct val="105000"/>
              <a:buFont typeface="Wingdings 3" pitchFamily="18" charset="2"/>
              <a:buChar char="p"/>
            </a:pPr>
            <a:r>
              <a:rPr lang="en-IN" dirty="0">
                <a:cs typeface="Arial" panose="020B0604020202020204" pitchFamily="34" charset="0"/>
              </a:rPr>
              <a:t> Each worker: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Stops and thinks about hazards, risks and controls while working. </a:t>
            </a:r>
          </a:p>
          <a:p>
            <a:pPr>
              <a:buSzPct val="105000"/>
              <a:buFont typeface="Wingdings 3" pitchFamily="18" charset="2"/>
              <a:buChar char="p"/>
            </a:pPr>
            <a:r>
              <a:rPr lang="en-IN" dirty="0">
                <a:cs typeface="Arial" panose="020B0604020202020204" pitchFamily="34" charset="0"/>
              </a:rPr>
              <a:t>Specifically assigned personnel: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Review the field level risk assessment data to identify ways to reduce hazards and risk on an ongoing basis.</a:t>
            </a:r>
            <a:endParaRPr lang="en-US" dirty="0">
              <a:cs typeface="Arial" panose="020B0604020202020204" pitchFamily="34" charset="0"/>
            </a:endParaRPr>
          </a:p>
          <a:p>
            <a:pPr>
              <a:buSzPct val="105000"/>
              <a:buFont typeface="Wingdings 3" pitchFamily="18" charset="2"/>
              <a:buChar char="p"/>
            </a:pPr>
            <a:r>
              <a:rPr lang="en-IN" dirty="0">
                <a:cs typeface="Arial" panose="020B0604020202020204" pitchFamily="34" charset="0"/>
              </a:rPr>
              <a:t>When is Field Level Risk Assessment done?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At the beginning of a new job or new shift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When new workers come on site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When the information about the work changes (e.g. changed plans, unexpected characteristics of the task such as new configuration of equipment)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Whenever job site conditions change (e.g. weather, availability of tools etc.)</a:t>
            </a:r>
            <a:endParaRPr lang="en-US" dirty="0">
              <a:cs typeface="Arial" panose="020B0604020202020204" pitchFamily="34" charset="0"/>
            </a:endParaRPr>
          </a:p>
        </p:txBody>
      </p:sp>
      <p:sp>
        <p:nvSpPr>
          <p:cNvPr id="10" name="Rectangle 9"/>
          <p:cNvSpPr/>
          <p:nvPr/>
        </p:nvSpPr>
        <p:spPr>
          <a:xfrm>
            <a:off x="304800" y="649069"/>
            <a:ext cx="8610600" cy="584775"/>
          </a:xfrm>
          <a:prstGeom prst="rect">
            <a:avLst/>
          </a:prstGeom>
        </p:spPr>
        <p:txBody>
          <a:bodyPr wrap="square">
            <a:spAutoFit/>
          </a:bodyPr>
          <a:lstStyle/>
          <a:p>
            <a:pPr marL="285750" indent="-285750" algn="ctr">
              <a:spcBef>
                <a:spcPts val="0"/>
              </a:spcBef>
              <a:spcAft>
                <a:spcPts val="0"/>
              </a:spcAft>
              <a:buSzPct val="105000"/>
              <a:defRPr/>
            </a:pPr>
            <a:r>
              <a:rPr lang="en-IN" sz="3200" dirty="0"/>
              <a:t>THE MODEL AND TOOLS</a:t>
            </a:r>
            <a:endParaRPr lang="en-US" sz="3200" dirty="0">
              <a:solidFill>
                <a:srgbClr val="000000"/>
              </a:solidFill>
              <a:ea typeface="Calibri" panose="020F0502020204030204" pitchFamily="34" charset="0"/>
            </a:endParaRPr>
          </a:p>
        </p:txBody>
      </p:sp>
    </p:spTree>
    <p:extLst>
      <p:ext uri="{BB962C8B-B14F-4D97-AF65-F5344CB8AC3E}">
        <p14:creationId xmlns:p14="http://schemas.microsoft.com/office/powerpoint/2010/main" val="3288580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11183" y="1332411"/>
            <a:ext cx="8794750" cy="376238"/>
          </a:xfrm>
          <a:prstGeom prst="rect">
            <a:avLst/>
          </a:prstGeom>
          <a:solidFill>
            <a:srgbClr val="92D050"/>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marL="285750" indent="-285750">
              <a:spcBef>
                <a:spcPts val="0"/>
              </a:spcBef>
              <a:spcAft>
                <a:spcPts val="0"/>
              </a:spcAft>
              <a:buSzPct val="105000"/>
              <a:defRPr/>
            </a:pPr>
            <a:endParaRPr lang="en-US" dirty="0">
              <a:solidFill>
                <a:srgbClr val="000000"/>
              </a:solidFill>
              <a:ea typeface="Calibri" panose="020F0502020204030204" pitchFamily="34" charset="0"/>
            </a:endParaRPr>
          </a:p>
        </p:txBody>
      </p:sp>
      <p:sp>
        <p:nvSpPr>
          <p:cNvPr id="7" name="Rectangle 6"/>
          <p:cNvSpPr>
            <a:spLocks noChangeArrowheads="1"/>
          </p:cNvSpPr>
          <p:nvPr/>
        </p:nvSpPr>
        <p:spPr bwMode="gray">
          <a:xfrm>
            <a:off x="211183" y="1717357"/>
            <a:ext cx="8794750" cy="4724400"/>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indent="-285750">
              <a:buSzPct val="105000"/>
              <a:buFont typeface="Wingdings 3" panose="05040102010807070707" pitchFamily="18" charset="2"/>
              <a:buChar char="p"/>
            </a:pPr>
            <a:r>
              <a:rPr lang="en-IN" dirty="0">
                <a:cs typeface="Arial" panose="020B0604020202020204" pitchFamily="34" charset="0"/>
              </a:rPr>
              <a:t> Who does Field Level Risk Assessment? </a:t>
            </a:r>
            <a:endParaRPr lang="en-US" dirty="0">
              <a:cs typeface="Arial" panose="020B0604020202020204" pitchFamily="34" charset="0"/>
            </a:endParaRPr>
          </a:p>
          <a:p>
            <a:pPr marL="742950" lvl="1" indent="-285750">
              <a:buSzPct val="105000"/>
              <a:buFont typeface="Wingdings 3" panose="05040102010807070707" pitchFamily="18" charset="2"/>
              <a:buChar char=""/>
            </a:pPr>
            <a:r>
              <a:rPr lang="en-IN" dirty="0">
                <a:cs typeface="Arial" panose="020B0604020202020204" pitchFamily="34" charset="0"/>
              </a:rPr>
              <a:t>The supervisor thinks through the process to prepare for meeting with the crew. </a:t>
            </a:r>
            <a:endParaRPr lang="en-US" dirty="0">
              <a:cs typeface="Arial" panose="020B0604020202020204" pitchFamily="34" charset="0"/>
            </a:endParaRPr>
          </a:p>
          <a:p>
            <a:pPr marL="742950" lvl="1" indent="-285750">
              <a:buSzPct val="105000"/>
              <a:buFont typeface="Wingdings 3" panose="05040102010807070707" pitchFamily="18" charset="2"/>
              <a:buChar char=""/>
            </a:pPr>
            <a:r>
              <a:rPr lang="en-IN" dirty="0">
                <a:cs typeface="Arial" panose="020B0604020202020204" pitchFamily="34" charset="0"/>
              </a:rPr>
              <a:t>The supervisor leads a discussion with the crew encouraging their analysis and feedback. </a:t>
            </a:r>
            <a:endParaRPr lang="en-US" dirty="0">
              <a:cs typeface="Arial" panose="020B0604020202020204" pitchFamily="34" charset="0"/>
            </a:endParaRPr>
          </a:p>
          <a:p>
            <a:pPr marL="742950" lvl="1" indent="-285750">
              <a:buSzPct val="105000"/>
              <a:buFont typeface="Wingdings 3" panose="05040102010807070707" pitchFamily="18" charset="2"/>
              <a:buChar char=""/>
            </a:pPr>
            <a:r>
              <a:rPr lang="en-IN" dirty="0">
                <a:cs typeface="Arial" panose="020B0604020202020204" pitchFamily="34" charset="0"/>
              </a:rPr>
              <a:t>The worker does it as a mental process as he/she works.</a:t>
            </a:r>
            <a:endParaRPr lang="en-US" dirty="0">
              <a:cs typeface="Arial" panose="020B0604020202020204" pitchFamily="34" charset="0"/>
            </a:endParaRPr>
          </a:p>
          <a:p>
            <a:pPr marL="285750" indent="-285750">
              <a:buSzPct val="105000"/>
              <a:buFont typeface="Wingdings 3" panose="05040102010807070707" pitchFamily="18" charset="2"/>
              <a:buChar char="p"/>
            </a:pPr>
            <a:r>
              <a:rPr lang="en-IN" dirty="0">
                <a:cs typeface="Arial" panose="020B0604020202020204" pitchFamily="34" charset="0"/>
              </a:rPr>
              <a:t>Why Do Field Level Risk Assessment? </a:t>
            </a:r>
            <a:endParaRPr lang="en-US" dirty="0">
              <a:cs typeface="Arial" panose="020B0604020202020204" pitchFamily="34" charset="0"/>
            </a:endParaRPr>
          </a:p>
          <a:p>
            <a:pPr marL="742950" lvl="1" indent="-285750">
              <a:buSzPct val="105000"/>
              <a:buFont typeface="Wingdings 3" panose="05040102010807070707" pitchFamily="18" charset="2"/>
              <a:buChar char=""/>
            </a:pPr>
            <a:r>
              <a:rPr lang="en-IN" dirty="0">
                <a:cs typeface="Arial" panose="020B0604020202020204" pitchFamily="34" charset="0"/>
              </a:rPr>
              <a:t>To fulfil the employer requirements of the Occupational Health and Safety Act.</a:t>
            </a:r>
            <a:endParaRPr lang="en-US" dirty="0">
              <a:cs typeface="Arial" panose="020B0604020202020204" pitchFamily="34" charset="0"/>
            </a:endParaRPr>
          </a:p>
          <a:p>
            <a:pPr marL="742950" lvl="1" indent="-285750">
              <a:buSzPct val="105000"/>
              <a:buFont typeface="Wingdings 3" panose="05040102010807070707" pitchFamily="18" charset="2"/>
              <a:buChar char=""/>
            </a:pPr>
            <a:r>
              <a:rPr lang="en-IN" dirty="0">
                <a:cs typeface="Arial" panose="020B0604020202020204" pitchFamily="34" charset="0"/>
              </a:rPr>
              <a:t>Employers are required “to ensure as far as it is reasonably practicable” the health and safety of workers present at the work site.  </a:t>
            </a:r>
            <a:endParaRPr lang="en-US" dirty="0">
              <a:cs typeface="Arial" panose="020B0604020202020204" pitchFamily="34" charset="0"/>
            </a:endParaRPr>
          </a:p>
          <a:p>
            <a:pPr marL="742950" lvl="1" indent="-285750">
              <a:buSzPct val="105000"/>
              <a:buFont typeface="Wingdings 3" panose="05040102010807070707" pitchFamily="18" charset="2"/>
              <a:buChar char=""/>
            </a:pPr>
            <a:r>
              <a:rPr lang="en-IN" dirty="0">
                <a:cs typeface="Arial" panose="020B0604020202020204" pitchFamily="34" charset="0"/>
              </a:rPr>
              <a:t>Employers are required to make sure workers are aware of their health and safely responsibilities.</a:t>
            </a:r>
            <a:endParaRPr lang="en-US" dirty="0">
              <a:cs typeface="Arial" panose="020B0604020202020204" pitchFamily="34" charset="0"/>
            </a:endParaRPr>
          </a:p>
        </p:txBody>
      </p:sp>
      <p:sp>
        <p:nvSpPr>
          <p:cNvPr id="10" name="Rectangle 9"/>
          <p:cNvSpPr/>
          <p:nvPr/>
        </p:nvSpPr>
        <p:spPr>
          <a:xfrm>
            <a:off x="304800" y="649069"/>
            <a:ext cx="8610600" cy="584775"/>
          </a:xfrm>
          <a:prstGeom prst="rect">
            <a:avLst/>
          </a:prstGeom>
        </p:spPr>
        <p:txBody>
          <a:bodyPr wrap="square">
            <a:spAutoFit/>
          </a:bodyPr>
          <a:lstStyle/>
          <a:p>
            <a:pPr marL="285750" indent="-285750" algn="ctr">
              <a:spcBef>
                <a:spcPts val="0"/>
              </a:spcBef>
              <a:spcAft>
                <a:spcPts val="0"/>
              </a:spcAft>
              <a:buSzPct val="105000"/>
              <a:defRPr/>
            </a:pPr>
            <a:r>
              <a:rPr lang="en-IN" sz="3200" dirty="0"/>
              <a:t>THE MODEL AND TOOLS</a:t>
            </a:r>
            <a:endParaRPr lang="en-US" sz="3200" dirty="0">
              <a:solidFill>
                <a:srgbClr val="000000"/>
              </a:solidFill>
              <a:ea typeface="Calibri" panose="020F0502020204030204" pitchFamily="34" charset="0"/>
            </a:endParaRPr>
          </a:p>
        </p:txBody>
      </p:sp>
    </p:spTree>
    <p:extLst>
      <p:ext uri="{BB962C8B-B14F-4D97-AF65-F5344CB8AC3E}">
        <p14:creationId xmlns:p14="http://schemas.microsoft.com/office/powerpoint/2010/main" val="2508753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11183" y="1332411"/>
            <a:ext cx="8794750" cy="376238"/>
          </a:xfrm>
          <a:prstGeom prst="rect">
            <a:avLst/>
          </a:prstGeom>
          <a:solidFill>
            <a:srgbClr val="92D050"/>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marL="285750" indent="-285750">
              <a:spcBef>
                <a:spcPts val="0"/>
              </a:spcBef>
              <a:spcAft>
                <a:spcPts val="0"/>
              </a:spcAft>
              <a:buSzPct val="105000"/>
              <a:defRPr/>
            </a:pPr>
            <a:endParaRPr lang="en-US" dirty="0">
              <a:solidFill>
                <a:srgbClr val="000000"/>
              </a:solidFill>
              <a:ea typeface="Calibri" panose="020F0502020204030204" pitchFamily="34" charset="0"/>
            </a:endParaRPr>
          </a:p>
        </p:txBody>
      </p:sp>
      <p:sp>
        <p:nvSpPr>
          <p:cNvPr id="7" name="Rectangle 6"/>
          <p:cNvSpPr>
            <a:spLocks noChangeArrowheads="1"/>
          </p:cNvSpPr>
          <p:nvPr/>
        </p:nvSpPr>
        <p:spPr bwMode="gray">
          <a:xfrm>
            <a:off x="211183" y="1717357"/>
            <a:ext cx="8794750" cy="4724400"/>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44000" tIns="36000" rIns="144000" bIns="144000"/>
          <a:lstStyle/>
          <a:p>
            <a:pPr>
              <a:buSzPct val="105000"/>
              <a:buFont typeface="Wingdings 3" pitchFamily="18" charset="2"/>
              <a:buChar char="p"/>
            </a:pPr>
            <a:r>
              <a:rPr lang="en-IN" dirty="0"/>
              <a:t> To </a:t>
            </a:r>
            <a:r>
              <a:rPr lang="en-IN" dirty="0">
                <a:cs typeface="Arial" panose="020B0604020202020204" pitchFamily="34" charset="0"/>
              </a:rPr>
              <a:t>reduce losses due to uncontrolled hazards. Field Level Risk Assessment: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Facilitates a safer working environment for people.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Helps to minimizes or eliminates losses to property, materials and the environment.</a:t>
            </a:r>
            <a:endParaRPr lang="en-US" dirty="0">
              <a:cs typeface="Arial" panose="020B0604020202020204" pitchFamily="34" charset="0"/>
            </a:endParaRPr>
          </a:p>
          <a:p>
            <a:pPr>
              <a:buSzPct val="105000"/>
              <a:buFont typeface="Wingdings 3" pitchFamily="18" charset="2"/>
              <a:buChar char="p"/>
            </a:pPr>
            <a:r>
              <a:rPr lang="en-IN" dirty="0">
                <a:cs typeface="Arial" panose="020B0604020202020204" pitchFamily="34" charset="0"/>
              </a:rPr>
              <a:t>  Where is Field Level Risk Assessment done?</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The most logical place to begin is to review your accident and illness reports.</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Is there a work area that seems to have more accidents and injuries than others?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Is there a type of injury that seems to occur more frequently than others?</a:t>
            </a:r>
            <a:endParaRPr lang="en-US" dirty="0">
              <a:cs typeface="Arial" panose="020B0604020202020204" pitchFamily="34" charset="0"/>
            </a:endParaRPr>
          </a:p>
        </p:txBody>
      </p:sp>
      <p:sp>
        <p:nvSpPr>
          <p:cNvPr id="10" name="Rectangle 9"/>
          <p:cNvSpPr/>
          <p:nvPr/>
        </p:nvSpPr>
        <p:spPr>
          <a:xfrm>
            <a:off x="304800" y="649069"/>
            <a:ext cx="8610600" cy="584775"/>
          </a:xfrm>
          <a:prstGeom prst="rect">
            <a:avLst/>
          </a:prstGeom>
        </p:spPr>
        <p:txBody>
          <a:bodyPr wrap="square">
            <a:spAutoFit/>
          </a:bodyPr>
          <a:lstStyle/>
          <a:p>
            <a:pPr marL="285750" indent="-285750" algn="ctr">
              <a:spcBef>
                <a:spcPts val="0"/>
              </a:spcBef>
              <a:spcAft>
                <a:spcPts val="0"/>
              </a:spcAft>
              <a:buSzPct val="105000"/>
              <a:defRPr/>
            </a:pPr>
            <a:r>
              <a:rPr lang="en-IN" sz="3200" dirty="0"/>
              <a:t>THE MODEL AND TOOLS</a:t>
            </a:r>
            <a:endParaRPr lang="en-US" sz="3200" dirty="0">
              <a:solidFill>
                <a:srgbClr val="000000"/>
              </a:solidFill>
              <a:ea typeface="Calibri" panose="020F0502020204030204" pitchFamily="34" charset="0"/>
            </a:endParaRPr>
          </a:p>
        </p:txBody>
      </p:sp>
    </p:spTree>
    <p:extLst>
      <p:ext uri="{BB962C8B-B14F-4D97-AF65-F5344CB8AC3E}">
        <p14:creationId xmlns:p14="http://schemas.microsoft.com/office/powerpoint/2010/main" val="647878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11183" y="1332411"/>
            <a:ext cx="8794750" cy="376238"/>
          </a:xfrm>
          <a:prstGeom prst="rect">
            <a:avLst/>
          </a:prstGeom>
          <a:solidFill>
            <a:srgbClr val="92D050"/>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50000"/>
              </a:lnSpc>
              <a:buSzPct val="105000"/>
            </a:pPr>
            <a:r>
              <a:rPr lang="en-IN" sz="2000" b="1" dirty="0">
                <a:cs typeface="Arial" panose="020B0604020202020204" pitchFamily="34" charset="0"/>
              </a:rPr>
              <a:t>Where to Begin Continued</a:t>
            </a:r>
            <a:endParaRPr lang="en-US" sz="2000" b="1" dirty="0">
              <a:cs typeface="Arial" panose="020B0604020202020204" pitchFamily="34" charset="0"/>
            </a:endParaRPr>
          </a:p>
        </p:txBody>
      </p:sp>
      <p:sp>
        <p:nvSpPr>
          <p:cNvPr id="7" name="Rectangle 6"/>
          <p:cNvSpPr>
            <a:spLocks noChangeArrowheads="1"/>
          </p:cNvSpPr>
          <p:nvPr/>
        </p:nvSpPr>
        <p:spPr bwMode="gray">
          <a:xfrm>
            <a:off x="211183" y="1717357"/>
            <a:ext cx="8794750" cy="4724400"/>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indent="-285750">
              <a:buSzPct val="105000"/>
              <a:buFont typeface="Wingdings 3" panose="05040102010807070707" pitchFamily="18" charset="2"/>
              <a:buChar char="p"/>
            </a:pPr>
            <a:r>
              <a:rPr lang="en-IN" dirty="0">
                <a:cs typeface="Arial" panose="020B0604020202020204" pitchFamily="34" charset="0"/>
              </a:rPr>
              <a:t>If injury and illness reports do not point you towards a place to begin, consider beginning with: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Near Misses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New Tasks Or Positions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Tasks That Have Changed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Non-Routine Jobs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Routine Jobs</a:t>
            </a:r>
            <a:endParaRPr lang="en-US" dirty="0">
              <a:cs typeface="Arial" panose="020B0604020202020204" pitchFamily="34" charset="0"/>
            </a:endParaRPr>
          </a:p>
        </p:txBody>
      </p:sp>
      <p:sp>
        <p:nvSpPr>
          <p:cNvPr id="10" name="Rectangle 9"/>
          <p:cNvSpPr/>
          <p:nvPr/>
        </p:nvSpPr>
        <p:spPr>
          <a:xfrm>
            <a:off x="304800" y="649069"/>
            <a:ext cx="8610600" cy="584775"/>
          </a:xfrm>
          <a:prstGeom prst="rect">
            <a:avLst/>
          </a:prstGeom>
        </p:spPr>
        <p:txBody>
          <a:bodyPr wrap="square">
            <a:spAutoFit/>
          </a:bodyPr>
          <a:lstStyle/>
          <a:p>
            <a:pPr marL="285750" indent="-285750" algn="ctr">
              <a:spcBef>
                <a:spcPts val="0"/>
              </a:spcBef>
              <a:spcAft>
                <a:spcPts val="0"/>
              </a:spcAft>
              <a:buSzPct val="105000"/>
              <a:defRPr/>
            </a:pPr>
            <a:r>
              <a:rPr lang="en-IN" sz="3200" dirty="0"/>
              <a:t>THE MODEL AND TOOLS</a:t>
            </a:r>
            <a:endParaRPr lang="en-US" sz="3200" dirty="0">
              <a:solidFill>
                <a:srgbClr val="000000"/>
              </a:solidFill>
              <a:ea typeface="Calibri" panose="020F0502020204030204" pitchFamily="34" charset="0"/>
            </a:endParaRPr>
          </a:p>
        </p:txBody>
      </p:sp>
    </p:spTree>
    <p:extLst>
      <p:ext uri="{BB962C8B-B14F-4D97-AF65-F5344CB8AC3E}">
        <p14:creationId xmlns:p14="http://schemas.microsoft.com/office/powerpoint/2010/main" val="4218250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11183" y="1332411"/>
            <a:ext cx="8794750" cy="376238"/>
          </a:xfrm>
          <a:prstGeom prst="rect">
            <a:avLst/>
          </a:prstGeom>
          <a:solidFill>
            <a:srgbClr val="92D050"/>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50000"/>
              </a:lnSpc>
              <a:buSzPct val="105000"/>
            </a:pPr>
            <a:r>
              <a:rPr lang="en-IN" sz="2000" b="1" dirty="0">
                <a:cs typeface="Arial" panose="020B0604020202020204" pitchFamily="34" charset="0"/>
              </a:rPr>
              <a:t>Falling Objects</a:t>
            </a:r>
          </a:p>
        </p:txBody>
      </p:sp>
      <p:sp>
        <p:nvSpPr>
          <p:cNvPr id="7" name="Rectangle 6"/>
          <p:cNvSpPr>
            <a:spLocks noChangeArrowheads="1"/>
          </p:cNvSpPr>
          <p:nvPr/>
        </p:nvSpPr>
        <p:spPr bwMode="gray">
          <a:xfrm>
            <a:off x="211183" y="1717357"/>
            <a:ext cx="8794750" cy="4724400"/>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44000" tIns="36000" rIns="144000" bIns="144000"/>
          <a:lstStyle/>
          <a:p>
            <a:pPr>
              <a:buSzPct val="105000"/>
              <a:buFont typeface="Wingdings 3" pitchFamily="18" charset="2"/>
              <a:buChar char="p"/>
            </a:pPr>
            <a:r>
              <a:rPr lang="en-IN" b="1" dirty="0">
                <a:cs typeface="Arial" panose="020B0604020202020204" pitchFamily="34" charset="0"/>
              </a:rPr>
              <a:t> </a:t>
            </a:r>
            <a:r>
              <a:rPr lang="en-IN" dirty="0">
                <a:cs typeface="Arial" panose="020B0604020202020204" pitchFamily="34" charset="0"/>
              </a:rPr>
              <a:t>Are there objects which may fall from above onto employees</a:t>
            </a:r>
          </a:p>
          <a:p>
            <a:pPr>
              <a:buSzPct val="105000"/>
              <a:buFont typeface="Wingdings 3" pitchFamily="18" charset="2"/>
              <a:buChar char="p"/>
            </a:pPr>
            <a:r>
              <a:rPr lang="en-IN" dirty="0">
                <a:cs typeface="Arial" panose="020B0604020202020204" pitchFamily="34" charset="0"/>
              </a:rPr>
              <a:t> Employees working overhead</a:t>
            </a:r>
            <a:endParaRPr lang="en-US" dirty="0">
              <a:cs typeface="Arial" panose="020B0604020202020204" pitchFamily="34" charset="0"/>
            </a:endParaRPr>
          </a:p>
          <a:p>
            <a:pPr>
              <a:buSzPct val="105000"/>
              <a:buFont typeface="Wingdings 3" pitchFamily="18" charset="2"/>
              <a:buChar char="p"/>
            </a:pPr>
            <a:r>
              <a:rPr lang="en-US" dirty="0">
                <a:cs typeface="Arial" panose="020B0604020202020204" pitchFamily="34" charset="0"/>
              </a:rPr>
              <a:t> </a:t>
            </a:r>
            <a:r>
              <a:rPr lang="en-IN" dirty="0">
                <a:cs typeface="Arial" panose="020B0604020202020204" pitchFamily="34" charset="0"/>
              </a:rPr>
              <a:t>Tools or materials handled above your head</a:t>
            </a:r>
            <a:endParaRPr lang="en-US" dirty="0">
              <a:cs typeface="Arial" panose="020B0604020202020204" pitchFamily="34" charset="0"/>
            </a:endParaRPr>
          </a:p>
          <a:p>
            <a:pPr>
              <a:buSzPct val="105000"/>
            </a:pPr>
            <a:endParaRPr lang="en-US" dirty="0">
              <a:cs typeface="Arial" panose="020B0604020202020204" pitchFamily="34" charset="0"/>
            </a:endParaRPr>
          </a:p>
        </p:txBody>
      </p:sp>
      <p:sp>
        <p:nvSpPr>
          <p:cNvPr id="10" name="Rectangle 9"/>
          <p:cNvSpPr/>
          <p:nvPr/>
        </p:nvSpPr>
        <p:spPr>
          <a:xfrm>
            <a:off x="304800" y="649069"/>
            <a:ext cx="8610600" cy="584775"/>
          </a:xfrm>
          <a:prstGeom prst="rect">
            <a:avLst/>
          </a:prstGeom>
        </p:spPr>
        <p:txBody>
          <a:bodyPr wrap="square">
            <a:spAutoFit/>
          </a:bodyPr>
          <a:lstStyle/>
          <a:p>
            <a:pPr marL="285750" indent="-285750" algn="ctr">
              <a:spcBef>
                <a:spcPts val="0"/>
              </a:spcBef>
              <a:spcAft>
                <a:spcPts val="0"/>
              </a:spcAft>
              <a:buSzPct val="105000"/>
              <a:defRPr/>
            </a:pPr>
            <a:r>
              <a:rPr lang="en-IN" sz="3200" dirty="0"/>
              <a:t>THE MODEL AND TOOLS</a:t>
            </a:r>
            <a:endParaRPr lang="en-US" sz="3200" dirty="0">
              <a:solidFill>
                <a:srgbClr val="000000"/>
              </a:solidFill>
              <a:ea typeface="Calibri" panose="020F0502020204030204" pitchFamily="34" charset="0"/>
            </a:endParaRPr>
          </a:p>
        </p:txBody>
      </p:sp>
      <p:pic>
        <p:nvPicPr>
          <p:cNvPr id="1026" name="Picture 2" descr="Image result for Falling Objec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76431" y="4096974"/>
            <a:ext cx="3338969" cy="225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921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11183" y="1332411"/>
            <a:ext cx="8794750" cy="376238"/>
          </a:xfrm>
          <a:prstGeom prst="rect">
            <a:avLst/>
          </a:prstGeom>
          <a:solidFill>
            <a:srgbClr val="92D050"/>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50000"/>
              </a:lnSpc>
              <a:buSzPct val="105000"/>
            </a:pPr>
            <a:r>
              <a:rPr lang="en-IN" sz="2000" b="1" dirty="0">
                <a:cs typeface="Arial" panose="020B0604020202020204" pitchFamily="34" charset="0"/>
              </a:rPr>
              <a:t>Harmful Dusts/Fumes</a:t>
            </a:r>
            <a:endParaRPr lang="en-US" sz="2000" b="1" dirty="0">
              <a:cs typeface="Arial" panose="020B0604020202020204" pitchFamily="34" charset="0"/>
            </a:endParaRPr>
          </a:p>
        </p:txBody>
      </p:sp>
      <p:sp>
        <p:nvSpPr>
          <p:cNvPr id="7" name="Rectangle 6"/>
          <p:cNvSpPr>
            <a:spLocks noChangeArrowheads="1"/>
          </p:cNvSpPr>
          <p:nvPr/>
        </p:nvSpPr>
        <p:spPr bwMode="gray">
          <a:xfrm>
            <a:off x="211183" y="1717357"/>
            <a:ext cx="8794750" cy="4724400"/>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indent="-285750">
              <a:buSzPct val="105000"/>
              <a:buFont typeface="Wingdings 3" panose="05040102010807070707" pitchFamily="18" charset="2"/>
              <a:buChar char="p"/>
            </a:pPr>
            <a:r>
              <a:rPr lang="en-IN" dirty="0">
                <a:cs typeface="Arial" panose="020B0604020202020204" pitchFamily="34" charset="0"/>
              </a:rPr>
              <a:t>Are employees exposed to chemicals or harmful dusts/mists/fumes? Examples:</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Any chemical which poses a health hazard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Asbestos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Welding fumes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Solder fumes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Silica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Post Blast Airborne Toxins</a:t>
            </a:r>
            <a:endParaRPr lang="en-US" dirty="0">
              <a:cs typeface="Arial" panose="020B0604020202020204" pitchFamily="34" charset="0"/>
            </a:endParaRPr>
          </a:p>
        </p:txBody>
      </p:sp>
      <p:sp>
        <p:nvSpPr>
          <p:cNvPr id="10" name="Rectangle 9"/>
          <p:cNvSpPr/>
          <p:nvPr/>
        </p:nvSpPr>
        <p:spPr>
          <a:xfrm>
            <a:off x="304800" y="649069"/>
            <a:ext cx="8610600" cy="584775"/>
          </a:xfrm>
          <a:prstGeom prst="rect">
            <a:avLst/>
          </a:prstGeom>
        </p:spPr>
        <p:txBody>
          <a:bodyPr wrap="square">
            <a:spAutoFit/>
          </a:bodyPr>
          <a:lstStyle/>
          <a:p>
            <a:pPr marL="285750" indent="-285750" algn="ctr">
              <a:spcBef>
                <a:spcPts val="0"/>
              </a:spcBef>
              <a:spcAft>
                <a:spcPts val="0"/>
              </a:spcAft>
              <a:buSzPct val="105000"/>
              <a:defRPr/>
            </a:pPr>
            <a:r>
              <a:rPr lang="en-IN" sz="3200" dirty="0"/>
              <a:t>THE MODEL AND TOOLS</a:t>
            </a:r>
            <a:endParaRPr lang="en-US" sz="3200" dirty="0">
              <a:solidFill>
                <a:srgbClr val="000000"/>
              </a:solidFill>
              <a:ea typeface="Calibri" panose="020F0502020204030204" pitchFamily="34" charset="0"/>
            </a:endParaRPr>
          </a:p>
        </p:txBody>
      </p:sp>
      <p:pic>
        <p:nvPicPr>
          <p:cNvPr id="2050" name="Picture 2" descr="Image result for Harmful Dus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5982" y="3581400"/>
            <a:ext cx="2788938" cy="2787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462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11183" y="1332411"/>
            <a:ext cx="8794750" cy="376238"/>
          </a:xfrm>
          <a:prstGeom prst="rect">
            <a:avLst/>
          </a:prstGeom>
          <a:solidFill>
            <a:srgbClr val="92D050"/>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a:buSzPct val="105000"/>
            </a:pPr>
            <a:r>
              <a:rPr lang="en-IN" sz="2000" b="1" dirty="0">
                <a:cs typeface="Arial" panose="020B0604020202020204" pitchFamily="34" charset="0"/>
              </a:rPr>
              <a:t>Energy Sources</a:t>
            </a:r>
            <a:endParaRPr lang="en-US" sz="2000" b="1" dirty="0">
              <a:cs typeface="Arial" panose="020B0604020202020204" pitchFamily="34" charset="0"/>
            </a:endParaRPr>
          </a:p>
        </p:txBody>
      </p:sp>
      <p:sp>
        <p:nvSpPr>
          <p:cNvPr id="7" name="Rectangle 6"/>
          <p:cNvSpPr>
            <a:spLocks noChangeArrowheads="1"/>
          </p:cNvSpPr>
          <p:nvPr/>
        </p:nvSpPr>
        <p:spPr bwMode="gray">
          <a:xfrm>
            <a:off x="211182" y="1717357"/>
            <a:ext cx="8794751" cy="4724400"/>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indent="-285750">
              <a:buSzPct val="105000"/>
              <a:buFont typeface="Wingdings 3" panose="05040102010807070707" pitchFamily="18" charset="2"/>
              <a:buChar char="p"/>
            </a:pPr>
            <a:r>
              <a:rPr lang="en-IN" dirty="0">
                <a:cs typeface="Arial" panose="020B0604020202020204" pitchFamily="34" charset="0"/>
              </a:rPr>
              <a:t>Are there energy sources which could be harmful if accidental release or start-up occurs</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Electrical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Pneumatic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Hydraulic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Thermal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Mechanical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Gravity</a:t>
            </a:r>
            <a:endParaRPr lang="en-US" dirty="0">
              <a:cs typeface="Arial" panose="020B0604020202020204" pitchFamily="34" charset="0"/>
            </a:endParaRPr>
          </a:p>
        </p:txBody>
      </p:sp>
      <p:sp>
        <p:nvSpPr>
          <p:cNvPr id="10" name="Rectangle 9"/>
          <p:cNvSpPr/>
          <p:nvPr/>
        </p:nvSpPr>
        <p:spPr>
          <a:xfrm>
            <a:off x="304800" y="649069"/>
            <a:ext cx="8610600" cy="584775"/>
          </a:xfrm>
          <a:prstGeom prst="rect">
            <a:avLst/>
          </a:prstGeom>
        </p:spPr>
        <p:txBody>
          <a:bodyPr wrap="square">
            <a:spAutoFit/>
          </a:bodyPr>
          <a:lstStyle/>
          <a:p>
            <a:pPr marL="285750" indent="-285750" algn="ctr">
              <a:spcBef>
                <a:spcPts val="0"/>
              </a:spcBef>
              <a:spcAft>
                <a:spcPts val="0"/>
              </a:spcAft>
              <a:buSzPct val="105000"/>
              <a:defRPr/>
            </a:pPr>
            <a:r>
              <a:rPr lang="en-IN" sz="3200" dirty="0"/>
              <a:t>THE MODEL AND TOOLS</a:t>
            </a:r>
            <a:endParaRPr lang="en-US" sz="3200" dirty="0">
              <a:solidFill>
                <a:srgbClr val="000000"/>
              </a:solidFill>
              <a:ea typeface="Calibri" panose="020F0502020204030204" pitchFamily="34" charset="0"/>
            </a:endParaRPr>
          </a:p>
        </p:txBody>
      </p:sp>
      <p:pic>
        <p:nvPicPr>
          <p:cNvPr id="3076" name="Picture 4" descr="Image result for Mechanical  energy"/>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89575" y="3352800"/>
            <a:ext cx="3425825" cy="2759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478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11183" y="1332411"/>
            <a:ext cx="8794750" cy="376238"/>
          </a:xfrm>
          <a:prstGeom prst="rect">
            <a:avLst/>
          </a:prstGeom>
          <a:solidFill>
            <a:srgbClr val="92D050"/>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50000"/>
              </a:lnSpc>
              <a:buSzPct val="105000"/>
            </a:pPr>
            <a:r>
              <a:rPr lang="en-IN" sz="2000" b="1" dirty="0">
                <a:cs typeface="Arial" panose="020B0604020202020204" pitchFamily="34" charset="0"/>
              </a:rPr>
              <a:t>Sharp Objects</a:t>
            </a:r>
            <a:endParaRPr lang="en-US" sz="2000" b="1" dirty="0">
              <a:cs typeface="Arial" panose="020B0604020202020204" pitchFamily="34" charset="0"/>
            </a:endParaRPr>
          </a:p>
        </p:txBody>
      </p:sp>
      <p:sp>
        <p:nvSpPr>
          <p:cNvPr id="7" name="Rectangle 6"/>
          <p:cNvSpPr>
            <a:spLocks noChangeArrowheads="1"/>
          </p:cNvSpPr>
          <p:nvPr/>
        </p:nvSpPr>
        <p:spPr bwMode="gray">
          <a:xfrm>
            <a:off x="211183" y="1717357"/>
            <a:ext cx="8794750" cy="4724400"/>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44000" tIns="36000" rIns="144000" bIns="144000"/>
          <a:lstStyle/>
          <a:p>
            <a:pPr>
              <a:buSzPct val="105000"/>
              <a:buFont typeface="Wingdings 3" pitchFamily="18" charset="2"/>
              <a:buChar char="p"/>
            </a:pPr>
            <a:r>
              <a:rPr lang="en-IN" dirty="0">
                <a:cs typeface="Arial" panose="020B0604020202020204" pitchFamily="34" charset="0"/>
              </a:rPr>
              <a:t> Are there sharp objects which could cut or pierce the body</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Glass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Knife blades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Sheet metal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Nail guns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Needles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Splinters (wood)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Burrs (metal)</a:t>
            </a:r>
            <a:endParaRPr lang="en-US" dirty="0">
              <a:cs typeface="Arial" panose="020B0604020202020204" pitchFamily="34" charset="0"/>
            </a:endParaRPr>
          </a:p>
        </p:txBody>
      </p:sp>
      <p:sp>
        <p:nvSpPr>
          <p:cNvPr id="10" name="Rectangle 9"/>
          <p:cNvSpPr/>
          <p:nvPr/>
        </p:nvSpPr>
        <p:spPr>
          <a:xfrm>
            <a:off x="304800" y="649069"/>
            <a:ext cx="8610600" cy="584775"/>
          </a:xfrm>
          <a:prstGeom prst="rect">
            <a:avLst/>
          </a:prstGeom>
        </p:spPr>
        <p:txBody>
          <a:bodyPr wrap="square">
            <a:spAutoFit/>
          </a:bodyPr>
          <a:lstStyle/>
          <a:p>
            <a:pPr marL="285750" indent="-285750" algn="ctr">
              <a:spcBef>
                <a:spcPts val="0"/>
              </a:spcBef>
              <a:spcAft>
                <a:spcPts val="0"/>
              </a:spcAft>
              <a:buSzPct val="105000"/>
              <a:defRPr/>
            </a:pPr>
            <a:r>
              <a:rPr lang="en-IN" sz="3200" dirty="0"/>
              <a:t>THE MODEL AND TOOLS</a:t>
            </a:r>
            <a:endParaRPr lang="en-US" sz="3200" dirty="0">
              <a:solidFill>
                <a:srgbClr val="000000"/>
              </a:solidFill>
              <a:ea typeface="Calibri" panose="020F0502020204030204" pitchFamily="34" charset="0"/>
            </a:endParaRPr>
          </a:p>
        </p:txBody>
      </p:sp>
      <p:pic>
        <p:nvPicPr>
          <p:cNvPr id="4098" name="Picture 2" descr="Image result for Sharp Objects"/>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14629"/>
          <a:stretch/>
        </p:blipFill>
        <p:spPr bwMode="auto">
          <a:xfrm>
            <a:off x="4343400" y="3048000"/>
            <a:ext cx="5000625" cy="4002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487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11183" y="1332411"/>
            <a:ext cx="8794750" cy="376238"/>
          </a:xfrm>
          <a:prstGeom prst="rect">
            <a:avLst/>
          </a:prstGeom>
          <a:solidFill>
            <a:srgbClr val="92D050"/>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a:lnSpc>
                <a:spcPts val="2500"/>
              </a:lnSpc>
              <a:buSzPct val="105000"/>
            </a:pPr>
            <a:r>
              <a:rPr lang="en-IN" sz="2000" b="1" dirty="0">
                <a:cs typeface="Arial" panose="020B0604020202020204" pitchFamily="34" charset="0"/>
              </a:rPr>
              <a:t>Temperature Extremes</a:t>
            </a:r>
            <a:endParaRPr lang="en-US" sz="2000" b="1" dirty="0">
              <a:cs typeface="Arial" panose="020B0604020202020204" pitchFamily="34" charset="0"/>
            </a:endParaRPr>
          </a:p>
        </p:txBody>
      </p:sp>
      <p:sp>
        <p:nvSpPr>
          <p:cNvPr id="7" name="Rectangle 6"/>
          <p:cNvSpPr>
            <a:spLocks noChangeArrowheads="1"/>
          </p:cNvSpPr>
          <p:nvPr/>
        </p:nvSpPr>
        <p:spPr bwMode="gray">
          <a:xfrm>
            <a:off x="211183" y="1717357"/>
            <a:ext cx="8794750" cy="4724400"/>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44000" tIns="36000" rIns="144000" bIns="144000"/>
          <a:lstStyle/>
          <a:p>
            <a:pPr>
              <a:buSzPct val="105000"/>
              <a:buFont typeface="Wingdings 3" pitchFamily="18" charset="2"/>
              <a:buChar char="p"/>
            </a:pPr>
            <a:r>
              <a:rPr lang="en-IN" b="1" dirty="0">
                <a:latin typeface="Arial" panose="020B0604020202020204" pitchFamily="34" charset="0"/>
                <a:cs typeface="Arial" panose="020B0604020202020204" pitchFamily="34" charset="0"/>
              </a:rPr>
              <a:t> </a:t>
            </a:r>
            <a:r>
              <a:rPr lang="en-IN" dirty="0">
                <a:cs typeface="Arial" panose="020B0604020202020204" pitchFamily="34" charset="0"/>
              </a:rPr>
              <a:t>Are there hot or cold surfaces which could burn or freeze employees</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Welded parts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Cryogenic materials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Autoclaves </a:t>
            </a:r>
            <a:endParaRPr lang="en-US" dirty="0">
              <a:cs typeface="Arial" panose="020B0604020202020204" pitchFamily="34" charset="0"/>
            </a:endParaRPr>
          </a:p>
          <a:p>
            <a:pPr>
              <a:buSzPct val="105000"/>
            </a:pPr>
            <a:endParaRPr lang="en-US" dirty="0">
              <a:cs typeface="Arial" panose="020B0604020202020204" pitchFamily="34" charset="0"/>
            </a:endParaRPr>
          </a:p>
        </p:txBody>
      </p:sp>
      <p:sp>
        <p:nvSpPr>
          <p:cNvPr id="10" name="Rectangle 9"/>
          <p:cNvSpPr/>
          <p:nvPr/>
        </p:nvSpPr>
        <p:spPr>
          <a:xfrm>
            <a:off x="304800" y="649069"/>
            <a:ext cx="8610600" cy="584775"/>
          </a:xfrm>
          <a:prstGeom prst="rect">
            <a:avLst/>
          </a:prstGeom>
        </p:spPr>
        <p:txBody>
          <a:bodyPr wrap="square">
            <a:spAutoFit/>
          </a:bodyPr>
          <a:lstStyle/>
          <a:p>
            <a:pPr marL="285750" indent="-285750" algn="ctr">
              <a:spcBef>
                <a:spcPts val="0"/>
              </a:spcBef>
              <a:spcAft>
                <a:spcPts val="0"/>
              </a:spcAft>
              <a:buSzPct val="105000"/>
              <a:defRPr/>
            </a:pPr>
            <a:r>
              <a:rPr lang="en-IN" sz="3200" dirty="0"/>
              <a:t>THE MODEL AND TOOLS</a:t>
            </a:r>
            <a:endParaRPr lang="en-US" sz="3200" dirty="0">
              <a:solidFill>
                <a:srgbClr val="000000"/>
              </a:solidFill>
              <a:ea typeface="Calibri" panose="020F0502020204030204" pitchFamily="34" charset="0"/>
            </a:endParaRPr>
          </a:p>
        </p:txBody>
      </p:sp>
      <p:pic>
        <p:nvPicPr>
          <p:cNvPr id="5122" name="Picture 2" descr="Image result for Temperature Extreme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49930" y="3200400"/>
            <a:ext cx="2265469" cy="3228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655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631766"/>
            <a:ext cx="8229600" cy="681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ABOUT PMG</a:t>
            </a:r>
            <a:endParaRPr lang="en-IN" sz="3200" dirty="0">
              <a:latin typeface="+mn-lt"/>
              <a:cs typeface="Arial" panose="020B0604020202020204" pitchFamily="34" charset="0"/>
            </a:endParaRPr>
          </a:p>
        </p:txBody>
      </p:sp>
      <p:sp>
        <p:nvSpPr>
          <p:cNvPr id="7" name="Rectangle 6"/>
          <p:cNvSpPr/>
          <p:nvPr/>
        </p:nvSpPr>
        <p:spPr>
          <a:xfrm>
            <a:off x="159027" y="1796133"/>
            <a:ext cx="8786190" cy="2585323"/>
          </a:xfrm>
          <a:prstGeom prst="rect">
            <a:avLst/>
          </a:prstGeom>
        </p:spPr>
        <p:txBody>
          <a:bodyPr wrap="square">
            <a:spAutoFit/>
          </a:bodyPr>
          <a:lstStyle/>
          <a:p>
            <a:pPr lvl="0" fontAlgn="base">
              <a:spcBef>
                <a:spcPct val="0"/>
              </a:spcBef>
              <a:spcAft>
                <a:spcPct val="0"/>
              </a:spcAft>
            </a:pPr>
            <a:r>
              <a:rPr lang="en-US" sz="1600" dirty="0">
                <a:ea typeface="Calibri" panose="020F0502020204030204" pitchFamily="34" charset="0"/>
                <a:cs typeface="Times New Roman" panose="02020603050405020304" pitchFamily="18" charset="0"/>
              </a:rPr>
              <a:t>At PMG, we deliver Engineering Design and Project Management scopes in Food and Beverage industry. Our team of design engineers and engineering executives has rich experience in Project Planning, Design, Execution and Commissioning with key competencies in areas like 3D Plant Design, Hygienic Engineering, and Project Management. Our safe-by-choice, result-oriented, and pro-active work-ethics allow us deliver work scopes meeting objectives, complete stakeholder alignment and first-time quality.</a:t>
            </a:r>
          </a:p>
          <a:p>
            <a:pPr lvl="0" fontAlgn="base">
              <a:spcBef>
                <a:spcPct val="0"/>
              </a:spcBef>
              <a:spcAft>
                <a:spcPct val="0"/>
              </a:spcAft>
            </a:pPr>
            <a:endParaRPr lang="en-US" sz="1600" dirty="0"/>
          </a:p>
          <a:p>
            <a:pPr lvl="0" fontAlgn="base">
              <a:spcBef>
                <a:spcPct val="0"/>
              </a:spcBef>
              <a:spcAft>
                <a:spcPct val="0"/>
              </a:spcAft>
            </a:pPr>
            <a:r>
              <a:rPr lang="en-US" b="1" dirty="0">
                <a:solidFill>
                  <a:srgbClr val="00B050"/>
                </a:solidFill>
                <a:ea typeface="Calibri" panose="020F0502020204030204" pitchFamily="34" charset="0"/>
                <a:cs typeface="Times New Roman" panose="02020603050405020304" pitchFamily="18" charset="0"/>
              </a:rPr>
              <a:t>PMG Knowledge Repository: </a:t>
            </a:r>
            <a:r>
              <a:rPr lang="en-US" b="1" dirty="0">
                <a:ea typeface="Calibri" panose="020F0502020204030204" pitchFamily="34" charset="0"/>
                <a:cs typeface="Times New Roman" panose="02020603050405020304" pitchFamily="18" charset="0"/>
              </a:rPr>
              <a:t>Targeted Knowledge Sharing &amp; Skill Development</a:t>
            </a:r>
            <a:endParaRPr lang="en-US" dirty="0"/>
          </a:p>
          <a:p>
            <a:pPr lvl="0" fontAlgn="base">
              <a:spcBef>
                <a:spcPct val="0"/>
              </a:spcBef>
              <a:spcAft>
                <a:spcPct val="0"/>
              </a:spcAft>
            </a:pPr>
            <a:r>
              <a:rPr lang="en-US" sz="1600" dirty="0">
                <a:ea typeface="Calibri" panose="020F0502020204030204" pitchFamily="34" charset="0"/>
                <a:cs typeface="Times New Roman" panose="02020603050405020304" pitchFamily="18" charset="0"/>
              </a:rPr>
              <a:t>Precise and focused training modules for the exhaustive set of people working in manufacturing industry, instilling qualities of self-belief, creative thinking &amp; widened perspective.</a:t>
            </a:r>
            <a:endParaRPr lang="en-US" sz="1600" dirty="0"/>
          </a:p>
          <a:p>
            <a:pPr lvl="0" fontAlgn="base">
              <a:spcBef>
                <a:spcPct val="0"/>
              </a:spcBef>
              <a:spcAft>
                <a:spcPct val="0"/>
              </a:spcAft>
            </a:pPr>
            <a:endParaRPr lang="en-US" sz="1600" dirty="0"/>
          </a:p>
        </p:txBody>
      </p:sp>
      <p:sp>
        <p:nvSpPr>
          <p:cNvPr id="8" name="Rectangle 7"/>
          <p:cNvSpPr/>
          <p:nvPr/>
        </p:nvSpPr>
        <p:spPr>
          <a:xfrm>
            <a:off x="159027" y="1313411"/>
            <a:ext cx="8786190" cy="584775"/>
          </a:xfrm>
          <a:prstGeom prst="rect">
            <a:avLst/>
          </a:prstGeom>
        </p:spPr>
        <p:txBody>
          <a:bodyPr wrap="square">
            <a:spAutoFit/>
          </a:bodyPr>
          <a:lstStyle/>
          <a:p>
            <a:pPr>
              <a:spcAft>
                <a:spcPts val="3300"/>
              </a:spcAft>
            </a:pPr>
            <a:r>
              <a:rPr lang="en-IN" sz="1600" b="1" dirty="0">
                <a:solidFill>
                  <a:srgbClr val="00B050"/>
                </a:solidFill>
                <a:ea typeface="Calibri" panose="020F0502020204030204" pitchFamily="34" charset="0"/>
                <a:cs typeface="Times New Roman" panose="02020603050405020304" pitchFamily="18" charset="0"/>
              </a:rPr>
              <a:t>“BUILDING FOOD FACTORIES WITH TOP QUALITY STANDARDS OF NESTLE, MONDELEZ,ABBOTT,    DANONE USING 3D DESIGN AND HYGIENIC ENGINEERING.”</a:t>
            </a:r>
            <a:endParaRPr lang="en-US" sz="1100" dirty="0">
              <a:effectLst/>
              <a:ea typeface="Calibri" panose="020F0502020204030204" pitchFamily="34" charset="0"/>
              <a:cs typeface="Times New Roman" panose="02020603050405020304" pitchFamily="18" charset="0"/>
            </a:endParaRPr>
          </a:p>
        </p:txBody>
      </p:sp>
      <p:sp>
        <p:nvSpPr>
          <p:cNvPr id="9" name="TextBox 8"/>
          <p:cNvSpPr txBox="1"/>
          <p:nvPr/>
        </p:nvSpPr>
        <p:spPr>
          <a:xfrm>
            <a:off x="602974" y="4279400"/>
            <a:ext cx="4041913" cy="2031325"/>
          </a:xfrm>
          <a:prstGeom prst="rect">
            <a:avLst/>
          </a:prstGeom>
          <a:noFill/>
        </p:spPr>
        <p:txBody>
          <a:bodyPr wrap="square" rtlCol="0">
            <a:spAutoFit/>
          </a:bodyPr>
          <a:lstStyle/>
          <a:p>
            <a:pPr marL="285750" indent="-285750">
              <a:buClr>
                <a:srgbClr val="00B050"/>
              </a:buClr>
              <a:buFont typeface="Webdings" panose="05030102010509060703" pitchFamily="18" charset="2"/>
              <a:buChar char=""/>
            </a:pPr>
            <a:r>
              <a:rPr lang="en-US" sz="1400" dirty="0">
                <a:solidFill>
                  <a:srgbClr val="00B050"/>
                </a:solidFill>
              </a:rPr>
              <a:t>Clear Learning Objectives</a:t>
            </a:r>
          </a:p>
          <a:p>
            <a:pPr>
              <a:buClr>
                <a:srgbClr val="00B050"/>
              </a:buClr>
            </a:pPr>
            <a:r>
              <a:rPr lang="en-US" sz="1400" dirty="0"/>
              <a:t>Focused approach to skill development and     knowledge sharing</a:t>
            </a:r>
          </a:p>
          <a:p>
            <a:pPr marL="285750" indent="-285750">
              <a:buClr>
                <a:srgbClr val="00B050"/>
              </a:buClr>
              <a:buFont typeface="Webdings" panose="05030102010509060703" pitchFamily="18" charset="2"/>
              <a:buChar char=""/>
            </a:pPr>
            <a:r>
              <a:rPr lang="en-US" sz="1400" dirty="0">
                <a:solidFill>
                  <a:srgbClr val="00B050"/>
                </a:solidFill>
              </a:rPr>
              <a:t>Progressive Evaluation</a:t>
            </a:r>
          </a:p>
          <a:p>
            <a:pPr>
              <a:buClr>
                <a:srgbClr val="00B050"/>
              </a:buClr>
            </a:pPr>
            <a:r>
              <a:rPr lang="en-US" sz="1400" dirty="0"/>
              <a:t>Gauging improvement on every step and keeping audience connected.</a:t>
            </a:r>
          </a:p>
          <a:p>
            <a:pPr marL="285750" indent="-285750">
              <a:buClr>
                <a:srgbClr val="00B050"/>
              </a:buClr>
              <a:buFont typeface="Webdings" panose="05030102010509060703" pitchFamily="18" charset="2"/>
              <a:buChar char=""/>
            </a:pPr>
            <a:r>
              <a:rPr lang="en-US" sz="1400" dirty="0">
                <a:solidFill>
                  <a:srgbClr val="00B050"/>
                </a:solidFill>
              </a:rPr>
              <a:t>After-training follow-ups</a:t>
            </a:r>
          </a:p>
          <a:p>
            <a:pPr>
              <a:buClr>
                <a:srgbClr val="00B050"/>
              </a:buClr>
            </a:pPr>
            <a:r>
              <a:rPr lang="en-US" sz="1400" dirty="0"/>
              <a:t>We systematically track differential progress of recipients after the training.</a:t>
            </a:r>
          </a:p>
        </p:txBody>
      </p:sp>
      <p:sp>
        <p:nvSpPr>
          <p:cNvPr id="13" name="TextBox 12"/>
          <p:cNvSpPr txBox="1"/>
          <p:nvPr/>
        </p:nvSpPr>
        <p:spPr>
          <a:xfrm>
            <a:off x="4644887" y="4279400"/>
            <a:ext cx="4041913" cy="2031325"/>
          </a:xfrm>
          <a:prstGeom prst="rect">
            <a:avLst/>
          </a:prstGeom>
          <a:noFill/>
        </p:spPr>
        <p:txBody>
          <a:bodyPr wrap="square" rtlCol="0">
            <a:spAutoFit/>
          </a:bodyPr>
          <a:lstStyle/>
          <a:p>
            <a:pPr marL="285750" indent="-285750">
              <a:buClr>
                <a:srgbClr val="00B050"/>
              </a:buClr>
              <a:buFont typeface="Webdings" panose="05030102010509060703" pitchFamily="18" charset="2"/>
              <a:buChar char=""/>
            </a:pPr>
            <a:r>
              <a:rPr lang="en-US" sz="1400" dirty="0">
                <a:solidFill>
                  <a:srgbClr val="00B050"/>
                </a:solidFill>
              </a:rPr>
              <a:t>Audience Specific Approach</a:t>
            </a:r>
          </a:p>
          <a:p>
            <a:pPr>
              <a:buClr>
                <a:srgbClr val="00B050"/>
              </a:buClr>
            </a:pPr>
            <a:r>
              <a:rPr lang="en-US" sz="1400" dirty="0"/>
              <a:t>Programs are fine-tuned to the ability and interests of the recipients.</a:t>
            </a:r>
          </a:p>
          <a:p>
            <a:pPr marL="285750" indent="-285750">
              <a:buClr>
                <a:srgbClr val="00B050"/>
              </a:buClr>
              <a:buFont typeface="Webdings" panose="05030102010509060703" pitchFamily="18" charset="2"/>
              <a:buChar char=""/>
            </a:pPr>
            <a:r>
              <a:rPr lang="en-US" sz="1400" dirty="0">
                <a:solidFill>
                  <a:srgbClr val="00B050"/>
                </a:solidFill>
              </a:rPr>
              <a:t>Multiple Awe-moments</a:t>
            </a:r>
          </a:p>
          <a:p>
            <a:pPr>
              <a:buClr>
                <a:srgbClr val="00B050"/>
              </a:buClr>
            </a:pPr>
            <a:r>
              <a:rPr lang="en-US" sz="1400" dirty="0"/>
              <a:t>Awe-moments are refreshing and increase receptivity many-fold.</a:t>
            </a:r>
          </a:p>
          <a:p>
            <a:pPr marL="285750" indent="-285750">
              <a:buClr>
                <a:srgbClr val="00B050"/>
              </a:buClr>
              <a:buFont typeface="Webdings" panose="05030102010509060703" pitchFamily="18" charset="2"/>
              <a:buChar char=""/>
            </a:pPr>
            <a:r>
              <a:rPr lang="en-US" sz="1400" dirty="0">
                <a:solidFill>
                  <a:srgbClr val="00B050"/>
                </a:solidFill>
              </a:rPr>
              <a:t>Seasoned Trainers</a:t>
            </a:r>
          </a:p>
          <a:p>
            <a:pPr>
              <a:buClr>
                <a:srgbClr val="00B050"/>
              </a:buClr>
            </a:pPr>
            <a:r>
              <a:rPr lang="en-US" sz="1400" dirty="0"/>
              <a:t>PMG trainers are subject matter experts with substantial work experience.</a:t>
            </a:r>
          </a:p>
        </p:txBody>
      </p:sp>
    </p:spTree>
    <p:extLst>
      <p:ext uri="{BB962C8B-B14F-4D97-AF65-F5344CB8AC3E}">
        <p14:creationId xmlns:p14="http://schemas.microsoft.com/office/powerpoint/2010/main" val="227752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11183" y="1332411"/>
            <a:ext cx="8794750" cy="376238"/>
          </a:xfrm>
          <a:prstGeom prst="rect">
            <a:avLst/>
          </a:prstGeom>
          <a:solidFill>
            <a:srgbClr val="92D050"/>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a:lnSpc>
                <a:spcPts val="2500"/>
              </a:lnSpc>
              <a:buSzPct val="105000"/>
            </a:pPr>
            <a:r>
              <a:rPr lang="en-IN" sz="2000" b="1" dirty="0">
                <a:cs typeface="Arial" panose="020B0604020202020204" pitchFamily="34" charset="0"/>
              </a:rPr>
              <a:t>Ovens/stoves </a:t>
            </a:r>
            <a:endParaRPr lang="en-US" sz="2000" b="1" dirty="0">
              <a:cs typeface="Arial" panose="020B0604020202020204" pitchFamily="34" charset="0"/>
            </a:endParaRPr>
          </a:p>
        </p:txBody>
      </p:sp>
      <p:sp>
        <p:nvSpPr>
          <p:cNvPr id="7" name="Rectangle 6"/>
          <p:cNvSpPr>
            <a:spLocks noChangeArrowheads="1"/>
          </p:cNvSpPr>
          <p:nvPr/>
        </p:nvSpPr>
        <p:spPr bwMode="gray">
          <a:xfrm>
            <a:off x="211183" y="1717357"/>
            <a:ext cx="8794750" cy="4724400"/>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44000" tIns="36000" rIns="144000" bIns="144000"/>
          <a:lstStyle/>
          <a:p>
            <a:pPr>
              <a:lnSpc>
                <a:spcPts val="2500"/>
              </a:lnSpc>
              <a:buSzPct val="105000"/>
              <a:buFont typeface="Wingdings 3" pitchFamily="18" charset="2"/>
              <a:buChar char="p"/>
            </a:pPr>
            <a:r>
              <a:rPr lang="en-IN" dirty="0">
                <a:cs typeface="Arial" panose="020B0604020202020204" pitchFamily="34" charset="0"/>
              </a:rPr>
              <a:t> Molten m</a:t>
            </a:r>
            <a:r>
              <a:rPr lang="en-IN" dirty="0"/>
              <a:t>etals </a:t>
            </a:r>
          </a:p>
          <a:p>
            <a:pPr>
              <a:lnSpc>
                <a:spcPts val="2500"/>
              </a:lnSpc>
              <a:buSzPct val="105000"/>
            </a:pPr>
            <a:endParaRPr lang="en-US" dirty="0">
              <a:cs typeface="Arial" panose="020B0604020202020204" pitchFamily="34" charset="0"/>
            </a:endParaRPr>
          </a:p>
        </p:txBody>
      </p:sp>
      <p:sp>
        <p:nvSpPr>
          <p:cNvPr id="10" name="Rectangle 9"/>
          <p:cNvSpPr/>
          <p:nvPr/>
        </p:nvSpPr>
        <p:spPr>
          <a:xfrm>
            <a:off x="304800" y="649069"/>
            <a:ext cx="8610600" cy="584775"/>
          </a:xfrm>
          <a:prstGeom prst="rect">
            <a:avLst/>
          </a:prstGeom>
        </p:spPr>
        <p:txBody>
          <a:bodyPr wrap="square">
            <a:spAutoFit/>
          </a:bodyPr>
          <a:lstStyle/>
          <a:p>
            <a:pPr marL="285750" indent="-285750" algn="ctr">
              <a:spcBef>
                <a:spcPts val="0"/>
              </a:spcBef>
              <a:spcAft>
                <a:spcPts val="0"/>
              </a:spcAft>
              <a:buSzPct val="105000"/>
              <a:defRPr/>
            </a:pPr>
            <a:r>
              <a:rPr lang="en-IN" sz="3200" dirty="0"/>
              <a:t>THE MODEL AND TOOLS</a:t>
            </a:r>
            <a:endParaRPr lang="en-US" sz="3200" dirty="0">
              <a:solidFill>
                <a:srgbClr val="000000"/>
              </a:solidFill>
              <a:ea typeface="Calibri" panose="020F0502020204030204" pitchFamily="34" charset="0"/>
            </a:endParaRPr>
          </a:p>
        </p:txBody>
      </p:sp>
      <p:pic>
        <p:nvPicPr>
          <p:cNvPr id="6146" name="Picture 2" descr="Image result for Ovens/stoves Molten metal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3429000"/>
            <a:ext cx="5167868" cy="2911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551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11183" y="1332411"/>
            <a:ext cx="8794750" cy="376238"/>
          </a:xfrm>
          <a:prstGeom prst="rect">
            <a:avLst/>
          </a:prstGeom>
          <a:solidFill>
            <a:srgbClr val="92D050"/>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a:lnSpc>
                <a:spcPts val="2500"/>
              </a:lnSpc>
              <a:buSzPct val="105000"/>
            </a:pPr>
            <a:r>
              <a:rPr lang="en-IN" sz="2000" b="1" dirty="0">
                <a:cs typeface="Arial" panose="020B0604020202020204" pitchFamily="34" charset="0"/>
              </a:rPr>
              <a:t>Light Radiation</a:t>
            </a:r>
            <a:endParaRPr lang="en-US" sz="2000" b="1" dirty="0">
              <a:cs typeface="Arial" panose="020B0604020202020204" pitchFamily="34" charset="0"/>
            </a:endParaRPr>
          </a:p>
        </p:txBody>
      </p:sp>
      <p:sp>
        <p:nvSpPr>
          <p:cNvPr id="7" name="Rectangle 6"/>
          <p:cNvSpPr>
            <a:spLocks noChangeArrowheads="1"/>
          </p:cNvSpPr>
          <p:nvPr/>
        </p:nvSpPr>
        <p:spPr bwMode="gray">
          <a:xfrm>
            <a:off x="211183" y="1717357"/>
            <a:ext cx="8794750" cy="4724400"/>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44000" tIns="36000" rIns="144000" bIns="144000"/>
          <a:lstStyle/>
          <a:p>
            <a:pPr>
              <a:buSzPct val="105000"/>
              <a:buFont typeface="Wingdings 3" pitchFamily="18" charset="2"/>
              <a:buChar char="p"/>
            </a:pPr>
            <a:r>
              <a:rPr lang="en-IN" dirty="0">
                <a:cs typeface="Arial" panose="020B0604020202020204" pitchFamily="34" charset="0"/>
              </a:rPr>
              <a:t>Is there light radiation which could be harmful to the skin or eyes</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Welding</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Cutting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Lasers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X-ray</a:t>
            </a:r>
            <a:endParaRPr lang="en-US" dirty="0">
              <a:cs typeface="Arial" panose="020B0604020202020204" pitchFamily="34" charset="0"/>
            </a:endParaRPr>
          </a:p>
        </p:txBody>
      </p:sp>
      <p:sp>
        <p:nvSpPr>
          <p:cNvPr id="10" name="Rectangle 9"/>
          <p:cNvSpPr/>
          <p:nvPr/>
        </p:nvSpPr>
        <p:spPr>
          <a:xfrm>
            <a:off x="304800" y="649069"/>
            <a:ext cx="8610600" cy="584775"/>
          </a:xfrm>
          <a:prstGeom prst="rect">
            <a:avLst/>
          </a:prstGeom>
        </p:spPr>
        <p:txBody>
          <a:bodyPr wrap="square">
            <a:spAutoFit/>
          </a:bodyPr>
          <a:lstStyle/>
          <a:p>
            <a:pPr marL="285750" indent="-285750" algn="ctr">
              <a:spcBef>
                <a:spcPts val="0"/>
              </a:spcBef>
              <a:spcAft>
                <a:spcPts val="0"/>
              </a:spcAft>
              <a:buSzPct val="105000"/>
              <a:defRPr/>
            </a:pPr>
            <a:r>
              <a:rPr lang="en-IN" sz="3200" dirty="0"/>
              <a:t>THE MODEL AND TOOLS</a:t>
            </a:r>
            <a:endParaRPr lang="en-US" sz="3200" dirty="0">
              <a:solidFill>
                <a:srgbClr val="000000"/>
              </a:solidFill>
              <a:ea typeface="Calibri" panose="020F0502020204030204" pitchFamily="34" charset="0"/>
            </a:endParaRPr>
          </a:p>
        </p:txBody>
      </p:sp>
      <p:pic>
        <p:nvPicPr>
          <p:cNvPr id="7170" name="Picture 2" descr="Image result for Light Radi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3657600"/>
            <a:ext cx="4038600" cy="2631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290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11183" y="1332411"/>
            <a:ext cx="8794750" cy="376238"/>
          </a:xfrm>
          <a:prstGeom prst="rect">
            <a:avLst/>
          </a:prstGeom>
          <a:solidFill>
            <a:srgbClr val="92D050"/>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a:buSzPct val="105000"/>
            </a:pPr>
            <a:r>
              <a:rPr lang="en-IN" sz="2000" b="1" dirty="0">
                <a:cs typeface="Arial" panose="020B0604020202020204" pitchFamily="34" charset="0"/>
              </a:rPr>
              <a:t>Flying Debris</a:t>
            </a:r>
          </a:p>
        </p:txBody>
      </p:sp>
      <p:sp>
        <p:nvSpPr>
          <p:cNvPr id="7" name="Rectangle 6"/>
          <p:cNvSpPr>
            <a:spLocks noChangeArrowheads="1"/>
          </p:cNvSpPr>
          <p:nvPr/>
        </p:nvSpPr>
        <p:spPr bwMode="gray">
          <a:xfrm>
            <a:off x="211183" y="1717357"/>
            <a:ext cx="8794750" cy="4724400"/>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indent="-285750">
              <a:buSzPct val="105000"/>
              <a:buFont typeface="Wingdings 3" panose="05040102010807070707" pitchFamily="18" charset="2"/>
              <a:buChar char="p"/>
            </a:pPr>
            <a:r>
              <a:rPr lang="en-IN" dirty="0">
                <a:cs typeface="Arial" panose="020B0604020202020204" pitchFamily="34" charset="0"/>
              </a:rPr>
              <a:t>Will employee be operating, or be exposed to, tools/equipment which may generate flying debris</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Hammering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Sawing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Chipping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Grinding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Drilling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Buffing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Cutting</a:t>
            </a:r>
            <a:endParaRPr lang="en-US" dirty="0">
              <a:cs typeface="Arial" panose="020B0604020202020204" pitchFamily="34" charset="0"/>
            </a:endParaRPr>
          </a:p>
        </p:txBody>
      </p:sp>
      <p:sp>
        <p:nvSpPr>
          <p:cNvPr id="10" name="Rectangle 9"/>
          <p:cNvSpPr/>
          <p:nvPr/>
        </p:nvSpPr>
        <p:spPr>
          <a:xfrm>
            <a:off x="304800" y="649069"/>
            <a:ext cx="8610600" cy="584775"/>
          </a:xfrm>
          <a:prstGeom prst="rect">
            <a:avLst/>
          </a:prstGeom>
        </p:spPr>
        <p:txBody>
          <a:bodyPr wrap="square">
            <a:spAutoFit/>
          </a:bodyPr>
          <a:lstStyle/>
          <a:p>
            <a:pPr marL="285750" indent="-285750" algn="ctr">
              <a:spcBef>
                <a:spcPts val="0"/>
              </a:spcBef>
              <a:spcAft>
                <a:spcPts val="0"/>
              </a:spcAft>
              <a:buSzPct val="105000"/>
              <a:defRPr/>
            </a:pPr>
            <a:r>
              <a:rPr lang="en-IN" sz="3200" dirty="0"/>
              <a:t>THE MODEL AND TOOLS</a:t>
            </a:r>
            <a:endParaRPr lang="en-US" sz="3200" dirty="0">
              <a:solidFill>
                <a:srgbClr val="000000"/>
              </a:solidFill>
              <a:ea typeface="Calibri" panose="020F0502020204030204" pitchFamily="34" charset="0"/>
            </a:endParaRPr>
          </a:p>
        </p:txBody>
      </p:sp>
      <p:pic>
        <p:nvPicPr>
          <p:cNvPr id="8196" name="Picture 4" descr="Image result for Flying Debris Grind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7269" y="3581400"/>
            <a:ext cx="4098131" cy="273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083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11183" y="1332411"/>
            <a:ext cx="8794750" cy="376238"/>
          </a:xfrm>
          <a:prstGeom prst="rect">
            <a:avLst/>
          </a:prstGeom>
          <a:solidFill>
            <a:srgbClr val="92D050"/>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a:buSzPct val="105000"/>
            </a:pPr>
            <a:r>
              <a:rPr lang="en-IN" sz="2000" b="1" dirty="0">
                <a:cs typeface="Arial" panose="020B0604020202020204" pitchFamily="34" charset="0"/>
              </a:rPr>
              <a:t>Excessive Noise</a:t>
            </a:r>
            <a:endParaRPr lang="en-US" sz="2000" b="1" dirty="0">
              <a:cs typeface="Arial" panose="020B0604020202020204" pitchFamily="34" charset="0"/>
            </a:endParaRPr>
          </a:p>
        </p:txBody>
      </p:sp>
      <p:sp>
        <p:nvSpPr>
          <p:cNvPr id="7" name="Rectangle 6"/>
          <p:cNvSpPr>
            <a:spLocks noChangeArrowheads="1"/>
          </p:cNvSpPr>
          <p:nvPr/>
        </p:nvSpPr>
        <p:spPr bwMode="gray">
          <a:xfrm>
            <a:off x="211183" y="1717357"/>
            <a:ext cx="8794750" cy="4724400"/>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indent="-285750">
              <a:buSzPct val="105000"/>
              <a:buFont typeface="Wingdings 3" panose="05040102010807070707" pitchFamily="18" charset="2"/>
              <a:buChar char="p"/>
            </a:pPr>
            <a:r>
              <a:rPr lang="en-IN" dirty="0">
                <a:cs typeface="Arial" panose="020B0604020202020204" pitchFamily="34" charset="0"/>
              </a:rPr>
              <a:t>Will employee be operating, or be exposed to, tools/equipment which may generate excessive noise</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Jack-hammering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Woodworking machinery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Metalworking machinery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Operating heavy equipment</a:t>
            </a:r>
            <a:endParaRPr lang="en-US" dirty="0">
              <a:cs typeface="Arial" panose="020B0604020202020204" pitchFamily="34" charset="0"/>
            </a:endParaRPr>
          </a:p>
          <a:p>
            <a:pPr>
              <a:buSzPct val="105000"/>
            </a:pPr>
            <a:endParaRPr lang="en-US" dirty="0">
              <a:cs typeface="Arial" panose="020B0604020202020204" pitchFamily="34" charset="0"/>
            </a:endParaRPr>
          </a:p>
        </p:txBody>
      </p:sp>
      <p:sp>
        <p:nvSpPr>
          <p:cNvPr id="10" name="Rectangle 9"/>
          <p:cNvSpPr/>
          <p:nvPr/>
        </p:nvSpPr>
        <p:spPr>
          <a:xfrm>
            <a:off x="304800" y="649069"/>
            <a:ext cx="8610600" cy="584775"/>
          </a:xfrm>
          <a:prstGeom prst="rect">
            <a:avLst/>
          </a:prstGeom>
        </p:spPr>
        <p:txBody>
          <a:bodyPr wrap="square">
            <a:spAutoFit/>
          </a:bodyPr>
          <a:lstStyle/>
          <a:p>
            <a:pPr marL="285750" indent="-285750" algn="ctr">
              <a:spcBef>
                <a:spcPts val="0"/>
              </a:spcBef>
              <a:spcAft>
                <a:spcPts val="0"/>
              </a:spcAft>
              <a:buSzPct val="105000"/>
              <a:defRPr/>
            </a:pPr>
            <a:r>
              <a:rPr lang="en-IN" sz="3200" dirty="0"/>
              <a:t>THE MODEL AND TOOLS</a:t>
            </a:r>
            <a:endParaRPr lang="en-US" sz="3200" dirty="0">
              <a:solidFill>
                <a:srgbClr val="000000"/>
              </a:solidFill>
              <a:ea typeface="Calibri" panose="020F0502020204030204" pitchFamily="34" charset="0"/>
            </a:endParaRPr>
          </a:p>
        </p:txBody>
      </p:sp>
      <p:pic>
        <p:nvPicPr>
          <p:cNvPr id="9218" name="Picture 2" descr="Image result for Excessive Noi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8575" y="3810000"/>
            <a:ext cx="3806825" cy="2531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489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11183" y="1332411"/>
            <a:ext cx="8794750" cy="376238"/>
          </a:xfrm>
          <a:prstGeom prst="rect">
            <a:avLst/>
          </a:prstGeom>
          <a:solidFill>
            <a:srgbClr val="92D050"/>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a:buSzPct val="105000"/>
            </a:pPr>
            <a:r>
              <a:rPr lang="en-IN" sz="2000" b="1" dirty="0">
                <a:cs typeface="Arial" panose="020B0604020202020204" pitchFamily="34" charset="0"/>
              </a:rPr>
              <a:t>Workplace Layout</a:t>
            </a:r>
            <a:endParaRPr lang="en-US" sz="2000" b="1" dirty="0">
              <a:cs typeface="Arial" panose="020B0604020202020204" pitchFamily="34" charset="0"/>
            </a:endParaRPr>
          </a:p>
        </p:txBody>
      </p:sp>
      <p:sp>
        <p:nvSpPr>
          <p:cNvPr id="7" name="Rectangle 6"/>
          <p:cNvSpPr>
            <a:spLocks noChangeArrowheads="1"/>
          </p:cNvSpPr>
          <p:nvPr/>
        </p:nvSpPr>
        <p:spPr bwMode="gray">
          <a:xfrm>
            <a:off x="211183" y="1717357"/>
            <a:ext cx="8794750" cy="4724400"/>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44000" tIns="36000" rIns="144000" bIns="144000"/>
          <a:lstStyle/>
          <a:p>
            <a:pPr>
              <a:buSzPct val="105000"/>
              <a:buFont typeface="Wingdings 3" pitchFamily="18" charset="2"/>
              <a:buChar char="p"/>
            </a:pPr>
            <a:r>
              <a:rPr lang="en-IN" dirty="0">
                <a:cs typeface="Arial" panose="020B0604020202020204" pitchFamily="34" charset="0"/>
              </a:rPr>
              <a:t> Does the layout of the workplace create a potential hazard</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Fall hazards of 6 feet.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Low clearances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Confined spaces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Open holes</a:t>
            </a:r>
            <a:endParaRPr lang="en-US" dirty="0">
              <a:cs typeface="Arial" panose="020B0604020202020204" pitchFamily="34" charset="0"/>
            </a:endParaRPr>
          </a:p>
        </p:txBody>
      </p:sp>
      <p:sp>
        <p:nvSpPr>
          <p:cNvPr id="10" name="Rectangle 9"/>
          <p:cNvSpPr/>
          <p:nvPr/>
        </p:nvSpPr>
        <p:spPr>
          <a:xfrm>
            <a:off x="304800" y="649069"/>
            <a:ext cx="8610600" cy="584775"/>
          </a:xfrm>
          <a:prstGeom prst="rect">
            <a:avLst/>
          </a:prstGeom>
        </p:spPr>
        <p:txBody>
          <a:bodyPr wrap="square">
            <a:spAutoFit/>
          </a:bodyPr>
          <a:lstStyle/>
          <a:p>
            <a:pPr marL="285750" indent="-285750" algn="ctr">
              <a:spcBef>
                <a:spcPts val="0"/>
              </a:spcBef>
              <a:spcAft>
                <a:spcPts val="0"/>
              </a:spcAft>
              <a:buSzPct val="105000"/>
              <a:defRPr/>
            </a:pPr>
            <a:r>
              <a:rPr lang="en-IN" sz="3200" dirty="0"/>
              <a:t>THE MODEL AND TOOLS</a:t>
            </a:r>
            <a:endParaRPr lang="en-US" sz="3200" dirty="0">
              <a:solidFill>
                <a:srgbClr val="000000"/>
              </a:solidFill>
              <a:ea typeface="Calibri" panose="020F0502020204030204" pitchFamily="34" charset="0"/>
            </a:endParaRPr>
          </a:p>
        </p:txBody>
      </p:sp>
      <p:pic>
        <p:nvPicPr>
          <p:cNvPr id="10242" name="Picture 2" descr="Image result for Workplace Layou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12838" y="3930333"/>
            <a:ext cx="3802562" cy="2478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2790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11183" y="1332411"/>
            <a:ext cx="8794750" cy="376238"/>
          </a:xfrm>
          <a:prstGeom prst="rect">
            <a:avLst/>
          </a:prstGeom>
          <a:solidFill>
            <a:srgbClr val="92D050"/>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a:buSzPct val="105000"/>
            </a:pPr>
            <a:r>
              <a:rPr lang="en-IN" sz="2000" b="1" dirty="0">
                <a:cs typeface="Arial" panose="020B0604020202020204" pitchFamily="34" charset="0"/>
              </a:rPr>
              <a:t>Fire/Explosions</a:t>
            </a:r>
            <a:endParaRPr lang="en-US" sz="2000" b="1" dirty="0">
              <a:cs typeface="Arial" panose="020B0604020202020204" pitchFamily="34" charset="0"/>
            </a:endParaRPr>
          </a:p>
        </p:txBody>
      </p:sp>
      <p:sp>
        <p:nvSpPr>
          <p:cNvPr id="7" name="Rectangle 6"/>
          <p:cNvSpPr>
            <a:spLocks noChangeArrowheads="1"/>
          </p:cNvSpPr>
          <p:nvPr/>
        </p:nvSpPr>
        <p:spPr bwMode="gray">
          <a:xfrm>
            <a:off x="211183" y="1717357"/>
            <a:ext cx="8794750" cy="4724400"/>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indent="-285750">
              <a:buSzPct val="105000"/>
              <a:buFont typeface="Wingdings 3" panose="05040102010807070707" pitchFamily="18" charset="2"/>
              <a:buChar char="p"/>
            </a:pPr>
            <a:r>
              <a:rPr lang="en-IN" dirty="0">
                <a:cs typeface="Arial" panose="020B0604020202020204" pitchFamily="34" charset="0"/>
              </a:rPr>
              <a:t> STEP 1</a:t>
            </a:r>
            <a:endParaRPr lang="en-US" dirty="0">
              <a:cs typeface="Arial" panose="020B0604020202020204" pitchFamily="34" charset="0"/>
            </a:endParaRPr>
          </a:p>
          <a:p>
            <a:r>
              <a:rPr lang="en-IN" dirty="0">
                <a:cs typeface="Arial" panose="020B0604020202020204" pitchFamily="34" charset="0"/>
              </a:rPr>
              <a:t>Is there the potential for a fire or explosion</a:t>
            </a:r>
            <a:endParaRPr lang="en-US" dirty="0">
              <a:cs typeface="Arial" panose="020B0604020202020204" pitchFamily="34" charset="0"/>
            </a:endParaRPr>
          </a:p>
          <a:p>
            <a:pPr marL="285750" indent="-285750">
              <a:buSzPct val="105000"/>
              <a:buFont typeface="Wingdings 3" panose="05040102010807070707" pitchFamily="18" charset="2"/>
              <a:buChar char="p"/>
            </a:pPr>
            <a:r>
              <a:rPr lang="en-IN" dirty="0">
                <a:cs typeface="Arial" panose="020B0604020202020204" pitchFamily="34" charset="0"/>
              </a:rPr>
              <a:t> STEP 2</a:t>
            </a:r>
            <a:endParaRPr lang="en-US" dirty="0">
              <a:cs typeface="Arial" panose="020B0604020202020204" pitchFamily="34" charset="0"/>
            </a:endParaRPr>
          </a:p>
          <a:p>
            <a:r>
              <a:rPr lang="en-IN" dirty="0">
                <a:cs typeface="Arial" panose="020B0604020202020204" pitchFamily="34" charset="0"/>
              </a:rPr>
              <a:t>Once the hazards have been identified, you must implement effective controls to eliminate the hazard, reduce the hazard to an acceptable manner, or protect the employee.</a:t>
            </a:r>
            <a:endParaRPr lang="en-US" dirty="0">
              <a:cs typeface="Arial" panose="020B0604020202020204" pitchFamily="34" charset="0"/>
            </a:endParaRPr>
          </a:p>
          <a:p>
            <a:pPr marL="285750" indent="-285750">
              <a:buSzPct val="105000"/>
              <a:buFont typeface="Wingdings 3" panose="05040102010807070707" pitchFamily="18" charset="2"/>
              <a:buChar char="p"/>
            </a:pPr>
            <a:r>
              <a:rPr lang="en-IN" dirty="0">
                <a:cs typeface="Arial" panose="020B0604020202020204" pitchFamily="34" charset="0"/>
              </a:rPr>
              <a:t> STEP 3 </a:t>
            </a:r>
            <a:endParaRPr lang="en-US" dirty="0">
              <a:cs typeface="Arial" panose="020B0604020202020204" pitchFamily="34" charset="0"/>
            </a:endParaRPr>
          </a:p>
          <a:p>
            <a:pPr>
              <a:buSzPct val="105000"/>
            </a:pPr>
            <a:r>
              <a:rPr lang="en-IN" dirty="0">
                <a:cs typeface="Arial" panose="020B0604020202020204" pitchFamily="34" charset="0"/>
              </a:rPr>
              <a:t>Evaluate the level of risk for each hazard to help determine what type of control should be implemented to reduce exposure.</a:t>
            </a:r>
            <a:endParaRPr lang="en-US" dirty="0">
              <a:cs typeface="Arial" panose="020B0604020202020204" pitchFamily="34" charset="0"/>
            </a:endParaRPr>
          </a:p>
          <a:p>
            <a:pPr marL="285750" indent="-285750">
              <a:buSzPct val="105000"/>
              <a:buFont typeface="Wingdings 3" panose="05040102010807070707" pitchFamily="18" charset="2"/>
              <a:buChar char="p"/>
            </a:pPr>
            <a:r>
              <a:rPr lang="en-IN" dirty="0">
                <a:cs typeface="Arial" panose="020B0604020202020204" pitchFamily="34" charset="0"/>
              </a:rPr>
              <a:t> STEP 4 </a:t>
            </a:r>
            <a:endParaRPr lang="en-US" dirty="0">
              <a:cs typeface="Arial" panose="020B0604020202020204" pitchFamily="34" charset="0"/>
            </a:endParaRPr>
          </a:p>
          <a:p>
            <a:r>
              <a:rPr lang="en-IN" dirty="0">
                <a:cs typeface="Arial" panose="020B0604020202020204" pitchFamily="34" charset="0"/>
              </a:rPr>
              <a:t>Select an appropriate solution to each hazard. </a:t>
            </a:r>
            <a:endParaRPr lang="en-US" dirty="0">
              <a:cs typeface="Arial" panose="020B0604020202020204" pitchFamily="34" charset="0"/>
            </a:endParaRPr>
          </a:p>
          <a:p>
            <a:pPr marL="742950" lvl="1" indent="-285750">
              <a:buSzPct val="105000"/>
              <a:buFont typeface="Wingdings 3" panose="05040102010807070707" pitchFamily="18" charset="2"/>
              <a:buChar char=""/>
            </a:pPr>
            <a:r>
              <a:rPr lang="en-IN" dirty="0">
                <a:cs typeface="Arial" panose="020B0604020202020204" pitchFamily="34" charset="0"/>
              </a:rPr>
              <a:t>Always consider eliminating the hazard (if possible) first. </a:t>
            </a:r>
            <a:endParaRPr lang="en-US" dirty="0">
              <a:cs typeface="Arial" panose="020B0604020202020204" pitchFamily="34" charset="0"/>
            </a:endParaRPr>
          </a:p>
          <a:p>
            <a:pPr marL="742950" lvl="1" indent="-285750">
              <a:buSzPct val="105000"/>
              <a:buFont typeface="Wingdings 3" panose="05040102010807070707" pitchFamily="18" charset="2"/>
              <a:buChar char=""/>
            </a:pPr>
            <a:r>
              <a:rPr lang="en-IN" dirty="0">
                <a:cs typeface="Arial" panose="020B0604020202020204" pitchFamily="34" charset="0"/>
              </a:rPr>
              <a:t>If elimination is not possible, consider reducing the hazard to an acceptable level. </a:t>
            </a:r>
            <a:endParaRPr lang="en-US" dirty="0">
              <a:cs typeface="Arial" panose="020B0604020202020204" pitchFamily="34" charset="0"/>
            </a:endParaRPr>
          </a:p>
          <a:p>
            <a:pPr marL="742950" lvl="1" indent="-285750">
              <a:buSzPct val="105000"/>
              <a:buFont typeface="Wingdings 3" panose="05040102010807070707" pitchFamily="18" charset="2"/>
              <a:buChar char=""/>
            </a:pPr>
            <a:r>
              <a:rPr lang="en-IN" dirty="0">
                <a:cs typeface="Arial" panose="020B0604020202020204" pitchFamily="34" charset="0"/>
              </a:rPr>
              <a:t>If an acceptable level cannot be reached, select and provide appropriate personal protective equipment for the employee.</a:t>
            </a:r>
            <a:endParaRPr lang="en-US" dirty="0">
              <a:cs typeface="Arial" panose="020B0604020202020204" pitchFamily="34" charset="0"/>
            </a:endParaRPr>
          </a:p>
        </p:txBody>
      </p:sp>
      <p:sp>
        <p:nvSpPr>
          <p:cNvPr id="10" name="Rectangle 9"/>
          <p:cNvSpPr/>
          <p:nvPr/>
        </p:nvSpPr>
        <p:spPr>
          <a:xfrm>
            <a:off x="304800" y="649069"/>
            <a:ext cx="8610600" cy="584775"/>
          </a:xfrm>
          <a:prstGeom prst="rect">
            <a:avLst/>
          </a:prstGeom>
        </p:spPr>
        <p:txBody>
          <a:bodyPr wrap="square">
            <a:spAutoFit/>
          </a:bodyPr>
          <a:lstStyle/>
          <a:p>
            <a:pPr marL="285750" indent="-285750" algn="ctr">
              <a:spcBef>
                <a:spcPts val="0"/>
              </a:spcBef>
              <a:spcAft>
                <a:spcPts val="0"/>
              </a:spcAft>
              <a:buSzPct val="105000"/>
              <a:defRPr/>
            </a:pPr>
            <a:r>
              <a:rPr lang="en-IN" sz="3200" dirty="0"/>
              <a:t>THE MODEL AND TOOLS</a:t>
            </a:r>
            <a:endParaRPr lang="en-US" sz="3200" dirty="0">
              <a:solidFill>
                <a:srgbClr val="000000"/>
              </a:solidFill>
              <a:ea typeface="Calibri" panose="020F0502020204030204" pitchFamily="34" charset="0"/>
            </a:endParaRPr>
          </a:p>
        </p:txBody>
      </p:sp>
    </p:spTree>
    <p:extLst>
      <p:ext uri="{BB962C8B-B14F-4D97-AF65-F5344CB8AC3E}">
        <p14:creationId xmlns:p14="http://schemas.microsoft.com/office/powerpoint/2010/main" val="512173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11183" y="1332411"/>
            <a:ext cx="8794750" cy="376238"/>
          </a:xfrm>
          <a:prstGeom prst="rect">
            <a:avLst/>
          </a:prstGeom>
          <a:solidFill>
            <a:srgbClr val="92D050"/>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50000"/>
              </a:lnSpc>
              <a:buSzPct val="105000"/>
            </a:pPr>
            <a:r>
              <a:rPr lang="en-IN" sz="2000" b="1" dirty="0">
                <a:cs typeface="Arial" panose="020B0604020202020204" pitchFamily="34" charset="0"/>
              </a:rPr>
              <a:t>Engineering Controls </a:t>
            </a:r>
            <a:endParaRPr lang="en-US" sz="2000" b="1" dirty="0">
              <a:cs typeface="Arial" panose="020B0604020202020204" pitchFamily="34" charset="0"/>
            </a:endParaRPr>
          </a:p>
        </p:txBody>
      </p:sp>
      <p:sp>
        <p:nvSpPr>
          <p:cNvPr id="7" name="Rectangle 6"/>
          <p:cNvSpPr>
            <a:spLocks noChangeArrowheads="1"/>
          </p:cNvSpPr>
          <p:nvPr/>
        </p:nvSpPr>
        <p:spPr bwMode="gray">
          <a:xfrm>
            <a:off x="211183" y="1717357"/>
            <a:ext cx="8794750" cy="4724400"/>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44000" tIns="36000" rIns="144000" bIns="144000"/>
          <a:lstStyle/>
          <a:p>
            <a:pPr>
              <a:buSzPct val="105000"/>
              <a:buFont typeface="Wingdings 3" pitchFamily="18" charset="2"/>
              <a:buChar char="p"/>
            </a:pPr>
            <a:r>
              <a:rPr lang="en-IN" dirty="0">
                <a:cs typeface="Arial" panose="020B0604020202020204" pitchFamily="34" charset="0"/>
              </a:rPr>
              <a:t> Engineering controls eliminate exposure to the hazard. They are;</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Relatively permanent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can be costly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can be time-consuming</a:t>
            </a:r>
            <a:endParaRPr lang="en-US" dirty="0">
              <a:cs typeface="Arial" panose="020B0604020202020204" pitchFamily="34" charset="0"/>
            </a:endParaRPr>
          </a:p>
          <a:p>
            <a:r>
              <a:rPr lang="en-IN" b="1" dirty="0">
                <a:cs typeface="Arial" panose="020B0604020202020204" pitchFamily="34" charset="0"/>
              </a:rPr>
              <a:t>EXAMPLES</a:t>
            </a:r>
            <a:endParaRPr lang="en-US" b="1"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Isolation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Process Change</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Design</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Workplace Layout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Substitution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Ventilation</a:t>
            </a:r>
            <a:endParaRPr lang="en-US" dirty="0">
              <a:cs typeface="Arial" panose="020B0604020202020204" pitchFamily="34" charset="0"/>
            </a:endParaRPr>
          </a:p>
        </p:txBody>
      </p:sp>
      <p:sp>
        <p:nvSpPr>
          <p:cNvPr id="10" name="Rectangle 9"/>
          <p:cNvSpPr/>
          <p:nvPr/>
        </p:nvSpPr>
        <p:spPr>
          <a:xfrm>
            <a:off x="304800" y="649069"/>
            <a:ext cx="8610600" cy="584775"/>
          </a:xfrm>
          <a:prstGeom prst="rect">
            <a:avLst/>
          </a:prstGeom>
        </p:spPr>
        <p:txBody>
          <a:bodyPr wrap="square">
            <a:spAutoFit/>
          </a:bodyPr>
          <a:lstStyle/>
          <a:p>
            <a:pPr marL="285750" indent="-285750" algn="ctr">
              <a:spcBef>
                <a:spcPts val="0"/>
              </a:spcBef>
              <a:spcAft>
                <a:spcPts val="0"/>
              </a:spcAft>
              <a:buSzPct val="105000"/>
              <a:defRPr/>
            </a:pPr>
            <a:r>
              <a:rPr lang="en-IN" sz="3200" dirty="0"/>
              <a:t>THE MODEL AND TOOLS</a:t>
            </a:r>
            <a:endParaRPr lang="en-US" sz="3200" dirty="0">
              <a:solidFill>
                <a:srgbClr val="000000"/>
              </a:solidFill>
              <a:ea typeface="Calibri" panose="020F0502020204030204" pitchFamily="34" charset="0"/>
            </a:endParaRPr>
          </a:p>
        </p:txBody>
      </p:sp>
      <p:pic>
        <p:nvPicPr>
          <p:cNvPr id="5" name="Picture 4"/>
          <p:cNvPicPr>
            <a:picLocks noChangeAspect="1"/>
          </p:cNvPicPr>
          <p:nvPr/>
        </p:nvPicPr>
        <p:blipFill>
          <a:blip r:embed="rId2" cstate="print"/>
          <a:stretch>
            <a:fillRect/>
          </a:stretch>
        </p:blipFill>
        <p:spPr>
          <a:xfrm>
            <a:off x="4953000" y="3581400"/>
            <a:ext cx="3786321" cy="2715333"/>
          </a:xfrm>
          <a:prstGeom prst="rect">
            <a:avLst/>
          </a:prstGeom>
          <a:ln>
            <a:noFill/>
          </a:ln>
          <a:effectLst>
            <a:softEdge rad="112500"/>
          </a:effectLst>
        </p:spPr>
      </p:pic>
    </p:spTree>
    <p:extLst>
      <p:ext uri="{BB962C8B-B14F-4D97-AF65-F5344CB8AC3E}">
        <p14:creationId xmlns:p14="http://schemas.microsoft.com/office/powerpoint/2010/main" val="37175768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11183" y="1332411"/>
            <a:ext cx="8794750" cy="376238"/>
          </a:xfrm>
          <a:prstGeom prst="rect">
            <a:avLst/>
          </a:prstGeom>
          <a:solidFill>
            <a:srgbClr val="92D050"/>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a:buSzPct val="105000"/>
            </a:pPr>
            <a:r>
              <a:rPr lang="en-IN" sz="2000" b="1" dirty="0">
                <a:cs typeface="Arial" panose="020B0604020202020204" pitchFamily="34" charset="0"/>
              </a:rPr>
              <a:t>Isolation</a:t>
            </a:r>
            <a:endParaRPr lang="en-US" sz="2000" b="1" dirty="0">
              <a:cs typeface="Arial" panose="020B0604020202020204" pitchFamily="34" charset="0"/>
            </a:endParaRPr>
          </a:p>
        </p:txBody>
      </p:sp>
      <p:sp>
        <p:nvSpPr>
          <p:cNvPr id="7" name="Rectangle 6"/>
          <p:cNvSpPr>
            <a:spLocks noChangeArrowheads="1"/>
          </p:cNvSpPr>
          <p:nvPr/>
        </p:nvSpPr>
        <p:spPr bwMode="gray">
          <a:xfrm>
            <a:off x="211182" y="1717357"/>
            <a:ext cx="8794751" cy="4724400"/>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44000" tIns="36000" rIns="144000" bIns="144000"/>
          <a:lstStyle/>
          <a:p>
            <a:pPr>
              <a:buSzPct val="105000"/>
              <a:buFont typeface="Wingdings 3" pitchFamily="18" charset="2"/>
              <a:buChar char="p"/>
            </a:pPr>
            <a:r>
              <a:rPr lang="en-IN" dirty="0">
                <a:cs typeface="Arial" panose="020B0604020202020204" pitchFamily="34" charset="0"/>
              </a:rPr>
              <a:t> Isolate the employee from the hazard.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Control rooms </a:t>
            </a:r>
          </a:p>
          <a:p>
            <a:pPr marL="742950" lvl="1" indent="-285750">
              <a:buSzPct val="105000"/>
              <a:buFont typeface="Wingdings 3" pitchFamily="18" charset="2"/>
              <a:buChar char=""/>
            </a:pPr>
            <a:r>
              <a:rPr lang="en-IN" dirty="0">
                <a:cs typeface="Arial" panose="020B0604020202020204" pitchFamily="34" charset="0"/>
              </a:rPr>
              <a:t>Machine guarding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Protective barriers and shields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Guardrails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Clearance distances</a:t>
            </a:r>
            <a:endParaRPr lang="en-US" dirty="0">
              <a:cs typeface="Arial" panose="020B0604020202020204" pitchFamily="34" charset="0"/>
            </a:endParaRPr>
          </a:p>
          <a:p>
            <a:pPr>
              <a:buSzPct val="105000"/>
              <a:buFont typeface="Wingdings 3" pitchFamily="18" charset="2"/>
              <a:buChar char="p"/>
            </a:pPr>
            <a:r>
              <a:rPr lang="en-IN" dirty="0">
                <a:cs typeface="Arial" panose="020B0604020202020204" pitchFamily="34" charset="0"/>
              </a:rPr>
              <a:t> Process Change</a:t>
            </a:r>
            <a:endParaRPr lang="en-US" dirty="0">
              <a:cs typeface="Arial" panose="020B0604020202020204" pitchFamily="34" charset="0"/>
            </a:endParaRPr>
          </a:p>
          <a:p>
            <a:pPr lvl="1">
              <a:buSzPct val="105000"/>
              <a:buFont typeface="Wingdings 3" pitchFamily="18" charset="2"/>
              <a:buChar char=""/>
            </a:pPr>
            <a:r>
              <a:rPr lang="en-IN" dirty="0">
                <a:cs typeface="Arial" panose="020B0604020202020204" pitchFamily="34" charset="0"/>
              </a:rPr>
              <a:t>  Can a non-hazardous process be substituted for a hazardous process</a:t>
            </a:r>
            <a:endParaRPr lang="en-US" dirty="0">
              <a:cs typeface="Arial" panose="020B0604020202020204" pitchFamily="34" charset="0"/>
            </a:endParaRPr>
          </a:p>
        </p:txBody>
      </p:sp>
      <p:sp>
        <p:nvSpPr>
          <p:cNvPr id="10" name="Rectangle 9"/>
          <p:cNvSpPr/>
          <p:nvPr/>
        </p:nvSpPr>
        <p:spPr>
          <a:xfrm>
            <a:off x="304800" y="649069"/>
            <a:ext cx="8610600" cy="584775"/>
          </a:xfrm>
          <a:prstGeom prst="rect">
            <a:avLst/>
          </a:prstGeom>
        </p:spPr>
        <p:txBody>
          <a:bodyPr wrap="square">
            <a:spAutoFit/>
          </a:bodyPr>
          <a:lstStyle/>
          <a:p>
            <a:pPr marL="285750" indent="-285750" algn="ctr">
              <a:spcBef>
                <a:spcPts val="0"/>
              </a:spcBef>
              <a:spcAft>
                <a:spcPts val="0"/>
              </a:spcAft>
              <a:buSzPct val="105000"/>
              <a:defRPr/>
            </a:pPr>
            <a:r>
              <a:rPr lang="en-IN" sz="3200" dirty="0"/>
              <a:t>THE MODEL AND TOOLS</a:t>
            </a:r>
            <a:endParaRPr lang="en-US" sz="3200" dirty="0">
              <a:solidFill>
                <a:srgbClr val="000000"/>
              </a:solidFill>
              <a:ea typeface="Calibri" panose="020F0502020204030204" pitchFamily="34" charset="0"/>
            </a:endParaRPr>
          </a:p>
        </p:txBody>
      </p:sp>
    </p:spTree>
    <p:extLst>
      <p:ext uri="{BB962C8B-B14F-4D97-AF65-F5344CB8AC3E}">
        <p14:creationId xmlns:p14="http://schemas.microsoft.com/office/powerpoint/2010/main" val="37200551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11183" y="1332411"/>
            <a:ext cx="8794750" cy="376238"/>
          </a:xfrm>
          <a:prstGeom prst="rect">
            <a:avLst/>
          </a:prstGeom>
          <a:solidFill>
            <a:srgbClr val="92D050"/>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50000"/>
              </a:lnSpc>
              <a:buSzPct val="105000"/>
            </a:pPr>
            <a:r>
              <a:rPr lang="en-IN" sz="2000" b="1" dirty="0">
                <a:cs typeface="Arial" panose="020B0604020202020204" pitchFamily="34" charset="0"/>
              </a:rPr>
              <a:t>Work Area Layout</a:t>
            </a:r>
            <a:endParaRPr lang="en-US" sz="2000" b="1" dirty="0">
              <a:cs typeface="Arial" panose="020B0604020202020204" pitchFamily="34" charset="0"/>
            </a:endParaRPr>
          </a:p>
        </p:txBody>
      </p:sp>
      <p:sp>
        <p:nvSpPr>
          <p:cNvPr id="7" name="Rectangle 6"/>
          <p:cNvSpPr>
            <a:spLocks noChangeArrowheads="1"/>
          </p:cNvSpPr>
          <p:nvPr/>
        </p:nvSpPr>
        <p:spPr bwMode="gray">
          <a:xfrm>
            <a:off x="211183" y="1717357"/>
            <a:ext cx="8794750" cy="4724400"/>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indent="-285750">
              <a:buSzPct val="105000"/>
              <a:buFont typeface="Wingdings 3" pitchFamily="18" charset="2"/>
              <a:buChar char="p"/>
            </a:pPr>
            <a:r>
              <a:rPr lang="en-IN" dirty="0">
                <a:cs typeface="Arial" panose="020B0604020202020204" pitchFamily="34" charset="0"/>
              </a:rPr>
              <a:t>Can a hazardous work area layout be improved.</a:t>
            </a:r>
            <a:endParaRPr lang="en-US" dirty="0">
              <a:cs typeface="Arial" panose="020B0604020202020204" pitchFamily="34" charset="0"/>
            </a:endParaRPr>
          </a:p>
          <a:p>
            <a:pPr marL="285750" indent="-285750">
              <a:buSzPct val="105000"/>
              <a:buFont typeface="Wingdings 3" pitchFamily="18" charset="2"/>
              <a:buChar char="p"/>
            </a:pPr>
            <a:r>
              <a:rPr lang="en-IN" dirty="0">
                <a:cs typeface="Arial" panose="020B0604020202020204" pitchFamily="34" charset="0"/>
              </a:rPr>
              <a:t>Chemical storage area was moved away from hot work and electrical hazards.</a:t>
            </a:r>
            <a:endParaRPr lang="en-US" dirty="0">
              <a:cs typeface="Arial" panose="020B0604020202020204" pitchFamily="34" charset="0"/>
            </a:endParaRPr>
          </a:p>
          <a:p>
            <a:pPr marL="285750" indent="-285750">
              <a:buSzPct val="105000"/>
              <a:buFont typeface="Wingdings 3" pitchFamily="18" charset="2"/>
              <a:buChar char="p"/>
            </a:pPr>
            <a:r>
              <a:rPr lang="en-IN" dirty="0">
                <a:cs typeface="Arial" panose="020B0604020202020204" pitchFamily="34" charset="0"/>
              </a:rPr>
              <a:t>Can a non-hazardous product be substituted for a hazardous product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Pesticides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Solder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Cleaning agents</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Solvents</a:t>
            </a:r>
            <a:endParaRPr lang="en-US" dirty="0">
              <a:cs typeface="Arial" panose="020B0604020202020204" pitchFamily="34" charset="0"/>
            </a:endParaRPr>
          </a:p>
        </p:txBody>
      </p:sp>
      <p:sp>
        <p:nvSpPr>
          <p:cNvPr id="10" name="Rectangle 9"/>
          <p:cNvSpPr/>
          <p:nvPr/>
        </p:nvSpPr>
        <p:spPr>
          <a:xfrm>
            <a:off x="304800" y="649069"/>
            <a:ext cx="8610600" cy="584775"/>
          </a:xfrm>
          <a:prstGeom prst="rect">
            <a:avLst/>
          </a:prstGeom>
        </p:spPr>
        <p:txBody>
          <a:bodyPr wrap="square">
            <a:spAutoFit/>
          </a:bodyPr>
          <a:lstStyle/>
          <a:p>
            <a:pPr marL="285750" indent="-285750" algn="ctr">
              <a:spcBef>
                <a:spcPts val="0"/>
              </a:spcBef>
              <a:spcAft>
                <a:spcPts val="0"/>
              </a:spcAft>
              <a:buSzPct val="105000"/>
              <a:defRPr/>
            </a:pPr>
            <a:r>
              <a:rPr lang="en-IN" sz="3200" dirty="0"/>
              <a:t>THE MODEL AND TOOLS</a:t>
            </a:r>
            <a:endParaRPr lang="en-US" sz="3200" dirty="0">
              <a:solidFill>
                <a:srgbClr val="000000"/>
              </a:solidFill>
              <a:ea typeface="Calibri" panose="020F0502020204030204" pitchFamily="34" charset="0"/>
            </a:endParaRPr>
          </a:p>
        </p:txBody>
      </p:sp>
    </p:spTree>
    <p:extLst>
      <p:ext uri="{BB962C8B-B14F-4D97-AF65-F5344CB8AC3E}">
        <p14:creationId xmlns:p14="http://schemas.microsoft.com/office/powerpoint/2010/main" val="1829641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11183" y="1332411"/>
            <a:ext cx="8794750" cy="376238"/>
          </a:xfrm>
          <a:prstGeom prst="rect">
            <a:avLst/>
          </a:prstGeom>
          <a:solidFill>
            <a:srgbClr val="92D050"/>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50000"/>
              </a:lnSpc>
              <a:buSzPct val="105000"/>
            </a:pPr>
            <a:r>
              <a:rPr lang="en-IN" sz="2000" b="1" dirty="0">
                <a:cs typeface="Arial" panose="020B0604020202020204" pitchFamily="34" charset="0"/>
              </a:rPr>
              <a:t>Administrative Controls </a:t>
            </a:r>
            <a:endParaRPr lang="en-US" sz="2000" b="1" dirty="0">
              <a:cs typeface="Arial" panose="020B0604020202020204" pitchFamily="34" charset="0"/>
            </a:endParaRPr>
          </a:p>
        </p:txBody>
      </p:sp>
      <p:sp>
        <p:nvSpPr>
          <p:cNvPr id="7" name="Rectangle 6"/>
          <p:cNvSpPr>
            <a:spLocks noChangeArrowheads="1"/>
          </p:cNvSpPr>
          <p:nvPr/>
        </p:nvSpPr>
        <p:spPr bwMode="gray">
          <a:xfrm>
            <a:off x="211183" y="1717357"/>
            <a:ext cx="8794750" cy="4724400"/>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44000" tIns="36000" rIns="144000" bIns="144000"/>
          <a:lstStyle/>
          <a:p>
            <a:pPr>
              <a:buSzPct val="105000"/>
              <a:buFont typeface="Wingdings 3" pitchFamily="18" charset="2"/>
              <a:buChar char="p"/>
            </a:pPr>
            <a:r>
              <a:rPr lang="en-IN" dirty="0">
                <a:cs typeface="Arial" panose="020B0604020202020204" pitchFamily="34" charset="0"/>
              </a:rPr>
              <a:t> Administrative controls reduce employee exposure to a hazard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They do NOT eliminate the hazard, but provide an acceptable way to work around the hazard</a:t>
            </a:r>
            <a:endParaRPr lang="en-US" dirty="0">
              <a:cs typeface="Arial" panose="020B0604020202020204" pitchFamily="34" charset="0"/>
            </a:endParaRPr>
          </a:p>
          <a:p>
            <a:pPr>
              <a:buSzPct val="105000"/>
              <a:buFont typeface="Wingdings 3" pitchFamily="18" charset="2"/>
              <a:buChar char="p"/>
            </a:pPr>
            <a:r>
              <a:rPr lang="en-IN" dirty="0">
                <a:cs typeface="Arial" panose="020B0604020202020204" pitchFamily="34" charset="0"/>
              </a:rPr>
              <a:t> </a:t>
            </a:r>
            <a:r>
              <a:rPr lang="en-IN" b="1" dirty="0">
                <a:cs typeface="Arial" panose="020B0604020202020204" pitchFamily="34" charset="0"/>
              </a:rPr>
              <a:t>EXAMPLES</a:t>
            </a:r>
            <a:endParaRPr lang="en-US" b="1"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Reduction - Can you reduce the frequency of performing the hazardous task?</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Rotation </a:t>
            </a:r>
          </a:p>
          <a:p>
            <a:pPr marL="1201738" indent="-285750">
              <a:buFont typeface="Wingdings" pitchFamily="2" charset="2"/>
              <a:buChar char="S"/>
              <a:tabLst>
                <a:tab pos="1255713" algn="l"/>
              </a:tabLst>
            </a:pPr>
            <a:r>
              <a:rPr lang="en-IN" dirty="0">
                <a:cs typeface="Arial" panose="020B0604020202020204" pitchFamily="34" charset="0"/>
              </a:rPr>
              <a:t>	Can employees be rotated to reduce exposure time</a:t>
            </a:r>
          </a:p>
          <a:p>
            <a:pPr marL="1200150" lvl="2" indent="-285750" defTabSz="628650">
              <a:buFont typeface="Wingdings" pitchFamily="2" charset="2"/>
              <a:buChar char="S"/>
            </a:pPr>
            <a:r>
              <a:rPr lang="en-IN" dirty="0">
                <a:cs typeface="Arial" panose="020B0604020202020204" pitchFamily="34" charset="0"/>
              </a:rPr>
              <a:t>	Micro breaks should be taken throughout shift</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Training- Can employees are trained to recognize hazards and employ safe work practices</a:t>
            </a:r>
            <a:endParaRPr lang="en-US" dirty="0">
              <a:cs typeface="Arial" panose="020B0604020202020204" pitchFamily="34" charset="0"/>
            </a:endParaRPr>
          </a:p>
        </p:txBody>
      </p:sp>
      <p:sp>
        <p:nvSpPr>
          <p:cNvPr id="10" name="Rectangle 9"/>
          <p:cNvSpPr/>
          <p:nvPr/>
        </p:nvSpPr>
        <p:spPr>
          <a:xfrm>
            <a:off x="304800" y="649069"/>
            <a:ext cx="8610600" cy="584775"/>
          </a:xfrm>
          <a:prstGeom prst="rect">
            <a:avLst/>
          </a:prstGeom>
        </p:spPr>
        <p:txBody>
          <a:bodyPr wrap="square">
            <a:spAutoFit/>
          </a:bodyPr>
          <a:lstStyle/>
          <a:p>
            <a:pPr marL="285750" indent="-285750" algn="ctr">
              <a:spcBef>
                <a:spcPts val="0"/>
              </a:spcBef>
              <a:spcAft>
                <a:spcPts val="0"/>
              </a:spcAft>
              <a:buSzPct val="105000"/>
              <a:defRPr/>
            </a:pPr>
            <a:r>
              <a:rPr lang="en-IN" sz="3200" dirty="0"/>
              <a:t>THE MODEL AND TOOLS</a:t>
            </a:r>
            <a:endParaRPr lang="en-US" sz="3200" dirty="0">
              <a:solidFill>
                <a:srgbClr val="000000"/>
              </a:solidFill>
              <a:ea typeface="Calibri" panose="020F0502020204030204" pitchFamily="34" charset="0"/>
            </a:endParaRPr>
          </a:p>
        </p:txBody>
      </p:sp>
    </p:spTree>
    <p:extLst>
      <p:ext uri="{BB962C8B-B14F-4D97-AF65-F5344CB8AC3E}">
        <p14:creationId xmlns:p14="http://schemas.microsoft.com/office/powerpoint/2010/main" val="2674192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457200" y="651670"/>
            <a:ext cx="8229600" cy="527844"/>
          </a:xfrm>
        </p:spPr>
        <p:txBody>
          <a:bodyPr>
            <a:noAutofit/>
          </a:bodyPr>
          <a:lstStyle/>
          <a:p>
            <a:pPr eaLnBrk="1" hangingPunct="1"/>
            <a:r>
              <a:rPr lang="en-IN" altLang="en-US" sz="3200" noProof="1">
                <a:latin typeface="+mn-lt"/>
              </a:rPr>
              <a:t>AGENDA </a:t>
            </a:r>
          </a:p>
        </p:txBody>
      </p:sp>
      <p:sp>
        <p:nvSpPr>
          <p:cNvPr id="18437" name="Rectangle 76"/>
          <p:cNvSpPr>
            <a:spLocks noChangeArrowheads="1"/>
          </p:cNvSpPr>
          <p:nvPr/>
        </p:nvSpPr>
        <p:spPr bwMode="gray">
          <a:xfrm>
            <a:off x="323850" y="1555750"/>
            <a:ext cx="819150" cy="1068387"/>
          </a:xfrm>
          <a:prstGeom prst="rect">
            <a:avLst/>
          </a:prstGeom>
          <a:solidFill>
            <a:srgbClr val="92D050"/>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3200" b="1" noProof="1"/>
              <a:t>1</a:t>
            </a:r>
          </a:p>
        </p:txBody>
      </p:sp>
      <p:sp>
        <p:nvSpPr>
          <p:cNvPr id="18438" name="Rectangle 77"/>
          <p:cNvSpPr>
            <a:spLocks noChangeArrowheads="1"/>
          </p:cNvSpPr>
          <p:nvPr/>
        </p:nvSpPr>
        <p:spPr bwMode="gray">
          <a:xfrm>
            <a:off x="1371600" y="1555750"/>
            <a:ext cx="7467600" cy="1068387"/>
          </a:xfrm>
          <a:prstGeom prst="rect">
            <a:avLst/>
          </a:prstGeom>
          <a:gradFill rotWithShape="1">
            <a:gsLst>
              <a:gs pos="0">
                <a:srgbClr val="EAEAEA"/>
              </a:gs>
              <a:gs pos="100000">
                <a:srgbClr val="FFFFFF"/>
              </a:gs>
            </a:gsLst>
            <a:lin ang="0" scaled="1"/>
          </a:gradFill>
          <a:ln w="28575">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a:spcAft>
                <a:spcPct val="20000"/>
              </a:spcAft>
            </a:pPr>
            <a:r>
              <a:rPr lang="en-US" altLang="en-US" sz="2000" noProof="1"/>
              <a:t>Definition</a:t>
            </a:r>
            <a:endParaRPr lang="en-IN" altLang="en-US" sz="2000" noProof="1"/>
          </a:p>
        </p:txBody>
      </p:sp>
      <p:sp>
        <p:nvSpPr>
          <p:cNvPr id="18439" name="Rectangle 78"/>
          <p:cNvSpPr>
            <a:spLocks noChangeArrowheads="1"/>
          </p:cNvSpPr>
          <p:nvPr/>
        </p:nvSpPr>
        <p:spPr bwMode="gray">
          <a:xfrm>
            <a:off x="323850" y="2760662"/>
            <a:ext cx="819150" cy="1068387"/>
          </a:xfrm>
          <a:prstGeom prst="rect">
            <a:avLst/>
          </a:prstGeom>
          <a:solidFill>
            <a:srgbClr val="92D050"/>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3200" b="1" noProof="1"/>
              <a:t>2</a:t>
            </a:r>
          </a:p>
        </p:txBody>
      </p:sp>
      <p:sp>
        <p:nvSpPr>
          <p:cNvPr id="18440" name="Rectangle 79"/>
          <p:cNvSpPr>
            <a:spLocks noChangeArrowheads="1"/>
          </p:cNvSpPr>
          <p:nvPr/>
        </p:nvSpPr>
        <p:spPr bwMode="gray">
          <a:xfrm>
            <a:off x="1371600" y="2760662"/>
            <a:ext cx="7467600" cy="1068387"/>
          </a:xfrm>
          <a:prstGeom prst="rect">
            <a:avLst/>
          </a:prstGeom>
          <a:gradFill rotWithShape="1">
            <a:gsLst>
              <a:gs pos="0">
                <a:srgbClr val="EAEAEA"/>
              </a:gs>
              <a:gs pos="100000">
                <a:srgbClr val="FFFFFF"/>
              </a:gs>
            </a:gsLst>
            <a:lin ang="0" scaled="1"/>
          </a:gradFill>
          <a:ln w="28575"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a:spcAft>
                <a:spcPct val="20000"/>
              </a:spcAft>
            </a:pPr>
            <a:r>
              <a:rPr lang="en-US" altLang="en-US" sz="2000" noProof="1"/>
              <a:t>Field Assessment</a:t>
            </a:r>
            <a:endParaRPr lang="en-IN" altLang="en-US" sz="2000" noProof="1"/>
          </a:p>
        </p:txBody>
      </p:sp>
      <p:sp>
        <p:nvSpPr>
          <p:cNvPr id="18441" name="Rectangle 80"/>
          <p:cNvSpPr>
            <a:spLocks noChangeArrowheads="1"/>
          </p:cNvSpPr>
          <p:nvPr/>
        </p:nvSpPr>
        <p:spPr bwMode="gray">
          <a:xfrm>
            <a:off x="323850" y="3965574"/>
            <a:ext cx="819150" cy="1068387"/>
          </a:xfrm>
          <a:prstGeom prst="rect">
            <a:avLst/>
          </a:prstGeom>
          <a:solidFill>
            <a:srgbClr val="92D050"/>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3200" b="1" noProof="1"/>
              <a:t>3</a:t>
            </a:r>
          </a:p>
        </p:txBody>
      </p:sp>
      <p:sp>
        <p:nvSpPr>
          <p:cNvPr id="18442" name="Rectangle 81"/>
          <p:cNvSpPr>
            <a:spLocks noChangeArrowheads="1"/>
          </p:cNvSpPr>
          <p:nvPr/>
        </p:nvSpPr>
        <p:spPr bwMode="gray">
          <a:xfrm>
            <a:off x="1371600" y="3965574"/>
            <a:ext cx="7467600" cy="1068387"/>
          </a:xfrm>
          <a:prstGeom prst="rect">
            <a:avLst/>
          </a:prstGeom>
          <a:gradFill rotWithShape="1">
            <a:gsLst>
              <a:gs pos="0">
                <a:srgbClr val="EAEAEA"/>
              </a:gs>
              <a:gs pos="100000">
                <a:srgbClr val="FFFFFF"/>
              </a:gs>
            </a:gsLst>
            <a:lin ang="0" scaled="1"/>
          </a:gradFill>
          <a:ln w="28575"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a:spcAft>
                <a:spcPct val="20000"/>
              </a:spcAft>
            </a:pPr>
            <a:r>
              <a:rPr lang="en-US" altLang="en-US" sz="2000" noProof="1"/>
              <a:t>The Model &amp; Tools</a:t>
            </a:r>
            <a:endParaRPr lang="en-IN" altLang="en-US" sz="2000" noProof="1"/>
          </a:p>
        </p:txBody>
      </p:sp>
    </p:spTree>
    <p:extLst>
      <p:ext uri="{BB962C8B-B14F-4D97-AF65-F5344CB8AC3E}">
        <p14:creationId xmlns:p14="http://schemas.microsoft.com/office/powerpoint/2010/main" val="383227939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11183" y="1332411"/>
            <a:ext cx="8794750" cy="376238"/>
          </a:xfrm>
          <a:prstGeom prst="rect">
            <a:avLst/>
          </a:prstGeom>
          <a:solidFill>
            <a:srgbClr val="92D050"/>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marL="285750" indent="-285750">
              <a:spcBef>
                <a:spcPts val="0"/>
              </a:spcBef>
              <a:spcAft>
                <a:spcPts val="0"/>
              </a:spcAft>
              <a:buSzPct val="105000"/>
              <a:defRPr/>
            </a:pPr>
            <a:endParaRPr lang="en-US" dirty="0">
              <a:solidFill>
                <a:srgbClr val="000000"/>
              </a:solidFill>
              <a:ea typeface="Calibri" panose="020F0502020204030204" pitchFamily="34" charset="0"/>
            </a:endParaRPr>
          </a:p>
        </p:txBody>
      </p:sp>
      <p:sp>
        <p:nvSpPr>
          <p:cNvPr id="7" name="Rectangle 6"/>
          <p:cNvSpPr>
            <a:spLocks noChangeArrowheads="1"/>
          </p:cNvSpPr>
          <p:nvPr/>
        </p:nvSpPr>
        <p:spPr bwMode="gray">
          <a:xfrm>
            <a:off x="211183" y="1717357"/>
            <a:ext cx="8794750" cy="4724400"/>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44000" tIns="36000" rIns="144000" bIns="144000"/>
          <a:lstStyle/>
          <a:p>
            <a:pPr>
              <a:buSzPct val="105000"/>
              <a:buFont typeface="Wingdings 3" pitchFamily="18" charset="2"/>
              <a:buChar char="p"/>
            </a:pPr>
            <a:r>
              <a:rPr lang="en-IN" dirty="0">
                <a:cs typeface="Arial" panose="020B0604020202020204" pitchFamily="34" charset="0"/>
              </a:rPr>
              <a:t> Protect The Employee</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If the hazard cannot be eliminated or reduced to an acceptable level, the employee must be protected from exposure.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This protection requires that the employee wear and/or use appropriate personal protective equipment as a last line of defence</a:t>
            </a:r>
            <a:endParaRPr lang="en-US" dirty="0">
              <a:cs typeface="Arial" panose="020B0604020202020204" pitchFamily="34" charset="0"/>
            </a:endParaRPr>
          </a:p>
        </p:txBody>
      </p:sp>
      <p:sp>
        <p:nvSpPr>
          <p:cNvPr id="10" name="Rectangle 9"/>
          <p:cNvSpPr/>
          <p:nvPr/>
        </p:nvSpPr>
        <p:spPr>
          <a:xfrm>
            <a:off x="304800" y="649069"/>
            <a:ext cx="8610600" cy="584775"/>
          </a:xfrm>
          <a:prstGeom prst="rect">
            <a:avLst/>
          </a:prstGeom>
        </p:spPr>
        <p:txBody>
          <a:bodyPr wrap="square">
            <a:spAutoFit/>
          </a:bodyPr>
          <a:lstStyle/>
          <a:p>
            <a:pPr marL="285750" indent="-285750" algn="ctr">
              <a:spcBef>
                <a:spcPts val="0"/>
              </a:spcBef>
              <a:spcAft>
                <a:spcPts val="0"/>
              </a:spcAft>
              <a:buSzPct val="105000"/>
              <a:defRPr/>
            </a:pPr>
            <a:r>
              <a:rPr lang="en-IN" sz="3200" dirty="0"/>
              <a:t>THE MODEL AND TOOLS</a:t>
            </a:r>
            <a:endParaRPr lang="en-US" sz="3200" dirty="0">
              <a:solidFill>
                <a:srgbClr val="000000"/>
              </a:solidFill>
              <a:ea typeface="Calibri" panose="020F0502020204030204" pitchFamily="34" charset="0"/>
            </a:endParaRPr>
          </a:p>
        </p:txBody>
      </p:sp>
      <p:pic>
        <p:nvPicPr>
          <p:cNvPr id="5" name="Picture 4"/>
          <p:cNvPicPr>
            <a:picLocks noChangeAspect="1"/>
          </p:cNvPicPr>
          <p:nvPr/>
        </p:nvPicPr>
        <p:blipFill>
          <a:blip r:embed="rId2" cstate="print"/>
          <a:stretch>
            <a:fillRect/>
          </a:stretch>
        </p:blipFill>
        <p:spPr>
          <a:xfrm>
            <a:off x="2362200" y="4282698"/>
            <a:ext cx="3886200" cy="2041902"/>
          </a:xfrm>
          <a:prstGeom prst="rect">
            <a:avLst/>
          </a:prstGeom>
          <a:ln>
            <a:noFill/>
          </a:ln>
          <a:effectLst>
            <a:softEdge rad="112500"/>
          </a:effectLst>
        </p:spPr>
      </p:pic>
    </p:spTree>
    <p:extLst>
      <p:ext uri="{BB962C8B-B14F-4D97-AF65-F5344CB8AC3E}">
        <p14:creationId xmlns:p14="http://schemas.microsoft.com/office/powerpoint/2010/main" val="10581956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11183" y="1332411"/>
            <a:ext cx="8794750" cy="376238"/>
          </a:xfrm>
          <a:prstGeom prst="rect">
            <a:avLst/>
          </a:prstGeom>
          <a:solidFill>
            <a:srgbClr val="92D050"/>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marL="285750" indent="-285750">
              <a:spcBef>
                <a:spcPts val="0"/>
              </a:spcBef>
              <a:spcAft>
                <a:spcPts val="0"/>
              </a:spcAft>
              <a:buSzPct val="105000"/>
              <a:defRPr/>
            </a:pPr>
            <a:r>
              <a:rPr lang="en-IN" sz="2000" b="1" dirty="0"/>
              <a:t>Personal Protective Equipment</a:t>
            </a:r>
            <a:endParaRPr lang="en-US" sz="2000" dirty="0">
              <a:solidFill>
                <a:srgbClr val="000000"/>
              </a:solidFill>
              <a:ea typeface="Calibri" panose="020F0502020204030204" pitchFamily="34" charset="0"/>
            </a:endParaRPr>
          </a:p>
        </p:txBody>
      </p:sp>
      <p:sp>
        <p:nvSpPr>
          <p:cNvPr id="7" name="Rectangle 6"/>
          <p:cNvSpPr>
            <a:spLocks noChangeArrowheads="1"/>
          </p:cNvSpPr>
          <p:nvPr/>
        </p:nvSpPr>
        <p:spPr bwMode="gray">
          <a:xfrm>
            <a:off x="211183" y="1717357"/>
            <a:ext cx="8794750" cy="4724400"/>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indent="-285750">
              <a:buSzPct val="105000"/>
              <a:buFont typeface="Wingdings 3" panose="05040102010807070707" pitchFamily="18" charset="2"/>
              <a:buChar char="p"/>
            </a:pPr>
            <a:r>
              <a:rPr lang="en-IN" dirty="0"/>
              <a:t>Hard Hat </a:t>
            </a:r>
            <a:endParaRPr lang="en-US" dirty="0"/>
          </a:p>
          <a:p>
            <a:pPr marL="285750" indent="-285750">
              <a:buSzPct val="105000"/>
              <a:buFont typeface="Wingdings 3" panose="05040102010807070707" pitchFamily="18" charset="2"/>
              <a:buChar char="p"/>
            </a:pPr>
            <a:r>
              <a:rPr lang="en-IN" dirty="0"/>
              <a:t>Steel Toe Boots </a:t>
            </a:r>
            <a:endParaRPr lang="en-US" dirty="0"/>
          </a:p>
          <a:p>
            <a:pPr marL="285750" indent="-285750">
              <a:buSzPct val="105000"/>
              <a:buFont typeface="Wingdings 3" panose="05040102010807070707" pitchFamily="18" charset="2"/>
              <a:buChar char="p"/>
            </a:pPr>
            <a:r>
              <a:rPr lang="en-IN" dirty="0"/>
              <a:t>Gloves </a:t>
            </a:r>
            <a:endParaRPr lang="en-US" dirty="0"/>
          </a:p>
          <a:p>
            <a:pPr marL="285750" indent="-285750">
              <a:buSzPct val="105000"/>
              <a:buFont typeface="Wingdings 3" panose="05040102010807070707" pitchFamily="18" charset="2"/>
              <a:buChar char="p"/>
            </a:pPr>
            <a:r>
              <a:rPr lang="en-IN" dirty="0"/>
              <a:t>Safety Glasses </a:t>
            </a:r>
            <a:endParaRPr lang="en-US" dirty="0"/>
          </a:p>
          <a:p>
            <a:pPr marL="285750" indent="-285750">
              <a:buSzPct val="105000"/>
              <a:buFont typeface="Wingdings 3" panose="05040102010807070707" pitchFamily="18" charset="2"/>
              <a:buChar char="p"/>
            </a:pPr>
            <a:r>
              <a:rPr lang="en-IN" dirty="0"/>
              <a:t>Face Shields </a:t>
            </a:r>
            <a:endParaRPr lang="en-US" dirty="0"/>
          </a:p>
          <a:p>
            <a:pPr marL="285750" indent="-285750">
              <a:buSzPct val="105000"/>
              <a:buFont typeface="Wingdings 3" panose="05040102010807070707" pitchFamily="18" charset="2"/>
              <a:buChar char="p"/>
            </a:pPr>
            <a:r>
              <a:rPr lang="en-IN" dirty="0"/>
              <a:t>Respirators </a:t>
            </a:r>
            <a:endParaRPr lang="en-US" dirty="0"/>
          </a:p>
          <a:p>
            <a:pPr marL="285750" indent="-285750">
              <a:buSzPct val="105000"/>
              <a:buFont typeface="Wingdings 3" panose="05040102010807070707" pitchFamily="18" charset="2"/>
              <a:buChar char="p"/>
            </a:pPr>
            <a:r>
              <a:rPr lang="en-IN" dirty="0"/>
              <a:t>Hearing Protection </a:t>
            </a:r>
            <a:endParaRPr lang="en-US" dirty="0"/>
          </a:p>
          <a:p>
            <a:pPr marL="285750" indent="-285750">
              <a:buSzPct val="105000"/>
              <a:buFont typeface="Wingdings 3" panose="05040102010807070707" pitchFamily="18" charset="2"/>
              <a:buChar char="p"/>
            </a:pPr>
            <a:r>
              <a:rPr lang="en-IN" dirty="0"/>
              <a:t>Coveralls </a:t>
            </a:r>
            <a:endParaRPr lang="en-US" dirty="0"/>
          </a:p>
          <a:p>
            <a:pPr marL="285750" indent="-285750">
              <a:buSzPct val="105000"/>
              <a:buFont typeface="Wingdings 3" panose="05040102010807070707" pitchFamily="18" charset="2"/>
              <a:buChar char="p"/>
            </a:pPr>
            <a:r>
              <a:rPr lang="en-IN" dirty="0"/>
              <a:t>Long Sleeves</a:t>
            </a:r>
            <a:endParaRPr lang="en-US" dirty="0">
              <a:cs typeface="Arial" panose="020B0604020202020204" pitchFamily="34" charset="0"/>
            </a:endParaRPr>
          </a:p>
        </p:txBody>
      </p:sp>
      <p:sp>
        <p:nvSpPr>
          <p:cNvPr id="10" name="Rectangle 9"/>
          <p:cNvSpPr/>
          <p:nvPr/>
        </p:nvSpPr>
        <p:spPr>
          <a:xfrm>
            <a:off x="304800" y="649069"/>
            <a:ext cx="8610600" cy="584775"/>
          </a:xfrm>
          <a:prstGeom prst="rect">
            <a:avLst/>
          </a:prstGeom>
        </p:spPr>
        <p:txBody>
          <a:bodyPr wrap="square">
            <a:spAutoFit/>
          </a:bodyPr>
          <a:lstStyle/>
          <a:p>
            <a:pPr marL="285750" indent="-285750" algn="ctr">
              <a:spcBef>
                <a:spcPts val="0"/>
              </a:spcBef>
              <a:spcAft>
                <a:spcPts val="0"/>
              </a:spcAft>
              <a:buSzPct val="105000"/>
              <a:defRPr/>
            </a:pPr>
            <a:r>
              <a:rPr lang="en-IN" sz="3200" dirty="0"/>
              <a:t>THE MODEL AND TOOLS</a:t>
            </a:r>
            <a:endParaRPr lang="en-US" sz="3200" dirty="0">
              <a:solidFill>
                <a:srgbClr val="000000"/>
              </a:solidFill>
              <a:ea typeface="Calibri" panose="020F0502020204030204" pitchFamily="34" charset="0"/>
            </a:endParaRPr>
          </a:p>
        </p:txBody>
      </p:sp>
      <p:pic>
        <p:nvPicPr>
          <p:cNvPr id="5" name="Picture 4"/>
          <p:cNvPicPr>
            <a:picLocks noChangeAspect="1"/>
          </p:cNvPicPr>
          <p:nvPr/>
        </p:nvPicPr>
        <p:blipFill>
          <a:blip r:embed="rId2" cstate="print"/>
          <a:stretch>
            <a:fillRect/>
          </a:stretch>
        </p:blipFill>
        <p:spPr>
          <a:xfrm>
            <a:off x="5649686" y="3276600"/>
            <a:ext cx="3265714" cy="3048000"/>
          </a:xfrm>
          <a:prstGeom prst="rect">
            <a:avLst/>
          </a:prstGeom>
          <a:ln>
            <a:noFill/>
          </a:ln>
          <a:effectLst>
            <a:softEdge rad="112500"/>
          </a:effectLst>
        </p:spPr>
      </p:pic>
    </p:spTree>
    <p:extLst>
      <p:ext uri="{BB962C8B-B14F-4D97-AF65-F5344CB8AC3E}">
        <p14:creationId xmlns:p14="http://schemas.microsoft.com/office/powerpoint/2010/main" val="31042348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11183" y="1332411"/>
            <a:ext cx="8794750" cy="376238"/>
          </a:xfrm>
          <a:prstGeom prst="rect">
            <a:avLst/>
          </a:prstGeom>
          <a:solidFill>
            <a:srgbClr val="92D050"/>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marL="285750" indent="-285750">
              <a:spcBef>
                <a:spcPts val="0"/>
              </a:spcBef>
              <a:spcAft>
                <a:spcPts val="0"/>
              </a:spcAft>
              <a:buSzPct val="105000"/>
              <a:defRPr/>
            </a:pPr>
            <a:endParaRPr lang="en-US" dirty="0">
              <a:solidFill>
                <a:srgbClr val="000000"/>
              </a:solidFill>
              <a:ea typeface="Calibri" panose="020F0502020204030204" pitchFamily="34" charset="0"/>
            </a:endParaRPr>
          </a:p>
        </p:txBody>
      </p:sp>
      <p:sp>
        <p:nvSpPr>
          <p:cNvPr id="7" name="Rectangle 6"/>
          <p:cNvSpPr>
            <a:spLocks noChangeArrowheads="1"/>
          </p:cNvSpPr>
          <p:nvPr/>
        </p:nvSpPr>
        <p:spPr bwMode="gray">
          <a:xfrm>
            <a:off x="211183" y="1717357"/>
            <a:ext cx="8794750" cy="4724400"/>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44000" tIns="36000" rIns="144000" bIns="144000"/>
          <a:lstStyle/>
          <a:p>
            <a:pPr>
              <a:buSzPct val="105000"/>
              <a:buFont typeface="Wingdings 3" pitchFamily="18" charset="2"/>
              <a:buChar char="p"/>
            </a:pPr>
            <a:r>
              <a:rPr lang="en-IN" b="1" dirty="0">
                <a:latin typeface="Arial" panose="020B0604020202020204" pitchFamily="34" charset="0"/>
                <a:cs typeface="Arial" panose="020B0604020202020204" pitchFamily="34" charset="0"/>
              </a:rPr>
              <a:t> </a:t>
            </a:r>
            <a:r>
              <a:rPr lang="en-IN" dirty="0">
                <a:cs typeface="Arial" panose="020B0604020202020204" pitchFamily="34" charset="0"/>
              </a:rPr>
              <a:t>Summary</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Identify hazards in the workplace that could result in injury or illness.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Evaluate the level of risk to help determine what controls to implement.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Select an appropriate </a:t>
            </a:r>
            <a:r>
              <a:rPr lang="en-IN" dirty="0"/>
              <a:t>solution to control the hazard and/or protect the employee.</a:t>
            </a:r>
            <a:endParaRPr lang="en-US" dirty="0"/>
          </a:p>
        </p:txBody>
      </p:sp>
      <p:sp>
        <p:nvSpPr>
          <p:cNvPr id="10" name="Rectangle 9"/>
          <p:cNvSpPr/>
          <p:nvPr/>
        </p:nvSpPr>
        <p:spPr>
          <a:xfrm>
            <a:off x="304800" y="649069"/>
            <a:ext cx="8610600" cy="584775"/>
          </a:xfrm>
          <a:prstGeom prst="rect">
            <a:avLst/>
          </a:prstGeom>
        </p:spPr>
        <p:txBody>
          <a:bodyPr wrap="square">
            <a:spAutoFit/>
          </a:bodyPr>
          <a:lstStyle/>
          <a:p>
            <a:pPr marL="285750" indent="-285750" algn="ctr">
              <a:spcBef>
                <a:spcPts val="0"/>
              </a:spcBef>
              <a:spcAft>
                <a:spcPts val="0"/>
              </a:spcAft>
              <a:buSzPct val="105000"/>
              <a:defRPr/>
            </a:pPr>
            <a:r>
              <a:rPr lang="en-IN" sz="3200" dirty="0"/>
              <a:t>THE MODEL AND TOOLS</a:t>
            </a:r>
            <a:endParaRPr lang="en-US" sz="3200" dirty="0">
              <a:solidFill>
                <a:srgbClr val="000000"/>
              </a:solidFill>
              <a:ea typeface="Calibri" panose="020F0502020204030204" pitchFamily="34" charset="0"/>
            </a:endParaRPr>
          </a:p>
        </p:txBody>
      </p:sp>
      <p:pic>
        <p:nvPicPr>
          <p:cNvPr id="8" name="Picture 7"/>
          <p:cNvPicPr>
            <a:picLocks noChangeAspect="1"/>
          </p:cNvPicPr>
          <p:nvPr/>
        </p:nvPicPr>
        <p:blipFill>
          <a:blip r:embed="rId2" cstate="print"/>
          <a:stretch>
            <a:fillRect/>
          </a:stretch>
        </p:blipFill>
        <p:spPr>
          <a:xfrm>
            <a:off x="2667000" y="4038600"/>
            <a:ext cx="3733800" cy="2133599"/>
          </a:xfrm>
          <a:prstGeom prst="rect">
            <a:avLst/>
          </a:prstGeom>
          <a:ln>
            <a:noFill/>
          </a:ln>
          <a:effectLst>
            <a:softEdge rad="112500"/>
          </a:effectLst>
        </p:spPr>
      </p:pic>
    </p:spTree>
    <p:extLst>
      <p:ext uri="{BB962C8B-B14F-4D97-AF65-F5344CB8AC3E}">
        <p14:creationId xmlns:p14="http://schemas.microsoft.com/office/powerpoint/2010/main" val="7083858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730B1E-53B0-4646-8E61-6A0330F71A0A}"/>
              </a:ext>
            </a:extLst>
          </p:cNvPr>
          <p:cNvPicPr>
            <a:picLocks noChangeAspect="1"/>
          </p:cNvPicPr>
          <p:nvPr/>
        </p:nvPicPr>
        <p:blipFill rotWithShape="1">
          <a:blip r:embed="rId3"/>
          <a:srcRect b="58920"/>
          <a:stretch/>
        </p:blipFill>
        <p:spPr>
          <a:xfrm>
            <a:off x="1406768" y="928148"/>
            <a:ext cx="6330462" cy="3534393"/>
          </a:xfrm>
          <a:prstGeom prst="rect">
            <a:avLst/>
          </a:prstGeom>
        </p:spPr>
      </p:pic>
      <p:pic>
        <p:nvPicPr>
          <p:cNvPr id="4" name="Picture 3">
            <a:extLst>
              <a:ext uri="{FF2B5EF4-FFF2-40B4-BE49-F238E27FC236}">
                <a16:creationId xmlns:a16="http://schemas.microsoft.com/office/drawing/2014/main" id="{5798C835-DF88-40D4-9590-F27BD73B6781}"/>
              </a:ext>
            </a:extLst>
          </p:cNvPr>
          <p:cNvPicPr>
            <a:picLocks noChangeAspect="1"/>
          </p:cNvPicPr>
          <p:nvPr/>
        </p:nvPicPr>
        <p:blipFill rotWithShape="1">
          <a:blip r:embed="rId3"/>
          <a:srcRect t="48943" r="4993" b="27857"/>
          <a:stretch/>
        </p:blipFill>
        <p:spPr>
          <a:xfrm>
            <a:off x="140676" y="4953158"/>
            <a:ext cx="4431323" cy="1429380"/>
          </a:xfrm>
          <a:prstGeom prst="rect">
            <a:avLst/>
          </a:prstGeom>
        </p:spPr>
      </p:pic>
      <p:pic>
        <p:nvPicPr>
          <p:cNvPr id="5" name="Picture 4">
            <a:extLst>
              <a:ext uri="{FF2B5EF4-FFF2-40B4-BE49-F238E27FC236}">
                <a16:creationId xmlns:a16="http://schemas.microsoft.com/office/drawing/2014/main" id="{E576D916-2B9B-4D55-A6C5-D5E4D3EF4F6D}"/>
              </a:ext>
            </a:extLst>
          </p:cNvPr>
          <p:cNvPicPr>
            <a:picLocks noChangeAspect="1"/>
          </p:cNvPicPr>
          <p:nvPr/>
        </p:nvPicPr>
        <p:blipFill rotWithShape="1">
          <a:blip r:embed="rId3"/>
          <a:srcRect t="73145" b="4308"/>
          <a:stretch/>
        </p:blipFill>
        <p:spPr>
          <a:xfrm>
            <a:off x="4571999" y="4953158"/>
            <a:ext cx="4431323" cy="1429380"/>
          </a:xfrm>
          <a:prstGeom prst="rect">
            <a:avLst/>
          </a:prstGeom>
        </p:spPr>
      </p:pic>
      <p:sp>
        <p:nvSpPr>
          <p:cNvPr id="2" name="Rectangle 1">
            <a:extLst>
              <a:ext uri="{FF2B5EF4-FFF2-40B4-BE49-F238E27FC236}">
                <a16:creationId xmlns:a16="http://schemas.microsoft.com/office/drawing/2014/main" id="{A5C249ED-D29B-4DCC-8AF3-E2460BF5C784}"/>
              </a:ext>
            </a:extLst>
          </p:cNvPr>
          <p:cNvSpPr/>
          <p:nvPr/>
        </p:nvSpPr>
        <p:spPr>
          <a:xfrm>
            <a:off x="3706217" y="4573637"/>
            <a:ext cx="1731567" cy="373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15" dirty="0">
                <a:solidFill>
                  <a:srgbClr val="00B050"/>
                </a:solidFill>
              </a:rPr>
              <a:t>Our Clients</a:t>
            </a:r>
          </a:p>
        </p:txBody>
      </p:sp>
    </p:spTree>
    <p:extLst>
      <p:ext uri="{BB962C8B-B14F-4D97-AF65-F5344CB8AC3E}">
        <p14:creationId xmlns:p14="http://schemas.microsoft.com/office/powerpoint/2010/main" val="1266030354"/>
      </p:ext>
    </p:extLst>
  </p:cSld>
  <p:clrMapOvr>
    <a:masterClrMapping/>
  </p:clrMapOvr>
  <mc:AlternateContent xmlns:mc="http://schemas.openxmlformats.org/markup-compatibility/2006" xmlns:p14="http://schemas.microsoft.com/office/powerpoint/2010/main">
    <mc:Choice Requires="p14">
      <p:transition spd="slow" p14:dur="2000" advTm="10822"/>
    </mc:Choice>
    <mc:Fallback xmlns="">
      <p:transition spd="slow" advTm="1082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11183" y="1332411"/>
            <a:ext cx="8794750" cy="376238"/>
          </a:xfrm>
          <a:prstGeom prst="rect">
            <a:avLst/>
          </a:prstGeom>
          <a:solidFill>
            <a:srgbClr val="92D050"/>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marL="285750" indent="-285750">
              <a:spcBef>
                <a:spcPts val="0"/>
              </a:spcBef>
              <a:spcAft>
                <a:spcPts val="0"/>
              </a:spcAft>
              <a:buSzPct val="105000"/>
              <a:defRPr/>
            </a:pPr>
            <a:endParaRPr lang="en-US" dirty="0">
              <a:solidFill>
                <a:srgbClr val="000000"/>
              </a:solidFill>
              <a:ea typeface="Calibri" panose="020F0502020204030204" pitchFamily="34" charset="0"/>
            </a:endParaRPr>
          </a:p>
        </p:txBody>
      </p:sp>
      <p:sp>
        <p:nvSpPr>
          <p:cNvPr id="7" name="Rectangle 6"/>
          <p:cNvSpPr>
            <a:spLocks noChangeArrowheads="1"/>
          </p:cNvSpPr>
          <p:nvPr/>
        </p:nvSpPr>
        <p:spPr bwMode="gray">
          <a:xfrm>
            <a:off x="211183" y="1717357"/>
            <a:ext cx="8794750" cy="4724400"/>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lvl="0" indent="-285750">
              <a:buSzPct val="105000"/>
              <a:buFont typeface="Wingdings 3" panose="05040102010807070707" pitchFamily="18" charset="2"/>
              <a:buChar char="p"/>
            </a:pPr>
            <a:r>
              <a:rPr lang="en-IN" dirty="0">
                <a:cs typeface="Arial" panose="020B0604020202020204" pitchFamily="34" charset="0"/>
              </a:rPr>
              <a:t>A hazard assessment is an evaluation of a work place, or work situation, to identify the potential for hazards that an employee may encounter while performing the job.</a:t>
            </a:r>
          </a:p>
          <a:p>
            <a:pPr marL="285750" indent="-285750">
              <a:buSzPct val="105000"/>
              <a:buFont typeface="Wingdings 3" panose="05040102010807070707" pitchFamily="18" charset="2"/>
              <a:buChar char="p"/>
            </a:pPr>
            <a:r>
              <a:rPr lang="en-IN" dirty="0">
                <a:cs typeface="Arial" panose="020B0604020202020204" pitchFamily="34" charset="0"/>
              </a:rPr>
              <a:t>A Field Level Risk Assessment (FLRA) is a technique that focuses on job tasks as a way to identify hazards before they result in injury, illness, property damage, or worse.</a:t>
            </a:r>
          </a:p>
          <a:p>
            <a:pPr marL="285750" lvl="0" indent="-285750">
              <a:buSzPct val="105000"/>
              <a:buFont typeface="Wingdings 3" panose="05040102010807070707" pitchFamily="18" charset="2"/>
              <a:buChar char="p"/>
            </a:pPr>
            <a:r>
              <a:rPr lang="en-IN" dirty="0">
                <a:cs typeface="Arial" panose="020B0604020202020204" pitchFamily="34" charset="0"/>
              </a:rPr>
              <a:t>It focuses on the relationship between the worker, the task, the tools, and the work environment.</a:t>
            </a:r>
          </a:p>
          <a:p>
            <a:pPr marL="285750" indent="-285750">
              <a:buSzPct val="105000"/>
              <a:buFont typeface="Wingdings 3" panose="05040102010807070707" pitchFamily="18" charset="2"/>
              <a:buChar char="p"/>
            </a:pPr>
            <a:r>
              <a:rPr lang="en-IN" dirty="0">
                <a:cs typeface="Arial" panose="020B0604020202020204" pitchFamily="34" charset="0"/>
              </a:rPr>
              <a:t>Ideally, after you identify uncontrolled hazards, you will take steps to eliminate or reduce them to an acceptable risk level.</a:t>
            </a:r>
            <a:endParaRPr lang="en-US" dirty="0">
              <a:cs typeface="Arial" panose="020B0604020202020204" pitchFamily="34" charset="0"/>
            </a:endParaRPr>
          </a:p>
          <a:p>
            <a:pPr marL="285750" indent="-285750">
              <a:buSzPct val="105000"/>
              <a:buFont typeface="Wingdings 3" panose="05040102010807070707" pitchFamily="18" charset="2"/>
              <a:buChar char="p"/>
            </a:pPr>
            <a:r>
              <a:rPr lang="en-US" dirty="0">
                <a:cs typeface="Arial" panose="020B0604020202020204" pitchFamily="34" charset="0"/>
              </a:rPr>
              <a:t>It is a method that individuals and crews use to eliminate or minimize potential losses (to people, property, materials or environment) during the course of doing work. </a:t>
            </a:r>
          </a:p>
          <a:p>
            <a:pPr lvl="0"/>
            <a:endParaRPr lang="en-US" dirty="0">
              <a:cs typeface="Arial" panose="020B0604020202020204" pitchFamily="34" charset="0"/>
            </a:endParaRPr>
          </a:p>
        </p:txBody>
      </p:sp>
      <p:sp>
        <p:nvSpPr>
          <p:cNvPr id="10" name="Rectangle 9"/>
          <p:cNvSpPr/>
          <p:nvPr/>
        </p:nvSpPr>
        <p:spPr>
          <a:xfrm>
            <a:off x="304800" y="649069"/>
            <a:ext cx="8610600" cy="646331"/>
          </a:xfrm>
          <a:prstGeom prst="rect">
            <a:avLst/>
          </a:prstGeom>
        </p:spPr>
        <p:txBody>
          <a:bodyPr wrap="square">
            <a:spAutoFit/>
          </a:bodyPr>
          <a:lstStyle/>
          <a:p>
            <a:pPr marL="285750" indent="-285750" algn="ctr">
              <a:spcBef>
                <a:spcPts val="0"/>
              </a:spcBef>
              <a:spcAft>
                <a:spcPts val="0"/>
              </a:spcAft>
              <a:buSzPct val="105000"/>
              <a:defRPr/>
            </a:pPr>
            <a:r>
              <a:rPr lang="en-IN" sz="3600" dirty="0">
                <a:cs typeface="Arial" panose="020B0604020202020204" pitchFamily="34" charset="0"/>
              </a:rPr>
              <a:t>DEFINITION</a:t>
            </a:r>
            <a:endParaRPr lang="en-US" sz="3600" dirty="0">
              <a:solidFill>
                <a:srgbClr val="000000"/>
              </a:solidFill>
              <a:ea typeface="Calibri" panose="020F0502020204030204" pitchFamily="34" charset="0"/>
            </a:endParaRPr>
          </a:p>
        </p:txBody>
      </p:sp>
      <p:pic>
        <p:nvPicPr>
          <p:cNvPr id="8" name="Picture 7"/>
          <p:cNvPicPr>
            <a:picLocks noChangeAspect="1"/>
          </p:cNvPicPr>
          <p:nvPr/>
        </p:nvPicPr>
        <p:blipFill rotWithShape="1">
          <a:blip r:embed="rId2" cstate="print"/>
          <a:srcRect b="21122"/>
          <a:stretch/>
        </p:blipFill>
        <p:spPr>
          <a:xfrm>
            <a:off x="5249908" y="4449671"/>
            <a:ext cx="3756025" cy="1981200"/>
          </a:xfrm>
          <a:prstGeom prst="rect">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11183" y="1332411"/>
            <a:ext cx="8794750" cy="376238"/>
          </a:xfrm>
          <a:prstGeom prst="rect">
            <a:avLst/>
          </a:prstGeom>
          <a:solidFill>
            <a:srgbClr val="92D050"/>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a:buSzPct val="105000"/>
            </a:pPr>
            <a:r>
              <a:rPr lang="en-IN" sz="2000" b="1" dirty="0">
                <a:cs typeface="Arial" panose="020B0604020202020204" pitchFamily="34" charset="0"/>
              </a:rPr>
              <a:t>What is Field Level Risk Assessment? </a:t>
            </a:r>
            <a:endParaRPr lang="en-US" sz="2000" b="1" dirty="0">
              <a:cs typeface="Arial" panose="020B0604020202020204" pitchFamily="34" charset="0"/>
            </a:endParaRPr>
          </a:p>
        </p:txBody>
      </p:sp>
      <p:sp>
        <p:nvSpPr>
          <p:cNvPr id="7" name="Rectangle 6"/>
          <p:cNvSpPr>
            <a:spLocks noChangeArrowheads="1"/>
          </p:cNvSpPr>
          <p:nvPr/>
        </p:nvSpPr>
        <p:spPr bwMode="gray">
          <a:xfrm>
            <a:off x="211183" y="1717357"/>
            <a:ext cx="8794750" cy="4724400"/>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indent="-285750">
              <a:buSzPct val="105000"/>
              <a:buFont typeface="Wingdings 3" panose="05040102010807070707" pitchFamily="18" charset="2"/>
              <a:buChar char="p"/>
            </a:pPr>
            <a:r>
              <a:rPr lang="en-IN" dirty="0">
                <a:cs typeface="Arial" panose="020B0604020202020204" pitchFamily="34" charset="0"/>
              </a:rPr>
              <a:t>It is a mental process used by both individual supervisors and workers. </a:t>
            </a:r>
            <a:endParaRPr lang="en-US" dirty="0">
              <a:cs typeface="Arial" panose="020B0604020202020204" pitchFamily="34" charset="0"/>
            </a:endParaRPr>
          </a:p>
          <a:p>
            <a:pPr marL="285750" indent="-285750">
              <a:buSzPct val="105000"/>
              <a:buFont typeface="Wingdings 3" panose="05040102010807070707" pitchFamily="18" charset="2"/>
              <a:buChar char="p"/>
            </a:pPr>
            <a:r>
              <a:rPr lang="en-IN" dirty="0">
                <a:cs typeface="Arial" panose="020B0604020202020204" pitchFamily="34" charset="0"/>
              </a:rPr>
              <a:t>It is a problem solving process that uses discussion on the job site. </a:t>
            </a:r>
            <a:endParaRPr lang="en-US" dirty="0">
              <a:cs typeface="Arial" panose="020B0604020202020204" pitchFamily="34" charset="0"/>
            </a:endParaRPr>
          </a:p>
          <a:p>
            <a:pPr marL="285750" indent="-285750">
              <a:buSzPct val="105000"/>
              <a:buFont typeface="Wingdings 3" panose="05040102010807070707" pitchFamily="18" charset="2"/>
              <a:buChar char="p"/>
            </a:pPr>
            <a:r>
              <a:rPr lang="en-IN" dirty="0">
                <a:cs typeface="Arial" panose="020B0604020202020204" pitchFamily="34" charset="0"/>
              </a:rPr>
              <a:t>It includes writing down the outcomes of the discussion. This part is optional but strongly recommended</a:t>
            </a:r>
            <a:endParaRPr lang="en-US" dirty="0">
              <a:cs typeface="Arial" panose="020B0604020202020204" pitchFamily="34" charset="0"/>
            </a:endParaRPr>
          </a:p>
          <a:p>
            <a:pPr lvl="1">
              <a:lnSpc>
                <a:spcPct val="150000"/>
              </a:lnSpc>
              <a:buSzPct val="105000"/>
            </a:pPr>
            <a:endParaRPr lang="en-US" dirty="0">
              <a:cs typeface="Arial" panose="020B0604020202020204" pitchFamily="34" charset="0"/>
            </a:endParaRPr>
          </a:p>
        </p:txBody>
      </p:sp>
      <p:sp>
        <p:nvSpPr>
          <p:cNvPr id="10" name="Rectangle 9"/>
          <p:cNvSpPr/>
          <p:nvPr/>
        </p:nvSpPr>
        <p:spPr>
          <a:xfrm>
            <a:off x="304800" y="649069"/>
            <a:ext cx="8610600" cy="584775"/>
          </a:xfrm>
          <a:prstGeom prst="rect">
            <a:avLst/>
          </a:prstGeom>
        </p:spPr>
        <p:txBody>
          <a:bodyPr wrap="square">
            <a:spAutoFit/>
          </a:bodyPr>
          <a:lstStyle/>
          <a:p>
            <a:pPr marL="285750" indent="-285750" algn="ctr">
              <a:spcBef>
                <a:spcPts val="0"/>
              </a:spcBef>
              <a:spcAft>
                <a:spcPts val="0"/>
              </a:spcAft>
              <a:buSzPct val="105000"/>
              <a:defRPr/>
            </a:pPr>
            <a:r>
              <a:rPr lang="en-IN" sz="3200" dirty="0">
                <a:cs typeface="Arial" panose="020B0604020202020204" pitchFamily="34" charset="0"/>
              </a:rPr>
              <a:t>FIELD LEVEL RISK ASSESSMENT</a:t>
            </a:r>
            <a:endParaRPr lang="en-US" sz="3200" dirty="0">
              <a:solidFill>
                <a:srgbClr val="000000"/>
              </a:solidFill>
              <a:ea typeface="Calibri" panose="020F0502020204030204" pitchFamily="34" charset="0"/>
            </a:endParaRPr>
          </a:p>
        </p:txBody>
      </p:sp>
    </p:spTree>
    <p:extLst>
      <p:ext uri="{BB962C8B-B14F-4D97-AF65-F5344CB8AC3E}">
        <p14:creationId xmlns:p14="http://schemas.microsoft.com/office/powerpoint/2010/main" val="1939070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11183" y="1332411"/>
            <a:ext cx="8794750" cy="376238"/>
          </a:xfrm>
          <a:prstGeom prst="rect">
            <a:avLst/>
          </a:prstGeom>
          <a:solidFill>
            <a:srgbClr val="92D050"/>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marL="285750" indent="-285750">
              <a:spcBef>
                <a:spcPts val="0"/>
              </a:spcBef>
              <a:spcAft>
                <a:spcPts val="0"/>
              </a:spcAft>
              <a:buSzPct val="105000"/>
              <a:defRPr/>
            </a:pPr>
            <a:endParaRPr lang="en-US" dirty="0">
              <a:solidFill>
                <a:srgbClr val="000000"/>
              </a:solidFill>
              <a:ea typeface="Calibri" panose="020F0502020204030204" pitchFamily="34" charset="0"/>
            </a:endParaRPr>
          </a:p>
        </p:txBody>
      </p:sp>
      <p:sp>
        <p:nvSpPr>
          <p:cNvPr id="7" name="Rectangle 6"/>
          <p:cNvSpPr>
            <a:spLocks noChangeArrowheads="1"/>
          </p:cNvSpPr>
          <p:nvPr/>
        </p:nvSpPr>
        <p:spPr bwMode="gray">
          <a:xfrm>
            <a:off x="211183" y="1708649"/>
            <a:ext cx="8794750" cy="4700857"/>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44000" tIns="36000" rIns="144000" bIns="144000"/>
          <a:lstStyle/>
          <a:p>
            <a:pPr>
              <a:buSzPct val="105000"/>
              <a:buFont typeface="Wingdings 3" pitchFamily="18" charset="2"/>
              <a:buChar char="p"/>
            </a:pPr>
            <a:r>
              <a:rPr lang="en-IN" dirty="0"/>
              <a:t> Field Level Risk Assessment is a way for workers and crews to: </a:t>
            </a:r>
            <a:endParaRPr lang="en-US" dirty="0"/>
          </a:p>
          <a:p>
            <a:pPr marL="742950" lvl="1" indent="-285750">
              <a:buSzPct val="105000"/>
              <a:buFont typeface="Wingdings 3" pitchFamily="18" charset="2"/>
              <a:buChar char=""/>
            </a:pPr>
            <a:r>
              <a:rPr lang="en-IN" dirty="0">
                <a:cs typeface="Arial" panose="020B0604020202020204" pitchFamily="34" charset="0"/>
              </a:rPr>
              <a:t>Learn how to decrease risk and increase the reliability of work. </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Reduce the number and associated costs of incidents, accidents and injury. </a:t>
            </a:r>
            <a:endParaRPr lang="en-US" dirty="0">
              <a:cs typeface="Arial" panose="020B0604020202020204" pitchFamily="34" charset="0"/>
            </a:endParaRPr>
          </a:p>
        </p:txBody>
      </p:sp>
      <p:sp>
        <p:nvSpPr>
          <p:cNvPr id="10" name="Rectangle 9"/>
          <p:cNvSpPr/>
          <p:nvPr/>
        </p:nvSpPr>
        <p:spPr>
          <a:xfrm>
            <a:off x="304800" y="649069"/>
            <a:ext cx="8610600" cy="584775"/>
          </a:xfrm>
          <a:prstGeom prst="rect">
            <a:avLst/>
          </a:prstGeom>
        </p:spPr>
        <p:txBody>
          <a:bodyPr wrap="square">
            <a:spAutoFit/>
          </a:bodyPr>
          <a:lstStyle/>
          <a:p>
            <a:pPr marL="285750" indent="-285750" algn="ctr">
              <a:spcBef>
                <a:spcPts val="0"/>
              </a:spcBef>
              <a:spcAft>
                <a:spcPts val="0"/>
              </a:spcAft>
              <a:buSzPct val="105000"/>
              <a:defRPr/>
            </a:pPr>
            <a:r>
              <a:rPr lang="en-IN" sz="3200" dirty="0">
                <a:cs typeface="Arial" panose="020B0604020202020204" pitchFamily="34" charset="0"/>
              </a:rPr>
              <a:t>FIELD LEVEL RISK ASSESSMENT</a:t>
            </a:r>
            <a:endParaRPr lang="en-US" sz="3200" dirty="0">
              <a:solidFill>
                <a:srgbClr val="000000"/>
              </a:solidFill>
              <a:ea typeface="Calibri" panose="020F0502020204030204" pitchFamily="34" charset="0"/>
            </a:endParaRPr>
          </a:p>
        </p:txBody>
      </p:sp>
      <p:pic>
        <p:nvPicPr>
          <p:cNvPr id="9" name="Picture 8"/>
          <p:cNvPicPr>
            <a:picLocks noChangeAspect="1"/>
          </p:cNvPicPr>
          <p:nvPr/>
        </p:nvPicPr>
        <p:blipFill>
          <a:blip r:embed="rId2" cstate="print"/>
          <a:stretch>
            <a:fillRect/>
          </a:stretch>
        </p:blipFill>
        <p:spPr>
          <a:xfrm>
            <a:off x="1524000" y="4096974"/>
            <a:ext cx="5355806" cy="2015626"/>
          </a:xfrm>
          <a:prstGeom prst="rect">
            <a:avLst/>
          </a:prstGeom>
          <a:ln>
            <a:noFill/>
          </a:ln>
          <a:effectLst>
            <a:softEdge rad="112500"/>
          </a:effectLst>
        </p:spPr>
      </p:pic>
    </p:spTree>
    <p:extLst>
      <p:ext uri="{BB962C8B-B14F-4D97-AF65-F5344CB8AC3E}">
        <p14:creationId xmlns:p14="http://schemas.microsoft.com/office/powerpoint/2010/main" val="3941869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11183" y="1332411"/>
            <a:ext cx="8794750" cy="376238"/>
          </a:xfrm>
          <a:prstGeom prst="rect">
            <a:avLst/>
          </a:prstGeom>
          <a:solidFill>
            <a:srgbClr val="92D050"/>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marL="285750" indent="-285750">
              <a:spcBef>
                <a:spcPts val="0"/>
              </a:spcBef>
              <a:spcAft>
                <a:spcPts val="0"/>
              </a:spcAft>
              <a:buSzPct val="105000"/>
              <a:defRPr/>
            </a:pPr>
            <a:endParaRPr lang="en-US" dirty="0">
              <a:solidFill>
                <a:srgbClr val="000000"/>
              </a:solidFill>
              <a:ea typeface="Calibri" panose="020F0502020204030204" pitchFamily="34" charset="0"/>
            </a:endParaRPr>
          </a:p>
        </p:txBody>
      </p:sp>
      <p:sp>
        <p:nvSpPr>
          <p:cNvPr id="7" name="Rectangle 6"/>
          <p:cNvSpPr>
            <a:spLocks noChangeArrowheads="1"/>
          </p:cNvSpPr>
          <p:nvPr/>
        </p:nvSpPr>
        <p:spPr bwMode="gray">
          <a:xfrm>
            <a:off x="211183" y="1717357"/>
            <a:ext cx="8794750" cy="4724400"/>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indent="-285750">
              <a:buSzPct val="105000"/>
              <a:buFont typeface="Wingdings 3" pitchFamily="18" charset="2"/>
              <a:buChar char="p"/>
            </a:pPr>
            <a:r>
              <a:rPr lang="en-IN" dirty="0">
                <a:cs typeface="Arial" panose="020B0604020202020204" pitchFamily="34" charset="0"/>
              </a:rPr>
              <a:t>Tools that help workers stop think and put controls in place. </a:t>
            </a:r>
            <a:endParaRPr lang="en-US" dirty="0">
              <a:cs typeface="Arial" panose="020B0604020202020204" pitchFamily="34" charset="0"/>
            </a:endParaRPr>
          </a:p>
          <a:p>
            <a:pPr marL="285750" indent="-285750">
              <a:buSzPct val="105000"/>
              <a:buFont typeface="Wingdings 3" pitchFamily="18" charset="2"/>
              <a:buChar char="p"/>
            </a:pPr>
            <a:r>
              <a:rPr lang="en-IN" dirty="0">
                <a:cs typeface="Arial" panose="020B0604020202020204" pitchFamily="34" charset="0"/>
              </a:rPr>
              <a:t>Training for supervisors and workers. </a:t>
            </a:r>
            <a:endParaRPr lang="en-US" dirty="0">
              <a:cs typeface="Arial" panose="020B0604020202020204" pitchFamily="34" charset="0"/>
            </a:endParaRPr>
          </a:p>
          <a:p>
            <a:pPr marL="285750" indent="-285750">
              <a:buSzPct val="105000"/>
              <a:buFont typeface="Wingdings 3" pitchFamily="18" charset="2"/>
              <a:buChar char="p"/>
            </a:pPr>
            <a:r>
              <a:rPr lang="en-IN" dirty="0">
                <a:cs typeface="Arial" panose="020B0604020202020204" pitchFamily="34" charset="0"/>
              </a:rPr>
              <a:t>Sample forms that can be used to document field level risk assessments and make improvements.</a:t>
            </a:r>
            <a:endParaRPr lang="en-US" dirty="0">
              <a:cs typeface="Arial" panose="020B0604020202020204" pitchFamily="34" charset="0"/>
            </a:endParaRPr>
          </a:p>
        </p:txBody>
      </p:sp>
      <p:sp>
        <p:nvSpPr>
          <p:cNvPr id="10" name="Rectangle 9"/>
          <p:cNvSpPr/>
          <p:nvPr/>
        </p:nvSpPr>
        <p:spPr>
          <a:xfrm>
            <a:off x="304800" y="649069"/>
            <a:ext cx="8610600" cy="584775"/>
          </a:xfrm>
          <a:prstGeom prst="rect">
            <a:avLst/>
          </a:prstGeom>
        </p:spPr>
        <p:txBody>
          <a:bodyPr wrap="square">
            <a:spAutoFit/>
          </a:bodyPr>
          <a:lstStyle/>
          <a:p>
            <a:pPr marL="285750" indent="-285750" algn="ctr">
              <a:spcBef>
                <a:spcPts val="0"/>
              </a:spcBef>
              <a:spcAft>
                <a:spcPts val="0"/>
              </a:spcAft>
              <a:buSzPct val="105000"/>
              <a:defRPr/>
            </a:pPr>
            <a:r>
              <a:rPr lang="en-IN" sz="3200" dirty="0">
                <a:cs typeface="Arial" panose="020B0604020202020204" pitchFamily="34" charset="0"/>
              </a:rPr>
              <a:t>FIELD LEVEL RISK ASSESSMENT</a:t>
            </a:r>
            <a:endParaRPr lang="en-US" sz="3200" dirty="0">
              <a:solidFill>
                <a:srgbClr val="000000"/>
              </a:solidFill>
              <a:ea typeface="Calibri" panose="020F0502020204030204" pitchFamily="34" charset="0"/>
            </a:endParaRPr>
          </a:p>
        </p:txBody>
      </p:sp>
      <p:pic>
        <p:nvPicPr>
          <p:cNvPr id="8" name="Picture 7"/>
          <p:cNvPicPr>
            <a:picLocks noChangeAspect="1"/>
          </p:cNvPicPr>
          <p:nvPr/>
        </p:nvPicPr>
        <p:blipFill>
          <a:blip r:embed="rId2" cstate="print"/>
          <a:stretch>
            <a:fillRect/>
          </a:stretch>
        </p:blipFill>
        <p:spPr>
          <a:xfrm>
            <a:off x="5410200" y="4876800"/>
            <a:ext cx="3348318" cy="1371600"/>
          </a:xfrm>
          <a:prstGeom prst="rect">
            <a:avLst/>
          </a:prstGeom>
        </p:spPr>
      </p:pic>
    </p:spTree>
    <p:extLst>
      <p:ext uri="{BB962C8B-B14F-4D97-AF65-F5344CB8AC3E}">
        <p14:creationId xmlns:p14="http://schemas.microsoft.com/office/powerpoint/2010/main" val="3257425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11183" y="1332411"/>
            <a:ext cx="8794750" cy="376238"/>
          </a:xfrm>
          <a:prstGeom prst="rect">
            <a:avLst/>
          </a:prstGeom>
          <a:solidFill>
            <a:srgbClr val="92D050"/>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marL="285750" indent="-285750">
              <a:spcBef>
                <a:spcPts val="0"/>
              </a:spcBef>
              <a:spcAft>
                <a:spcPts val="0"/>
              </a:spcAft>
              <a:buSzPct val="105000"/>
              <a:defRPr/>
            </a:pPr>
            <a:endParaRPr lang="en-US" dirty="0">
              <a:solidFill>
                <a:srgbClr val="000000"/>
              </a:solidFill>
              <a:ea typeface="Calibri" panose="020F0502020204030204" pitchFamily="34" charset="0"/>
            </a:endParaRPr>
          </a:p>
        </p:txBody>
      </p:sp>
      <p:sp>
        <p:nvSpPr>
          <p:cNvPr id="7" name="Rectangle 6"/>
          <p:cNvSpPr>
            <a:spLocks noChangeArrowheads="1"/>
          </p:cNvSpPr>
          <p:nvPr/>
        </p:nvSpPr>
        <p:spPr bwMode="gray">
          <a:xfrm>
            <a:off x="211183" y="1717357"/>
            <a:ext cx="8794750" cy="4724400"/>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indent="-285750">
              <a:buSzPct val="105000"/>
              <a:buFont typeface="Wingdings 3" panose="05040102010807070707" pitchFamily="18" charset="2"/>
              <a:buChar char="p"/>
            </a:pPr>
            <a:r>
              <a:rPr lang="en-IN" dirty="0"/>
              <a:t>Benefits of field level risk assessment benefits of field level risk assessment for companies </a:t>
            </a:r>
            <a:endParaRPr lang="en-US" dirty="0"/>
          </a:p>
          <a:p>
            <a:pPr marL="742950" lvl="1" indent="-285750">
              <a:buSzPct val="105000"/>
              <a:buFont typeface="Wingdings 3" panose="05040102010807070707" pitchFamily="18" charset="2"/>
              <a:buChar char="p"/>
            </a:pPr>
            <a:r>
              <a:rPr lang="en-IN" dirty="0">
                <a:cs typeface="Arial" panose="020B0604020202020204" pitchFamily="34" charset="0"/>
              </a:rPr>
              <a:t>  Improved work methods and productivity </a:t>
            </a:r>
            <a:endParaRPr lang="en-US" dirty="0">
              <a:cs typeface="Arial" panose="020B0604020202020204" pitchFamily="34" charset="0"/>
            </a:endParaRPr>
          </a:p>
          <a:p>
            <a:pPr marL="742950" lvl="1" indent="-285750">
              <a:buSzPct val="105000"/>
              <a:buFont typeface="Wingdings 3" panose="05040102010807070707" pitchFamily="18" charset="2"/>
              <a:buChar char="p"/>
            </a:pPr>
            <a:r>
              <a:rPr lang="en-IN" dirty="0">
                <a:cs typeface="Arial" panose="020B0604020202020204" pitchFamily="34" charset="0"/>
              </a:rPr>
              <a:t>  Direct cost savings </a:t>
            </a:r>
            <a:endParaRPr lang="en-US" dirty="0">
              <a:cs typeface="Arial" panose="020B0604020202020204" pitchFamily="34" charset="0"/>
            </a:endParaRPr>
          </a:p>
          <a:p>
            <a:pPr marL="742950" lvl="1" indent="-285750">
              <a:buSzPct val="105000"/>
              <a:buFont typeface="Wingdings 3" panose="05040102010807070707" pitchFamily="18" charset="2"/>
              <a:buChar char="p"/>
            </a:pPr>
            <a:r>
              <a:rPr lang="en-IN" dirty="0">
                <a:cs typeface="Arial" panose="020B0604020202020204" pitchFamily="34" charset="0"/>
              </a:rPr>
              <a:t>  Wcb premium reduction </a:t>
            </a:r>
            <a:endParaRPr lang="en-US" dirty="0">
              <a:cs typeface="Arial" panose="020B0604020202020204" pitchFamily="34" charset="0"/>
            </a:endParaRPr>
          </a:p>
          <a:p>
            <a:pPr marL="742950" lvl="1" indent="-285750">
              <a:buSzPct val="105000"/>
              <a:buFont typeface="Wingdings 3" panose="05040102010807070707" pitchFamily="18" charset="2"/>
              <a:buChar char="p"/>
            </a:pPr>
            <a:r>
              <a:rPr lang="en-IN" dirty="0">
                <a:cs typeface="Arial" panose="020B0604020202020204" pitchFamily="34" charset="0"/>
              </a:rPr>
              <a:t>  Decreased costs to pass on to customers. A competitive edge. </a:t>
            </a:r>
            <a:endParaRPr lang="en-US" dirty="0">
              <a:cs typeface="Arial" panose="020B0604020202020204" pitchFamily="34" charset="0"/>
            </a:endParaRPr>
          </a:p>
          <a:p>
            <a:pPr marL="742950" lvl="1" indent="-285750">
              <a:buSzPct val="105000"/>
              <a:buFont typeface="Wingdings 3" panose="05040102010807070707" pitchFamily="18" charset="2"/>
              <a:buChar char="p"/>
            </a:pPr>
            <a:r>
              <a:rPr lang="en-IN" dirty="0">
                <a:cs typeface="Arial" panose="020B0604020202020204" pitchFamily="34" charset="0"/>
              </a:rPr>
              <a:t>  Better data to improve company safety </a:t>
            </a:r>
            <a:endParaRPr lang="en-US" dirty="0">
              <a:cs typeface="Arial" panose="020B0604020202020204" pitchFamily="34" charset="0"/>
            </a:endParaRPr>
          </a:p>
          <a:p>
            <a:pPr marL="742950" lvl="1" indent="-285750">
              <a:buSzPct val="105000"/>
              <a:buFont typeface="Wingdings 3" panose="05040102010807070707" pitchFamily="18" charset="2"/>
              <a:buChar char="p"/>
            </a:pPr>
            <a:r>
              <a:rPr lang="en-IN" dirty="0">
                <a:cs typeface="Arial" panose="020B0604020202020204" pitchFamily="34" charset="0"/>
              </a:rPr>
              <a:t>  Reduction in the “emotional” costs of accidents and injuries </a:t>
            </a:r>
          </a:p>
          <a:p>
            <a:pPr marL="742950" lvl="1" indent="-285750">
              <a:buSzPct val="105000"/>
              <a:buFont typeface="Wingdings 3" panose="05040102010807070707" pitchFamily="18" charset="2"/>
              <a:buChar char="p"/>
            </a:pPr>
            <a:r>
              <a:rPr lang="en-IN" dirty="0">
                <a:cs typeface="Arial" panose="020B0604020202020204" pitchFamily="34" charset="0"/>
              </a:rPr>
              <a:t>  Increased trust and confidence of workers </a:t>
            </a:r>
            <a:endParaRPr lang="en-US" dirty="0">
              <a:cs typeface="Arial" panose="020B0604020202020204" pitchFamily="34" charset="0"/>
            </a:endParaRPr>
          </a:p>
          <a:p>
            <a:pPr marL="742950" lvl="1" indent="-285750">
              <a:buSzPct val="105000"/>
              <a:buFont typeface="Wingdings 3" panose="05040102010807070707" pitchFamily="18" charset="2"/>
              <a:buChar char="p"/>
            </a:pPr>
            <a:r>
              <a:rPr lang="en-IN" dirty="0">
                <a:cs typeface="Arial" panose="020B0604020202020204" pitchFamily="34" charset="0"/>
              </a:rPr>
              <a:t>  Due diligence</a:t>
            </a:r>
            <a:endParaRPr lang="en-US" dirty="0">
              <a:cs typeface="Arial" panose="020B0604020202020204" pitchFamily="34" charset="0"/>
            </a:endParaRPr>
          </a:p>
        </p:txBody>
      </p:sp>
      <p:sp>
        <p:nvSpPr>
          <p:cNvPr id="10" name="Rectangle 9"/>
          <p:cNvSpPr/>
          <p:nvPr/>
        </p:nvSpPr>
        <p:spPr>
          <a:xfrm>
            <a:off x="304800" y="649069"/>
            <a:ext cx="8610600" cy="584775"/>
          </a:xfrm>
          <a:prstGeom prst="rect">
            <a:avLst/>
          </a:prstGeom>
        </p:spPr>
        <p:txBody>
          <a:bodyPr wrap="square">
            <a:spAutoFit/>
          </a:bodyPr>
          <a:lstStyle/>
          <a:p>
            <a:pPr marL="285750" indent="-285750" algn="ctr">
              <a:spcBef>
                <a:spcPts val="0"/>
              </a:spcBef>
              <a:spcAft>
                <a:spcPts val="0"/>
              </a:spcAft>
              <a:buSzPct val="105000"/>
              <a:defRPr/>
            </a:pPr>
            <a:r>
              <a:rPr lang="en-IN" sz="3200" dirty="0">
                <a:cs typeface="Arial" panose="020B0604020202020204" pitchFamily="34" charset="0"/>
              </a:rPr>
              <a:t>FIELD LEVEL RISK ASSESSMENT</a:t>
            </a:r>
            <a:endParaRPr lang="en-US" sz="3200" dirty="0">
              <a:solidFill>
                <a:srgbClr val="000000"/>
              </a:solidFill>
              <a:ea typeface="Calibri" panose="020F0502020204030204" pitchFamily="34" charset="0"/>
            </a:endParaRPr>
          </a:p>
        </p:txBody>
      </p:sp>
    </p:spTree>
    <p:extLst>
      <p:ext uri="{BB962C8B-B14F-4D97-AF65-F5344CB8AC3E}">
        <p14:creationId xmlns:p14="http://schemas.microsoft.com/office/powerpoint/2010/main" val="4156216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11183" y="1332411"/>
            <a:ext cx="8794750" cy="376238"/>
          </a:xfrm>
          <a:prstGeom prst="rect">
            <a:avLst/>
          </a:prstGeom>
          <a:solidFill>
            <a:srgbClr val="92D050"/>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a:buSzPct val="105000"/>
            </a:pPr>
            <a:r>
              <a:rPr lang="en-IN" sz="2000" b="1" dirty="0">
                <a:cs typeface="Arial" panose="020B0604020202020204" pitchFamily="34" charset="0"/>
              </a:rPr>
              <a:t>For workers </a:t>
            </a:r>
          </a:p>
        </p:txBody>
      </p:sp>
      <p:sp>
        <p:nvSpPr>
          <p:cNvPr id="7" name="Rectangle 6"/>
          <p:cNvSpPr>
            <a:spLocks noChangeArrowheads="1"/>
          </p:cNvSpPr>
          <p:nvPr/>
        </p:nvSpPr>
        <p:spPr bwMode="gray">
          <a:xfrm>
            <a:off x="211183" y="1717357"/>
            <a:ext cx="8794750" cy="4724400"/>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indent="-285750">
              <a:buSzPct val="105000"/>
              <a:buFont typeface="Wingdings 3" panose="05040102010807070707" pitchFamily="18" charset="2"/>
              <a:buChar char="p"/>
            </a:pPr>
            <a:r>
              <a:rPr lang="en-IN" dirty="0">
                <a:cs typeface="Arial" panose="020B0604020202020204" pitchFamily="34" charset="0"/>
              </a:rPr>
              <a:t>Reduced probability of injuries </a:t>
            </a:r>
            <a:endParaRPr lang="en-US" dirty="0">
              <a:cs typeface="Arial" panose="020B0604020202020204" pitchFamily="34" charset="0"/>
            </a:endParaRPr>
          </a:p>
          <a:p>
            <a:pPr marL="285750" indent="-285750">
              <a:buSzPct val="105000"/>
              <a:buFont typeface="Wingdings 3" panose="05040102010807070707" pitchFamily="18" charset="2"/>
              <a:buChar char="p"/>
            </a:pPr>
            <a:r>
              <a:rPr lang="en-IN" dirty="0">
                <a:cs typeface="Arial" panose="020B0604020202020204" pitchFamily="34" charset="0"/>
              </a:rPr>
              <a:t>More security for their families </a:t>
            </a:r>
            <a:endParaRPr lang="en-US" dirty="0">
              <a:cs typeface="Arial" panose="020B0604020202020204" pitchFamily="34" charset="0"/>
            </a:endParaRPr>
          </a:p>
          <a:p>
            <a:pPr marL="285750" indent="-285750">
              <a:buSzPct val="105000"/>
              <a:buFont typeface="Wingdings 3" panose="05040102010807070707" pitchFamily="18" charset="2"/>
              <a:buChar char="p"/>
            </a:pPr>
            <a:r>
              <a:rPr lang="en-IN" dirty="0">
                <a:cs typeface="Arial" panose="020B0604020202020204" pitchFamily="34" charset="0"/>
              </a:rPr>
              <a:t>Improved morale </a:t>
            </a:r>
            <a:endParaRPr lang="en-US" dirty="0">
              <a:cs typeface="Arial" panose="020B0604020202020204" pitchFamily="34" charset="0"/>
            </a:endParaRPr>
          </a:p>
          <a:p>
            <a:pPr marL="285750" indent="-285750">
              <a:buSzPct val="105000"/>
              <a:buFont typeface="Wingdings 3" panose="05040102010807070707" pitchFamily="18" charset="2"/>
              <a:buChar char="p"/>
            </a:pPr>
            <a:r>
              <a:rPr lang="en-IN" dirty="0">
                <a:cs typeface="Arial" panose="020B0604020202020204" pitchFamily="34" charset="0"/>
              </a:rPr>
              <a:t>Opportunity to make work place improvements </a:t>
            </a:r>
            <a:endParaRPr lang="en-US" dirty="0">
              <a:cs typeface="Arial" panose="020B0604020202020204" pitchFamily="34" charset="0"/>
            </a:endParaRPr>
          </a:p>
          <a:p>
            <a:pPr marL="285750" indent="-285750">
              <a:buSzPct val="105000"/>
              <a:buFont typeface="Wingdings 3" panose="05040102010807070707" pitchFamily="18" charset="2"/>
              <a:buChar char="p"/>
            </a:pPr>
            <a:r>
              <a:rPr lang="en-IN" dirty="0">
                <a:cs typeface="Arial" panose="020B0604020202020204" pitchFamily="34" charset="0"/>
              </a:rPr>
              <a:t>Opportunity for recognition of increased contribution to the company </a:t>
            </a:r>
            <a:endParaRPr lang="en-US" dirty="0">
              <a:cs typeface="Arial" panose="020B0604020202020204" pitchFamily="34" charset="0"/>
            </a:endParaRPr>
          </a:p>
          <a:p>
            <a:pPr marL="285750" indent="-285750">
              <a:buSzPct val="105000"/>
              <a:buFont typeface="Wingdings 3" panose="05040102010807070707" pitchFamily="18" charset="2"/>
              <a:buChar char="p"/>
            </a:pPr>
            <a:r>
              <a:rPr lang="en-IN" dirty="0">
                <a:cs typeface="Arial" panose="020B0604020202020204" pitchFamily="34" charset="0"/>
              </a:rPr>
              <a:t>Improved ability to think critically</a:t>
            </a:r>
            <a:endParaRPr lang="en-US" dirty="0">
              <a:cs typeface="Arial" panose="020B0604020202020204" pitchFamily="34" charset="0"/>
            </a:endParaRPr>
          </a:p>
        </p:txBody>
      </p:sp>
      <p:sp>
        <p:nvSpPr>
          <p:cNvPr id="10" name="Rectangle 9"/>
          <p:cNvSpPr/>
          <p:nvPr/>
        </p:nvSpPr>
        <p:spPr>
          <a:xfrm>
            <a:off x="304800" y="649069"/>
            <a:ext cx="8610600" cy="584775"/>
          </a:xfrm>
          <a:prstGeom prst="rect">
            <a:avLst/>
          </a:prstGeom>
        </p:spPr>
        <p:txBody>
          <a:bodyPr wrap="square">
            <a:spAutoFit/>
          </a:bodyPr>
          <a:lstStyle/>
          <a:p>
            <a:pPr marL="285750" indent="-285750" algn="ctr">
              <a:spcBef>
                <a:spcPts val="0"/>
              </a:spcBef>
              <a:spcAft>
                <a:spcPts val="0"/>
              </a:spcAft>
              <a:buSzPct val="105000"/>
              <a:defRPr/>
            </a:pPr>
            <a:r>
              <a:rPr lang="en-IN" sz="3200" dirty="0">
                <a:cs typeface="Arial" panose="020B0604020202020204" pitchFamily="34" charset="0"/>
              </a:rPr>
              <a:t>FIELD LEVEL RISK ASSESSMENT</a:t>
            </a:r>
            <a:endParaRPr lang="en-US" sz="3200" dirty="0">
              <a:solidFill>
                <a:srgbClr val="000000"/>
              </a:solidFill>
              <a:ea typeface="Calibri" panose="020F0502020204030204" pitchFamily="34" charset="0"/>
            </a:endParaRPr>
          </a:p>
        </p:txBody>
      </p:sp>
    </p:spTree>
    <p:extLst>
      <p:ext uri="{BB962C8B-B14F-4D97-AF65-F5344CB8AC3E}">
        <p14:creationId xmlns:p14="http://schemas.microsoft.com/office/powerpoint/2010/main" val="12209165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CB1185A5A6DA634F89857E7C01440748" ma:contentTypeVersion="1" ma:contentTypeDescription="Upload an image." ma:contentTypeScope="" ma:versionID="89928a2722378c5a305ce3eb8532539f">
  <xsd:schema xmlns:xsd="http://www.w3.org/2001/XMLSchema" xmlns:xs="http://www.w3.org/2001/XMLSchema" xmlns:p="http://schemas.microsoft.com/office/2006/metadata/properties" xmlns:ns1="http://schemas.microsoft.com/sharepoint/v3" xmlns:ns2="B6023AA3-3CEE-413F-91F8-322A2644F388" xmlns:ns3="http://schemas.microsoft.com/sharepoint/v3/fields" xmlns:ns4="0f0eb950-47b7-49a7-b2b9-b0c411c9c3b8" targetNamespace="http://schemas.microsoft.com/office/2006/metadata/properties" ma:root="true" ma:fieldsID="415cc3288ccbe700ad9137c8513b77d6" ns1:_="" ns2:_="" ns3:_="" ns4:_="">
    <xsd:import namespace="http://schemas.microsoft.com/sharepoint/v3"/>
    <xsd:import namespace="B6023AA3-3CEE-413F-91F8-322A2644F388"/>
    <xsd:import namespace="http://schemas.microsoft.com/sharepoint/v3/fields"/>
    <xsd:import namespace="0f0eb950-47b7-49a7-b2b9-b0c411c9c3b8"/>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6023AA3-3CEE-413F-91F8-322A2644F388"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0eb950-47b7-49a7-b2b9-b0c411c9c3b8"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ImageCreateDate xmlns="B6023AA3-3CEE-413F-91F8-322A2644F388" xsi:nil="true"/>
    <wic_System_Copyright xmlns="http://schemas.microsoft.com/sharepoint/v3/fields" xsi:nil="true"/>
    <_dlc_DocId xmlns="0f0eb950-47b7-49a7-b2b9-b0c411c9c3b8">VJPUPS4RKR3C-4-97</_dlc_DocId>
    <_dlc_DocIdUrl xmlns="0f0eb950-47b7-49a7-b2b9-b0c411c9c3b8">
      <Url>http://thenest-aoa-in.nestle.com/_layouts/DocIdRedir.aspx?ID=VJPUPS4RKR3C-4-97</Url>
      <Description>VJPUPS4RKR3C-4-97</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6FB07F-DD47-4C62-89FB-E79CBDA66930}">
  <ds:schemaRefs>
    <ds:schemaRef ds:uri="http://schemas.microsoft.com/sharepoint/events"/>
  </ds:schemaRefs>
</ds:datastoreItem>
</file>

<file path=customXml/itemProps2.xml><?xml version="1.0" encoding="utf-8"?>
<ds:datastoreItem xmlns:ds="http://schemas.openxmlformats.org/officeDocument/2006/customXml" ds:itemID="{7C728180-122B-4C3C-A2BE-33F0F38364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6023AA3-3CEE-413F-91F8-322A2644F388"/>
    <ds:schemaRef ds:uri="http://schemas.microsoft.com/sharepoint/v3/fields"/>
    <ds:schemaRef ds:uri="0f0eb950-47b7-49a7-b2b9-b0c411c9c3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F0180CB-08B1-436B-9799-0C76022FBD6C}">
  <ds:schemaRefs>
    <ds:schemaRef ds:uri="http://purl.org/dc/elements/1.1/"/>
    <ds:schemaRef ds:uri="http://schemas.microsoft.com/sharepoint/v3/fields"/>
    <ds:schemaRef ds:uri="http://schemas.microsoft.com/office/2006/metadata/properties"/>
    <ds:schemaRef ds:uri="http://schemas.microsoft.com/office/infopath/2007/PartnerControls"/>
    <ds:schemaRef ds:uri="http://schemas.openxmlformats.org/package/2006/metadata/core-properties"/>
    <ds:schemaRef ds:uri="http://schemas.microsoft.com/office/2006/documentManagement/types"/>
    <ds:schemaRef ds:uri="0f0eb950-47b7-49a7-b2b9-b0c411c9c3b8"/>
    <ds:schemaRef ds:uri="http://purl.org/dc/terms/"/>
    <ds:schemaRef ds:uri="http://schemas.microsoft.com/sharepoint/v3"/>
    <ds:schemaRef ds:uri="B6023AA3-3CEE-413F-91F8-322A2644F388"/>
    <ds:schemaRef ds:uri="http://www.w3.org/XML/1998/namespace"/>
    <ds:schemaRef ds:uri="http://purl.org/dc/dcmitype/"/>
  </ds:schemaRefs>
</ds:datastoreItem>
</file>

<file path=customXml/itemProps4.xml><?xml version="1.0" encoding="utf-8"?>
<ds:datastoreItem xmlns:ds="http://schemas.openxmlformats.org/officeDocument/2006/customXml" ds:itemID="{184455A5-5B1F-42D7-89F4-4C018F6FE88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9053</TotalTime>
  <Words>1809</Words>
  <Application>Microsoft Office PowerPoint</Application>
  <PresentationFormat>On-screen Show (4:3)</PresentationFormat>
  <Paragraphs>262</Paragraphs>
  <Slides>33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Calibri</vt:lpstr>
      <vt:lpstr>Calibri Light</vt:lpstr>
      <vt:lpstr>Dutch801 XBd BT</vt:lpstr>
      <vt:lpstr>Webdings</vt:lpstr>
      <vt:lpstr>Wingdings</vt:lpstr>
      <vt:lpstr>Wingdings 3</vt:lpstr>
      <vt:lpstr>Office Theme</vt:lpstr>
      <vt:lpstr>PowerPoint Presentation</vt:lpstr>
      <vt:lpstr>PowerPoint Presentation</vt:lpstr>
      <vt:lpstr>AGENDA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Gaurav Bansal</dc:creator>
  <cp:lastModifiedBy>Shimmi Sebastian</cp:lastModifiedBy>
  <cp:revision>1461</cp:revision>
  <cp:lastPrinted>2014-11-21T06:58:07Z</cp:lastPrinted>
  <dcterms:created xsi:type="dcterms:W3CDTF">2014-04-07T11:41:40Z</dcterms:created>
  <dcterms:modified xsi:type="dcterms:W3CDTF">2021-02-02T04:49:13Z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0x0101009148F5A04DDD49CBA7127AADA5FB792B00AADE34325A8B49CDA8BB4DB53328F21400CB1185A5A6DA634F89857E7C01440748</vt:lpwstr>
  </property>
  <property fmtid="{D5CDD505-2E9C-101B-9397-08002B2CF9AE}" pid="3" name="_dlc_DocIdItemGuid">
    <vt:lpwstr>69089008-09ec-4558-8149-065431535be3</vt:lpwstr>
  </property>
</Properties>
</file>