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5"/>
  </p:sldMasterIdLst>
  <p:notesMasterIdLst>
    <p:notesMasterId r:id="rId45"/>
  </p:notesMasterIdLst>
  <p:sldIdLst>
    <p:sldId id="256" r:id="rId6"/>
    <p:sldId id="345" r:id="rId7"/>
    <p:sldId id="285" r:id="rId8"/>
    <p:sldId id="287" r:id="rId9"/>
    <p:sldId id="316" r:id="rId10"/>
    <p:sldId id="317" r:id="rId11"/>
    <p:sldId id="318" r:id="rId12"/>
    <p:sldId id="319" r:id="rId13"/>
    <p:sldId id="320" r:id="rId14"/>
    <p:sldId id="321" r:id="rId15"/>
    <p:sldId id="322" r:id="rId16"/>
    <p:sldId id="347" r:id="rId17"/>
    <p:sldId id="323" r:id="rId18"/>
    <p:sldId id="324" r:id="rId19"/>
    <p:sldId id="325" r:id="rId20"/>
    <p:sldId id="348" r:id="rId21"/>
    <p:sldId id="326" r:id="rId22"/>
    <p:sldId id="327" r:id="rId23"/>
    <p:sldId id="328" r:id="rId24"/>
    <p:sldId id="329" r:id="rId25"/>
    <p:sldId id="330" r:id="rId26"/>
    <p:sldId id="331" r:id="rId27"/>
    <p:sldId id="332" r:id="rId28"/>
    <p:sldId id="333" r:id="rId29"/>
    <p:sldId id="334" r:id="rId30"/>
    <p:sldId id="335" r:id="rId31"/>
    <p:sldId id="336" r:id="rId32"/>
    <p:sldId id="337" r:id="rId33"/>
    <p:sldId id="338" r:id="rId34"/>
    <p:sldId id="339" r:id="rId35"/>
    <p:sldId id="340" r:id="rId36"/>
    <p:sldId id="341" r:id="rId37"/>
    <p:sldId id="349" r:id="rId38"/>
    <p:sldId id="342" r:id="rId39"/>
    <p:sldId id="343" r:id="rId40"/>
    <p:sldId id="350" r:id="rId41"/>
    <p:sldId id="344" r:id="rId42"/>
    <p:sldId id="351" r:id="rId43"/>
    <p:sldId id="303" r:id="rId44"/>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FF"/>
    <a:srgbClr val="009900"/>
    <a:srgbClr val="006600"/>
    <a:srgbClr val="FF66CC"/>
    <a:srgbClr val="66FF99"/>
    <a:srgbClr val="3399FF"/>
    <a:srgbClr val="8238BA"/>
    <a:srgbClr val="21B408"/>
    <a:srgbClr val="FF99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85" autoAdjust="0"/>
    <p:restoredTop sz="94660"/>
  </p:normalViewPr>
  <p:slideViewPr>
    <p:cSldViewPr>
      <p:cViewPr varScale="1">
        <p:scale>
          <a:sx n="81" d="100"/>
          <a:sy n="81" d="100"/>
        </p:scale>
        <p:origin x="1445" y="2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BD8B4CB-620C-44DC-9CC9-701675A36E1E}" type="datetimeFigureOut">
              <a:rPr lang="en-US" smtClean="0"/>
              <a:pPr/>
              <a:t>2/2/2021</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3A5462E2-F543-4B30-B078-C63253CE8CBB}" type="slidenum">
              <a:rPr lang="en-US" smtClean="0"/>
              <a:pPr/>
              <a:t>‹#›</a:t>
            </a:fld>
            <a:endParaRPr lang="en-US"/>
          </a:p>
        </p:txBody>
      </p:sp>
    </p:spTree>
    <p:extLst>
      <p:ext uri="{BB962C8B-B14F-4D97-AF65-F5344CB8AC3E}">
        <p14:creationId xmlns:p14="http://schemas.microsoft.com/office/powerpoint/2010/main" val="3991124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miter lim="800000"/>
            <a:headEnd/>
            <a:tailEnd/>
          </a:ln>
        </p:spPr>
        <p:txBody>
          <a:bodyPr/>
          <a:lstStyle/>
          <a:p>
            <a:fld id="{E4EDFFDA-DEF8-4D3D-ABFC-52FD838C2748}" type="slidenum">
              <a:rPr altLang="en-US"/>
              <a:pPr/>
              <a:t>3</a:t>
            </a:fld>
            <a:endParaRPr lang="en-IN" altLang="en-US"/>
          </a:p>
        </p:txBody>
      </p:sp>
      <p:sp>
        <p:nvSpPr>
          <p:cNvPr id="11267" name="Rectangle 7"/>
          <p:cNvSpPr txBox="1">
            <a:spLocks noGrp="1" noChangeArrowheads="1"/>
          </p:cNvSpPr>
          <p:nvPr/>
        </p:nvSpPr>
        <p:spPr bwMode="auto">
          <a:xfrm>
            <a:off x="3853590" y="9435262"/>
            <a:ext cx="2944085" cy="492964"/>
          </a:xfrm>
          <a:prstGeom prst="rect">
            <a:avLst/>
          </a:prstGeom>
          <a:noFill/>
          <a:ln w="9525">
            <a:noFill/>
            <a:miter lim="800000"/>
            <a:headEnd/>
            <a:tailEnd/>
          </a:ln>
        </p:spPr>
        <p:txBody>
          <a:bodyPr lIns="94824" tIns="47416" rIns="94824" bIns="47416" anchor="b"/>
          <a:lstStyle/>
          <a:p>
            <a:pPr algn="r" defTabSz="947738" eaLnBrk="1" hangingPunct="1"/>
            <a:fld id="{589AC40B-3EBB-4B59-946B-D5C227039C4C}" type="slidenum">
              <a:rPr lang="en-GB" altLang="en-US" sz="1300"/>
              <a:pPr algn="r" defTabSz="947738" eaLnBrk="1" hangingPunct="1"/>
              <a:t>3</a:t>
            </a:fld>
            <a:endParaRPr lang="en-GB" altLang="en-US" sz="1300"/>
          </a:p>
        </p:txBody>
      </p:sp>
      <p:sp>
        <p:nvSpPr>
          <p:cNvPr id="11268" name="Rectangle 2"/>
          <p:cNvSpPr>
            <a:spLocks noGrp="1" noRot="1" noChangeAspect="1" noChangeArrowheads="1" noTextEdit="1"/>
          </p:cNvSpPr>
          <p:nvPr>
            <p:ph type="sldImg"/>
          </p:nvPr>
        </p:nvSpPr>
        <p:spPr>
          <a:xfrm>
            <a:off x="917575" y="744538"/>
            <a:ext cx="4964113" cy="3724275"/>
          </a:xfrm>
          <a:ln/>
        </p:spPr>
      </p:sp>
      <p:sp>
        <p:nvSpPr>
          <p:cNvPr id="11269" name="Rectangle 3"/>
          <p:cNvSpPr>
            <a:spLocks noGrp="1" noChangeArrowheads="1"/>
          </p:cNvSpPr>
          <p:nvPr>
            <p:ph type="body" idx="1"/>
          </p:nvPr>
        </p:nvSpPr>
        <p:spPr>
          <a:xfrm>
            <a:off x="906357" y="4715907"/>
            <a:ext cx="4984962" cy="4467701"/>
          </a:xfrm>
          <a:noFill/>
        </p:spPr>
        <p:txBody>
          <a:bodyPr lIns="94824" tIns="47416" rIns="94824" bIns="47416"/>
          <a:lstStyle/>
          <a:p>
            <a:pPr eaLnBrk="1" hangingPunct="1"/>
            <a:endParaRPr lang="de-DE" altLang="en-US">
              <a:latin typeface="Arial" charset="0"/>
              <a:cs typeface="Arial" charset="0"/>
            </a:endParaRPr>
          </a:p>
        </p:txBody>
      </p:sp>
    </p:spTree>
    <p:extLst>
      <p:ext uri="{BB962C8B-B14F-4D97-AF65-F5344CB8AC3E}">
        <p14:creationId xmlns:p14="http://schemas.microsoft.com/office/powerpoint/2010/main" val="837298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B55683-9E17-4AD1-9C5E-E92057326C35}" type="slidenum">
              <a:rPr lang="en-US" smtClean="0"/>
              <a:t>39</a:t>
            </a:fld>
            <a:endParaRPr lang="en-US" dirty="0"/>
          </a:p>
        </p:txBody>
      </p:sp>
    </p:spTree>
    <p:extLst>
      <p:ext uri="{BB962C8B-B14F-4D97-AF65-F5344CB8AC3E}">
        <p14:creationId xmlns:p14="http://schemas.microsoft.com/office/powerpoint/2010/main" val="1352850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999"/>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81" indent="0" algn="ctr">
              <a:buNone/>
              <a:defRPr sz="2000"/>
            </a:lvl2pPr>
            <a:lvl3pPr marL="914361" indent="0" algn="ctr">
              <a:buNone/>
              <a:defRPr sz="1800"/>
            </a:lvl3pPr>
            <a:lvl4pPr marL="1371543" indent="0" algn="ctr">
              <a:buNone/>
              <a:defRPr sz="1600"/>
            </a:lvl4pPr>
            <a:lvl5pPr marL="1828724" indent="0" algn="ctr">
              <a:buNone/>
              <a:defRPr sz="1600"/>
            </a:lvl5pPr>
            <a:lvl6pPr marL="2285904" indent="0" algn="ctr">
              <a:buNone/>
              <a:defRPr sz="1600"/>
            </a:lvl6pPr>
            <a:lvl7pPr marL="2743085" indent="0" algn="ctr">
              <a:buNone/>
              <a:defRPr sz="1600"/>
            </a:lvl7pPr>
            <a:lvl8pPr marL="3200266" indent="0" algn="ctr">
              <a:buNone/>
              <a:defRPr sz="1600"/>
            </a:lvl8pPr>
            <a:lvl9pPr marL="3657447" indent="0" algn="ctr">
              <a:buNone/>
              <a:defRPr sz="1600"/>
            </a:lvl9pPr>
          </a:lstStyle>
          <a:p>
            <a:r>
              <a:rPr lang="en-US"/>
              <a:t>Click to edit Master subtitle style</a:t>
            </a:r>
            <a:endParaRPr lang="en-US" dirty="0"/>
          </a:p>
        </p:txBody>
      </p:sp>
      <p:sp>
        <p:nvSpPr>
          <p:cNvPr id="8" name="Rectangle 7">
            <a:extLst>
              <a:ext uri="{FF2B5EF4-FFF2-40B4-BE49-F238E27FC236}">
                <a16:creationId xmlns:a16="http://schemas.microsoft.com/office/drawing/2014/main" id="{73176579-FE05-417F-8609-C7CAFF5E6B08}"/>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6" dirty="0"/>
              <a:t>Competent People. Smarter Work Systems. Exceptional Customer Interactions.</a:t>
            </a:r>
          </a:p>
        </p:txBody>
      </p:sp>
      <p:sp>
        <p:nvSpPr>
          <p:cNvPr id="9" name="Date Placeholder 3">
            <a:extLst>
              <a:ext uri="{FF2B5EF4-FFF2-40B4-BE49-F238E27FC236}">
                <a16:creationId xmlns:a16="http://schemas.microsoft.com/office/drawing/2014/main" id="{3DFF2D0C-D2C9-46FB-ADF6-A99561CA6EB7}"/>
              </a:ext>
            </a:extLst>
          </p:cNvPr>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3E882DF1-27FD-4ADD-91C2-9C181CCE0E13}" type="datetime1">
              <a:rPr lang="en-US" smtClean="0"/>
              <a:t>2/2/2021</a:t>
            </a:fld>
            <a:endParaRPr lang="en-US" dirty="0"/>
          </a:p>
        </p:txBody>
      </p:sp>
      <p:sp>
        <p:nvSpPr>
          <p:cNvPr id="10" name="Footer Placeholder 4">
            <a:extLst>
              <a:ext uri="{FF2B5EF4-FFF2-40B4-BE49-F238E27FC236}">
                <a16:creationId xmlns:a16="http://schemas.microsoft.com/office/drawing/2014/main" id="{4F167844-14C8-4475-9827-0B1589FE1BEF}"/>
              </a:ext>
            </a:extLst>
          </p:cNvPr>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1" name="Slide Number Placeholder 5">
            <a:extLst>
              <a:ext uri="{FF2B5EF4-FFF2-40B4-BE49-F238E27FC236}">
                <a16:creationId xmlns:a16="http://schemas.microsoft.com/office/drawing/2014/main" id="{0249D29F-51EA-42FF-836F-210591C749A7}"/>
              </a:ext>
            </a:extLst>
          </p:cNvPr>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652444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3F581E-3D60-4789-81BA-A8F1555C1ECB}" type="datetime1">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3090A-E985-4837-A97A-059404DB2C46}" type="slidenum">
              <a:rPr lang="en-US" smtClean="0"/>
              <a:t>‹#›</a:t>
            </a:fld>
            <a:endParaRPr lang="en-US"/>
          </a:p>
        </p:txBody>
      </p:sp>
      <p:sp>
        <p:nvSpPr>
          <p:cNvPr id="8" name="Rectangle 7">
            <a:extLst>
              <a:ext uri="{FF2B5EF4-FFF2-40B4-BE49-F238E27FC236}">
                <a16:creationId xmlns:a16="http://schemas.microsoft.com/office/drawing/2014/main" id="{A5820914-E4BC-433E-AEBE-0A380D1DF40F}"/>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6" dirty="0"/>
              <a:t>Competent People. Smarter Work Systems. Exceptional Customer Interactions.</a:t>
            </a:r>
          </a:p>
        </p:txBody>
      </p:sp>
    </p:spTree>
    <p:extLst>
      <p:ext uri="{BB962C8B-B14F-4D97-AF65-F5344CB8AC3E}">
        <p14:creationId xmlns:p14="http://schemas.microsoft.com/office/powerpoint/2010/main" val="720858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3">
            <a:extLst>
              <a:ext uri="{FF2B5EF4-FFF2-40B4-BE49-F238E27FC236}">
                <a16:creationId xmlns:a16="http://schemas.microsoft.com/office/drawing/2014/main" id="{E70FB658-1DD4-4E67-9DD4-9075B9581AC7}"/>
              </a:ext>
            </a:extLst>
          </p:cNvPr>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EFE675B3-901B-4884-9D3B-DD82244241A2}" type="datetime1">
              <a:rPr lang="en-US" smtClean="0"/>
              <a:t>2/2/2021</a:t>
            </a:fld>
            <a:endParaRPr lang="en-US" dirty="0"/>
          </a:p>
        </p:txBody>
      </p:sp>
      <p:sp>
        <p:nvSpPr>
          <p:cNvPr id="7" name="Footer Placeholder 4">
            <a:extLst>
              <a:ext uri="{FF2B5EF4-FFF2-40B4-BE49-F238E27FC236}">
                <a16:creationId xmlns:a16="http://schemas.microsoft.com/office/drawing/2014/main" id="{45ABC8AF-6C8D-4E94-B42A-425E6E33DCB4}"/>
              </a:ext>
            </a:extLst>
          </p:cNvPr>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a:extLst>
              <a:ext uri="{FF2B5EF4-FFF2-40B4-BE49-F238E27FC236}">
                <a16:creationId xmlns:a16="http://schemas.microsoft.com/office/drawing/2014/main" id="{EF3970AF-C2BE-4BB0-A0D9-0C90862EA158}"/>
              </a:ext>
            </a:extLst>
          </p:cNvPr>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57644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62B0F-90E2-412D-AE42-DE276FA4C40E}" type="datetime1">
              <a:rPr lang="en-US" smtClean="0"/>
              <a:t>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33090A-E985-4837-A97A-059404DB2C46}" type="slidenum">
              <a:rPr lang="en-US" smtClean="0"/>
              <a:t>‹#›</a:t>
            </a:fld>
            <a:endParaRPr lang="en-US"/>
          </a:p>
        </p:txBody>
      </p:sp>
    </p:spTree>
    <p:extLst>
      <p:ext uri="{BB962C8B-B14F-4D97-AF65-F5344CB8AC3E}">
        <p14:creationId xmlns:p14="http://schemas.microsoft.com/office/powerpoint/2010/main" val="1820756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www.pmg.engineering/" TargetMode="External"/><Relationship Id="rId3" Type="http://schemas.openxmlformats.org/officeDocument/2006/relationships/slideLayout" Target="../slideLayouts/slideLayout3.xml"/><Relationship Id="rId7" Type="http://schemas.openxmlformats.org/officeDocument/2006/relationships/hyperlink" Target="mailto:info@pmg.engineering"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alphaModFix amt="4000"/>
            <a:lum/>
          </a:blip>
          <a:srcRect/>
          <a:tile tx="0" ty="0" sx="77000" sy="77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6487" y="787183"/>
            <a:ext cx="7886700" cy="89215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768411"/>
            <a:ext cx="7886700" cy="44753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ABF94DA7-86D7-474D-A1B4-F15BA50BEFE7}" type="datetime1">
              <a:rPr lang="en-US" smtClean="0"/>
              <a:t>2/2/2021</a:t>
            </a:fld>
            <a:endParaRPr lang="en-US" dirty="0"/>
          </a:p>
        </p:txBody>
      </p:sp>
      <p:sp>
        <p:nvSpPr>
          <p:cNvPr id="5" name="Footer Placeholder 4"/>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cxnSp>
        <p:nvCxnSpPr>
          <p:cNvPr id="8" name="Straight Connector 7">
            <a:extLst>
              <a:ext uri="{FF2B5EF4-FFF2-40B4-BE49-F238E27FC236}">
                <a16:creationId xmlns:a16="http://schemas.microsoft.com/office/drawing/2014/main" id="{C0F075A5-6ECF-45AD-8CF3-F2A10412AC53}"/>
              </a:ext>
            </a:extLst>
          </p:cNvPr>
          <p:cNvCxnSpPr>
            <a:cxnSpLocks/>
          </p:cNvCxnSpPr>
          <p:nvPr userDrawn="1"/>
        </p:nvCxnSpPr>
        <p:spPr>
          <a:xfrm>
            <a:off x="636487" y="698107"/>
            <a:ext cx="78867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Rectangle 8">
            <a:extLst>
              <a:ext uri="{FF2B5EF4-FFF2-40B4-BE49-F238E27FC236}">
                <a16:creationId xmlns:a16="http://schemas.microsoft.com/office/drawing/2014/main" id="{01D93101-9D13-482D-A0BE-6AB1F6CE3654}"/>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23" dirty="0"/>
              <a:t>Competent People. Smarter Work Systems. Exceptional Customer Interactions.</a:t>
            </a:r>
          </a:p>
        </p:txBody>
      </p:sp>
      <p:sp>
        <p:nvSpPr>
          <p:cNvPr id="12" name="Text Placeholder 2">
            <a:extLst>
              <a:ext uri="{FF2B5EF4-FFF2-40B4-BE49-F238E27FC236}">
                <a16:creationId xmlns:a16="http://schemas.microsoft.com/office/drawing/2014/main" id="{123DB47D-1AD0-4B44-BB13-503C998C195C}"/>
              </a:ext>
            </a:extLst>
          </p:cNvPr>
          <p:cNvSpPr txBox="1">
            <a:spLocks/>
          </p:cNvSpPr>
          <p:nvPr userDrawn="1"/>
        </p:nvSpPr>
        <p:spPr>
          <a:xfrm>
            <a:off x="628650" y="58232"/>
            <a:ext cx="3417341" cy="639875"/>
          </a:xfrm>
          <a:prstGeom prst="rect">
            <a:avLst/>
          </a:prstGeom>
        </p:spPr>
        <p:txBody>
          <a:bodyPr vert="horz" lIns="63305" tIns="31652" rIns="63305" bIns="31652"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62" b="1" dirty="0"/>
              <a:t>PMG Engineering Private Limited</a:t>
            </a:r>
          </a:p>
          <a:p>
            <a:pPr marL="0" indent="0">
              <a:lnSpc>
                <a:spcPct val="100000"/>
              </a:lnSpc>
              <a:spcBef>
                <a:spcPts val="0"/>
              </a:spcBef>
              <a:buNone/>
            </a:pPr>
            <a:r>
              <a:rPr lang="en-US" sz="1108" b="0" i="0" kern="1200" dirty="0">
                <a:solidFill>
                  <a:schemeClr val="tx1"/>
                </a:solidFill>
                <a:effectLst/>
                <a:latin typeface="+mn-lt"/>
                <a:ea typeface="+mn-ea"/>
                <a:cs typeface="+mn-cs"/>
              </a:rPr>
              <a:t>The End-to-End Engineering Company in Food Industry</a:t>
            </a:r>
          </a:p>
          <a:p>
            <a:pPr marL="0" indent="0">
              <a:lnSpc>
                <a:spcPct val="100000"/>
              </a:lnSpc>
              <a:spcBef>
                <a:spcPts val="0"/>
              </a:spcBef>
              <a:buNone/>
            </a:pPr>
            <a:r>
              <a:rPr lang="en-US" sz="1108" b="0" i="0" kern="1200" dirty="0" err="1">
                <a:solidFill>
                  <a:schemeClr val="tx1"/>
                </a:solidFill>
                <a:effectLst/>
                <a:latin typeface="+mn-lt"/>
                <a:ea typeface="+mn-ea"/>
                <a:cs typeface="+mn-cs"/>
                <a:hlinkClick r:id="rId7"/>
              </a:rPr>
              <a:t>info@pmg.engineering</a:t>
            </a:r>
            <a:r>
              <a:rPr lang="en-US" sz="1108" b="0" i="0" kern="1200" dirty="0">
                <a:solidFill>
                  <a:schemeClr val="tx1"/>
                </a:solidFill>
                <a:effectLst/>
                <a:latin typeface="+mn-lt"/>
                <a:ea typeface="+mn-ea"/>
                <a:cs typeface="+mn-cs"/>
              </a:rPr>
              <a:t> | </a:t>
            </a:r>
            <a:r>
              <a:rPr lang="en-US" sz="1108" b="0" i="0" kern="1200" dirty="0">
                <a:solidFill>
                  <a:schemeClr val="tx1"/>
                </a:solidFill>
                <a:effectLst/>
                <a:latin typeface="+mn-lt"/>
                <a:ea typeface="+mn-ea"/>
                <a:cs typeface="+mn-cs"/>
                <a:hlinkClick r:id="rId8"/>
              </a:rPr>
              <a:t>www.pmg.engineering</a:t>
            </a:r>
            <a:endParaRPr lang="en-US" sz="1108" b="0" i="0" kern="1200" dirty="0">
              <a:solidFill>
                <a:schemeClr val="tx1"/>
              </a:solidFill>
              <a:effectLst/>
              <a:latin typeface="+mn-lt"/>
              <a:ea typeface="+mn-ea"/>
              <a:cs typeface="+mn-cs"/>
            </a:endParaRPr>
          </a:p>
        </p:txBody>
      </p:sp>
      <p:sp>
        <p:nvSpPr>
          <p:cNvPr id="13" name="TextBox 12">
            <a:extLst>
              <a:ext uri="{FF2B5EF4-FFF2-40B4-BE49-F238E27FC236}">
                <a16:creationId xmlns:a16="http://schemas.microsoft.com/office/drawing/2014/main" id="{6620805C-D2DD-477E-877E-F4DEF1025626}"/>
              </a:ext>
            </a:extLst>
          </p:cNvPr>
          <p:cNvSpPr txBox="1"/>
          <p:nvPr userDrawn="1"/>
        </p:nvSpPr>
        <p:spPr>
          <a:xfrm>
            <a:off x="7028458" y="505951"/>
            <a:ext cx="1560042" cy="241476"/>
          </a:xfrm>
          <a:prstGeom prst="rect">
            <a:avLst/>
          </a:prstGeom>
          <a:noFill/>
        </p:spPr>
        <p:txBody>
          <a:bodyPr wrap="none" rtlCol="0">
            <a:spAutoFit/>
          </a:bodyPr>
          <a:lstStyle/>
          <a:p>
            <a:r>
              <a:rPr lang="en-US" sz="969" b="0" dirty="0">
                <a:solidFill>
                  <a:srgbClr val="FF8A04"/>
                </a:solidFill>
              </a:rPr>
              <a:t>Reputation built on </a:t>
            </a:r>
            <a:r>
              <a:rPr lang="en-US" sz="969" b="0" u="none" dirty="0">
                <a:solidFill>
                  <a:srgbClr val="FF8A04"/>
                </a:solidFill>
              </a:rPr>
              <a:t>Results</a:t>
            </a:r>
          </a:p>
        </p:txBody>
      </p:sp>
      <p:pic>
        <p:nvPicPr>
          <p:cNvPr id="14" name="Picture 13" descr="A picture containing clock&#10;&#10;Description automatically generated">
            <a:extLst>
              <a:ext uri="{FF2B5EF4-FFF2-40B4-BE49-F238E27FC236}">
                <a16:creationId xmlns:a16="http://schemas.microsoft.com/office/drawing/2014/main" id="{EDD520AD-DDE1-4DCD-9090-3F04B1CE750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003952" y="58232"/>
            <a:ext cx="1511398" cy="474785"/>
          </a:xfrm>
          <a:prstGeom prst="rect">
            <a:avLst/>
          </a:prstGeom>
        </p:spPr>
      </p:pic>
    </p:spTree>
    <p:extLst>
      <p:ext uri="{BB962C8B-B14F-4D97-AF65-F5344CB8AC3E}">
        <p14:creationId xmlns:p14="http://schemas.microsoft.com/office/powerpoint/2010/main" val="302952858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Lst>
  <p:hf hdr="0" ftr="0" dt="0"/>
  <p:txStyles>
    <p:titleStyle>
      <a:lvl1pPr algn="l" defTabSz="91436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1" indent="-228591" algn="l" defTabSz="91436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2" indent="-228591" algn="l" defTabSz="91436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2" indent="-228591" algn="l" defTabSz="91436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3"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4"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5"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6"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1" rtl="0" eaLnBrk="1" latinLnBrk="0" hangingPunct="1">
        <a:defRPr sz="1800" kern="1200">
          <a:solidFill>
            <a:schemeClr val="tx1"/>
          </a:solidFill>
          <a:latin typeface="+mn-lt"/>
          <a:ea typeface="+mn-ea"/>
          <a:cs typeface="+mn-cs"/>
        </a:defRPr>
      </a:lvl1pPr>
      <a:lvl2pPr marL="457181" algn="l" defTabSz="914361" rtl="0" eaLnBrk="1" latinLnBrk="0" hangingPunct="1">
        <a:defRPr sz="1800" kern="1200">
          <a:solidFill>
            <a:schemeClr val="tx1"/>
          </a:solidFill>
          <a:latin typeface="+mn-lt"/>
          <a:ea typeface="+mn-ea"/>
          <a:cs typeface="+mn-cs"/>
        </a:defRPr>
      </a:lvl2pPr>
      <a:lvl3pPr marL="914361" algn="l" defTabSz="914361" rtl="0" eaLnBrk="1" latinLnBrk="0" hangingPunct="1">
        <a:defRPr sz="1800" kern="1200">
          <a:solidFill>
            <a:schemeClr val="tx1"/>
          </a:solidFill>
          <a:latin typeface="+mn-lt"/>
          <a:ea typeface="+mn-ea"/>
          <a:cs typeface="+mn-cs"/>
        </a:defRPr>
      </a:lvl3pPr>
      <a:lvl4pPr marL="1371543" algn="l" defTabSz="914361" rtl="0" eaLnBrk="1" latinLnBrk="0" hangingPunct="1">
        <a:defRPr sz="1800" kern="1200">
          <a:solidFill>
            <a:schemeClr val="tx1"/>
          </a:solidFill>
          <a:latin typeface="+mn-lt"/>
          <a:ea typeface="+mn-ea"/>
          <a:cs typeface="+mn-cs"/>
        </a:defRPr>
      </a:lvl4pPr>
      <a:lvl5pPr marL="1828724" algn="l" defTabSz="914361" rtl="0" eaLnBrk="1" latinLnBrk="0" hangingPunct="1">
        <a:defRPr sz="1800" kern="1200">
          <a:solidFill>
            <a:schemeClr val="tx1"/>
          </a:solidFill>
          <a:latin typeface="+mn-lt"/>
          <a:ea typeface="+mn-ea"/>
          <a:cs typeface="+mn-cs"/>
        </a:defRPr>
      </a:lvl5pPr>
      <a:lvl6pPr marL="2285904" algn="l" defTabSz="914361" rtl="0" eaLnBrk="1" latinLnBrk="0" hangingPunct="1">
        <a:defRPr sz="1800" kern="1200">
          <a:solidFill>
            <a:schemeClr val="tx1"/>
          </a:solidFill>
          <a:latin typeface="+mn-lt"/>
          <a:ea typeface="+mn-ea"/>
          <a:cs typeface="+mn-cs"/>
        </a:defRPr>
      </a:lvl6pPr>
      <a:lvl7pPr marL="2743085" algn="l" defTabSz="914361" rtl="0" eaLnBrk="1" latinLnBrk="0" hangingPunct="1">
        <a:defRPr sz="1800" kern="1200">
          <a:solidFill>
            <a:schemeClr val="tx1"/>
          </a:solidFill>
          <a:latin typeface="+mn-lt"/>
          <a:ea typeface="+mn-ea"/>
          <a:cs typeface="+mn-cs"/>
        </a:defRPr>
      </a:lvl7pPr>
      <a:lvl8pPr marL="3200266" algn="l" defTabSz="914361" rtl="0" eaLnBrk="1" latinLnBrk="0" hangingPunct="1">
        <a:defRPr sz="1800" kern="1200">
          <a:solidFill>
            <a:schemeClr val="tx1"/>
          </a:solidFill>
          <a:latin typeface="+mn-lt"/>
          <a:ea typeface="+mn-ea"/>
          <a:cs typeface="+mn-cs"/>
        </a:defRPr>
      </a:lvl8pPr>
      <a:lvl9pPr marL="3657447" algn="l" defTabSz="91436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Rectangle 3"/>
          <p:cNvSpPr/>
          <p:nvPr/>
        </p:nvSpPr>
        <p:spPr>
          <a:xfrm>
            <a:off x="0" y="538877"/>
            <a:ext cx="9144000" cy="2585323"/>
          </a:xfrm>
          <a:prstGeom prst="rect">
            <a:avLst/>
          </a:prstGeom>
        </p:spPr>
        <p:txBody>
          <a:bodyPr wrap="square">
            <a:spAutoFit/>
          </a:bodyPr>
          <a:lstStyle/>
          <a:p>
            <a:pPr algn="ctr">
              <a:tabLst>
                <a:tab pos="2865755" algn="ctr"/>
                <a:tab pos="5731510" algn="r"/>
              </a:tabLst>
            </a:pPr>
            <a:r>
              <a:rPr lang="en-IN" sz="5400" b="1" dirty="0">
                <a:ln w="19050">
                  <a:solidFill>
                    <a:srgbClr val="FF0000"/>
                  </a:solidFill>
                </a:ln>
                <a:solidFill>
                  <a:srgbClr val="9999FF"/>
                </a:solidFill>
                <a:latin typeface="Bodoni MT Black" panose="02070A03080606020203" pitchFamily="18" charset="0"/>
                <a:ea typeface="Calibri" panose="020F0502020204030204" pitchFamily="34" charset="0"/>
                <a:cs typeface="Times New Roman" panose="02020603050405020304" pitchFamily="18" charset="0"/>
              </a:rPr>
              <a:t>Emergency </a:t>
            </a:r>
          </a:p>
          <a:p>
            <a:pPr algn="ctr">
              <a:tabLst>
                <a:tab pos="2865755" algn="ctr"/>
                <a:tab pos="5731510" algn="r"/>
              </a:tabLst>
            </a:pPr>
            <a:r>
              <a:rPr lang="en-IN" sz="5400" b="1" dirty="0">
                <a:ln w="19050">
                  <a:solidFill>
                    <a:srgbClr val="FF0000"/>
                  </a:solidFill>
                </a:ln>
                <a:solidFill>
                  <a:srgbClr val="9999FF"/>
                </a:solidFill>
                <a:latin typeface="Bodoni MT Black" panose="02070A03080606020203" pitchFamily="18" charset="0"/>
                <a:ea typeface="Calibri" panose="020F0502020204030204" pitchFamily="34" charset="0"/>
                <a:cs typeface="Times New Roman" panose="02020603050405020304" pitchFamily="18" charset="0"/>
              </a:rPr>
              <a:t>&amp;</a:t>
            </a:r>
          </a:p>
          <a:p>
            <a:pPr algn="ctr">
              <a:tabLst>
                <a:tab pos="2865755" algn="ctr"/>
                <a:tab pos="5731510" algn="r"/>
              </a:tabLst>
            </a:pPr>
            <a:r>
              <a:rPr lang="en-IN" sz="5400" b="1" dirty="0">
                <a:ln w="19050">
                  <a:solidFill>
                    <a:srgbClr val="FF0000"/>
                  </a:solidFill>
                </a:ln>
                <a:solidFill>
                  <a:srgbClr val="9999FF"/>
                </a:solidFill>
                <a:latin typeface="Bodoni MT Black" panose="02070A03080606020203" pitchFamily="18" charset="0"/>
                <a:ea typeface="Calibri" panose="020F0502020204030204" pitchFamily="34" charset="0"/>
                <a:cs typeface="Times New Roman" panose="02020603050405020304" pitchFamily="18" charset="0"/>
              </a:rPr>
              <a:t> First Aid</a:t>
            </a:r>
            <a:endParaRPr lang="en-US" sz="4000" dirty="0">
              <a:ln w="19050">
                <a:solidFill>
                  <a:srgbClr val="FF0000"/>
                </a:solidFill>
              </a:ln>
              <a:solidFill>
                <a:srgbClr val="9999FF"/>
              </a:solidFill>
              <a:effectLst/>
              <a:latin typeface="Bodoni MT Black" panose="02070A03080606020203" pitchFamily="18" charset="0"/>
              <a:ea typeface="Calibri" panose="020F0502020204030204" pitchFamily="34" charset="0"/>
              <a:cs typeface="Times New Roman" panose="02020603050405020304" pitchFamily="18" charset="0"/>
            </a:endParaRPr>
          </a:p>
        </p:txBody>
      </p:sp>
      <p:pic>
        <p:nvPicPr>
          <p:cNvPr id="1026" name="Picture 2" descr="Image result for first aid"/>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83584" y="3352800"/>
            <a:ext cx="3095625" cy="309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3047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413092"/>
            <a:ext cx="8763000" cy="376238"/>
          </a:xfrm>
          <a:prstGeom prst="rect">
            <a:avLst/>
          </a:prstGeom>
          <a:solidFill>
            <a:srgbClr val="9999F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L="285750" marR="0" lvl="0" indent="-285750">
              <a:lnSpc>
                <a:spcPts val="1875"/>
              </a:lnSpc>
              <a:spcBef>
                <a:spcPts val="0"/>
              </a:spcBef>
              <a:spcAft>
                <a:spcPts val="1000"/>
              </a:spcAft>
            </a:pPr>
            <a:endParaRPr lang="en-US" sz="2000"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28600" y="1789330"/>
            <a:ext cx="8763000" cy="4687669"/>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108000" rIns="144000" bIns="144000"/>
          <a:lstStyle/>
          <a:p>
            <a:pPr marL="342900" indent="-342900">
              <a:lnSpc>
                <a:spcPts val="2300"/>
              </a:lnSpc>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Be familiar with the building’s notification plan. </a:t>
            </a:r>
            <a:endParaRPr lang="en-US" dirty="0">
              <a:ea typeface="Calibri" panose="020F0502020204030204" pitchFamily="34" charset="0"/>
              <a:cs typeface="Times New Roman" panose="02020603050405020304" pitchFamily="18" charset="0"/>
            </a:endParaRPr>
          </a:p>
          <a:p>
            <a:pPr marL="342900" indent="-342900">
              <a:lnSpc>
                <a:spcPts val="2300"/>
              </a:lnSpc>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Know where the shelter areas are and how to get to them quickly. </a:t>
            </a:r>
            <a:endParaRPr lang="en-US" dirty="0">
              <a:ea typeface="Calibri" panose="020F0502020204030204" pitchFamily="34" charset="0"/>
              <a:cs typeface="Times New Roman" panose="02020603050405020304" pitchFamily="18" charset="0"/>
            </a:endParaRPr>
          </a:p>
          <a:p>
            <a:pPr marL="342900" indent="-342900">
              <a:lnSpc>
                <a:spcPts val="2300"/>
              </a:lnSpc>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Know the terms: </a:t>
            </a:r>
            <a:endParaRPr lang="en-US" dirty="0">
              <a:ea typeface="Calibri" panose="020F0502020204030204" pitchFamily="34" charset="0"/>
              <a:cs typeface="Times New Roman" panose="02020603050405020304" pitchFamily="18" charset="0"/>
            </a:endParaRPr>
          </a:p>
          <a:p>
            <a:pPr marL="800100" lvl="1" indent="-342900">
              <a:lnSpc>
                <a:spcPts val="2300"/>
              </a:lnSpc>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Tornado watch – conditions favourable </a:t>
            </a:r>
            <a:endParaRPr lang="en-US" dirty="0">
              <a:ea typeface="Calibri" panose="020F0502020204030204" pitchFamily="34" charset="0"/>
              <a:cs typeface="Times New Roman" panose="02020603050405020304" pitchFamily="18" charset="0"/>
            </a:endParaRPr>
          </a:p>
          <a:p>
            <a:pPr marL="800100" lvl="1" indent="-342900">
              <a:lnSpc>
                <a:spcPts val="2300"/>
              </a:lnSpc>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Tornado warning – tornado sighted, move to shelter </a:t>
            </a:r>
            <a:endParaRPr lang="en-US" dirty="0">
              <a:ea typeface="Calibri" panose="020F0502020204030204" pitchFamily="34" charset="0"/>
              <a:cs typeface="Times New Roman" panose="02020603050405020304" pitchFamily="18" charset="0"/>
            </a:endParaRPr>
          </a:p>
          <a:p>
            <a:pPr marL="800100" lvl="1" indent="-342900">
              <a:lnSpc>
                <a:spcPts val="2300"/>
              </a:lnSpc>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If outside &amp; sirens go off, seek shelter indoors.</a:t>
            </a:r>
            <a:endParaRPr lang="en-US" dirty="0">
              <a:ea typeface="Calibri" panose="020F0502020204030204" pitchFamily="34" charset="0"/>
              <a:cs typeface="Times New Roman" panose="02020603050405020304" pitchFamily="18" charset="0"/>
            </a:endParaRPr>
          </a:p>
          <a:p>
            <a:pPr marL="800100" lvl="1" indent="-342900">
              <a:lnSpc>
                <a:spcPts val="2300"/>
              </a:lnSpc>
              <a:spcAft>
                <a:spcPts val="1000"/>
              </a:spcAft>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Remain in shelter until warning expires or danger is past.</a:t>
            </a:r>
          </a:p>
          <a:p>
            <a:pPr>
              <a:lnSpc>
                <a:spcPts val="2300"/>
              </a:lnSpc>
              <a:spcAft>
                <a:spcPts val="1000"/>
              </a:spcAft>
              <a:buSzPct val="105000"/>
            </a:pPr>
            <a:endParaRPr lang="en-IN" dirty="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323850" y="609600"/>
            <a:ext cx="8496300" cy="65087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nSpc>
                <a:spcPct val="115000"/>
              </a:lnSpc>
              <a:spcAft>
                <a:spcPts val="1000"/>
              </a:spcAft>
            </a:pPr>
            <a:r>
              <a:rPr lang="en-IN" sz="3200" dirty="0">
                <a:solidFill>
                  <a:srgbClr val="000000"/>
                </a:solidFill>
                <a:latin typeface="+mn-lt"/>
                <a:ea typeface="Calibri" panose="020F0502020204030204" pitchFamily="34" charset="0"/>
                <a:cs typeface="Times New Roman" panose="02020603050405020304" pitchFamily="18" charset="0"/>
              </a:rPr>
              <a:t>SEVERE WEATHER</a:t>
            </a:r>
            <a:endParaRPr lang="en-US" sz="3200" dirty="0">
              <a:latin typeface="+mn-lt"/>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800" y="4006726"/>
            <a:ext cx="3562350" cy="2345047"/>
          </a:xfrm>
          <a:prstGeom prst="rect">
            <a:avLst/>
          </a:prstGeom>
        </p:spPr>
      </p:pic>
    </p:spTree>
    <p:extLst>
      <p:ext uri="{BB962C8B-B14F-4D97-AF65-F5344CB8AC3E}">
        <p14:creationId xmlns:p14="http://schemas.microsoft.com/office/powerpoint/2010/main" val="1326449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413092"/>
            <a:ext cx="8763000" cy="376238"/>
          </a:xfrm>
          <a:prstGeom prst="rect">
            <a:avLst/>
          </a:prstGeom>
          <a:solidFill>
            <a:srgbClr val="9999F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L="285750" marR="0" lvl="0" indent="-285750">
              <a:lnSpc>
                <a:spcPts val="1875"/>
              </a:lnSpc>
              <a:spcBef>
                <a:spcPts val="0"/>
              </a:spcBef>
              <a:spcAft>
                <a:spcPts val="1000"/>
              </a:spcAft>
            </a:pPr>
            <a:endParaRPr lang="en-US" sz="2000"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28600" y="1789330"/>
            <a:ext cx="8763000" cy="4687669"/>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108000" rIns="144000" bIns="144000"/>
          <a:lstStyle/>
          <a:p>
            <a:pPr marR="0" lvl="0">
              <a:lnSpc>
                <a:spcPts val="2100"/>
              </a:lnSpc>
              <a:spcBef>
                <a:spcPts val="0"/>
              </a:spcBef>
              <a:spcAft>
                <a:spcPts val="0"/>
              </a:spcAft>
              <a:buSzPct val="105000"/>
              <a:buFont typeface="Wingdings 3" pitchFamily="18" charset="2"/>
              <a:buChar char="p"/>
            </a:pPr>
            <a:r>
              <a:rPr lang="en-IN" dirty="0">
                <a:ea typeface="Calibri" panose="020F0502020204030204" pitchFamily="34" charset="0"/>
                <a:cs typeface="Times New Roman" panose="02020603050405020304" pitchFamily="18" charset="0"/>
              </a:rPr>
              <a:t> Kits vary in contents but most kits have the following items: </a:t>
            </a:r>
            <a:endParaRPr lang="en-US" dirty="0">
              <a:ea typeface="Calibri" panose="020F0502020204030204" pitchFamily="34" charset="0"/>
              <a:cs typeface="Times New Roman" panose="02020603050405020304" pitchFamily="18" charset="0"/>
            </a:endParaRPr>
          </a:p>
          <a:p>
            <a:pPr marL="800100" lvl="1" indent="-342900">
              <a:lnSpc>
                <a:spcPts val="2100"/>
              </a:lnSpc>
              <a:buSzPct val="105000"/>
              <a:buFont typeface="Wingdings 3" pitchFamily="18" charset="2"/>
              <a:buChar char=""/>
            </a:pPr>
            <a:r>
              <a:rPr lang="en-IN" dirty="0">
                <a:ea typeface="Calibri" panose="020F0502020204030204" pitchFamily="34" charset="0"/>
                <a:cs typeface="Times New Roman" panose="02020603050405020304" pitchFamily="18" charset="0"/>
              </a:rPr>
              <a:t>Band-Aids / adhesive bandages </a:t>
            </a:r>
            <a:endParaRPr lang="en-US" dirty="0">
              <a:ea typeface="Calibri" panose="020F0502020204030204" pitchFamily="34" charset="0"/>
              <a:cs typeface="Times New Roman" panose="02020603050405020304" pitchFamily="18" charset="0"/>
            </a:endParaRPr>
          </a:p>
          <a:p>
            <a:pPr marL="800100" lvl="1" indent="-342900">
              <a:lnSpc>
                <a:spcPts val="2100"/>
              </a:lnSpc>
              <a:buSzPct val="105000"/>
              <a:buFont typeface="Wingdings 3" pitchFamily="18" charset="2"/>
              <a:buChar char=""/>
            </a:pPr>
            <a:r>
              <a:rPr lang="en-IN" dirty="0">
                <a:ea typeface="Calibri" panose="020F0502020204030204" pitchFamily="34" charset="0"/>
                <a:cs typeface="Times New Roman" panose="02020603050405020304" pitchFamily="18" charset="0"/>
              </a:rPr>
              <a:t>Gauze pads and tape </a:t>
            </a:r>
            <a:endParaRPr lang="en-US" dirty="0">
              <a:ea typeface="Calibri" panose="020F0502020204030204" pitchFamily="34" charset="0"/>
              <a:cs typeface="Times New Roman" panose="02020603050405020304" pitchFamily="18" charset="0"/>
            </a:endParaRPr>
          </a:p>
          <a:p>
            <a:pPr marL="800100" lvl="1" indent="-342900">
              <a:lnSpc>
                <a:spcPts val="2100"/>
              </a:lnSpc>
              <a:buSzPct val="105000"/>
              <a:buFont typeface="Wingdings 3" pitchFamily="18" charset="2"/>
              <a:buChar char=""/>
            </a:pPr>
            <a:r>
              <a:rPr lang="en-IN" dirty="0">
                <a:ea typeface="Calibri" panose="020F0502020204030204" pitchFamily="34" charset="0"/>
                <a:cs typeface="Times New Roman" panose="02020603050405020304" pitchFamily="18" charset="0"/>
              </a:rPr>
              <a:t>Scissors, cold pack </a:t>
            </a:r>
            <a:endParaRPr lang="en-US" dirty="0">
              <a:ea typeface="Calibri" panose="020F0502020204030204" pitchFamily="34" charset="0"/>
              <a:cs typeface="Times New Roman" panose="02020603050405020304" pitchFamily="18" charset="0"/>
            </a:endParaRPr>
          </a:p>
          <a:p>
            <a:pPr marL="800100" lvl="1" indent="-342900">
              <a:lnSpc>
                <a:spcPts val="2100"/>
              </a:lnSpc>
              <a:buSzPct val="105000"/>
              <a:buFont typeface="Wingdings 3" pitchFamily="18" charset="2"/>
              <a:buChar char=""/>
            </a:pPr>
            <a:r>
              <a:rPr lang="en-IN" dirty="0">
                <a:ea typeface="Calibri" panose="020F0502020204030204" pitchFamily="34" charset="0"/>
                <a:cs typeface="Times New Roman" panose="02020603050405020304" pitchFamily="18" charset="0"/>
              </a:rPr>
              <a:t>Wound bandage / compress </a:t>
            </a:r>
            <a:endParaRPr lang="en-US" dirty="0">
              <a:ea typeface="Calibri" panose="020F0502020204030204" pitchFamily="34" charset="0"/>
              <a:cs typeface="Times New Roman" panose="02020603050405020304" pitchFamily="18" charset="0"/>
            </a:endParaRPr>
          </a:p>
          <a:p>
            <a:pPr marL="800100" lvl="1" indent="-342900">
              <a:lnSpc>
                <a:spcPts val="2100"/>
              </a:lnSpc>
              <a:buSzPct val="105000"/>
              <a:buFont typeface="Wingdings 3" pitchFamily="18" charset="2"/>
              <a:buChar char=""/>
            </a:pPr>
            <a:r>
              <a:rPr lang="en-IN" dirty="0">
                <a:ea typeface="Calibri" panose="020F0502020204030204" pitchFamily="34" charset="0"/>
                <a:cs typeface="Times New Roman" panose="02020603050405020304" pitchFamily="18" charset="0"/>
              </a:rPr>
              <a:t>Eye pads / eye wash solution </a:t>
            </a:r>
            <a:endParaRPr lang="en-US" dirty="0">
              <a:ea typeface="Calibri" panose="020F0502020204030204" pitchFamily="34" charset="0"/>
              <a:cs typeface="Times New Roman" panose="02020603050405020304" pitchFamily="18" charset="0"/>
            </a:endParaRPr>
          </a:p>
          <a:p>
            <a:pPr marL="800100" lvl="1" indent="-342900">
              <a:lnSpc>
                <a:spcPts val="2100"/>
              </a:lnSpc>
              <a:buSzPct val="105000"/>
              <a:buFont typeface="Wingdings 3" pitchFamily="18" charset="2"/>
              <a:buChar char=""/>
            </a:pPr>
            <a:r>
              <a:rPr lang="en-IN" dirty="0">
                <a:ea typeface="Calibri" panose="020F0502020204030204" pitchFamily="34" charset="0"/>
                <a:cs typeface="Times New Roman" panose="02020603050405020304" pitchFamily="18" charset="0"/>
              </a:rPr>
              <a:t>First aid / burn cream </a:t>
            </a:r>
            <a:endParaRPr lang="en-US" dirty="0">
              <a:ea typeface="Calibri" panose="020F0502020204030204" pitchFamily="34" charset="0"/>
              <a:cs typeface="Times New Roman" panose="02020603050405020304" pitchFamily="18" charset="0"/>
            </a:endParaRPr>
          </a:p>
          <a:p>
            <a:pPr marL="800100" lvl="1" indent="-342900">
              <a:lnSpc>
                <a:spcPts val="2100"/>
              </a:lnSpc>
              <a:buSzPct val="105000"/>
              <a:buFont typeface="Wingdings 3" pitchFamily="18" charset="2"/>
              <a:buChar char=""/>
            </a:pPr>
            <a:r>
              <a:rPr lang="en-IN" dirty="0">
                <a:ea typeface="Calibri" panose="020F0502020204030204" pitchFamily="34" charset="0"/>
                <a:cs typeface="Times New Roman" panose="02020603050405020304" pitchFamily="18" charset="0"/>
              </a:rPr>
              <a:t>Antibiotic ointment</a:t>
            </a:r>
            <a:endParaRPr lang="en-US" dirty="0">
              <a:ea typeface="Calibri" panose="020F0502020204030204" pitchFamily="34" charset="0"/>
              <a:cs typeface="Times New Roman" panose="02020603050405020304" pitchFamily="18" charset="0"/>
            </a:endParaRPr>
          </a:p>
          <a:p>
            <a:pPr marL="800100" lvl="1" indent="-342900">
              <a:lnSpc>
                <a:spcPts val="2100"/>
              </a:lnSpc>
              <a:buSzPct val="105000"/>
              <a:buFont typeface="Wingdings 3" pitchFamily="18" charset="2"/>
              <a:buChar char=""/>
            </a:pPr>
            <a:r>
              <a:rPr lang="en-IN" dirty="0">
                <a:ea typeface="Calibri" panose="020F0502020204030204" pitchFamily="34" charset="0"/>
                <a:cs typeface="Times New Roman" panose="02020603050405020304" pitchFamily="18" charset="0"/>
              </a:rPr>
              <a:t>Ace shield or barrier mask for providing CPR</a:t>
            </a:r>
            <a:endParaRPr lang="en-US" dirty="0">
              <a:ea typeface="Calibri" panose="020F0502020204030204" pitchFamily="34" charset="0"/>
              <a:cs typeface="Times New Roman" panose="02020603050405020304" pitchFamily="18" charset="0"/>
            </a:endParaRPr>
          </a:p>
          <a:p>
            <a:pPr marL="800100" lvl="1" indent="-342900">
              <a:lnSpc>
                <a:spcPts val="2100"/>
              </a:lnSpc>
              <a:buSzPct val="105000"/>
              <a:buFont typeface="Wingdings 3" pitchFamily="18" charset="2"/>
              <a:buChar char=""/>
            </a:pPr>
            <a:r>
              <a:rPr lang="en-IN" dirty="0">
                <a:ea typeface="Calibri" panose="020F0502020204030204" pitchFamily="34" charset="0"/>
                <a:cs typeface="Times New Roman" panose="02020603050405020304" pitchFamily="18" charset="0"/>
              </a:rPr>
              <a:t>Forceps / tweezers</a:t>
            </a:r>
            <a:endParaRPr lang="en-US" dirty="0">
              <a:ea typeface="Calibri" panose="020F0502020204030204" pitchFamily="34" charset="0"/>
              <a:cs typeface="Times New Roman" panose="02020603050405020304" pitchFamily="18" charset="0"/>
            </a:endParaRPr>
          </a:p>
          <a:p>
            <a:pPr marL="800100" lvl="1" indent="-342900">
              <a:lnSpc>
                <a:spcPts val="2100"/>
              </a:lnSpc>
              <a:buSzPct val="105000"/>
              <a:buFont typeface="Wingdings 3" pitchFamily="18" charset="2"/>
              <a:buChar char=""/>
            </a:pPr>
            <a:r>
              <a:rPr lang="en-IN" dirty="0">
                <a:ea typeface="Calibri" panose="020F0502020204030204" pitchFamily="34" charset="0"/>
                <a:cs typeface="Times New Roman" panose="02020603050405020304" pitchFamily="18" charset="0"/>
              </a:rPr>
              <a:t>Disposable thermometers </a:t>
            </a:r>
            <a:endParaRPr lang="en-US" dirty="0">
              <a:ea typeface="Calibri" panose="020F0502020204030204" pitchFamily="34" charset="0"/>
              <a:cs typeface="Times New Roman" panose="02020603050405020304" pitchFamily="18" charset="0"/>
            </a:endParaRPr>
          </a:p>
          <a:p>
            <a:pPr marL="800100" lvl="1" indent="-342900">
              <a:lnSpc>
                <a:spcPts val="2100"/>
              </a:lnSpc>
              <a:spcAft>
                <a:spcPts val="1000"/>
              </a:spcAft>
              <a:buSzPct val="105000"/>
              <a:buFont typeface="Wingdings 3" pitchFamily="18" charset="2"/>
              <a:buChar char=""/>
            </a:pPr>
            <a:r>
              <a:rPr lang="en-IN" dirty="0">
                <a:ea typeface="Calibri" panose="020F0502020204030204" pitchFamily="34" charset="0"/>
                <a:cs typeface="Times New Roman" panose="02020603050405020304" pitchFamily="18" charset="0"/>
              </a:rPr>
              <a:t>First aid instruction booklet</a:t>
            </a:r>
            <a:endParaRPr lang="en-US" dirty="0">
              <a:ea typeface="Calibri" panose="020F0502020204030204" pitchFamily="34" charset="0"/>
              <a:cs typeface="Times New Roman" panose="02020603050405020304" pitchFamily="18" charset="0"/>
            </a:endParaRPr>
          </a:p>
          <a:p>
            <a:pPr>
              <a:lnSpc>
                <a:spcPts val="2100"/>
              </a:lnSpc>
              <a:spcAft>
                <a:spcPts val="1000"/>
              </a:spcAft>
              <a:buSzPct val="105000"/>
            </a:pP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323850" y="609600"/>
            <a:ext cx="8496300" cy="65087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nSpc>
                <a:spcPct val="115000"/>
              </a:lnSpc>
              <a:spcAft>
                <a:spcPts val="1000"/>
              </a:spcAft>
            </a:pPr>
            <a:r>
              <a:rPr lang="en-IN" sz="3200" dirty="0">
                <a:latin typeface="Calibri" panose="020F0502020204030204" pitchFamily="34" charset="0"/>
                <a:ea typeface="Calibri" panose="020F0502020204030204" pitchFamily="34" charset="0"/>
                <a:cs typeface="Times New Roman" panose="02020603050405020304" pitchFamily="18" charset="0"/>
              </a:rPr>
              <a:t>WHAT’S IN A FIRST AID KIT</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6500" y="3885388"/>
            <a:ext cx="2667000" cy="2553511"/>
          </a:xfrm>
          <a:prstGeom prst="rect">
            <a:avLst/>
          </a:prstGeom>
        </p:spPr>
      </p:pic>
    </p:spTree>
    <p:extLst>
      <p:ext uri="{BB962C8B-B14F-4D97-AF65-F5344CB8AC3E}">
        <p14:creationId xmlns:p14="http://schemas.microsoft.com/office/powerpoint/2010/main" val="3717403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413092"/>
            <a:ext cx="8763000" cy="376238"/>
          </a:xfrm>
          <a:prstGeom prst="rect">
            <a:avLst/>
          </a:prstGeom>
          <a:solidFill>
            <a:srgbClr val="9999F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L="285750" marR="0" lvl="0" indent="-285750">
              <a:lnSpc>
                <a:spcPts val="1875"/>
              </a:lnSpc>
              <a:spcBef>
                <a:spcPts val="0"/>
              </a:spcBef>
              <a:spcAft>
                <a:spcPts val="1000"/>
              </a:spcAft>
            </a:pPr>
            <a:endParaRPr lang="en-US" sz="2000"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28600" y="1789330"/>
            <a:ext cx="8763000" cy="4687669"/>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108000" rIns="144000" bIns="144000"/>
          <a:lstStyle/>
          <a:p>
            <a:pPr marR="0" lvl="0">
              <a:spcBef>
                <a:spcPts val="0"/>
              </a:spcBef>
              <a:spcAft>
                <a:spcPts val="0"/>
              </a:spcAft>
              <a:buSzPct val="105000"/>
              <a:buFont typeface="Wingdings 3" pitchFamily="18" charset="2"/>
              <a:buChar char="p"/>
            </a:pPr>
            <a:r>
              <a:rPr lang="en-IN" dirty="0">
                <a:ea typeface="Calibri" panose="020F0502020204030204" pitchFamily="34" charset="0"/>
                <a:cs typeface="Times New Roman" panose="02020603050405020304" pitchFamily="18" charset="0"/>
              </a:rPr>
              <a:t>Emergency Action Steps</a:t>
            </a:r>
          </a:p>
          <a:p>
            <a:pPr marR="0" lvl="0">
              <a:spcBef>
                <a:spcPts val="0"/>
              </a:spcBef>
              <a:spcAft>
                <a:spcPts val="0"/>
              </a:spcAft>
              <a:buSzPct val="105000"/>
            </a:pPr>
            <a:endParaRPr lang="en-US" dirty="0">
              <a:ea typeface="Calibri" panose="020F0502020204030204" pitchFamily="34" charset="0"/>
              <a:cs typeface="Times New Roman" panose="02020603050405020304" pitchFamily="18" charset="0"/>
            </a:endParaRPr>
          </a:p>
          <a:p>
            <a:pPr lvl="1">
              <a:spcAft>
                <a:spcPts val="1000"/>
              </a:spcAft>
            </a:pPr>
            <a:r>
              <a:rPr lang="en-IN" b="1" dirty="0">
                <a:ea typeface="Calibri" panose="020F0502020204030204" pitchFamily="34" charset="0"/>
                <a:cs typeface="Times New Roman" panose="02020603050405020304" pitchFamily="18" charset="0"/>
              </a:rPr>
              <a:t>ASSESS:</a:t>
            </a:r>
            <a:r>
              <a:rPr lang="en-IN" dirty="0">
                <a:ea typeface="Calibri" panose="020F0502020204030204" pitchFamily="34" charset="0"/>
                <a:cs typeface="Times New Roman" panose="02020603050405020304" pitchFamily="18" charset="0"/>
              </a:rPr>
              <a:t> the situation – is it safe? </a:t>
            </a:r>
          </a:p>
          <a:p>
            <a:pPr lvl="1">
              <a:spcAft>
                <a:spcPts val="1000"/>
              </a:spcAft>
            </a:pPr>
            <a:r>
              <a:rPr lang="en-IN" b="1" dirty="0">
                <a:ea typeface="Calibri" panose="020F0502020204030204" pitchFamily="34" charset="0"/>
                <a:cs typeface="Times New Roman" panose="02020603050405020304" pitchFamily="18" charset="0"/>
              </a:rPr>
              <a:t>THE VICTIM:</a:t>
            </a:r>
            <a:r>
              <a:rPr lang="en-IN" dirty="0">
                <a:ea typeface="Calibri" panose="020F0502020204030204" pitchFamily="34" charset="0"/>
                <a:cs typeface="Times New Roman" panose="02020603050405020304" pitchFamily="18" charset="0"/>
              </a:rPr>
              <a:t> are they responsive? </a:t>
            </a:r>
            <a:endParaRPr lang="en-US" dirty="0">
              <a:ea typeface="Calibri" panose="020F0502020204030204" pitchFamily="34" charset="0"/>
              <a:cs typeface="Times New Roman" panose="02020603050405020304" pitchFamily="18" charset="0"/>
            </a:endParaRPr>
          </a:p>
          <a:p>
            <a:pPr lvl="1">
              <a:spcAft>
                <a:spcPts val="1000"/>
              </a:spcAft>
            </a:pPr>
            <a:r>
              <a:rPr lang="en-IN" b="1" dirty="0">
                <a:ea typeface="Calibri" panose="020F0502020204030204" pitchFamily="34" charset="0"/>
                <a:cs typeface="Times New Roman" panose="02020603050405020304" pitchFamily="18" charset="0"/>
              </a:rPr>
              <a:t>ALERT:</a:t>
            </a:r>
            <a:r>
              <a:rPr lang="en-IN" dirty="0">
                <a:ea typeface="Calibri" panose="020F0502020204030204" pitchFamily="34" charset="0"/>
                <a:cs typeface="Times New Roman" panose="02020603050405020304" pitchFamily="18" charset="0"/>
              </a:rPr>
              <a:t>  call on emergency number or activate the emergency action plan. </a:t>
            </a:r>
            <a:endParaRPr lang="en-US" dirty="0">
              <a:ea typeface="Calibri" panose="020F0502020204030204" pitchFamily="34" charset="0"/>
              <a:cs typeface="Times New Roman" panose="02020603050405020304" pitchFamily="18" charset="0"/>
            </a:endParaRPr>
          </a:p>
          <a:p>
            <a:pPr lvl="1">
              <a:spcAft>
                <a:spcPts val="1000"/>
              </a:spcAft>
            </a:pPr>
            <a:r>
              <a:rPr lang="en-IN" b="1" dirty="0">
                <a:ea typeface="Calibri" panose="020F0502020204030204" pitchFamily="34" charset="0"/>
                <a:cs typeface="Times New Roman" panose="02020603050405020304" pitchFamily="18" charset="0"/>
              </a:rPr>
              <a:t>ATTEND: </a:t>
            </a:r>
            <a:r>
              <a:rPr lang="en-IN" dirty="0">
                <a:ea typeface="Calibri" panose="020F0502020204030204" pitchFamily="34" charset="0"/>
                <a:cs typeface="Times New Roman" panose="02020603050405020304" pitchFamily="18" charset="0"/>
              </a:rPr>
              <a:t>to the victim. Check for life threatening conditions first.</a:t>
            </a: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323850" y="609600"/>
            <a:ext cx="8496300" cy="65087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nSpc>
                <a:spcPct val="115000"/>
              </a:lnSpc>
              <a:spcAft>
                <a:spcPts val="1000"/>
              </a:spcAft>
            </a:pPr>
            <a:r>
              <a:rPr lang="en-IN" sz="3200" dirty="0">
                <a:latin typeface="Calibri" panose="020F0502020204030204" pitchFamily="34" charset="0"/>
                <a:ea typeface="Calibri" panose="020F0502020204030204" pitchFamily="34" charset="0"/>
                <a:cs typeface="Times New Roman" panose="02020603050405020304" pitchFamily="18" charset="0"/>
              </a:rPr>
              <a:t>WHAT’S IN A FIRST AID KIT</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4172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413092"/>
            <a:ext cx="8763000" cy="376238"/>
          </a:xfrm>
          <a:prstGeom prst="rect">
            <a:avLst/>
          </a:prstGeom>
          <a:solidFill>
            <a:srgbClr val="9999F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L="285750" lvl="0" indent="-285750">
              <a:lnSpc>
                <a:spcPct val="115000"/>
              </a:lnSpc>
              <a:spcBef>
                <a:spcPts val="0"/>
              </a:spcBef>
              <a:spcAft>
                <a:spcPts val="1000"/>
              </a:spcAft>
            </a:pPr>
            <a:r>
              <a:rPr lang="en-IN" sz="2000" b="1" dirty="0">
                <a:ea typeface="Calibri" panose="020F0502020204030204" pitchFamily="34" charset="0"/>
                <a:cs typeface="Times New Roman" panose="02020603050405020304" pitchFamily="18" charset="0"/>
              </a:rPr>
              <a:t>Choking: severe airway blockage</a:t>
            </a:r>
          </a:p>
        </p:txBody>
      </p:sp>
      <p:sp>
        <p:nvSpPr>
          <p:cNvPr id="7" name="Rectangle 6"/>
          <p:cNvSpPr>
            <a:spLocks noChangeArrowheads="1"/>
          </p:cNvSpPr>
          <p:nvPr/>
        </p:nvSpPr>
        <p:spPr bwMode="gray">
          <a:xfrm>
            <a:off x="228600" y="1789330"/>
            <a:ext cx="8763000" cy="4687669"/>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108000" rIns="144000" bIns="144000"/>
          <a:lstStyle/>
          <a:p>
            <a:pPr marL="285750" indent="-285750">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Victim is responsive:</a:t>
            </a:r>
          </a:p>
          <a:p>
            <a:pPr marL="742950" lvl="1" indent="-285750">
              <a:spcAft>
                <a:spcPts val="1000"/>
              </a:spcAft>
              <a:buSzPct val="105000"/>
              <a:buFont typeface="Wingdings 3" pitchFamily="18" charset="2"/>
              <a:buChar char=""/>
            </a:pPr>
            <a:r>
              <a:rPr lang="en-IN" dirty="0">
                <a:ea typeface="Calibri" panose="020F0502020204030204" pitchFamily="34" charset="0"/>
                <a:cs typeface="Times New Roman" panose="02020603050405020304" pitchFamily="18" charset="0"/>
              </a:rPr>
              <a:t>Quickly ask, “Are you choking?” </a:t>
            </a:r>
          </a:p>
          <a:p>
            <a:pPr marL="742950" lvl="1" indent="-285750">
              <a:spcAft>
                <a:spcPts val="1000"/>
              </a:spcAft>
              <a:buSzPct val="105000"/>
              <a:buFont typeface="Wingdings 3" pitchFamily="18" charset="2"/>
              <a:buChar char=""/>
            </a:pPr>
            <a:r>
              <a:rPr lang="en-IN" dirty="0">
                <a:ea typeface="Calibri" panose="020F0502020204030204" pitchFamily="34" charset="0"/>
                <a:cs typeface="Times New Roman" panose="02020603050405020304" pitchFamily="18" charset="0"/>
              </a:rPr>
              <a:t>If the victim nods yes, or is unable to talk speak, or cough – act quickly. </a:t>
            </a:r>
            <a:endParaRPr lang="en-US" dirty="0">
              <a:ea typeface="Calibri" panose="020F0502020204030204" pitchFamily="34" charset="0"/>
              <a:cs typeface="Times New Roman" panose="02020603050405020304" pitchFamily="18" charset="0"/>
            </a:endParaRPr>
          </a:p>
          <a:p>
            <a:pPr marL="742950" lvl="1" indent="-285750">
              <a:buSzPct val="105000"/>
              <a:buFont typeface="Wingdings 3" pitchFamily="18" charset="2"/>
              <a:buChar char=""/>
            </a:pPr>
            <a:r>
              <a:rPr lang="en-IN" dirty="0">
                <a:ea typeface="Calibri" panose="020F0502020204030204" pitchFamily="34" charset="0"/>
                <a:cs typeface="Times New Roman" panose="02020603050405020304" pitchFamily="18" charset="0"/>
              </a:rPr>
              <a:t>Stand behind the victim </a:t>
            </a:r>
          </a:p>
          <a:p>
            <a:pPr marL="742950" lvl="1" indent="-285750">
              <a:buSzPct val="105000"/>
              <a:buFont typeface="Wingdings 3" pitchFamily="18" charset="2"/>
              <a:buChar char=""/>
            </a:pPr>
            <a:r>
              <a:rPr lang="en-IN" dirty="0">
                <a:ea typeface="Calibri" panose="020F0502020204030204" pitchFamily="34" charset="0"/>
                <a:cs typeface="Times New Roman" panose="02020603050405020304" pitchFamily="18" charset="0"/>
              </a:rPr>
              <a:t>Make a fist and place the thumb side of that hand against the victim’s abdomen, just above the navel and below the ribs. Grasp fist with the other hand. </a:t>
            </a:r>
          </a:p>
          <a:p>
            <a:pPr marL="742950" lvl="1" indent="-285750">
              <a:buSzPct val="105000"/>
              <a:buFont typeface="Wingdings 3" pitchFamily="18" charset="2"/>
              <a:buChar char=""/>
            </a:pPr>
            <a:r>
              <a:rPr lang="en-IN" dirty="0">
                <a:ea typeface="Calibri" panose="020F0502020204030204" pitchFamily="34" charset="0"/>
                <a:cs typeface="Times New Roman" panose="02020603050405020304" pitchFamily="18" charset="0"/>
              </a:rPr>
              <a:t>Quickly thrust inward and upward into the abdomen </a:t>
            </a:r>
            <a:endParaRPr lang="en-US" dirty="0">
              <a:ea typeface="Calibri" panose="020F0502020204030204" pitchFamily="34" charset="0"/>
              <a:cs typeface="Times New Roman" panose="02020603050405020304" pitchFamily="18" charset="0"/>
            </a:endParaRPr>
          </a:p>
          <a:p>
            <a:pPr marL="742950" lvl="1" indent="-285750">
              <a:buSzPct val="105000"/>
              <a:buFont typeface="Wingdings 3" pitchFamily="18" charset="2"/>
              <a:buChar char=""/>
            </a:pPr>
            <a:r>
              <a:rPr lang="en-IN" dirty="0">
                <a:ea typeface="Calibri" panose="020F0502020204030204" pitchFamily="34" charset="0"/>
                <a:cs typeface="Times New Roman" panose="02020603050405020304" pitchFamily="18" charset="0"/>
              </a:rPr>
              <a:t>Repeat thrusts until object is expelled or victim becomes unresponsive</a:t>
            </a:r>
            <a:endParaRPr lang="en-US" dirty="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1" b="4568"/>
          <a:stretch/>
        </p:blipFill>
        <p:spPr>
          <a:xfrm>
            <a:off x="5943600" y="4808977"/>
            <a:ext cx="2957679" cy="1591823"/>
          </a:xfrm>
          <a:prstGeom prst="rect">
            <a:avLst/>
          </a:prstGeom>
        </p:spPr>
      </p:pic>
      <p:sp>
        <p:nvSpPr>
          <p:cNvPr id="10" name="Rectangle 2"/>
          <p:cNvSpPr txBox="1">
            <a:spLocks noChangeArrowheads="1"/>
          </p:cNvSpPr>
          <p:nvPr/>
        </p:nvSpPr>
        <p:spPr>
          <a:xfrm>
            <a:off x="323850" y="609600"/>
            <a:ext cx="8496300" cy="65087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lvl="0" indent="-342900">
              <a:lnSpc>
                <a:spcPct val="115000"/>
              </a:lnSpc>
              <a:spcBef>
                <a:spcPts val="0"/>
              </a:spcBef>
              <a:spcAft>
                <a:spcPts val="1000"/>
              </a:spcAft>
            </a:pPr>
            <a:r>
              <a:rPr lang="en-IN" sz="3200" dirty="0">
                <a:ea typeface="Calibri" panose="020F0502020204030204" pitchFamily="34" charset="0"/>
                <a:cs typeface="Times New Roman" panose="02020603050405020304" pitchFamily="18" charset="0"/>
              </a:rPr>
              <a:t>BASIC FIRST AID INSTRUCTIONS</a:t>
            </a:r>
            <a:endParaRPr lang="en-US" sz="32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5690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413092"/>
            <a:ext cx="8763000" cy="376238"/>
          </a:xfrm>
          <a:prstGeom prst="rect">
            <a:avLst/>
          </a:prstGeom>
          <a:solidFill>
            <a:srgbClr val="9999F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L="285750" lvl="0" indent="-285750">
              <a:lnSpc>
                <a:spcPct val="115000"/>
              </a:lnSpc>
              <a:spcBef>
                <a:spcPts val="0"/>
              </a:spcBef>
              <a:spcAft>
                <a:spcPts val="1000"/>
              </a:spcAft>
            </a:pPr>
            <a:r>
              <a:rPr lang="en-IN" sz="2000" b="1" dirty="0">
                <a:ea typeface="Calibri" panose="020F0502020204030204" pitchFamily="34" charset="0"/>
                <a:cs typeface="Times New Roman" panose="02020603050405020304" pitchFamily="18" charset="0"/>
              </a:rPr>
              <a:t>Choking: severe airway blockage</a:t>
            </a:r>
          </a:p>
        </p:txBody>
      </p:sp>
      <p:sp>
        <p:nvSpPr>
          <p:cNvPr id="7" name="Rectangle 6"/>
          <p:cNvSpPr>
            <a:spLocks noChangeArrowheads="1"/>
          </p:cNvSpPr>
          <p:nvPr/>
        </p:nvSpPr>
        <p:spPr bwMode="gray">
          <a:xfrm>
            <a:off x="228600" y="1789330"/>
            <a:ext cx="8763000" cy="4687669"/>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108000" rIns="144000" bIns="144000"/>
          <a:lstStyle/>
          <a:p>
            <a:pPr marL="342900" indent="-342900">
              <a:lnSpc>
                <a:spcPct val="115000"/>
              </a:lnSpc>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Victim is unresponsive</a:t>
            </a:r>
          </a:p>
          <a:p>
            <a:pPr marL="800100" lvl="1" indent="-342900">
              <a:lnSpc>
                <a:spcPct val="115000"/>
              </a:lnSpc>
              <a:buSzPct val="105000"/>
              <a:buFont typeface="Wingdings 3" pitchFamily="18" charset="2"/>
              <a:buChar char=""/>
            </a:pPr>
            <a:r>
              <a:rPr lang="en-IN" dirty="0">
                <a:ea typeface="Calibri" panose="020F0502020204030204" pitchFamily="34" charset="0"/>
                <a:cs typeface="Times New Roman" panose="02020603050405020304" pitchFamily="18" charset="0"/>
              </a:rPr>
              <a:t>If needed, help the victim to the ground and alert Emergency Medical Service (EMS) / call on emergency number.</a:t>
            </a:r>
            <a:endParaRPr lang="en-US" dirty="0">
              <a:ea typeface="Calibri" panose="020F0502020204030204" pitchFamily="34" charset="0"/>
              <a:cs typeface="Times New Roman" panose="02020603050405020304" pitchFamily="18" charset="0"/>
            </a:endParaRPr>
          </a:p>
          <a:p>
            <a:pPr marL="800100" lvl="1" indent="-342900">
              <a:lnSpc>
                <a:spcPct val="115000"/>
              </a:lnSpc>
              <a:buSzPct val="105000"/>
              <a:buFont typeface="Wingdings 3" pitchFamily="18" charset="2"/>
              <a:buChar char=""/>
            </a:pPr>
            <a:r>
              <a:rPr lang="en-IN" dirty="0">
                <a:ea typeface="Calibri" panose="020F0502020204030204" pitchFamily="34" charset="0"/>
                <a:cs typeface="Times New Roman" panose="02020603050405020304" pitchFamily="18" charset="0"/>
              </a:rPr>
              <a:t>Begin chest thrusts as you would with CPR. Each time the airway is opened look for the object in the victim’s throat and if you can see it, remove it – being careful not to lodge the object further into the victim’s throat. </a:t>
            </a:r>
            <a:endParaRPr lang="en-US" dirty="0">
              <a:ea typeface="Calibri" panose="020F0502020204030204" pitchFamily="34" charset="0"/>
              <a:cs typeface="Times New Roman" panose="02020603050405020304" pitchFamily="18" charset="0"/>
            </a:endParaRPr>
          </a:p>
          <a:p>
            <a:pPr marL="800100" lvl="1" indent="-342900">
              <a:lnSpc>
                <a:spcPct val="115000"/>
              </a:lnSpc>
              <a:spcAft>
                <a:spcPts val="1000"/>
              </a:spcAft>
              <a:buSzPct val="105000"/>
              <a:buFont typeface="Wingdings 3" pitchFamily="18" charset="2"/>
              <a:buChar char=""/>
            </a:pPr>
            <a:r>
              <a:rPr lang="en-IN" dirty="0">
                <a:ea typeface="Calibri" panose="020F0502020204030204" pitchFamily="34" charset="0"/>
                <a:cs typeface="Times New Roman" panose="02020603050405020304" pitchFamily="18" charset="0"/>
              </a:rPr>
              <a:t>Continue chest thrusts until EMS / Paramedics arrive, or the victim shows signs of breathing /responsiveness.</a:t>
            </a:r>
            <a:endParaRPr lang="en-US" dirty="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b="7834"/>
          <a:stretch/>
        </p:blipFill>
        <p:spPr>
          <a:xfrm>
            <a:off x="5715000" y="4495800"/>
            <a:ext cx="3229135" cy="1905000"/>
          </a:xfrm>
          <a:prstGeom prst="rect">
            <a:avLst/>
          </a:prstGeom>
        </p:spPr>
      </p:pic>
      <p:sp>
        <p:nvSpPr>
          <p:cNvPr id="9" name="Rectangle 2"/>
          <p:cNvSpPr txBox="1">
            <a:spLocks noChangeArrowheads="1"/>
          </p:cNvSpPr>
          <p:nvPr/>
        </p:nvSpPr>
        <p:spPr>
          <a:xfrm>
            <a:off x="323850" y="609600"/>
            <a:ext cx="8496300" cy="65087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lvl="0" indent="-342900">
              <a:lnSpc>
                <a:spcPct val="115000"/>
              </a:lnSpc>
              <a:spcBef>
                <a:spcPts val="0"/>
              </a:spcBef>
              <a:spcAft>
                <a:spcPts val="1000"/>
              </a:spcAft>
            </a:pPr>
            <a:r>
              <a:rPr lang="en-IN" sz="3200" dirty="0">
                <a:latin typeface="+mn-lt"/>
                <a:ea typeface="Calibri" panose="020F0502020204030204" pitchFamily="34" charset="0"/>
                <a:cs typeface="Times New Roman" panose="02020603050405020304" pitchFamily="18" charset="0"/>
              </a:rPr>
              <a:t>BASIC FIRST AID INSTRUCTIONS</a:t>
            </a:r>
            <a:endParaRPr lang="en-US" sz="3200" dirty="0">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691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413092"/>
            <a:ext cx="8763000" cy="376238"/>
          </a:xfrm>
          <a:prstGeom prst="rect">
            <a:avLst/>
          </a:prstGeom>
          <a:solidFill>
            <a:srgbClr val="9999F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L="285750" marR="0" lvl="0" indent="-285750">
              <a:lnSpc>
                <a:spcPct val="115000"/>
              </a:lnSpc>
              <a:spcBef>
                <a:spcPts val="0"/>
              </a:spcBef>
              <a:spcAft>
                <a:spcPts val="1000"/>
              </a:spcAft>
            </a:pPr>
            <a:r>
              <a:rPr lang="en-IN" sz="2000" b="1" dirty="0">
                <a:ea typeface="Calibri" panose="020F0502020204030204" pitchFamily="34" charset="0"/>
                <a:cs typeface="Times New Roman" panose="02020603050405020304" pitchFamily="18" charset="0"/>
              </a:rPr>
              <a:t>Minor Wounds</a:t>
            </a:r>
          </a:p>
        </p:txBody>
      </p:sp>
      <p:sp>
        <p:nvSpPr>
          <p:cNvPr id="7" name="Rectangle 6"/>
          <p:cNvSpPr>
            <a:spLocks noChangeArrowheads="1"/>
          </p:cNvSpPr>
          <p:nvPr/>
        </p:nvSpPr>
        <p:spPr bwMode="gray">
          <a:xfrm>
            <a:off x="228600" y="1789330"/>
            <a:ext cx="8763000" cy="4687669"/>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108000" rIns="144000" bIns="144000"/>
          <a:lstStyle/>
          <a:p>
            <a:pPr marL="285750" indent="-285750">
              <a:lnSpc>
                <a:spcPct val="115000"/>
              </a:lnSpc>
              <a:spcAft>
                <a:spcPts val="1000"/>
              </a:spcAft>
              <a:buSzPct val="105000"/>
              <a:buFont typeface="Wingdings 3" pitchFamily="18" charset="2"/>
              <a:buChar char="p"/>
            </a:pPr>
            <a:r>
              <a:rPr lang="en-IN" dirty="0">
                <a:ea typeface="Calibri" panose="020F0502020204030204" pitchFamily="34" charset="0"/>
                <a:cs typeface="Times New Roman" panose="02020603050405020304" pitchFamily="18" charset="0"/>
              </a:rPr>
              <a:t>Minor wounds include abrasions, lacerations, punctures and incisions. The most significant issues to consider with any open wound are control of bleeding and infection.</a:t>
            </a:r>
            <a:endParaRPr lang="en-US" dirty="0">
              <a:ea typeface="Calibri" panose="020F0502020204030204" pitchFamily="34" charset="0"/>
              <a:cs typeface="Times New Roman" panose="02020603050405020304" pitchFamily="18" charset="0"/>
            </a:endParaRPr>
          </a:p>
          <a:p>
            <a:pPr marL="285750" indent="-285750">
              <a:lnSpc>
                <a:spcPct val="115000"/>
              </a:lnSpc>
              <a:spcAft>
                <a:spcPts val="1000"/>
              </a:spcAft>
              <a:buSzPct val="105000"/>
              <a:buFont typeface="Wingdings 3" pitchFamily="18" charset="2"/>
              <a:buChar char="p"/>
            </a:pPr>
            <a:r>
              <a:rPr lang="en-IN" dirty="0">
                <a:ea typeface="Calibri" panose="020F0502020204030204" pitchFamily="34" charset="0"/>
                <a:cs typeface="Times New Roman" panose="02020603050405020304" pitchFamily="18" charset="0"/>
              </a:rPr>
              <a:t>Signs and Symptoms:</a:t>
            </a:r>
            <a:endParaRPr lang="en-US" dirty="0">
              <a:ea typeface="Calibri" panose="020F0502020204030204" pitchFamily="34" charset="0"/>
              <a:cs typeface="Times New Roman" panose="02020603050405020304" pitchFamily="18" charset="0"/>
            </a:endParaRPr>
          </a:p>
          <a:p>
            <a:pPr marL="800100" lvl="1" indent="-342900">
              <a:lnSpc>
                <a:spcPct val="115000"/>
              </a:lnSpc>
              <a:buSzPct val="105000"/>
              <a:buFont typeface="Wingdings 3" pitchFamily="18" charset="2"/>
              <a:buChar char=""/>
            </a:pPr>
            <a:r>
              <a:rPr lang="en-IN" dirty="0">
                <a:ea typeface="Calibri" panose="020F0502020204030204" pitchFamily="34" charset="0"/>
                <a:cs typeface="Times New Roman" panose="02020603050405020304" pitchFamily="18" charset="0"/>
              </a:rPr>
              <a:t>Break, cut or opening in the skin </a:t>
            </a:r>
            <a:endParaRPr lang="en-US" dirty="0">
              <a:ea typeface="Calibri" panose="020F0502020204030204" pitchFamily="34" charset="0"/>
              <a:cs typeface="Times New Roman" panose="02020603050405020304" pitchFamily="18" charset="0"/>
            </a:endParaRPr>
          </a:p>
          <a:p>
            <a:pPr marL="800100" lvl="1" indent="-342900">
              <a:lnSpc>
                <a:spcPct val="115000"/>
              </a:lnSpc>
              <a:buSzPct val="105000"/>
              <a:buFont typeface="Wingdings 3" pitchFamily="18" charset="2"/>
              <a:buChar char=""/>
            </a:pPr>
            <a:r>
              <a:rPr lang="en-IN" dirty="0">
                <a:ea typeface="Calibri" panose="020F0502020204030204" pitchFamily="34" charset="0"/>
                <a:cs typeface="Times New Roman" panose="02020603050405020304" pitchFamily="18" charset="0"/>
              </a:rPr>
              <a:t>Bleeding – may be minor, moderate or severe </a:t>
            </a:r>
            <a:endParaRPr lang="en-US" dirty="0">
              <a:ea typeface="Calibri" panose="020F0502020204030204" pitchFamily="34" charset="0"/>
              <a:cs typeface="Times New Roman" panose="02020603050405020304" pitchFamily="18" charset="0"/>
            </a:endParaRPr>
          </a:p>
          <a:p>
            <a:pPr marL="800100" lvl="1" indent="-342900">
              <a:lnSpc>
                <a:spcPct val="115000"/>
              </a:lnSpc>
              <a:buSzPct val="105000"/>
              <a:buFont typeface="Wingdings 3" pitchFamily="18" charset="2"/>
              <a:buChar char=""/>
            </a:pPr>
            <a:r>
              <a:rPr lang="en-IN" dirty="0">
                <a:ea typeface="Calibri" panose="020F0502020204030204" pitchFamily="34" charset="0"/>
                <a:cs typeface="Times New Roman" panose="02020603050405020304" pitchFamily="18" charset="0"/>
              </a:rPr>
              <a:t>Bruising and pain</a:t>
            </a:r>
            <a:endParaRPr lang="en-US" dirty="0">
              <a:ea typeface="Calibri" panose="020F0502020204030204" pitchFamily="34" charset="0"/>
              <a:cs typeface="Times New Roman" panose="02020603050405020304" pitchFamily="18" charset="0"/>
            </a:endParaRPr>
          </a:p>
          <a:p>
            <a:pPr marL="800100" lvl="1" indent="-342900">
              <a:lnSpc>
                <a:spcPct val="115000"/>
              </a:lnSpc>
              <a:buSzPct val="105000"/>
              <a:buFont typeface="Wingdings 3" pitchFamily="18" charset="2"/>
              <a:buChar char=""/>
            </a:pPr>
            <a:r>
              <a:rPr lang="en-IN" dirty="0">
                <a:ea typeface="Calibri" panose="020F0502020204030204" pitchFamily="34" charset="0"/>
                <a:cs typeface="Times New Roman" panose="02020603050405020304" pitchFamily="18" charset="0"/>
              </a:rPr>
              <a:t>Infection </a:t>
            </a:r>
            <a:endParaRPr lang="en-US" dirty="0">
              <a:ea typeface="Calibri" panose="020F0502020204030204" pitchFamily="34" charset="0"/>
              <a:cs typeface="Times New Roman" panose="02020603050405020304" pitchFamily="18" charset="0"/>
            </a:endParaRPr>
          </a:p>
          <a:p>
            <a:pPr marL="800100" lvl="1" indent="-342900">
              <a:lnSpc>
                <a:spcPct val="115000"/>
              </a:lnSpc>
              <a:spcAft>
                <a:spcPts val="1000"/>
              </a:spcAft>
              <a:buSzPct val="105000"/>
              <a:buFont typeface="Wingdings 3" pitchFamily="18" charset="2"/>
              <a:buChar char=""/>
            </a:pPr>
            <a:r>
              <a:rPr lang="en-IN" dirty="0">
                <a:ea typeface="Calibri" panose="020F0502020204030204" pitchFamily="34" charset="0"/>
                <a:cs typeface="Times New Roman" panose="02020603050405020304" pitchFamily="18" charset="0"/>
              </a:rPr>
              <a:t>Progressing shock</a:t>
            </a:r>
            <a:endParaRPr lang="en-US" dirty="0">
              <a:ea typeface="Calibri" panose="020F0502020204030204" pitchFamily="34" charset="0"/>
              <a:cs typeface="Times New Roman" panose="02020603050405020304" pitchFamily="18" charset="0"/>
            </a:endParaRPr>
          </a:p>
          <a:p>
            <a:pPr>
              <a:lnSpc>
                <a:spcPct val="115000"/>
              </a:lnSpc>
              <a:spcAft>
                <a:spcPts val="1000"/>
              </a:spcAft>
              <a:buSzPct val="105000"/>
            </a:pP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323850" y="609600"/>
            <a:ext cx="8496300" cy="65087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lvl="0" indent="-342900">
              <a:lnSpc>
                <a:spcPct val="115000"/>
              </a:lnSpc>
              <a:spcBef>
                <a:spcPts val="0"/>
              </a:spcBef>
              <a:spcAft>
                <a:spcPts val="1000"/>
              </a:spcAft>
            </a:pPr>
            <a:r>
              <a:rPr lang="en-IN" sz="3200" dirty="0">
                <a:latin typeface="+mn-lt"/>
                <a:ea typeface="Calibri" panose="020F0502020204030204" pitchFamily="34" charset="0"/>
                <a:cs typeface="Times New Roman" panose="02020603050405020304" pitchFamily="18" charset="0"/>
              </a:rPr>
              <a:t>BASIC FIRST AID INSTRUCTIONS</a:t>
            </a:r>
            <a:endParaRPr lang="en-US" sz="3200" dirty="0">
              <a:latin typeface="+mn-lt"/>
              <a:ea typeface="Calibri" panose="020F0502020204030204" pitchFamily="34" charset="0"/>
              <a:cs typeface="Times New Roman" panose="02020603050405020304" pitchFamily="18" charset="0"/>
            </a:endParaRPr>
          </a:p>
        </p:txBody>
      </p:sp>
      <p:pic>
        <p:nvPicPr>
          <p:cNvPr id="5" name="Picture 4" descr="Image result for Minor Wound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4059089"/>
            <a:ext cx="2190750" cy="2265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990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413092"/>
            <a:ext cx="8763000" cy="376238"/>
          </a:xfrm>
          <a:prstGeom prst="rect">
            <a:avLst/>
          </a:prstGeom>
          <a:solidFill>
            <a:srgbClr val="9999F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L="285750" marR="0" lvl="0" indent="-285750">
              <a:lnSpc>
                <a:spcPct val="115000"/>
              </a:lnSpc>
              <a:spcBef>
                <a:spcPts val="0"/>
              </a:spcBef>
              <a:spcAft>
                <a:spcPts val="1000"/>
              </a:spcAft>
            </a:pPr>
            <a:r>
              <a:rPr lang="en-IN" sz="2000" b="1" dirty="0">
                <a:ea typeface="Calibri" panose="020F0502020204030204" pitchFamily="34" charset="0"/>
                <a:cs typeface="Times New Roman" panose="02020603050405020304" pitchFamily="18" charset="0"/>
              </a:rPr>
              <a:t>Minor Wounds</a:t>
            </a:r>
          </a:p>
        </p:txBody>
      </p:sp>
      <p:sp>
        <p:nvSpPr>
          <p:cNvPr id="7" name="Rectangle 6"/>
          <p:cNvSpPr>
            <a:spLocks noChangeArrowheads="1"/>
          </p:cNvSpPr>
          <p:nvPr/>
        </p:nvSpPr>
        <p:spPr bwMode="gray">
          <a:xfrm>
            <a:off x="228600" y="1789330"/>
            <a:ext cx="8763000" cy="4687669"/>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108000" rIns="144000" bIns="144000"/>
          <a:lstStyle/>
          <a:p>
            <a:pPr marL="285750" indent="-285750">
              <a:lnSpc>
                <a:spcPct val="115000"/>
              </a:lnSpc>
              <a:spcAft>
                <a:spcPts val="1000"/>
              </a:spcAft>
              <a:buSzPct val="105000"/>
              <a:buFont typeface="Wingdings 3" pitchFamily="18" charset="2"/>
              <a:buChar char="p"/>
            </a:pPr>
            <a:r>
              <a:rPr lang="en-IN" dirty="0">
                <a:ea typeface="Calibri" panose="020F0502020204030204" pitchFamily="34" charset="0"/>
                <a:cs typeface="Times New Roman" panose="02020603050405020304" pitchFamily="18" charset="0"/>
              </a:rPr>
              <a:t>First Aid:</a:t>
            </a:r>
            <a:endParaRPr lang="en-US" dirty="0">
              <a:ea typeface="Calibri" panose="020F0502020204030204" pitchFamily="34" charset="0"/>
              <a:cs typeface="Times New Roman" panose="02020603050405020304" pitchFamily="18" charset="0"/>
            </a:endParaRPr>
          </a:p>
          <a:p>
            <a:pPr marL="800100" lvl="1" indent="-342900">
              <a:lnSpc>
                <a:spcPct val="115000"/>
              </a:lnSpc>
              <a:buSzPct val="105000"/>
              <a:buFont typeface="Wingdings 3" pitchFamily="18" charset="2"/>
              <a:buChar char=""/>
            </a:pPr>
            <a:r>
              <a:rPr lang="en-IN" dirty="0">
                <a:ea typeface="Calibri" panose="020F0502020204030204" pitchFamily="34" charset="0"/>
                <a:cs typeface="Times New Roman" panose="02020603050405020304" pitchFamily="18" charset="0"/>
              </a:rPr>
              <a:t>If bleeding, apply direct pressure with a clean cloth or absorbent pad </a:t>
            </a:r>
            <a:endParaRPr lang="en-US" dirty="0">
              <a:ea typeface="Calibri" panose="020F0502020204030204" pitchFamily="34" charset="0"/>
              <a:cs typeface="Times New Roman" panose="02020603050405020304" pitchFamily="18" charset="0"/>
            </a:endParaRPr>
          </a:p>
          <a:p>
            <a:pPr marL="800100" lvl="1" indent="-342900">
              <a:lnSpc>
                <a:spcPct val="115000"/>
              </a:lnSpc>
              <a:buSzPct val="105000"/>
              <a:buFont typeface="Wingdings 3" pitchFamily="18" charset="2"/>
              <a:buChar char=""/>
            </a:pPr>
            <a:r>
              <a:rPr lang="en-IN" dirty="0">
                <a:ea typeface="Calibri" panose="020F0502020204030204" pitchFamily="34" charset="0"/>
                <a:cs typeface="Times New Roman" panose="02020603050405020304" pitchFamily="18" charset="0"/>
              </a:rPr>
              <a:t>Wash area with antibacterial soap and clean until there appears to be no foreign matter in the wound </a:t>
            </a:r>
            <a:endParaRPr lang="en-US" dirty="0">
              <a:ea typeface="Calibri" panose="020F0502020204030204" pitchFamily="34" charset="0"/>
              <a:cs typeface="Times New Roman" panose="02020603050405020304" pitchFamily="18" charset="0"/>
            </a:endParaRPr>
          </a:p>
          <a:p>
            <a:pPr marL="800100" lvl="1" indent="-342900">
              <a:lnSpc>
                <a:spcPct val="115000"/>
              </a:lnSpc>
              <a:spcAft>
                <a:spcPts val="1000"/>
              </a:spcAft>
              <a:buSzPct val="105000"/>
              <a:buFont typeface="Wingdings 3" pitchFamily="18" charset="2"/>
              <a:buChar char=""/>
            </a:pPr>
            <a:r>
              <a:rPr lang="en-IN" dirty="0">
                <a:ea typeface="Calibri" panose="020F0502020204030204" pitchFamily="34" charset="0"/>
                <a:cs typeface="Times New Roman" panose="02020603050405020304" pitchFamily="18" charset="0"/>
              </a:rPr>
              <a:t>Cover area with an adhesive bandage or gauze wrap.</a:t>
            </a: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323850" y="609600"/>
            <a:ext cx="8496300" cy="65087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lvl="0" indent="-342900">
              <a:lnSpc>
                <a:spcPct val="115000"/>
              </a:lnSpc>
              <a:spcBef>
                <a:spcPts val="0"/>
              </a:spcBef>
              <a:spcAft>
                <a:spcPts val="1000"/>
              </a:spcAft>
            </a:pPr>
            <a:r>
              <a:rPr lang="en-IN" sz="3200" dirty="0">
                <a:latin typeface="+mn-lt"/>
                <a:ea typeface="Calibri" panose="020F0502020204030204" pitchFamily="34" charset="0"/>
                <a:cs typeface="Times New Roman" panose="02020603050405020304" pitchFamily="18" charset="0"/>
              </a:rPr>
              <a:t>BASIC FIRST AID INSTRUCTIONS</a:t>
            </a:r>
            <a:endParaRPr lang="en-US" sz="3200" dirty="0">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5549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413092"/>
            <a:ext cx="8763000" cy="376238"/>
          </a:xfrm>
          <a:prstGeom prst="rect">
            <a:avLst/>
          </a:prstGeom>
          <a:solidFill>
            <a:srgbClr val="9999F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spcAft>
                <a:spcPts val="1000"/>
              </a:spcAft>
              <a:buSzPct val="105000"/>
            </a:pPr>
            <a:r>
              <a:rPr lang="en-IN" sz="2000" b="1" dirty="0">
                <a:ea typeface="Calibri" panose="020F0502020204030204" pitchFamily="34" charset="0"/>
                <a:cs typeface="Times New Roman" panose="02020603050405020304" pitchFamily="18" charset="0"/>
              </a:rPr>
              <a:t>Shock</a:t>
            </a:r>
          </a:p>
        </p:txBody>
      </p:sp>
      <p:sp>
        <p:nvSpPr>
          <p:cNvPr id="7" name="Rectangle 6"/>
          <p:cNvSpPr>
            <a:spLocks noChangeArrowheads="1"/>
          </p:cNvSpPr>
          <p:nvPr/>
        </p:nvSpPr>
        <p:spPr bwMode="gray">
          <a:xfrm>
            <a:off x="228600" y="1789330"/>
            <a:ext cx="8763000" cy="4687669"/>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108000" rIns="144000" bIns="144000"/>
          <a:lstStyle/>
          <a:p>
            <a:pPr marL="285750" indent="-285750">
              <a:lnSpc>
                <a:spcPts val="1900"/>
              </a:lnSpc>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Shock develops when not enough blood flows to the vital organs of the body. </a:t>
            </a:r>
          </a:p>
          <a:p>
            <a:pPr marL="285750" indent="-285750">
              <a:lnSpc>
                <a:spcPts val="1900"/>
              </a:lnSpc>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Victims with shock may stop responding. Common causes of shock are:</a:t>
            </a:r>
            <a:endParaRPr lang="en-US" dirty="0">
              <a:ea typeface="Calibri" panose="020F0502020204030204" pitchFamily="34" charset="0"/>
              <a:cs typeface="Times New Roman" panose="02020603050405020304" pitchFamily="18" charset="0"/>
            </a:endParaRPr>
          </a:p>
          <a:p>
            <a:pPr marL="800100" lvl="1" indent="-342900">
              <a:lnSpc>
                <a:spcPts val="1900"/>
              </a:lnSpc>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Severe bleeding </a:t>
            </a:r>
            <a:endParaRPr lang="en-US" dirty="0">
              <a:ea typeface="Calibri" panose="020F0502020204030204" pitchFamily="34" charset="0"/>
              <a:cs typeface="Times New Roman" panose="02020603050405020304" pitchFamily="18" charset="0"/>
            </a:endParaRPr>
          </a:p>
          <a:p>
            <a:pPr marL="800100" lvl="1" indent="-342900">
              <a:lnSpc>
                <a:spcPts val="1900"/>
              </a:lnSpc>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Nervous system injuries </a:t>
            </a:r>
            <a:endParaRPr lang="en-US" dirty="0">
              <a:ea typeface="Calibri" panose="020F0502020204030204" pitchFamily="34" charset="0"/>
              <a:cs typeface="Times New Roman" panose="02020603050405020304" pitchFamily="18" charset="0"/>
            </a:endParaRPr>
          </a:p>
          <a:p>
            <a:pPr marL="800100" lvl="1" indent="-342900">
              <a:lnSpc>
                <a:spcPts val="1900"/>
              </a:lnSpc>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Heart attack or other heart problem </a:t>
            </a:r>
            <a:endParaRPr lang="en-US" dirty="0">
              <a:ea typeface="Calibri" panose="020F0502020204030204" pitchFamily="34" charset="0"/>
              <a:cs typeface="Times New Roman" panose="02020603050405020304" pitchFamily="18" charset="0"/>
            </a:endParaRPr>
          </a:p>
          <a:p>
            <a:pPr marL="800100" lvl="1" indent="-342900">
              <a:lnSpc>
                <a:spcPts val="1900"/>
              </a:lnSpc>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Severe burns </a:t>
            </a:r>
            <a:endParaRPr lang="en-US" dirty="0">
              <a:ea typeface="Calibri" panose="020F0502020204030204" pitchFamily="34" charset="0"/>
              <a:cs typeface="Times New Roman" panose="02020603050405020304" pitchFamily="18" charset="0"/>
            </a:endParaRPr>
          </a:p>
          <a:p>
            <a:pPr marL="800100" lvl="1" indent="-342900">
              <a:lnSpc>
                <a:spcPts val="1900"/>
              </a:lnSpc>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Severe allergic reaction </a:t>
            </a:r>
            <a:endParaRPr lang="en-US" dirty="0">
              <a:ea typeface="Calibri" panose="020F0502020204030204" pitchFamily="34" charset="0"/>
              <a:cs typeface="Times New Roman" panose="02020603050405020304" pitchFamily="18" charset="0"/>
            </a:endParaRPr>
          </a:p>
          <a:p>
            <a:pPr marL="800100" lvl="1" indent="-342900">
              <a:lnSpc>
                <a:spcPts val="1900"/>
              </a:lnSpc>
              <a:spcAft>
                <a:spcPts val="1000"/>
              </a:spcAft>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Dehydration</a:t>
            </a:r>
            <a:endParaRPr lang="en-US" dirty="0">
              <a:ea typeface="Calibri" panose="020F0502020204030204" pitchFamily="34" charset="0"/>
              <a:cs typeface="Times New Roman" panose="02020603050405020304" pitchFamily="18" charset="0"/>
            </a:endParaRPr>
          </a:p>
          <a:p>
            <a:pPr marL="285750" indent="-285750">
              <a:lnSpc>
                <a:spcPts val="1900"/>
              </a:lnSpc>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Signs and Symptoms:</a:t>
            </a:r>
            <a:endParaRPr lang="en-US" dirty="0">
              <a:ea typeface="Calibri" panose="020F0502020204030204" pitchFamily="34" charset="0"/>
              <a:cs typeface="Times New Roman" panose="02020603050405020304" pitchFamily="18" charset="0"/>
            </a:endParaRPr>
          </a:p>
          <a:p>
            <a:pPr marL="800100" lvl="1" indent="-342900">
              <a:lnSpc>
                <a:spcPts val="1900"/>
              </a:lnSpc>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Dizziness, faint or weak feeling </a:t>
            </a:r>
            <a:endParaRPr lang="en-US" dirty="0">
              <a:ea typeface="Calibri" panose="020F0502020204030204" pitchFamily="34" charset="0"/>
              <a:cs typeface="Times New Roman" panose="02020603050405020304" pitchFamily="18" charset="0"/>
            </a:endParaRPr>
          </a:p>
          <a:p>
            <a:pPr marL="800100" lvl="1" indent="-342900">
              <a:lnSpc>
                <a:spcPts val="1900"/>
              </a:lnSpc>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Rapid, shallow breathing </a:t>
            </a:r>
            <a:endParaRPr lang="en-US" dirty="0">
              <a:ea typeface="Calibri" panose="020F0502020204030204" pitchFamily="34" charset="0"/>
              <a:cs typeface="Times New Roman" panose="02020603050405020304" pitchFamily="18" charset="0"/>
            </a:endParaRPr>
          </a:p>
          <a:p>
            <a:pPr marL="800100" lvl="1" indent="-342900">
              <a:lnSpc>
                <a:spcPts val="1900"/>
              </a:lnSpc>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Anxiety, restlessness, agitation, or confusion </a:t>
            </a:r>
            <a:endParaRPr lang="en-US" dirty="0">
              <a:ea typeface="Calibri" panose="020F0502020204030204" pitchFamily="34" charset="0"/>
              <a:cs typeface="Times New Roman" panose="02020603050405020304" pitchFamily="18" charset="0"/>
            </a:endParaRPr>
          </a:p>
          <a:p>
            <a:pPr marL="800100" lvl="1" indent="-342900">
              <a:lnSpc>
                <a:spcPts val="1900"/>
              </a:lnSpc>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Cool and clammy to the touch </a:t>
            </a:r>
            <a:endParaRPr lang="en-US" dirty="0">
              <a:ea typeface="Calibri" panose="020F0502020204030204" pitchFamily="34" charset="0"/>
              <a:cs typeface="Times New Roman" panose="02020603050405020304" pitchFamily="18" charset="0"/>
            </a:endParaRPr>
          </a:p>
          <a:p>
            <a:pPr marL="800100" lvl="1" indent="-342900">
              <a:lnSpc>
                <a:spcPts val="1900"/>
              </a:lnSpc>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Pale or greyish skin </a:t>
            </a:r>
            <a:endParaRPr lang="en-US" dirty="0">
              <a:ea typeface="Calibri" panose="020F0502020204030204" pitchFamily="34" charset="0"/>
              <a:cs typeface="Times New Roman" panose="02020603050405020304" pitchFamily="18" charset="0"/>
            </a:endParaRPr>
          </a:p>
          <a:p>
            <a:pPr marL="800100" lvl="1" indent="-342900">
              <a:lnSpc>
                <a:spcPts val="1900"/>
              </a:lnSpc>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Thirst </a:t>
            </a:r>
            <a:endParaRPr lang="en-US" dirty="0">
              <a:ea typeface="Calibri" panose="020F0502020204030204" pitchFamily="34" charset="0"/>
              <a:cs typeface="Times New Roman" panose="02020603050405020304" pitchFamily="18" charset="0"/>
            </a:endParaRPr>
          </a:p>
          <a:p>
            <a:pPr marL="800100" lvl="1" indent="-342900">
              <a:lnSpc>
                <a:spcPts val="1900"/>
              </a:lnSpc>
              <a:spcAft>
                <a:spcPts val="1000"/>
              </a:spcAft>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Nausea or vomiting</a:t>
            </a: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323850" y="609600"/>
            <a:ext cx="8496300" cy="65087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lvl="0" indent="-342900">
              <a:lnSpc>
                <a:spcPct val="115000"/>
              </a:lnSpc>
              <a:spcBef>
                <a:spcPts val="0"/>
              </a:spcBef>
              <a:spcAft>
                <a:spcPts val="1000"/>
              </a:spcAft>
            </a:pPr>
            <a:r>
              <a:rPr lang="en-IN" sz="3200" dirty="0">
                <a:latin typeface="+mn-lt"/>
                <a:ea typeface="Calibri" panose="020F0502020204030204" pitchFamily="34" charset="0"/>
                <a:cs typeface="Times New Roman" panose="02020603050405020304" pitchFamily="18" charset="0"/>
              </a:rPr>
              <a:t>BASIC FIRST AID INSTRUCTIONS</a:t>
            </a:r>
            <a:endParaRPr lang="en-US" sz="3200" dirty="0">
              <a:latin typeface="+mn-lt"/>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18459" y="3962400"/>
            <a:ext cx="3485841" cy="2362200"/>
          </a:xfrm>
          <a:prstGeom prst="rect">
            <a:avLst/>
          </a:prstGeom>
        </p:spPr>
      </p:pic>
    </p:spTree>
    <p:extLst>
      <p:ext uri="{BB962C8B-B14F-4D97-AF65-F5344CB8AC3E}">
        <p14:creationId xmlns:p14="http://schemas.microsoft.com/office/powerpoint/2010/main" val="392995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413092"/>
            <a:ext cx="8763000" cy="376238"/>
          </a:xfrm>
          <a:prstGeom prst="rect">
            <a:avLst/>
          </a:prstGeom>
          <a:solidFill>
            <a:srgbClr val="9999F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spcAft>
                <a:spcPts val="1000"/>
              </a:spcAft>
              <a:buSzPct val="105000"/>
            </a:pPr>
            <a:r>
              <a:rPr lang="en-IN" sz="2000" b="1" dirty="0">
                <a:ea typeface="Calibri" panose="020F0502020204030204" pitchFamily="34" charset="0"/>
                <a:cs typeface="Times New Roman" panose="02020603050405020304" pitchFamily="18" charset="0"/>
              </a:rPr>
              <a:t>Shock</a:t>
            </a:r>
          </a:p>
        </p:txBody>
      </p:sp>
      <p:sp>
        <p:nvSpPr>
          <p:cNvPr id="7" name="Rectangle 6"/>
          <p:cNvSpPr>
            <a:spLocks noChangeArrowheads="1"/>
          </p:cNvSpPr>
          <p:nvPr/>
        </p:nvSpPr>
        <p:spPr bwMode="gray">
          <a:xfrm>
            <a:off x="228600" y="1789330"/>
            <a:ext cx="8763000" cy="4687669"/>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108000" rIns="144000" bIns="144000"/>
          <a:lstStyle/>
          <a:p>
            <a:pPr marL="285750" indent="-285750">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 First Aid:</a:t>
            </a:r>
            <a:endParaRPr lang="en-US" dirty="0">
              <a:ea typeface="Calibri" panose="020F0502020204030204" pitchFamily="34" charset="0"/>
              <a:cs typeface="Times New Roman" panose="02020603050405020304" pitchFamily="18" charset="0"/>
            </a:endParaRPr>
          </a:p>
          <a:p>
            <a:pPr marL="800100" lvl="1" indent="-342900">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Help person lie on their back. </a:t>
            </a:r>
            <a:endParaRPr lang="en-US" dirty="0">
              <a:ea typeface="Calibri" panose="020F0502020204030204" pitchFamily="34" charset="0"/>
              <a:cs typeface="Times New Roman" panose="02020603050405020304" pitchFamily="18" charset="0"/>
            </a:endParaRPr>
          </a:p>
          <a:p>
            <a:pPr marL="800100" lvl="1" indent="-342900">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Keep victim lying flat with feet slightly elevated if possible. </a:t>
            </a:r>
            <a:endParaRPr lang="en-US" dirty="0">
              <a:ea typeface="Calibri" panose="020F0502020204030204" pitchFamily="34" charset="0"/>
              <a:cs typeface="Times New Roman" panose="02020603050405020304" pitchFamily="18" charset="0"/>
            </a:endParaRPr>
          </a:p>
          <a:p>
            <a:pPr marL="800100" lvl="1" indent="-342900">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Cover person to keep them warm, but prevent overheating. </a:t>
            </a:r>
            <a:endParaRPr lang="en-US" dirty="0">
              <a:ea typeface="Calibri" panose="020F0502020204030204" pitchFamily="34" charset="0"/>
              <a:cs typeface="Times New Roman" panose="02020603050405020304" pitchFamily="18" charset="0"/>
            </a:endParaRPr>
          </a:p>
          <a:p>
            <a:pPr marL="800100" lvl="1" indent="-342900">
              <a:spcAft>
                <a:spcPts val="1000"/>
              </a:spcAft>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Ensure an open airway for victim and adequate breathing.</a:t>
            </a:r>
            <a:endParaRPr lang="en-US" dirty="0">
              <a:ea typeface="Calibri" panose="020F0502020204030204" pitchFamily="34" charset="0"/>
              <a:cs typeface="Times New Roman" panose="02020603050405020304" pitchFamily="18" charset="0"/>
            </a:endParaRPr>
          </a:p>
          <a:p>
            <a:pPr marL="285750" indent="-285750">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 Monitor victim and administer CPR if necessary</a:t>
            </a:r>
            <a:endParaRPr lang="en-US" dirty="0"/>
          </a:p>
        </p:txBody>
      </p:sp>
      <p:sp>
        <p:nvSpPr>
          <p:cNvPr id="8" name="Rectangle 2"/>
          <p:cNvSpPr txBox="1">
            <a:spLocks noChangeArrowheads="1"/>
          </p:cNvSpPr>
          <p:nvPr/>
        </p:nvSpPr>
        <p:spPr>
          <a:xfrm>
            <a:off x="323850" y="609600"/>
            <a:ext cx="8496300" cy="65087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lvl="0" indent="-342900">
              <a:lnSpc>
                <a:spcPct val="115000"/>
              </a:lnSpc>
              <a:spcBef>
                <a:spcPts val="0"/>
              </a:spcBef>
              <a:spcAft>
                <a:spcPts val="1000"/>
              </a:spcAft>
            </a:pPr>
            <a:r>
              <a:rPr lang="en-IN" sz="3200" dirty="0">
                <a:latin typeface="+mn-lt"/>
                <a:ea typeface="Calibri" panose="020F0502020204030204" pitchFamily="34" charset="0"/>
                <a:cs typeface="Times New Roman" panose="02020603050405020304" pitchFamily="18" charset="0"/>
              </a:rPr>
              <a:t>BASIC FIRST AID INSTRUCTIONS</a:t>
            </a:r>
            <a:endParaRPr lang="en-US" sz="3200" dirty="0">
              <a:latin typeface="+mn-lt"/>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18459" y="3962400"/>
            <a:ext cx="3485841" cy="2362200"/>
          </a:xfrm>
          <a:prstGeom prst="rect">
            <a:avLst/>
          </a:prstGeom>
        </p:spPr>
      </p:pic>
    </p:spTree>
    <p:extLst>
      <p:ext uri="{BB962C8B-B14F-4D97-AF65-F5344CB8AC3E}">
        <p14:creationId xmlns:p14="http://schemas.microsoft.com/office/powerpoint/2010/main" val="3398550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413092"/>
            <a:ext cx="8763000" cy="376238"/>
          </a:xfrm>
          <a:prstGeom prst="rect">
            <a:avLst/>
          </a:prstGeom>
          <a:solidFill>
            <a:srgbClr val="9999F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spcAft>
                <a:spcPts val="1000"/>
              </a:spcAft>
              <a:buSzPct val="105000"/>
            </a:pPr>
            <a:r>
              <a:rPr lang="en-IN" sz="2000" b="1" dirty="0">
                <a:solidFill>
                  <a:schemeClr val="tx1">
                    <a:lumMod val="95000"/>
                    <a:lumOff val="5000"/>
                  </a:schemeClr>
                </a:solidFill>
                <a:ea typeface="Calibri" panose="020F0502020204030204" pitchFamily="34" charset="0"/>
                <a:cs typeface="Times New Roman" panose="02020603050405020304" pitchFamily="18" charset="0"/>
              </a:rPr>
              <a:t>Bruising</a:t>
            </a:r>
            <a:endParaRPr lang="en-IN" sz="2000" b="1"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28600" y="1789330"/>
            <a:ext cx="8763000" cy="4687669"/>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108000" rIns="144000" bIns="144000"/>
          <a:lstStyle/>
          <a:p>
            <a:pPr marL="342900" lvl="0" indent="-342900">
              <a:spcBef>
                <a:spcPct val="20000"/>
              </a:spcBef>
              <a:buSzPct val="105000"/>
              <a:buFont typeface="Wingdings 3" pitchFamily="18" charset="2"/>
              <a:buChar char="p"/>
              <a:defRPr/>
            </a:pPr>
            <a:r>
              <a:rPr lang="en-IN" dirty="0">
                <a:solidFill>
                  <a:schemeClr val="tx1">
                    <a:lumMod val="95000"/>
                    <a:lumOff val="5000"/>
                  </a:schemeClr>
                </a:solidFill>
                <a:ea typeface="Calibri" panose="020F0502020204030204" pitchFamily="34" charset="0"/>
                <a:cs typeface="Times New Roman" panose="02020603050405020304" pitchFamily="18" charset="0"/>
              </a:rPr>
              <a:t>Caused by broken blood vessels leaking blood under the skin. Bruising can be minimal or large and severe.</a:t>
            </a:r>
            <a:endParaRPr lang="en-US" dirty="0">
              <a:solidFill>
                <a:schemeClr val="tx1">
                  <a:lumMod val="95000"/>
                  <a:lumOff val="5000"/>
                </a:schemeClr>
              </a:solidFill>
              <a:cs typeface="Times New Roman" panose="02020603050405020304" pitchFamily="18" charset="0"/>
            </a:endParaRPr>
          </a:p>
          <a:p>
            <a:pPr lvl="0">
              <a:buSzPct val="105000"/>
              <a:buFont typeface="Wingdings 3" pitchFamily="18" charset="2"/>
              <a:buChar char="p"/>
            </a:pPr>
            <a:r>
              <a:rPr lang="en-IN" dirty="0"/>
              <a:t>  Signs and Symptoms: </a:t>
            </a:r>
          </a:p>
          <a:p>
            <a:pPr marL="742950" lvl="1" indent="-285750">
              <a:buSzPct val="105000"/>
              <a:buFont typeface="Wingdings 3" pitchFamily="18" charset="2"/>
              <a:buChar char=""/>
            </a:pPr>
            <a:r>
              <a:rPr lang="en-IN" dirty="0"/>
              <a:t>Pain and swelling </a:t>
            </a:r>
          </a:p>
          <a:p>
            <a:pPr marL="742950" lvl="1" indent="-285750">
              <a:buSzPct val="105000"/>
              <a:buFont typeface="Wingdings 3" pitchFamily="18" charset="2"/>
              <a:buChar char=""/>
            </a:pPr>
            <a:r>
              <a:rPr lang="en-IN" dirty="0"/>
              <a:t>Discoloration: new bruising will be dark purple / older bruising will fade to greenish yellow </a:t>
            </a:r>
          </a:p>
          <a:p>
            <a:pPr lvl="0">
              <a:buSzPct val="105000"/>
              <a:buFont typeface="Wingdings 3" pitchFamily="18" charset="2"/>
              <a:buChar char="p"/>
            </a:pPr>
            <a:r>
              <a:rPr lang="en-IN" dirty="0"/>
              <a:t>  First Aid: </a:t>
            </a:r>
          </a:p>
          <a:p>
            <a:pPr marL="742950" lvl="1" indent="-285750">
              <a:buSzPct val="105000"/>
              <a:buFont typeface="Wingdings 3" pitchFamily="18" charset="2"/>
              <a:buChar char=""/>
            </a:pPr>
            <a:r>
              <a:rPr lang="en-IN" dirty="0"/>
              <a:t>Apply ice to injury to reduce pain, bleeding and swelling </a:t>
            </a:r>
          </a:p>
          <a:p>
            <a:pPr marL="742950" lvl="1" indent="-285750">
              <a:buSzPct val="105000"/>
              <a:buFont typeface="Wingdings 3" pitchFamily="18" charset="2"/>
              <a:buChar char=""/>
            </a:pPr>
            <a:r>
              <a:rPr lang="en-IN" dirty="0"/>
              <a:t>To prevent frost bite to the injured area, place a thin towel or cloth between the skin and ice. </a:t>
            </a:r>
          </a:p>
          <a:p>
            <a:pPr marL="742950" lvl="1" indent="-285750">
              <a:buSzPct val="105000"/>
              <a:buFont typeface="Wingdings 3" pitchFamily="18" charset="2"/>
              <a:buChar char=""/>
            </a:pPr>
            <a:r>
              <a:rPr lang="en-IN" dirty="0"/>
              <a:t>Limit ice application to 20 minutes on, 20 off. </a:t>
            </a:r>
          </a:p>
          <a:p>
            <a:r>
              <a:rPr lang="en-IN" dirty="0"/>
              <a:t> </a:t>
            </a:r>
          </a:p>
          <a:p>
            <a:pPr marL="342900" lvl="0" indent="-342900">
              <a:spcBef>
                <a:spcPct val="20000"/>
              </a:spcBef>
              <a:buSzPct val="105000"/>
              <a:defRPr/>
            </a:pPr>
            <a:endParaRPr lang="en-US" dirty="0">
              <a:solidFill>
                <a:schemeClr val="tx1">
                  <a:lumMod val="95000"/>
                  <a:lumOff val="5000"/>
                </a:schemeClr>
              </a:solidFill>
            </a:endParaRPr>
          </a:p>
        </p:txBody>
      </p:sp>
      <p:sp>
        <p:nvSpPr>
          <p:cNvPr id="8" name="Rectangle 2"/>
          <p:cNvSpPr txBox="1">
            <a:spLocks noChangeArrowheads="1"/>
          </p:cNvSpPr>
          <p:nvPr/>
        </p:nvSpPr>
        <p:spPr>
          <a:xfrm>
            <a:off x="323850" y="609600"/>
            <a:ext cx="8496300" cy="65087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lvl="0" indent="-342900">
              <a:lnSpc>
                <a:spcPct val="115000"/>
              </a:lnSpc>
              <a:spcBef>
                <a:spcPts val="0"/>
              </a:spcBef>
              <a:spcAft>
                <a:spcPts val="1000"/>
              </a:spcAft>
            </a:pPr>
            <a:r>
              <a:rPr lang="en-IN" sz="3200" dirty="0">
                <a:latin typeface="+mn-lt"/>
                <a:ea typeface="Calibri" panose="020F0502020204030204" pitchFamily="34" charset="0"/>
                <a:cs typeface="Times New Roman" panose="02020603050405020304" pitchFamily="18" charset="0"/>
              </a:rPr>
              <a:t>BASIC FIRST AID INSTRUCTIONS</a:t>
            </a:r>
            <a:endParaRPr lang="en-US" sz="3200" dirty="0">
              <a:latin typeface="+mn-lt"/>
              <a:ea typeface="Calibri" panose="020F0502020204030204" pitchFamily="34" charset="0"/>
              <a:cs typeface="Times New Roman" panose="02020603050405020304" pitchFamily="18" charset="0"/>
            </a:endParaRPr>
          </a:p>
        </p:txBody>
      </p:sp>
      <p:sp>
        <p:nvSpPr>
          <p:cNvPr id="10" name="Content Placeholder 4"/>
          <p:cNvSpPr txBox="1">
            <a:spLocks/>
          </p:cNvSpPr>
          <p:nvPr/>
        </p:nvSpPr>
        <p:spPr>
          <a:xfrm>
            <a:off x="5638800" y="4495800"/>
            <a:ext cx="3276600" cy="1866899"/>
          </a:xfrm>
          <a:prstGeom prst="rect">
            <a:avLst/>
          </a:prstGeom>
          <a:blipFill dpi="0" rotWithShape="1">
            <a:blip r:embed="rId2" cstate="print">
              <a:alphaModFix amt="88000"/>
            </a:blip>
            <a:srcRect/>
            <a:stretch>
              <a:fillRect/>
            </a:stretch>
          </a:blipFill>
          <a:ln>
            <a:solidFill>
              <a:schemeClr val="tx1"/>
            </a:solidFill>
          </a:ln>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solidFill>
                  <a:srgbClr val="FFFF00"/>
                </a:solidFill>
              </a:ln>
              <a:solidFill>
                <a:schemeClr val="tx1"/>
              </a:solidFill>
              <a:effectLst/>
              <a:uLnTx/>
              <a:uFillTx/>
              <a:ea typeface="+mn-ea"/>
              <a:cs typeface="+mn-cs"/>
            </a:endParaRPr>
          </a:p>
        </p:txBody>
      </p:sp>
    </p:spTree>
    <p:extLst>
      <p:ext uri="{BB962C8B-B14F-4D97-AF65-F5344CB8AC3E}">
        <p14:creationId xmlns:p14="http://schemas.microsoft.com/office/powerpoint/2010/main" val="2078622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631766"/>
            <a:ext cx="8229600" cy="681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ABOUT PMG</a:t>
            </a:r>
            <a:endParaRPr lang="en-IN" sz="3200" dirty="0">
              <a:latin typeface="+mn-lt"/>
              <a:cs typeface="Arial" panose="020B0604020202020204" pitchFamily="34" charset="0"/>
            </a:endParaRPr>
          </a:p>
        </p:txBody>
      </p:sp>
      <p:sp>
        <p:nvSpPr>
          <p:cNvPr id="7" name="Rectangle 6"/>
          <p:cNvSpPr/>
          <p:nvPr/>
        </p:nvSpPr>
        <p:spPr>
          <a:xfrm>
            <a:off x="159027" y="1796133"/>
            <a:ext cx="8786190" cy="2585323"/>
          </a:xfrm>
          <a:prstGeom prst="rect">
            <a:avLst/>
          </a:prstGeom>
        </p:spPr>
        <p:txBody>
          <a:bodyPr wrap="square">
            <a:spAutoFit/>
          </a:bodyPr>
          <a:lstStyle/>
          <a:p>
            <a:pPr lvl="0" fontAlgn="base">
              <a:spcBef>
                <a:spcPct val="0"/>
              </a:spcBef>
              <a:spcAft>
                <a:spcPct val="0"/>
              </a:spcAft>
            </a:pPr>
            <a:r>
              <a:rPr lang="en-US" sz="1600" dirty="0">
                <a:ea typeface="Calibri" panose="020F0502020204030204" pitchFamily="34" charset="0"/>
                <a:cs typeface="Times New Roman" panose="02020603050405020304" pitchFamily="18" charset="0"/>
              </a:rPr>
              <a:t>At PMG, we deliver Engineering Design and Project Management scopes in Food and Beverage industry. Our team of design engineers and engineering executives has rich experience in Project Planning, Design, Execution and Commissioning with key competencies in areas like 3D Plant Design, Hygienic Engineering, and Project Management. Our safe-by-choice, result-oriented, and pro-active work-ethics allow us deliver work scopes meeting objectives, complete stakeholder alignment and first-time quality.</a:t>
            </a:r>
          </a:p>
          <a:p>
            <a:pPr lvl="0" fontAlgn="base">
              <a:spcBef>
                <a:spcPct val="0"/>
              </a:spcBef>
              <a:spcAft>
                <a:spcPct val="0"/>
              </a:spcAft>
            </a:pPr>
            <a:endParaRPr lang="en-US" sz="1600" dirty="0"/>
          </a:p>
          <a:p>
            <a:pPr lvl="0" fontAlgn="base">
              <a:spcBef>
                <a:spcPct val="0"/>
              </a:spcBef>
              <a:spcAft>
                <a:spcPct val="0"/>
              </a:spcAft>
            </a:pPr>
            <a:r>
              <a:rPr lang="en-US" b="1" dirty="0">
                <a:solidFill>
                  <a:srgbClr val="00B050"/>
                </a:solidFill>
                <a:ea typeface="Calibri" panose="020F0502020204030204" pitchFamily="34" charset="0"/>
                <a:cs typeface="Times New Roman" panose="02020603050405020304" pitchFamily="18" charset="0"/>
              </a:rPr>
              <a:t>PMG Knowledge Repository: </a:t>
            </a:r>
            <a:r>
              <a:rPr lang="en-US" b="1" dirty="0">
                <a:ea typeface="Calibri" panose="020F0502020204030204" pitchFamily="34" charset="0"/>
                <a:cs typeface="Times New Roman" panose="02020603050405020304" pitchFamily="18" charset="0"/>
              </a:rPr>
              <a:t>Targeted Knowledge Sharing &amp; Skill Development</a:t>
            </a:r>
            <a:endParaRPr lang="en-US" dirty="0"/>
          </a:p>
          <a:p>
            <a:pPr lvl="0" fontAlgn="base">
              <a:spcBef>
                <a:spcPct val="0"/>
              </a:spcBef>
              <a:spcAft>
                <a:spcPct val="0"/>
              </a:spcAft>
            </a:pPr>
            <a:r>
              <a:rPr lang="en-US" sz="1600" dirty="0">
                <a:ea typeface="Calibri" panose="020F0502020204030204" pitchFamily="34" charset="0"/>
                <a:cs typeface="Times New Roman" panose="02020603050405020304" pitchFamily="18" charset="0"/>
              </a:rPr>
              <a:t>Precise and focused training modules for the exhaustive set of people working in manufacturing industry, instilling qualities of self-belief, creative thinking &amp; widened perspective.</a:t>
            </a:r>
            <a:endParaRPr lang="en-US" sz="1600" dirty="0"/>
          </a:p>
          <a:p>
            <a:pPr lvl="0" fontAlgn="base">
              <a:spcBef>
                <a:spcPct val="0"/>
              </a:spcBef>
              <a:spcAft>
                <a:spcPct val="0"/>
              </a:spcAft>
            </a:pPr>
            <a:endParaRPr lang="en-US" sz="1600" dirty="0"/>
          </a:p>
        </p:txBody>
      </p:sp>
      <p:sp>
        <p:nvSpPr>
          <p:cNvPr id="8" name="Rectangle 7"/>
          <p:cNvSpPr/>
          <p:nvPr/>
        </p:nvSpPr>
        <p:spPr>
          <a:xfrm>
            <a:off x="159027" y="1313411"/>
            <a:ext cx="8786190" cy="584775"/>
          </a:xfrm>
          <a:prstGeom prst="rect">
            <a:avLst/>
          </a:prstGeom>
        </p:spPr>
        <p:txBody>
          <a:bodyPr wrap="square">
            <a:spAutoFit/>
          </a:bodyPr>
          <a:lstStyle/>
          <a:p>
            <a:pPr>
              <a:spcAft>
                <a:spcPts val="3300"/>
              </a:spcAft>
            </a:pPr>
            <a:r>
              <a:rPr lang="en-IN" sz="1600" b="1" dirty="0">
                <a:solidFill>
                  <a:srgbClr val="00B050"/>
                </a:solidFill>
                <a:ea typeface="Calibri" panose="020F0502020204030204" pitchFamily="34" charset="0"/>
                <a:cs typeface="Times New Roman" panose="02020603050405020304" pitchFamily="18" charset="0"/>
              </a:rPr>
              <a:t>“BUILDING FOOD FACTORIES WITH TOP QUALITY STANDARDS OF NESTLE, MONDELEZ,ABBOTT,    DANONE USING 3D DESIGN AND HYGIENIC ENGINEERING.”</a:t>
            </a:r>
            <a:endParaRPr lang="en-US" sz="1100" dirty="0">
              <a:effectLst/>
              <a:ea typeface="Calibri" panose="020F0502020204030204" pitchFamily="34" charset="0"/>
              <a:cs typeface="Times New Roman" panose="02020603050405020304" pitchFamily="18" charset="0"/>
            </a:endParaRPr>
          </a:p>
        </p:txBody>
      </p:sp>
      <p:sp>
        <p:nvSpPr>
          <p:cNvPr id="9" name="TextBox 8"/>
          <p:cNvSpPr txBox="1"/>
          <p:nvPr/>
        </p:nvSpPr>
        <p:spPr>
          <a:xfrm>
            <a:off x="602974" y="4279400"/>
            <a:ext cx="4041913" cy="2031325"/>
          </a:xfrm>
          <a:prstGeom prst="rect">
            <a:avLst/>
          </a:prstGeom>
          <a:noFill/>
        </p:spPr>
        <p:txBody>
          <a:bodyPr wrap="square" rtlCol="0">
            <a:spAutoFit/>
          </a:bodyPr>
          <a:lstStyle/>
          <a:p>
            <a:pPr marL="285750" indent="-285750">
              <a:buClr>
                <a:srgbClr val="00B050"/>
              </a:buClr>
              <a:buFont typeface="Webdings" panose="05030102010509060703" pitchFamily="18" charset="2"/>
              <a:buChar char=""/>
            </a:pPr>
            <a:r>
              <a:rPr lang="en-US" sz="1400" dirty="0">
                <a:solidFill>
                  <a:srgbClr val="00B050"/>
                </a:solidFill>
              </a:rPr>
              <a:t>Clear Learning Objectives</a:t>
            </a:r>
          </a:p>
          <a:p>
            <a:pPr>
              <a:buClr>
                <a:srgbClr val="00B050"/>
              </a:buClr>
            </a:pPr>
            <a:r>
              <a:rPr lang="en-US" sz="1400" dirty="0"/>
              <a:t>Focused approach to skill development and     knowledge sharing</a:t>
            </a:r>
          </a:p>
          <a:p>
            <a:pPr marL="285750" indent="-285750">
              <a:buClr>
                <a:srgbClr val="00B050"/>
              </a:buClr>
              <a:buFont typeface="Webdings" panose="05030102010509060703" pitchFamily="18" charset="2"/>
              <a:buChar char=""/>
            </a:pPr>
            <a:r>
              <a:rPr lang="en-US" sz="1400" dirty="0">
                <a:solidFill>
                  <a:srgbClr val="00B050"/>
                </a:solidFill>
              </a:rPr>
              <a:t>Progressive Evaluation</a:t>
            </a:r>
          </a:p>
          <a:p>
            <a:pPr>
              <a:buClr>
                <a:srgbClr val="00B050"/>
              </a:buClr>
            </a:pPr>
            <a:r>
              <a:rPr lang="en-US" sz="1400" dirty="0"/>
              <a:t>Gauging improvement on every step and keeping audience connected.</a:t>
            </a:r>
          </a:p>
          <a:p>
            <a:pPr marL="285750" indent="-285750">
              <a:buClr>
                <a:srgbClr val="00B050"/>
              </a:buClr>
              <a:buFont typeface="Webdings" panose="05030102010509060703" pitchFamily="18" charset="2"/>
              <a:buChar char=""/>
            </a:pPr>
            <a:r>
              <a:rPr lang="en-US" sz="1400" dirty="0">
                <a:solidFill>
                  <a:srgbClr val="00B050"/>
                </a:solidFill>
              </a:rPr>
              <a:t>After-training follow-ups</a:t>
            </a:r>
          </a:p>
          <a:p>
            <a:pPr>
              <a:buClr>
                <a:srgbClr val="00B050"/>
              </a:buClr>
            </a:pPr>
            <a:r>
              <a:rPr lang="en-US" sz="1400" dirty="0"/>
              <a:t>We systematically track differential progress of recipients after the training.</a:t>
            </a:r>
          </a:p>
        </p:txBody>
      </p:sp>
      <p:sp>
        <p:nvSpPr>
          <p:cNvPr id="13" name="TextBox 12"/>
          <p:cNvSpPr txBox="1"/>
          <p:nvPr/>
        </p:nvSpPr>
        <p:spPr>
          <a:xfrm>
            <a:off x="4644887" y="4279400"/>
            <a:ext cx="4041913" cy="2031325"/>
          </a:xfrm>
          <a:prstGeom prst="rect">
            <a:avLst/>
          </a:prstGeom>
          <a:noFill/>
        </p:spPr>
        <p:txBody>
          <a:bodyPr wrap="square" rtlCol="0">
            <a:spAutoFit/>
          </a:bodyPr>
          <a:lstStyle/>
          <a:p>
            <a:pPr marL="285750" indent="-285750">
              <a:buClr>
                <a:srgbClr val="00B050"/>
              </a:buClr>
              <a:buFont typeface="Webdings" panose="05030102010509060703" pitchFamily="18" charset="2"/>
              <a:buChar char=""/>
            </a:pPr>
            <a:r>
              <a:rPr lang="en-US" sz="1400" dirty="0">
                <a:solidFill>
                  <a:srgbClr val="00B050"/>
                </a:solidFill>
              </a:rPr>
              <a:t>Audience Specific Approach</a:t>
            </a:r>
          </a:p>
          <a:p>
            <a:pPr>
              <a:buClr>
                <a:srgbClr val="00B050"/>
              </a:buClr>
            </a:pPr>
            <a:r>
              <a:rPr lang="en-US" sz="1400" dirty="0"/>
              <a:t>Programs are fine-tuned to the ability and interests of the recipients.</a:t>
            </a:r>
          </a:p>
          <a:p>
            <a:pPr marL="285750" indent="-285750">
              <a:buClr>
                <a:srgbClr val="00B050"/>
              </a:buClr>
              <a:buFont typeface="Webdings" panose="05030102010509060703" pitchFamily="18" charset="2"/>
              <a:buChar char=""/>
            </a:pPr>
            <a:r>
              <a:rPr lang="en-US" sz="1400" dirty="0">
                <a:solidFill>
                  <a:srgbClr val="00B050"/>
                </a:solidFill>
              </a:rPr>
              <a:t>Multiple Awe-moments</a:t>
            </a:r>
          </a:p>
          <a:p>
            <a:pPr>
              <a:buClr>
                <a:srgbClr val="00B050"/>
              </a:buClr>
            </a:pPr>
            <a:r>
              <a:rPr lang="en-US" sz="1400" dirty="0"/>
              <a:t>Awe-moments are refreshing and increase receptivity many-fold.</a:t>
            </a:r>
          </a:p>
          <a:p>
            <a:pPr marL="285750" indent="-285750">
              <a:buClr>
                <a:srgbClr val="00B050"/>
              </a:buClr>
              <a:buFont typeface="Webdings" panose="05030102010509060703" pitchFamily="18" charset="2"/>
              <a:buChar char=""/>
            </a:pPr>
            <a:r>
              <a:rPr lang="en-US" sz="1400" dirty="0">
                <a:solidFill>
                  <a:srgbClr val="00B050"/>
                </a:solidFill>
              </a:rPr>
              <a:t>Seasoned Trainers</a:t>
            </a:r>
          </a:p>
          <a:p>
            <a:pPr>
              <a:buClr>
                <a:srgbClr val="00B050"/>
              </a:buClr>
            </a:pPr>
            <a:r>
              <a:rPr lang="en-US" sz="1400" dirty="0"/>
              <a:t>PMG trainers are subject matter experts with substantial work experience.</a:t>
            </a:r>
          </a:p>
        </p:txBody>
      </p:sp>
    </p:spTree>
    <p:extLst>
      <p:ext uri="{BB962C8B-B14F-4D97-AF65-F5344CB8AC3E}">
        <p14:creationId xmlns:p14="http://schemas.microsoft.com/office/powerpoint/2010/main" val="2860386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413092"/>
            <a:ext cx="8763000" cy="376238"/>
          </a:xfrm>
          <a:prstGeom prst="rect">
            <a:avLst/>
          </a:prstGeom>
          <a:solidFill>
            <a:srgbClr val="9999F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spcAft>
                <a:spcPts val="1000"/>
              </a:spcAft>
              <a:buSzPct val="105000"/>
            </a:pPr>
            <a:r>
              <a:rPr lang="en-IN" sz="2000" b="1" dirty="0">
                <a:solidFill>
                  <a:schemeClr val="tx1">
                    <a:lumMod val="95000"/>
                    <a:lumOff val="5000"/>
                  </a:schemeClr>
                </a:solidFill>
              </a:rPr>
              <a:t>Crush Injury</a:t>
            </a:r>
            <a:endParaRPr lang="en-IN" sz="2000" b="1"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28600" y="1789330"/>
            <a:ext cx="8763000" cy="4687669"/>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108000" rIns="144000" bIns="144000"/>
          <a:lstStyle/>
          <a:p>
            <a:pPr marL="342900" lvl="0" indent="-342900">
              <a:spcBef>
                <a:spcPct val="20000"/>
              </a:spcBef>
              <a:buSzPct val="105000"/>
              <a:buFont typeface="Wingdings 3" pitchFamily="18" charset="2"/>
              <a:buChar char="p"/>
              <a:defRPr/>
            </a:pPr>
            <a:r>
              <a:rPr lang="en-IN" dirty="0">
                <a:solidFill>
                  <a:schemeClr val="tx1">
                    <a:lumMod val="95000"/>
                    <a:lumOff val="5000"/>
                  </a:schemeClr>
                </a:solidFill>
              </a:rPr>
              <a:t>Occurs when a body part is subjected to a high degree of force or pressure . Example: smashed fingers in door.</a:t>
            </a:r>
            <a:endParaRPr lang="en-US" dirty="0">
              <a:solidFill>
                <a:schemeClr val="tx1">
                  <a:lumMod val="95000"/>
                  <a:lumOff val="5000"/>
                </a:schemeClr>
              </a:solidFill>
              <a:ea typeface="Calibri" panose="020F0502020204030204" pitchFamily="34" charset="0"/>
              <a:cs typeface="Times New Roman" panose="02020603050405020304" pitchFamily="18" charset="0"/>
            </a:endParaRPr>
          </a:p>
          <a:p>
            <a:pPr lvl="0">
              <a:buSzPct val="105000"/>
              <a:buFont typeface="Wingdings 3" pitchFamily="18" charset="2"/>
              <a:buChar char="p"/>
            </a:pPr>
            <a:r>
              <a:rPr lang="en-IN" dirty="0"/>
              <a:t>  Signs and Symptoms: </a:t>
            </a:r>
          </a:p>
          <a:p>
            <a:pPr marL="742950" lvl="1" indent="-285750">
              <a:buSzPct val="105000"/>
              <a:buFont typeface="Wingdings 3" pitchFamily="18" charset="2"/>
              <a:buChar char=""/>
            </a:pPr>
            <a:r>
              <a:rPr lang="en-IN" dirty="0"/>
              <a:t>Pain and swelling </a:t>
            </a:r>
          </a:p>
          <a:p>
            <a:pPr marL="742950" lvl="1" indent="-285750">
              <a:buSzPct val="105000"/>
              <a:buFont typeface="Wingdings 3" pitchFamily="18" charset="2"/>
              <a:buChar char=""/>
            </a:pPr>
            <a:r>
              <a:rPr lang="en-IN" dirty="0"/>
              <a:t>Discoloration and sometimes deformity </a:t>
            </a:r>
          </a:p>
          <a:p>
            <a:pPr lvl="0">
              <a:buSzPct val="105000"/>
              <a:buFont typeface="Wingdings 3" pitchFamily="18" charset="2"/>
              <a:buChar char="p"/>
            </a:pPr>
            <a:r>
              <a:rPr lang="en-IN" dirty="0"/>
              <a:t>  First Aid: </a:t>
            </a:r>
          </a:p>
          <a:p>
            <a:pPr marL="742950" lvl="1" indent="-285750">
              <a:buSzPct val="105000"/>
              <a:buFont typeface="Wingdings 3" pitchFamily="18" charset="2"/>
              <a:buChar char=""/>
            </a:pPr>
            <a:r>
              <a:rPr lang="en-IN" dirty="0"/>
              <a:t>Apply ice just as you would with a bruising injury </a:t>
            </a:r>
          </a:p>
          <a:p>
            <a:pPr marL="742950" lvl="1" indent="-285750">
              <a:buSzPct val="105000"/>
              <a:buFont typeface="Wingdings 3" pitchFamily="18" charset="2"/>
              <a:buChar char=""/>
            </a:pPr>
            <a:r>
              <a:rPr lang="en-IN" dirty="0"/>
              <a:t>If pain is severe and does not lessen with ice or there is decreased sensation, weakness, or paleness of the skin in the affected area, seek emergency care </a:t>
            </a:r>
          </a:p>
          <a:p>
            <a:pPr marL="342900" lvl="0" indent="-342900">
              <a:spcBef>
                <a:spcPct val="20000"/>
              </a:spcBef>
              <a:buSzPct val="105000"/>
              <a:buFont typeface="Wingdings 3" pitchFamily="18" charset="2"/>
              <a:buChar char=""/>
              <a:defRPr/>
            </a:pP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323850" y="609600"/>
            <a:ext cx="8496300" cy="65087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lvl="0" indent="-342900">
              <a:lnSpc>
                <a:spcPct val="115000"/>
              </a:lnSpc>
              <a:spcBef>
                <a:spcPts val="0"/>
              </a:spcBef>
              <a:spcAft>
                <a:spcPts val="1000"/>
              </a:spcAft>
            </a:pPr>
            <a:r>
              <a:rPr lang="en-IN" sz="3200" dirty="0">
                <a:latin typeface="+mn-lt"/>
                <a:ea typeface="Calibri" panose="020F0502020204030204" pitchFamily="34" charset="0"/>
                <a:cs typeface="Times New Roman" panose="02020603050405020304" pitchFamily="18" charset="0"/>
              </a:rPr>
              <a:t>BASIC FIRST AID INSTRUCTIONS</a:t>
            </a:r>
            <a:endParaRPr lang="en-US" sz="3200" dirty="0">
              <a:latin typeface="+mn-lt"/>
              <a:ea typeface="Calibri" panose="020F0502020204030204" pitchFamily="34" charset="0"/>
              <a:cs typeface="Times New Roman" panose="02020603050405020304" pitchFamily="18" charset="0"/>
            </a:endParaRPr>
          </a:p>
        </p:txBody>
      </p:sp>
      <p:sp>
        <p:nvSpPr>
          <p:cNvPr id="9" name="Content Placeholder 6"/>
          <p:cNvSpPr txBox="1">
            <a:spLocks/>
          </p:cNvSpPr>
          <p:nvPr/>
        </p:nvSpPr>
        <p:spPr>
          <a:xfrm>
            <a:off x="5334000" y="4343400"/>
            <a:ext cx="3556000" cy="2019299"/>
          </a:xfrm>
          <a:prstGeom prst="rect">
            <a:avLst/>
          </a:prstGeom>
          <a:blipFill>
            <a:blip r:embed="rId2" cstate="print">
              <a:alphaModFix amt="88000"/>
            </a:blip>
            <a:stretch>
              <a:fillRect/>
            </a:stretch>
          </a:blipFill>
          <a:ln>
            <a:solidFill>
              <a:schemeClr val="tx1"/>
            </a:solidFill>
          </a:ln>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w="9525">
                <a:solidFill>
                  <a:srgbClr val="006600"/>
                </a:solidFill>
              </a:ln>
              <a:solidFill>
                <a:schemeClr val="tx1"/>
              </a:solidFill>
              <a:effectLst/>
              <a:uLnTx/>
              <a:uFillTx/>
              <a:ea typeface="+mn-ea"/>
              <a:cs typeface="+mn-cs"/>
            </a:endParaRPr>
          </a:p>
        </p:txBody>
      </p:sp>
    </p:spTree>
    <p:extLst>
      <p:ext uri="{BB962C8B-B14F-4D97-AF65-F5344CB8AC3E}">
        <p14:creationId xmlns:p14="http://schemas.microsoft.com/office/powerpoint/2010/main" val="2635535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413092"/>
            <a:ext cx="8763000" cy="376238"/>
          </a:xfrm>
          <a:prstGeom prst="rect">
            <a:avLst/>
          </a:prstGeom>
          <a:solidFill>
            <a:srgbClr val="9999F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spcAft>
                <a:spcPts val="1000"/>
              </a:spcAft>
            </a:pPr>
            <a:r>
              <a:rPr lang="en-IN" sz="2000" b="1" dirty="0">
                <a:ea typeface="Calibri" panose="020F0502020204030204" pitchFamily="34" charset="0"/>
                <a:cs typeface="Times New Roman" panose="02020603050405020304" pitchFamily="18" charset="0"/>
              </a:rPr>
              <a:t>Severe Bleeding</a:t>
            </a:r>
            <a:endParaRPr lang="en-US" sz="2000"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28600" y="1789330"/>
            <a:ext cx="8763000" cy="4687669"/>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108000" rIns="144000" bIns="144000"/>
          <a:lstStyle/>
          <a:p>
            <a:pPr>
              <a:lnSpc>
                <a:spcPct val="115000"/>
              </a:lnSpc>
              <a:spcAft>
                <a:spcPts val="1000"/>
              </a:spcAft>
              <a:buSzPct val="105000"/>
              <a:buFont typeface="Wingdings 3" pitchFamily="18" charset="2"/>
              <a:buChar char="p"/>
            </a:pPr>
            <a:r>
              <a:rPr lang="en-IN" dirty="0">
                <a:ea typeface="Calibri" panose="020F0502020204030204" pitchFamily="34" charset="0"/>
                <a:cs typeface="Times New Roman" panose="02020603050405020304" pitchFamily="18" charset="0"/>
              </a:rPr>
              <a:t> Emergency Action Steps:</a:t>
            </a:r>
            <a:endParaRPr lang="en-US" dirty="0">
              <a:ea typeface="Calibri" panose="020F0502020204030204" pitchFamily="34" charset="0"/>
              <a:cs typeface="Times New Roman" panose="02020603050405020304" pitchFamily="18" charset="0"/>
            </a:endParaRPr>
          </a:p>
          <a:p>
            <a:pPr marL="800100" lvl="1" indent="-342900">
              <a:lnSpc>
                <a:spcPct val="115000"/>
              </a:lnSpc>
              <a:buSzPct val="105000"/>
              <a:buFont typeface="Wingdings 3" pitchFamily="18" charset="2"/>
              <a:buChar char=""/>
            </a:pPr>
            <a:r>
              <a:rPr lang="en-IN" dirty="0">
                <a:ea typeface="Calibri" panose="020F0502020204030204" pitchFamily="34" charset="0"/>
                <a:cs typeface="Times New Roman" panose="02020603050405020304" pitchFamily="18" charset="0"/>
              </a:rPr>
              <a:t>Assess the scene – if the scene is unsafe or becomes unsafe, get out! Only move the patient if absolutely necessary.</a:t>
            </a:r>
            <a:endParaRPr lang="en-US" dirty="0">
              <a:ea typeface="Calibri" panose="020F0502020204030204" pitchFamily="34" charset="0"/>
              <a:cs typeface="Times New Roman" panose="02020603050405020304" pitchFamily="18" charset="0"/>
            </a:endParaRPr>
          </a:p>
          <a:p>
            <a:pPr marL="800100" lvl="1" indent="-342900">
              <a:lnSpc>
                <a:spcPct val="115000"/>
              </a:lnSpc>
              <a:buSzPct val="105000"/>
              <a:buFont typeface="Wingdings 3" pitchFamily="18" charset="2"/>
              <a:buChar char=""/>
            </a:pPr>
            <a:r>
              <a:rPr lang="en-IN" dirty="0">
                <a:ea typeface="Calibri" panose="020F0502020204030204" pitchFamily="34" charset="0"/>
                <a:cs typeface="Times New Roman" panose="02020603050405020304" pitchFamily="18" charset="0"/>
              </a:rPr>
              <a:t>Assess the victim - Tap shoulder, shout name. No response?? Alert – Have someone call for help. If you are alone – make the call yourself</a:t>
            </a:r>
            <a:endParaRPr lang="en-US" dirty="0">
              <a:ea typeface="Calibri" panose="020F0502020204030204" pitchFamily="34" charset="0"/>
              <a:cs typeface="Times New Roman" panose="02020603050405020304" pitchFamily="18" charset="0"/>
            </a:endParaRPr>
          </a:p>
          <a:p>
            <a:pPr marL="800100" lvl="1" indent="-342900">
              <a:lnSpc>
                <a:spcPct val="115000"/>
              </a:lnSpc>
              <a:spcAft>
                <a:spcPts val="1000"/>
              </a:spcAft>
              <a:buSzPct val="105000"/>
              <a:buFont typeface="Wingdings 3" pitchFamily="18" charset="2"/>
              <a:buChar char=""/>
            </a:pPr>
            <a:r>
              <a:rPr lang="en-IN" dirty="0">
                <a:ea typeface="Calibri" panose="020F0502020204030204" pitchFamily="34" charset="0"/>
                <a:cs typeface="Times New Roman" panose="02020603050405020304" pitchFamily="18" charset="0"/>
              </a:rPr>
              <a:t>Attend to any life threatening problems.</a:t>
            </a: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323850" y="609600"/>
            <a:ext cx="8496300" cy="65087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lvl="0" indent="-342900">
              <a:lnSpc>
                <a:spcPct val="115000"/>
              </a:lnSpc>
              <a:spcBef>
                <a:spcPts val="0"/>
              </a:spcBef>
              <a:spcAft>
                <a:spcPts val="1000"/>
              </a:spcAft>
            </a:pPr>
            <a:r>
              <a:rPr lang="en-IN" sz="3200" dirty="0">
                <a:latin typeface="+mn-lt"/>
                <a:ea typeface="Calibri" panose="020F0502020204030204" pitchFamily="34" charset="0"/>
                <a:cs typeface="Times New Roman" panose="02020603050405020304" pitchFamily="18" charset="0"/>
              </a:rPr>
              <a:t>BASIC FIRST AID INSTRUCTIONS</a:t>
            </a:r>
            <a:endParaRPr lang="en-US" sz="3200" dirty="0">
              <a:latin typeface="+mn-lt"/>
              <a:ea typeface="Calibri" panose="020F0502020204030204" pitchFamily="34" charset="0"/>
              <a:cs typeface="Times New Roman" panose="02020603050405020304" pitchFamily="18" charset="0"/>
            </a:endParaRPr>
          </a:p>
        </p:txBody>
      </p:sp>
      <p:pic>
        <p:nvPicPr>
          <p:cNvPr id="10" name="Picture 10" descr="Image result for Severe Bleeding"/>
          <p:cNvPicPr>
            <a:picLocks noChangeAspect="1" noChangeArrowheads="1"/>
          </p:cNvPicPr>
          <p:nvPr/>
        </p:nvPicPr>
        <p:blipFill>
          <a:blip r:embed="rId2" cstate="print"/>
          <a:srcRect/>
          <a:stretch>
            <a:fillRect/>
          </a:stretch>
        </p:blipFill>
        <p:spPr bwMode="auto">
          <a:xfrm>
            <a:off x="5486400" y="4267200"/>
            <a:ext cx="3429000" cy="2169367"/>
          </a:xfrm>
          <a:prstGeom prst="rect">
            <a:avLst/>
          </a:prstGeom>
          <a:noFill/>
        </p:spPr>
      </p:pic>
    </p:spTree>
    <p:extLst>
      <p:ext uri="{BB962C8B-B14F-4D97-AF65-F5344CB8AC3E}">
        <p14:creationId xmlns:p14="http://schemas.microsoft.com/office/powerpoint/2010/main" val="3370723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413092"/>
            <a:ext cx="8763000" cy="376238"/>
          </a:xfrm>
          <a:prstGeom prst="rect">
            <a:avLst/>
          </a:prstGeom>
          <a:solidFill>
            <a:srgbClr val="9999F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spcAft>
                <a:spcPts val="1000"/>
              </a:spcAft>
            </a:pPr>
            <a:r>
              <a:rPr lang="en-IN" sz="2000" b="1" dirty="0">
                <a:ea typeface="Calibri" panose="020F0502020204030204" pitchFamily="34" charset="0"/>
                <a:cs typeface="Times New Roman" panose="02020603050405020304" pitchFamily="18" charset="0"/>
              </a:rPr>
              <a:t>Severe Bleeding</a:t>
            </a:r>
            <a:endParaRPr lang="en-US" sz="2000"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28600" y="1789330"/>
            <a:ext cx="8763000" cy="4687669"/>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108000" rIns="144000" bIns="144000"/>
          <a:lstStyle/>
          <a:p>
            <a:pPr marL="285750" indent="-285750">
              <a:lnSpc>
                <a:spcPts val="1900"/>
              </a:lnSpc>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Apply Direct Pressure:</a:t>
            </a:r>
            <a:endParaRPr lang="en-US" dirty="0">
              <a:ea typeface="Calibri" panose="020F0502020204030204" pitchFamily="34" charset="0"/>
              <a:cs typeface="Times New Roman" panose="02020603050405020304" pitchFamily="18" charset="0"/>
            </a:endParaRPr>
          </a:p>
          <a:p>
            <a:pPr marL="800100" lvl="1" indent="-342900">
              <a:lnSpc>
                <a:spcPts val="1900"/>
              </a:lnSpc>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Rip or cut away clothing so wound can be seen. </a:t>
            </a:r>
            <a:endParaRPr lang="en-US" dirty="0">
              <a:ea typeface="Calibri" panose="020F0502020204030204" pitchFamily="34" charset="0"/>
              <a:cs typeface="Times New Roman" panose="02020603050405020304" pitchFamily="18" charset="0"/>
            </a:endParaRPr>
          </a:p>
          <a:p>
            <a:pPr marL="800100" lvl="1" indent="-342900">
              <a:lnSpc>
                <a:spcPts val="1900"/>
              </a:lnSpc>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Place an absorbent pad directly over the wound. </a:t>
            </a:r>
            <a:endParaRPr lang="en-US" dirty="0">
              <a:ea typeface="Calibri" panose="020F0502020204030204" pitchFamily="34" charset="0"/>
              <a:cs typeface="Times New Roman" panose="02020603050405020304" pitchFamily="18" charset="0"/>
            </a:endParaRPr>
          </a:p>
          <a:p>
            <a:pPr marL="800100" lvl="1" indent="-342900">
              <a:lnSpc>
                <a:spcPts val="1900"/>
              </a:lnSpc>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Apply firm, direct pressure over the wound. </a:t>
            </a:r>
            <a:endParaRPr lang="en-US" dirty="0">
              <a:ea typeface="Calibri" panose="020F0502020204030204" pitchFamily="34" charset="0"/>
              <a:cs typeface="Times New Roman" panose="02020603050405020304" pitchFamily="18" charset="0"/>
            </a:endParaRPr>
          </a:p>
          <a:p>
            <a:pPr marL="800100" lvl="1" indent="-342900">
              <a:lnSpc>
                <a:spcPts val="1900"/>
              </a:lnSpc>
              <a:spcAft>
                <a:spcPts val="1000"/>
              </a:spcAft>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The victim can assist if they are able.</a:t>
            </a:r>
            <a:endParaRPr lang="en-US" dirty="0">
              <a:ea typeface="Calibri" panose="020F0502020204030204" pitchFamily="34" charset="0"/>
              <a:cs typeface="Times New Roman" panose="02020603050405020304" pitchFamily="18" charset="0"/>
            </a:endParaRPr>
          </a:p>
          <a:p>
            <a:pPr marL="285750" indent="-285750">
              <a:lnSpc>
                <a:spcPts val="1900"/>
              </a:lnSpc>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Apply Pressure Bandage:</a:t>
            </a:r>
            <a:endParaRPr lang="en-US" dirty="0">
              <a:ea typeface="Calibri" panose="020F0502020204030204" pitchFamily="34" charset="0"/>
              <a:cs typeface="Times New Roman" panose="02020603050405020304" pitchFamily="18" charset="0"/>
            </a:endParaRPr>
          </a:p>
          <a:p>
            <a:pPr marL="800100" lvl="1" indent="-342900">
              <a:lnSpc>
                <a:spcPts val="1900"/>
              </a:lnSpc>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Wrap a conforming bandage securely over the pad to maintain pressure and hold the gauze in place. </a:t>
            </a:r>
            <a:endParaRPr lang="en-US" dirty="0">
              <a:ea typeface="Calibri" panose="020F0502020204030204" pitchFamily="34" charset="0"/>
              <a:cs typeface="Times New Roman" panose="02020603050405020304" pitchFamily="18" charset="0"/>
            </a:endParaRPr>
          </a:p>
          <a:p>
            <a:pPr marL="800100" lvl="1" indent="-342900">
              <a:lnSpc>
                <a:spcPts val="1900"/>
              </a:lnSpc>
              <a:spcAft>
                <a:spcPts val="1000"/>
              </a:spcAft>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Bandage should be loose enough so a finger can slip under the bandage.</a:t>
            </a:r>
            <a:endParaRPr lang="en-US" dirty="0">
              <a:ea typeface="Calibri" panose="020F0502020204030204" pitchFamily="34" charset="0"/>
              <a:cs typeface="Times New Roman" panose="02020603050405020304" pitchFamily="18" charset="0"/>
            </a:endParaRPr>
          </a:p>
          <a:p>
            <a:pPr marL="685800" marR="0">
              <a:lnSpc>
                <a:spcPts val="1900"/>
              </a:lnSpc>
              <a:spcBef>
                <a:spcPts val="0"/>
              </a:spcBef>
              <a:spcAft>
                <a:spcPts val="1000"/>
              </a:spcAft>
            </a:pPr>
            <a:r>
              <a:rPr lang="en-IN" dirty="0">
                <a:ea typeface="Calibri" panose="020F0502020204030204" pitchFamily="34" charset="0"/>
                <a:cs typeface="Times New Roman" panose="02020603050405020304" pitchFamily="18" charset="0"/>
              </a:rPr>
              <a:t> </a:t>
            </a: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323850" y="609600"/>
            <a:ext cx="8496300" cy="65087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lvl="0" indent="-342900">
              <a:lnSpc>
                <a:spcPct val="115000"/>
              </a:lnSpc>
              <a:spcBef>
                <a:spcPts val="0"/>
              </a:spcBef>
              <a:spcAft>
                <a:spcPts val="1000"/>
              </a:spcAft>
            </a:pPr>
            <a:r>
              <a:rPr lang="en-IN" sz="3200" dirty="0">
                <a:latin typeface="+mn-lt"/>
                <a:ea typeface="Calibri" panose="020F0502020204030204" pitchFamily="34" charset="0"/>
                <a:cs typeface="Times New Roman" panose="02020603050405020304" pitchFamily="18" charset="0"/>
              </a:rPr>
              <a:t>BASIC FIRST AID INSTRUCTIONS</a:t>
            </a:r>
            <a:endParaRPr lang="en-US" sz="3200" dirty="0">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8667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413092"/>
            <a:ext cx="8763000" cy="376238"/>
          </a:xfrm>
          <a:prstGeom prst="rect">
            <a:avLst/>
          </a:prstGeom>
          <a:solidFill>
            <a:srgbClr val="9999F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spcAft>
                <a:spcPts val="1000"/>
              </a:spcAft>
              <a:buSzPct val="105000"/>
            </a:pPr>
            <a:r>
              <a:rPr lang="en-IN" sz="2000" b="1" dirty="0">
                <a:ea typeface="Calibri" panose="020F0502020204030204" pitchFamily="34" charset="0"/>
                <a:cs typeface="Times New Roman" panose="02020603050405020304" pitchFamily="18" charset="0"/>
              </a:rPr>
              <a:t>Severe Bleeding </a:t>
            </a:r>
            <a:endParaRPr lang="en-US" sz="2000" b="1"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28600" y="1789330"/>
            <a:ext cx="8763000" cy="4687669"/>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108000" rIns="144000" bIns="144000"/>
          <a:lstStyle/>
          <a:p>
            <a:pPr marL="285750" indent="-285750">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If Bleeding Continued:</a:t>
            </a:r>
            <a:endParaRPr lang="en-US" dirty="0">
              <a:ea typeface="Calibri" panose="020F0502020204030204" pitchFamily="34" charset="0"/>
              <a:cs typeface="Times New Roman" panose="02020603050405020304" pitchFamily="18" charset="0"/>
            </a:endParaRPr>
          </a:p>
          <a:p>
            <a:pPr marL="800100" lvl="1" indent="-342900">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As the first dressings become soaked with blood, apply more pads, dressings and maintain firm, direct pressure. </a:t>
            </a:r>
            <a:endParaRPr lang="en-US" dirty="0">
              <a:ea typeface="Calibri" panose="020F0502020204030204" pitchFamily="34" charset="0"/>
              <a:cs typeface="Times New Roman" panose="02020603050405020304" pitchFamily="18" charset="0"/>
            </a:endParaRPr>
          </a:p>
          <a:p>
            <a:pPr marL="800100" lvl="1" indent="-342900">
              <a:spcAft>
                <a:spcPts val="1000"/>
              </a:spcAft>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Do not remove the first dressings, just continue to add more if soaking through continues.</a:t>
            </a:r>
            <a:endParaRPr lang="en-US" dirty="0">
              <a:ea typeface="Calibri" panose="020F0502020204030204" pitchFamily="34" charset="0"/>
              <a:cs typeface="Times New Roman" panose="02020603050405020304" pitchFamily="18" charset="0"/>
            </a:endParaRPr>
          </a:p>
          <a:p>
            <a:pPr marL="342900" indent="-342900">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Managing Shock:</a:t>
            </a:r>
            <a:endParaRPr lang="en-US" dirty="0">
              <a:ea typeface="Calibri" panose="020F0502020204030204" pitchFamily="34" charset="0"/>
              <a:cs typeface="Times New Roman" panose="02020603050405020304" pitchFamily="18" charset="0"/>
            </a:endParaRPr>
          </a:p>
          <a:p>
            <a:pPr marL="800100" lvl="1" indent="-342900">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Ensure an open airway for the victim and adequate breathing. </a:t>
            </a:r>
            <a:endParaRPr lang="en-US" dirty="0">
              <a:ea typeface="Calibri" panose="020F0502020204030204" pitchFamily="34" charset="0"/>
              <a:cs typeface="Times New Roman" panose="02020603050405020304" pitchFamily="18" charset="0"/>
            </a:endParaRPr>
          </a:p>
          <a:p>
            <a:pPr marL="800100" lvl="1" indent="-342900">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Keep the bleeding under control. </a:t>
            </a:r>
            <a:endParaRPr lang="en-US" dirty="0">
              <a:ea typeface="Calibri" panose="020F0502020204030204" pitchFamily="34" charset="0"/>
              <a:cs typeface="Times New Roman" panose="02020603050405020304" pitchFamily="18" charset="0"/>
            </a:endParaRPr>
          </a:p>
          <a:p>
            <a:pPr marL="800100" lvl="1" indent="-342900">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Prevent chilling or overheating. </a:t>
            </a:r>
            <a:endParaRPr lang="en-US" dirty="0">
              <a:ea typeface="Calibri" panose="020F0502020204030204" pitchFamily="34" charset="0"/>
              <a:cs typeface="Times New Roman" panose="02020603050405020304" pitchFamily="18" charset="0"/>
            </a:endParaRPr>
          </a:p>
          <a:p>
            <a:pPr marL="800100" lvl="1" indent="-342900">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Keep victim lying flat with feet slightly elevated if possible.</a:t>
            </a: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323850" y="609600"/>
            <a:ext cx="8496300" cy="65087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lvl="0" indent="-342900">
              <a:lnSpc>
                <a:spcPct val="115000"/>
              </a:lnSpc>
              <a:spcBef>
                <a:spcPts val="0"/>
              </a:spcBef>
              <a:spcAft>
                <a:spcPts val="1000"/>
              </a:spcAft>
            </a:pPr>
            <a:r>
              <a:rPr lang="en-IN" sz="3200" dirty="0">
                <a:latin typeface="+mn-lt"/>
                <a:ea typeface="Calibri" panose="020F0502020204030204" pitchFamily="34" charset="0"/>
                <a:cs typeface="Times New Roman" panose="02020603050405020304" pitchFamily="18" charset="0"/>
              </a:rPr>
              <a:t>BASIC FIRST AID INSTRUCTIONS</a:t>
            </a:r>
            <a:endParaRPr lang="en-US" sz="3200" dirty="0">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02343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413092"/>
            <a:ext cx="8763000" cy="376238"/>
          </a:xfrm>
          <a:prstGeom prst="rect">
            <a:avLst/>
          </a:prstGeom>
          <a:solidFill>
            <a:srgbClr val="9999F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L="342900" marR="0" lvl="0" indent="-342900">
              <a:lnSpc>
                <a:spcPct val="115000"/>
              </a:lnSpc>
              <a:spcBef>
                <a:spcPts val="0"/>
              </a:spcBef>
              <a:spcAft>
                <a:spcPts val="0"/>
              </a:spcAft>
            </a:pPr>
            <a:r>
              <a:rPr lang="en-IN" sz="2000" b="1" dirty="0">
                <a:ea typeface="Calibri" panose="020F0502020204030204" pitchFamily="34" charset="0"/>
                <a:cs typeface="Times New Roman" panose="02020603050405020304" pitchFamily="18" charset="0"/>
              </a:rPr>
              <a:t>Burns: Minor / Major</a:t>
            </a:r>
            <a:endParaRPr lang="en-US" sz="2000"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28600" y="1789330"/>
            <a:ext cx="8763000" cy="4687669"/>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108000" rIns="144000" bIns="144000"/>
          <a:lstStyle/>
          <a:p>
            <a:pPr marL="342900" marR="0" lvl="0" indent="-342900">
              <a:lnSpc>
                <a:spcPct val="115000"/>
              </a:lnSpc>
              <a:spcBef>
                <a:spcPts val="0"/>
              </a:spcBef>
              <a:spcAft>
                <a:spcPts val="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Thermal burns are caused by sun, fire, hot liquids or objects and sometimes hot gases.</a:t>
            </a:r>
            <a:endParaRPr lang="en-US" dirty="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Chemical burns are caused by contact with wet or dry chemicals. </a:t>
            </a:r>
            <a:endParaRPr lang="en-US" dirty="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Electrical burns are caused by contact with electrical wires, current, or lightening. </a:t>
            </a:r>
            <a:endParaRPr lang="en-US" dirty="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Burns on the face, hands, feet, and genitals can be particularly serious. </a:t>
            </a:r>
            <a:endParaRPr lang="en-US" dirty="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Burns can cause tremendous damage to the body. They can cause extreme pain, scarring, massive infection, organ failure, and even death.</a:t>
            </a:r>
            <a:endParaRPr lang="en-US" dirty="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A rescuer’s highest priority is personal safety. </a:t>
            </a:r>
            <a:endParaRPr lang="en-US" dirty="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If a victim is on fire, tell him/her to STOP, DROP, and ROLL.</a:t>
            </a:r>
            <a:endParaRPr lang="en-US" dirty="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If a victim is in contact with electricity DO NOT TOUCH them until the source of electricity has been shut off.</a:t>
            </a: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323850" y="609600"/>
            <a:ext cx="8496300" cy="65087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lvl="0" indent="-342900">
              <a:lnSpc>
                <a:spcPct val="115000"/>
              </a:lnSpc>
              <a:spcBef>
                <a:spcPts val="0"/>
              </a:spcBef>
              <a:spcAft>
                <a:spcPts val="1000"/>
              </a:spcAft>
            </a:pPr>
            <a:r>
              <a:rPr lang="en-IN" sz="3200" dirty="0">
                <a:latin typeface="+mn-lt"/>
                <a:ea typeface="Calibri" panose="020F0502020204030204" pitchFamily="34" charset="0"/>
                <a:cs typeface="Times New Roman" panose="02020603050405020304" pitchFamily="18" charset="0"/>
              </a:rPr>
              <a:t>BASIC FIRST AID INSTRUCTIONS</a:t>
            </a:r>
            <a:endParaRPr lang="en-US" sz="3200" dirty="0">
              <a:latin typeface="+mn-lt"/>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14950" y="4800600"/>
            <a:ext cx="3505200" cy="1593273"/>
          </a:xfrm>
          <a:prstGeom prst="rect">
            <a:avLst/>
          </a:prstGeom>
        </p:spPr>
      </p:pic>
    </p:spTree>
    <p:extLst>
      <p:ext uri="{BB962C8B-B14F-4D97-AF65-F5344CB8AC3E}">
        <p14:creationId xmlns:p14="http://schemas.microsoft.com/office/powerpoint/2010/main" val="140689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413092"/>
            <a:ext cx="8763000" cy="376238"/>
          </a:xfrm>
          <a:prstGeom prst="rect">
            <a:avLst/>
          </a:prstGeom>
          <a:solidFill>
            <a:srgbClr val="9999F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L="342900" marR="0" lvl="0" indent="-342900">
              <a:lnSpc>
                <a:spcPct val="115000"/>
              </a:lnSpc>
              <a:spcBef>
                <a:spcPts val="0"/>
              </a:spcBef>
              <a:spcAft>
                <a:spcPts val="0"/>
              </a:spcAft>
            </a:pPr>
            <a:r>
              <a:rPr lang="en-IN" sz="2000" b="1" dirty="0">
                <a:ea typeface="Calibri" panose="020F0502020204030204" pitchFamily="34" charset="0"/>
                <a:cs typeface="Times New Roman" panose="02020603050405020304" pitchFamily="18" charset="0"/>
              </a:rPr>
              <a:t>Minor burns</a:t>
            </a:r>
            <a:endParaRPr lang="en-US" sz="2000"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28600" y="1789330"/>
            <a:ext cx="8763000" cy="4687669"/>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108000" rIns="144000" bIns="144000"/>
          <a:lstStyle/>
          <a:p>
            <a:pPr marL="285750" indent="-285750">
              <a:lnSpc>
                <a:spcPts val="2000"/>
              </a:lnSpc>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Signs and Symptoms: </a:t>
            </a:r>
            <a:endParaRPr lang="en-US" dirty="0">
              <a:ea typeface="Calibri" panose="020F0502020204030204" pitchFamily="34" charset="0"/>
              <a:cs typeface="Times New Roman" panose="02020603050405020304" pitchFamily="18" charset="0"/>
            </a:endParaRPr>
          </a:p>
          <a:p>
            <a:pPr marL="800100" lvl="1" indent="-342900">
              <a:lnSpc>
                <a:spcPts val="2000"/>
              </a:lnSpc>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Pain, Redness </a:t>
            </a:r>
            <a:endParaRPr lang="en-US" dirty="0">
              <a:ea typeface="Calibri" panose="020F0502020204030204" pitchFamily="34" charset="0"/>
              <a:cs typeface="Times New Roman" panose="02020603050405020304" pitchFamily="18" charset="0"/>
            </a:endParaRPr>
          </a:p>
          <a:p>
            <a:pPr marL="800100" lvl="1" indent="-342900">
              <a:lnSpc>
                <a:spcPts val="2000"/>
              </a:lnSpc>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Swelling, Blisters </a:t>
            </a:r>
            <a:endParaRPr lang="en-US" dirty="0">
              <a:ea typeface="Calibri" panose="020F0502020204030204" pitchFamily="34" charset="0"/>
              <a:cs typeface="Times New Roman" panose="02020603050405020304" pitchFamily="18" charset="0"/>
            </a:endParaRPr>
          </a:p>
          <a:p>
            <a:pPr marL="285750" marR="0" lvl="0" indent="-285750">
              <a:lnSpc>
                <a:spcPts val="2000"/>
              </a:lnSpc>
              <a:spcBef>
                <a:spcPts val="0"/>
              </a:spcBef>
              <a:spcAft>
                <a:spcPts val="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First Aid: </a:t>
            </a:r>
            <a:endParaRPr lang="en-US" dirty="0">
              <a:ea typeface="Calibri" panose="020F0502020204030204" pitchFamily="34" charset="0"/>
              <a:cs typeface="Times New Roman" panose="02020603050405020304" pitchFamily="18" charset="0"/>
            </a:endParaRPr>
          </a:p>
          <a:p>
            <a:pPr marL="800100" lvl="1" indent="-342900">
              <a:lnSpc>
                <a:spcPts val="2000"/>
              </a:lnSpc>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Expose the burn </a:t>
            </a:r>
            <a:endParaRPr lang="en-US" dirty="0">
              <a:ea typeface="Calibri" panose="020F0502020204030204" pitchFamily="34" charset="0"/>
              <a:cs typeface="Times New Roman" panose="02020603050405020304" pitchFamily="18" charset="0"/>
            </a:endParaRPr>
          </a:p>
          <a:p>
            <a:pPr marL="800100" lvl="1" indent="-342900">
              <a:lnSpc>
                <a:spcPts val="2000"/>
              </a:lnSpc>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Cool burns with cold water and continue until pain lessens </a:t>
            </a:r>
            <a:endParaRPr lang="en-US" dirty="0">
              <a:ea typeface="Calibri" panose="020F0502020204030204" pitchFamily="34" charset="0"/>
              <a:cs typeface="Times New Roman" panose="02020603050405020304" pitchFamily="18" charset="0"/>
            </a:endParaRPr>
          </a:p>
          <a:p>
            <a:pPr marL="800100" lvl="1" indent="-342900">
              <a:lnSpc>
                <a:spcPts val="2000"/>
              </a:lnSpc>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After cooling, cover with a dry, sterile bandage or clean dressing </a:t>
            </a:r>
            <a:endParaRPr lang="en-US" dirty="0">
              <a:ea typeface="Calibri" panose="020F0502020204030204" pitchFamily="34" charset="0"/>
              <a:cs typeface="Times New Roman" panose="02020603050405020304" pitchFamily="18" charset="0"/>
            </a:endParaRPr>
          </a:p>
          <a:p>
            <a:pPr marL="800100" lvl="1" indent="-342900">
              <a:lnSpc>
                <a:spcPts val="2000"/>
              </a:lnSpc>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Protect from friction /pressure </a:t>
            </a:r>
            <a:endParaRPr lang="en-US" dirty="0">
              <a:ea typeface="Calibri" panose="020F0502020204030204" pitchFamily="34" charset="0"/>
              <a:cs typeface="Times New Roman" panose="02020603050405020304" pitchFamily="18" charset="0"/>
            </a:endParaRPr>
          </a:p>
          <a:p>
            <a:pPr marL="800100" lvl="1" indent="-342900">
              <a:lnSpc>
                <a:spcPts val="2000"/>
              </a:lnSpc>
              <a:spcAft>
                <a:spcPts val="1000"/>
              </a:spcAft>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DO NOT pop blisters or apply any ointment or other substance</a:t>
            </a: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323850" y="609600"/>
            <a:ext cx="8496300" cy="65087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lvl="0" indent="-342900">
              <a:lnSpc>
                <a:spcPct val="115000"/>
              </a:lnSpc>
              <a:spcBef>
                <a:spcPts val="0"/>
              </a:spcBef>
              <a:spcAft>
                <a:spcPts val="1000"/>
              </a:spcAft>
            </a:pPr>
            <a:r>
              <a:rPr lang="en-IN" sz="3200" dirty="0">
                <a:latin typeface="+mn-lt"/>
                <a:ea typeface="Calibri" panose="020F0502020204030204" pitchFamily="34" charset="0"/>
                <a:cs typeface="Times New Roman" panose="02020603050405020304" pitchFamily="18" charset="0"/>
              </a:rPr>
              <a:t>BASIC FIRST AID INSTRUCTIONS</a:t>
            </a:r>
            <a:endParaRPr lang="en-US" sz="3200" dirty="0">
              <a:latin typeface="+mn-lt"/>
              <a:ea typeface="Calibri" panose="020F0502020204030204" pitchFamily="34" charset="0"/>
              <a:cs typeface="Times New Roman" panose="02020603050405020304" pitchFamily="18" charset="0"/>
            </a:endParaRPr>
          </a:p>
        </p:txBody>
      </p:sp>
      <p:pic>
        <p:nvPicPr>
          <p:cNvPr id="9" name="Picture 2" descr="Image result for Minor bur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0423" y="4724400"/>
            <a:ext cx="3739727" cy="1663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007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413092"/>
            <a:ext cx="8763000" cy="376238"/>
          </a:xfrm>
          <a:prstGeom prst="rect">
            <a:avLst/>
          </a:prstGeom>
          <a:solidFill>
            <a:srgbClr val="9999F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L="342900" marR="0" lvl="0" indent="-342900">
              <a:lnSpc>
                <a:spcPct val="115000"/>
              </a:lnSpc>
              <a:spcBef>
                <a:spcPts val="0"/>
              </a:spcBef>
              <a:spcAft>
                <a:spcPts val="0"/>
              </a:spcAft>
            </a:pPr>
            <a:r>
              <a:rPr lang="en-IN" sz="2000" b="1" dirty="0">
                <a:ea typeface="Calibri" panose="020F0502020204030204" pitchFamily="34" charset="0"/>
                <a:cs typeface="Times New Roman" panose="02020603050405020304" pitchFamily="18" charset="0"/>
              </a:rPr>
              <a:t>Minor burns</a:t>
            </a:r>
            <a:endParaRPr lang="en-US" sz="2000"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28600" y="1789330"/>
            <a:ext cx="8763000" cy="4687669"/>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108000" rIns="144000" bIns="144000"/>
          <a:lstStyle/>
          <a:p>
            <a:pPr marL="285750" indent="-285750">
              <a:lnSpc>
                <a:spcPts val="2000"/>
              </a:lnSpc>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 Signs and Symptoms: </a:t>
            </a:r>
            <a:endParaRPr lang="en-US" dirty="0">
              <a:ea typeface="Calibri" panose="020F0502020204030204" pitchFamily="34" charset="0"/>
              <a:cs typeface="Times New Roman" panose="02020603050405020304" pitchFamily="18" charset="0"/>
            </a:endParaRPr>
          </a:p>
          <a:p>
            <a:pPr marL="800100" lvl="1" indent="-342900">
              <a:lnSpc>
                <a:spcPts val="2000"/>
              </a:lnSpc>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Dry/leathery, white, or blackened, charred skin </a:t>
            </a:r>
            <a:endParaRPr lang="en-US" dirty="0">
              <a:ea typeface="Calibri" panose="020F0502020204030204" pitchFamily="34" charset="0"/>
              <a:cs typeface="Times New Roman" panose="02020603050405020304" pitchFamily="18" charset="0"/>
            </a:endParaRPr>
          </a:p>
          <a:p>
            <a:pPr marL="285750" marR="0" lvl="0" indent="-285750">
              <a:lnSpc>
                <a:spcPts val="2000"/>
              </a:lnSpc>
              <a:spcBef>
                <a:spcPts val="0"/>
              </a:spcBef>
              <a:spcAft>
                <a:spcPts val="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First Aid: </a:t>
            </a:r>
            <a:endParaRPr lang="en-US" dirty="0">
              <a:ea typeface="Calibri" panose="020F0502020204030204" pitchFamily="34" charset="0"/>
              <a:cs typeface="Times New Roman" panose="02020603050405020304" pitchFamily="18" charset="0"/>
            </a:endParaRPr>
          </a:p>
          <a:p>
            <a:pPr marL="800100" lvl="1" indent="-342900">
              <a:lnSpc>
                <a:spcPts val="2000"/>
              </a:lnSpc>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Assess/Alert/Attend to any life threatening problems </a:t>
            </a:r>
            <a:endParaRPr lang="en-US" dirty="0">
              <a:ea typeface="Calibri" panose="020F0502020204030204" pitchFamily="34" charset="0"/>
              <a:cs typeface="Times New Roman" panose="02020603050405020304" pitchFamily="18" charset="0"/>
            </a:endParaRPr>
          </a:p>
          <a:p>
            <a:pPr marL="800100" lvl="1" indent="-342900">
              <a:lnSpc>
                <a:spcPts val="2000"/>
              </a:lnSpc>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Call emergency contact number and Activate EMS </a:t>
            </a:r>
            <a:endParaRPr lang="en-US" dirty="0">
              <a:ea typeface="Calibri" panose="020F0502020204030204" pitchFamily="34" charset="0"/>
              <a:cs typeface="Times New Roman" panose="02020603050405020304" pitchFamily="18" charset="0"/>
            </a:endParaRPr>
          </a:p>
          <a:p>
            <a:pPr marL="800100" lvl="1" indent="-342900">
              <a:lnSpc>
                <a:spcPts val="2000"/>
              </a:lnSpc>
              <a:spcAft>
                <a:spcPts val="1000"/>
              </a:spcAft>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If caused by a liquid chemical, flush with large amounts of water right away if you are fully trained in First Aid</a:t>
            </a: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323850" y="609600"/>
            <a:ext cx="8496300" cy="65087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lvl="0" indent="-342900">
              <a:lnSpc>
                <a:spcPct val="115000"/>
              </a:lnSpc>
              <a:spcBef>
                <a:spcPts val="0"/>
              </a:spcBef>
              <a:spcAft>
                <a:spcPts val="1000"/>
              </a:spcAft>
            </a:pPr>
            <a:r>
              <a:rPr lang="en-IN" sz="3200" dirty="0">
                <a:latin typeface="+mn-lt"/>
                <a:ea typeface="Calibri" panose="020F0502020204030204" pitchFamily="34" charset="0"/>
                <a:cs typeface="Times New Roman" panose="02020603050405020304" pitchFamily="18" charset="0"/>
              </a:rPr>
              <a:t>BASIC FIRST AID INSTRUCTIONS</a:t>
            </a:r>
            <a:endParaRPr lang="en-US" sz="3200" dirty="0">
              <a:latin typeface="+mn-lt"/>
              <a:ea typeface="Calibri" panose="020F0502020204030204" pitchFamily="34" charset="0"/>
              <a:cs typeface="Times New Roman" panose="02020603050405020304" pitchFamily="18" charset="0"/>
            </a:endParaRPr>
          </a:p>
        </p:txBody>
      </p:sp>
      <p:pic>
        <p:nvPicPr>
          <p:cNvPr id="5" name="Picture 4" descr="Image result for major bur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0100" y="4648200"/>
            <a:ext cx="4317347"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857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413092"/>
            <a:ext cx="8763000" cy="376238"/>
          </a:xfrm>
          <a:prstGeom prst="rect">
            <a:avLst/>
          </a:prstGeom>
          <a:solidFill>
            <a:srgbClr val="9999F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L="285750" marR="0" lvl="0" indent="-285750">
              <a:lnSpc>
                <a:spcPct val="115000"/>
              </a:lnSpc>
              <a:spcBef>
                <a:spcPts val="0"/>
              </a:spcBef>
              <a:spcAft>
                <a:spcPts val="1000"/>
              </a:spcAft>
            </a:pPr>
            <a:r>
              <a:rPr lang="en-IN" sz="2000" b="1" dirty="0">
                <a:ea typeface="Calibri" panose="020F0502020204030204" pitchFamily="34" charset="0"/>
                <a:cs typeface="Times New Roman" panose="02020603050405020304" pitchFamily="18" charset="0"/>
              </a:rPr>
              <a:t>Bites and Stings</a:t>
            </a:r>
            <a:endParaRPr lang="en-US" sz="2000"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28600" y="1789330"/>
            <a:ext cx="8763000" cy="4687669"/>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108000" rIns="144000" bIns="144000"/>
          <a:lstStyle/>
          <a:p>
            <a:pPr marL="285750" indent="-285750">
              <a:spcAft>
                <a:spcPts val="1000"/>
              </a:spcAft>
              <a:buSzPct val="105000"/>
              <a:buFont typeface="Wingdings 3" pitchFamily="18" charset="2"/>
              <a:buChar char="p"/>
            </a:pPr>
            <a:r>
              <a:rPr lang="en-IN" dirty="0">
                <a:ea typeface="Calibri" panose="020F0502020204030204" pitchFamily="34" charset="0"/>
                <a:cs typeface="Times New Roman" panose="02020603050405020304" pitchFamily="18" charset="0"/>
              </a:rPr>
              <a:t>Bites and stings that could require first aid care can occur from a wide variety of sources. </a:t>
            </a:r>
          </a:p>
          <a:p>
            <a:pPr marL="285750" indent="-285750">
              <a:spcAft>
                <a:spcPts val="1000"/>
              </a:spcAft>
              <a:buSzPct val="105000"/>
              <a:buFont typeface="Wingdings 3" pitchFamily="18" charset="2"/>
              <a:buChar char="p"/>
            </a:pPr>
            <a:r>
              <a:rPr lang="en-IN" dirty="0">
                <a:ea typeface="Calibri" panose="020F0502020204030204" pitchFamily="34" charset="0"/>
                <a:cs typeface="Times New Roman" panose="02020603050405020304" pitchFamily="18" charset="0"/>
              </a:rPr>
              <a:t>Most only cause minor discomfort and can easily be treated by a first aid provider.</a:t>
            </a:r>
          </a:p>
          <a:p>
            <a:pPr marL="285750" indent="-285750">
              <a:spcAft>
                <a:spcPts val="1000"/>
              </a:spcAft>
              <a:buSzPct val="105000"/>
              <a:buFont typeface="Wingdings 3" pitchFamily="18" charset="2"/>
              <a:buChar char="p"/>
            </a:pPr>
            <a:r>
              <a:rPr lang="en-IN" dirty="0">
                <a:ea typeface="Calibri" panose="020F0502020204030204" pitchFamily="34" charset="0"/>
                <a:cs typeface="Times New Roman" panose="02020603050405020304" pitchFamily="18" charset="0"/>
              </a:rPr>
              <a:t>However bites and stings from venomous snakes, insects or animals can cause intense pain and swelling. </a:t>
            </a:r>
          </a:p>
          <a:p>
            <a:pPr marL="285750" indent="-285750">
              <a:spcAft>
                <a:spcPts val="1000"/>
              </a:spcAft>
              <a:buSzPct val="105000"/>
              <a:buFont typeface="Wingdings 3" pitchFamily="18" charset="2"/>
              <a:buChar char="p"/>
            </a:pPr>
            <a:r>
              <a:rPr lang="en-IN" dirty="0">
                <a:ea typeface="Calibri" panose="020F0502020204030204" pitchFamily="34" charset="0"/>
                <a:cs typeface="Times New Roman" panose="02020603050405020304" pitchFamily="18" charset="0"/>
              </a:rPr>
              <a:t>Bites from humans and animals such as dogs, cats, bats etc. </a:t>
            </a:r>
          </a:p>
          <a:p>
            <a:pPr marL="285750" indent="-285750">
              <a:spcAft>
                <a:spcPts val="1000"/>
              </a:spcAft>
              <a:buSzPct val="105000"/>
              <a:buFont typeface="Wingdings 3" pitchFamily="18" charset="2"/>
              <a:buChar char="p"/>
            </a:pPr>
            <a:r>
              <a:rPr lang="en-IN" dirty="0">
                <a:ea typeface="Calibri" panose="020F0502020204030204" pitchFamily="34" charset="0"/>
                <a:cs typeface="Times New Roman" panose="02020603050405020304" pitchFamily="18" charset="0"/>
              </a:rPr>
              <a:t>Can cause severe injury and infection, including tetanus and rabies. </a:t>
            </a:r>
          </a:p>
          <a:p>
            <a:pPr marL="285750" indent="-285750">
              <a:spcAft>
                <a:spcPts val="1000"/>
              </a:spcAft>
              <a:buSzPct val="105000"/>
              <a:buFont typeface="Wingdings 3" pitchFamily="18" charset="2"/>
              <a:buChar char="p"/>
            </a:pPr>
            <a:r>
              <a:rPr lang="en-IN" dirty="0">
                <a:ea typeface="Calibri" panose="020F0502020204030204" pitchFamily="34" charset="0"/>
                <a:cs typeface="Times New Roman" panose="02020603050405020304" pitchFamily="18" charset="0"/>
              </a:rPr>
              <a:t>Some people have severe allergic reactions to bites or stings that can be life threatening. </a:t>
            </a:r>
          </a:p>
          <a:p>
            <a:pPr marL="285750" indent="-285750">
              <a:spcAft>
                <a:spcPts val="1000"/>
              </a:spcAft>
              <a:buSzPct val="105000"/>
              <a:buFont typeface="Wingdings 3" pitchFamily="18" charset="2"/>
              <a:buChar char="p"/>
            </a:pPr>
            <a:r>
              <a:rPr lang="en-IN" dirty="0">
                <a:ea typeface="Calibri" panose="020F0502020204030204" pitchFamily="34" charset="0"/>
                <a:cs typeface="Times New Roman" panose="02020603050405020304" pitchFamily="18" charset="0"/>
              </a:rPr>
              <a:t>In these cases, the most important first aid measure is rapid access to advanced emergency medical care.</a:t>
            </a: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323850" y="609600"/>
            <a:ext cx="8496300" cy="65087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lvl="0" indent="-342900">
              <a:lnSpc>
                <a:spcPct val="115000"/>
              </a:lnSpc>
              <a:spcBef>
                <a:spcPts val="0"/>
              </a:spcBef>
              <a:spcAft>
                <a:spcPts val="1000"/>
              </a:spcAft>
            </a:pPr>
            <a:r>
              <a:rPr lang="en-IN" sz="3200" dirty="0">
                <a:latin typeface="+mn-lt"/>
                <a:ea typeface="Calibri" panose="020F0502020204030204" pitchFamily="34" charset="0"/>
                <a:cs typeface="Times New Roman" panose="02020603050405020304" pitchFamily="18" charset="0"/>
              </a:rPr>
              <a:t>BASIC FIRST AID INSTRUCTIONS</a:t>
            </a:r>
            <a:endParaRPr lang="en-US" sz="3200" dirty="0">
              <a:latin typeface="+mn-lt"/>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5410200"/>
            <a:ext cx="2819400" cy="1028699"/>
          </a:xfrm>
          <a:prstGeom prst="rect">
            <a:avLst/>
          </a:prstGeom>
        </p:spPr>
      </p:pic>
    </p:spTree>
    <p:extLst>
      <p:ext uri="{BB962C8B-B14F-4D97-AF65-F5344CB8AC3E}">
        <p14:creationId xmlns:p14="http://schemas.microsoft.com/office/powerpoint/2010/main" val="13781998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413092"/>
            <a:ext cx="8763000" cy="376238"/>
          </a:xfrm>
          <a:prstGeom prst="rect">
            <a:avLst/>
          </a:prstGeom>
          <a:solidFill>
            <a:srgbClr val="9999F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spcAft>
                <a:spcPts val="1000"/>
              </a:spcAft>
            </a:pPr>
            <a:r>
              <a:rPr lang="en-IN" sz="2000" b="1" dirty="0">
                <a:ea typeface="Calibri" panose="020F0502020204030204" pitchFamily="34" charset="0"/>
                <a:cs typeface="Times New Roman" panose="02020603050405020304" pitchFamily="18" charset="0"/>
              </a:rPr>
              <a:t>Bites and Stings First Aid</a:t>
            </a:r>
            <a:endParaRPr lang="en-US" sz="2000"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28600" y="1789330"/>
            <a:ext cx="8763000" cy="4687669"/>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108000" rIns="144000" bIns="144000"/>
          <a:lstStyle/>
          <a:p>
            <a:pPr marR="0" lvl="0">
              <a:lnSpc>
                <a:spcPct val="115000"/>
              </a:lnSpc>
              <a:spcBef>
                <a:spcPts val="0"/>
              </a:spcBef>
              <a:spcAft>
                <a:spcPts val="0"/>
              </a:spcAft>
              <a:buSzPct val="105000"/>
              <a:buFont typeface="Wingdings 3" pitchFamily="18" charset="2"/>
              <a:buChar char="p"/>
            </a:pPr>
            <a:r>
              <a:rPr lang="en-IN" dirty="0">
                <a:ea typeface="Calibri" panose="020F0502020204030204" pitchFamily="34" charset="0"/>
                <a:cs typeface="Times New Roman" panose="02020603050405020304" pitchFamily="18" charset="0"/>
              </a:rPr>
              <a:t> General Signs and Symptoms associated with bites and stings: </a:t>
            </a:r>
            <a:endParaRPr lang="en-US" dirty="0">
              <a:ea typeface="Calibri" panose="020F0502020204030204" pitchFamily="34" charset="0"/>
              <a:cs typeface="Times New Roman" panose="02020603050405020304" pitchFamily="18" charset="0"/>
            </a:endParaRPr>
          </a:p>
          <a:p>
            <a:pPr marL="800100" lvl="1" indent="-342900">
              <a:lnSpc>
                <a:spcPct val="115000"/>
              </a:lnSpc>
              <a:buSzPct val="105000"/>
              <a:buFont typeface="Wingdings 3" pitchFamily="18" charset="2"/>
              <a:buChar char=""/>
            </a:pPr>
            <a:r>
              <a:rPr lang="en-IN" dirty="0">
                <a:ea typeface="Calibri" panose="020F0502020204030204" pitchFamily="34" charset="0"/>
                <a:cs typeface="Times New Roman" panose="02020603050405020304" pitchFamily="18" charset="0"/>
              </a:rPr>
              <a:t>redness </a:t>
            </a:r>
            <a:endParaRPr lang="en-US" dirty="0">
              <a:ea typeface="Calibri" panose="020F0502020204030204" pitchFamily="34" charset="0"/>
              <a:cs typeface="Times New Roman" panose="02020603050405020304" pitchFamily="18" charset="0"/>
            </a:endParaRPr>
          </a:p>
          <a:p>
            <a:pPr marL="800100" lvl="1" indent="-342900">
              <a:lnSpc>
                <a:spcPct val="115000"/>
              </a:lnSpc>
              <a:buSzPct val="105000"/>
              <a:buFont typeface="Wingdings 3" pitchFamily="18" charset="2"/>
              <a:buChar char=""/>
            </a:pPr>
            <a:r>
              <a:rPr lang="en-IN" dirty="0">
                <a:ea typeface="Calibri" panose="020F0502020204030204" pitchFamily="34" charset="0"/>
                <a:cs typeface="Times New Roman" panose="02020603050405020304" pitchFamily="18" charset="0"/>
              </a:rPr>
              <a:t>swelling </a:t>
            </a:r>
            <a:endParaRPr lang="en-US" dirty="0">
              <a:ea typeface="Calibri" panose="020F0502020204030204" pitchFamily="34" charset="0"/>
              <a:cs typeface="Times New Roman" panose="02020603050405020304" pitchFamily="18" charset="0"/>
            </a:endParaRPr>
          </a:p>
          <a:p>
            <a:pPr marL="800100" lvl="1" indent="-342900">
              <a:lnSpc>
                <a:spcPct val="115000"/>
              </a:lnSpc>
              <a:buSzPct val="105000"/>
              <a:buFont typeface="Wingdings 3" pitchFamily="18" charset="2"/>
              <a:buChar char=""/>
            </a:pPr>
            <a:r>
              <a:rPr lang="en-IN" dirty="0">
                <a:ea typeface="Calibri" panose="020F0502020204030204" pitchFamily="34" charset="0"/>
                <a:cs typeface="Times New Roman" panose="02020603050405020304" pitchFamily="18" charset="0"/>
              </a:rPr>
              <a:t>pain </a:t>
            </a:r>
            <a:endParaRPr lang="en-US" dirty="0">
              <a:ea typeface="Calibri" panose="020F0502020204030204" pitchFamily="34" charset="0"/>
              <a:cs typeface="Times New Roman" panose="02020603050405020304" pitchFamily="18" charset="0"/>
            </a:endParaRPr>
          </a:p>
          <a:p>
            <a:pPr marL="800100" lvl="1" indent="-342900">
              <a:lnSpc>
                <a:spcPct val="115000"/>
              </a:lnSpc>
              <a:buSzPct val="105000"/>
              <a:buFont typeface="Wingdings 3" pitchFamily="18" charset="2"/>
              <a:buChar char=""/>
            </a:pPr>
            <a:r>
              <a:rPr lang="en-IN" dirty="0">
                <a:ea typeface="Calibri" panose="020F0502020204030204" pitchFamily="34" charset="0"/>
                <a:cs typeface="Times New Roman" panose="02020603050405020304" pitchFamily="18" charset="0"/>
              </a:rPr>
              <a:t>itching </a:t>
            </a:r>
            <a:endParaRPr lang="en-US" dirty="0">
              <a:ea typeface="Calibri" panose="020F0502020204030204" pitchFamily="34" charset="0"/>
              <a:cs typeface="Times New Roman" panose="02020603050405020304" pitchFamily="18" charset="0"/>
            </a:endParaRPr>
          </a:p>
          <a:p>
            <a:pPr marL="800100" lvl="1" indent="-342900">
              <a:lnSpc>
                <a:spcPct val="115000"/>
              </a:lnSpc>
              <a:buSzPct val="105000"/>
              <a:buFont typeface="Wingdings 3" pitchFamily="18" charset="2"/>
              <a:buChar char=""/>
            </a:pPr>
            <a:r>
              <a:rPr lang="en-IN" dirty="0">
                <a:ea typeface="Calibri" panose="020F0502020204030204" pitchFamily="34" charset="0"/>
                <a:cs typeface="Times New Roman" panose="02020603050405020304" pitchFamily="18" charset="0"/>
              </a:rPr>
              <a:t>nausea </a:t>
            </a:r>
            <a:endParaRPr lang="en-US" dirty="0">
              <a:ea typeface="Calibri" panose="020F0502020204030204" pitchFamily="34" charset="0"/>
              <a:cs typeface="Times New Roman" panose="02020603050405020304" pitchFamily="18" charset="0"/>
            </a:endParaRPr>
          </a:p>
          <a:p>
            <a:pPr marL="800100" lvl="1" indent="-342900">
              <a:lnSpc>
                <a:spcPct val="115000"/>
              </a:lnSpc>
              <a:buSzPct val="105000"/>
              <a:buFont typeface="Wingdings 3" pitchFamily="18" charset="2"/>
              <a:buChar char=""/>
            </a:pPr>
            <a:r>
              <a:rPr lang="en-IN" dirty="0">
                <a:ea typeface="Calibri" panose="020F0502020204030204" pitchFamily="34" charset="0"/>
                <a:cs typeface="Times New Roman" panose="02020603050405020304" pitchFamily="18" charset="0"/>
              </a:rPr>
              <a:t>problems breathing</a:t>
            </a:r>
          </a:p>
          <a:p>
            <a:pPr marR="0" lvl="0">
              <a:lnSpc>
                <a:spcPct val="115000"/>
              </a:lnSpc>
              <a:spcBef>
                <a:spcPts val="0"/>
              </a:spcBef>
              <a:spcAft>
                <a:spcPts val="0"/>
              </a:spcAft>
              <a:buSzPct val="105000"/>
              <a:buFont typeface="Wingdings 3" pitchFamily="18" charset="2"/>
              <a:buChar char="p"/>
            </a:pPr>
            <a:r>
              <a:rPr lang="en-IN" dirty="0">
                <a:ea typeface="Calibri" panose="020F0502020204030204" pitchFamily="34" charset="0"/>
                <a:cs typeface="Times New Roman" panose="02020603050405020304" pitchFamily="18" charset="0"/>
              </a:rPr>
              <a:t> General First Aid for bites and stings: </a:t>
            </a:r>
            <a:endParaRPr lang="en-US" dirty="0">
              <a:ea typeface="Calibri" panose="020F0502020204030204" pitchFamily="34" charset="0"/>
              <a:cs typeface="Times New Roman" panose="02020603050405020304" pitchFamily="18" charset="0"/>
            </a:endParaRPr>
          </a:p>
          <a:p>
            <a:pPr marL="800100" lvl="1" indent="-342900">
              <a:lnSpc>
                <a:spcPct val="115000"/>
              </a:lnSpc>
              <a:buSzPct val="105000"/>
              <a:buFont typeface="Wingdings 3" pitchFamily="18" charset="2"/>
              <a:buChar char=""/>
            </a:pPr>
            <a:r>
              <a:rPr lang="en-IN" dirty="0">
                <a:ea typeface="Calibri" panose="020F0502020204030204" pitchFamily="34" charset="0"/>
                <a:cs typeface="Times New Roman" panose="02020603050405020304" pitchFamily="18" charset="0"/>
              </a:rPr>
              <a:t>remove jewellery and constrictive clothing </a:t>
            </a:r>
            <a:endParaRPr lang="en-US" dirty="0">
              <a:ea typeface="Calibri" panose="020F0502020204030204" pitchFamily="34" charset="0"/>
              <a:cs typeface="Times New Roman" panose="02020603050405020304" pitchFamily="18" charset="0"/>
            </a:endParaRPr>
          </a:p>
          <a:p>
            <a:pPr marL="800100" lvl="1" indent="-342900">
              <a:lnSpc>
                <a:spcPct val="115000"/>
              </a:lnSpc>
              <a:buSzPct val="105000"/>
              <a:buFont typeface="Wingdings 3" pitchFamily="18" charset="2"/>
              <a:buChar char=""/>
            </a:pPr>
            <a:r>
              <a:rPr lang="en-IN" dirty="0">
                <a:ea typeface="Calibri" panose="020F0502020204030204" pitchFamily="34" charset="0"/>
                <a:cs typeface="Times New Roman" panose="02020603050405020304" pitchFamily="18" charset="0"/>
              </a:rPr>
              <a:t>wash the area with soap and clean water </a:t>
            </a:r>
            <a:endParaRPr lang="en-US" dirty="0">
              <a:ea typeface="Calibri" panose="020F0502020204030204" pitchFamily="34" charset="0"/>
              <a:cs typeface="Times New Roman" panose="02020603050405020304" pitchFamily="18" charset="0"/>
            </a:endParaRPr>
          </a:p>
          <a:p>
            <a:pPr marL="800100" lvl="1" indent="-342900">
              <a:lnSpc>
                <a:spcPct val="115000"/>
              </a:lnSpc>
              <a:buSzPct val="105000"/>
              <a:buFont typeface="Wingdings 3" pitchFamily="18" charset="2"/>
              <a:buChar char=""/>
            </a:pPr>
            <a:r>
              <a:rPr lang="en-IN" dirty="0">
                <a:ea typeface="Calibri" panose="020F0502020204030204" pitchFamily="34" charset="0"/>
                <a:cs typeface="Times New Roman" panose="02020603050405020304" pitchFamily="18" charset="0"/>
              </a:rPr>
              <a:t>cover the area with an adhesive bandage or gauze wrap </a:t>
            </a:r>
            <a:endParaRPr lang="en-US" dirty="0">
              <a:ea typeface="Calibri" panose="020F0502020204030204" pitchFamily="34" charset="0"/>
              <a:cs typeface="Times New Roman" panose="02020603050405020304" pitchFamily="18" charset="0"/>
            </a:endParaRPr>
          </a:p>
          <a:p>
            <a:pPr marL="800100" lvl="1" indent="-342900">
              <a:lnSpc>
                <a:spcPct val="115000"/>
              </a:lnSpc>
              <a:spcAft>
                <a:spcPts val="1000"/>
              </a:spcAft>
              <a:buSzPct val="105000"/>
              <a:buFont typeface="Wingdings 3" pitchFamily="18" charset="2"/>
              <a:buChar char=""/>
            </a:pPr>
            <a:r>
              <a:rPr lang="en-IN" dirty="0">
                <a:ea typeface="Calibri" panose="020F0502020204030204" pitchFamily="34" charset="0"/>
                <a:cs typeface="Times New Roman" panose="02020603050405020304" pitchFamily="18" charset="0"/>
              </a:rPr>
              <a:t>apply ice if needed to reduce pain and swelling </a:t>
            </a: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323850" y="609600"/>
            <a:ext cx="8496300" cy="65087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lvl="0" indent="-342900">
              <a:lnSpc>
                <a:spcPct val="115000"/>
              </a:lnSpc>
              <a:spcBef>
                <a:spcPts val="0"/>
              </a:spcBef>
              <a:spcAft>
                <a:spcPts val="1000"/>
              </a:spcAft>
            </a:pPr>
            <a:r>
              <a:rPr lang="en-IN" sz="3200" dirty="0">
                <a:latin typeface="+mn-lt"/>
                <a:ea typeface="Calibri" panose="020F0502020204030204" pitchFamily="34" charset="0"/>
                <a:cs typeface="Times New Roman" panose="02020603050405020304" pitchFamily="18" charset="0"/>
              </a:rPr>
              <a:t>BASIC FIRST AID INSTRUCTIONS</a:t>
            </a:r>
            <a:endParaRPr lang="en-US" sz="3200" dirty="0">
              <a:latin typeface="+mn-lt"/>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800" y="4848223"/>
            <a:ext cx="2552697" cy="1628776"/>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2783571"/>
            <a:ext cx="2552698" cy="1641476"/>
          </a:xfrm>
          <a:prstGeom prst="rect">
            <a:avLst/>
          </a:prstGeom>
        </p:spPr>
      </p:pic>
    </p:spTree>
    <p:extLst>
      <p:ext uri="{BB962C8B-B14F-4D97-AF65-F5344CB8AC3E}">
        <p14:creationId xmlns:p14="http://schemas.microsoft.com/office/powerpoint/2010/main" val="2555299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413092"/>
            <a:ext cx="8763000" cy="376238"/>
          </a:xfrm>
          <a:prstGeom prst="rect">
            <a:avLst/>
          </a:prstGeom>
          <a:solidFill>
            <a:srgbClr val="9999F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L="285750" marR="0" lvl="0" indent="-285750">
              <a:lnSpc>
                <a:spcPct val="115000"/>
              </a:lnSpc>
              <a:spcBef>
                <a:spcPts val="0"/>
              </a:spcBef>
              <a:spcAft>
                <a:spcPts val="1000"/>
              </a:spcAft>
            </a:pPr>
            <a:r>
              <a:rPr lang="en-IN" sz="2000" b="1" dirty="0">
                <a:ea typeface="Calibri" panose="020F0502020204030204" pitchFamily="34" charset="0"/>
                <a:cs typeface="Times New Roman" panose="02020603050405020304" pitchFamily="18" charset="0"/>
              </a:rPr>
              <a:t>Eye Injuries</a:t>
            </a:r>
            <a:endParaRPr lang="en-US" sz="2000"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28600" y="1789330"/>
            <a:ext cx="8763000" cy="4687669"/>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108000" rIns="144000" bIns="144000"/>
          <a:lstStyle/>
          <a:p>
            <a:pPr marL="285750" indent="-285750">
              <a:spcAft>
                <a:spcPts val="1000"/>
              </a:spcAft>
              <a:buSzPct val="105000"/>
              <a:buFont typeface="Wingdings 3" pitchFamily="18" charset="2"/>
              <a:buChar char="p"/>
            </a:pPr>
            <a:r>
              <a:rPr lang="en-IN" dirty="0">
                <a:ea typeface="Calibri" panose="020F0502020204030204" pitchFamily="34" charset="0"/>
                <a:cs typeface="Times New Roman" panose="02020603050405020304" pitchFamily="18" charset="0"/>
              </a:rPr>
              <a:t>Eye injuries can range from minor irritations to severe and sight threatening. </a:t>
            </a:r>
          </a:p>
          <a:p>
            <a:pPr marL="285750" indent="-285750">
              <a:spcAft>
                <a:spcPts val="1000"/>
              </a:spcAft>
              <a:buSzPct val="105000"/>
              <a:buFont typeface="Wingdings 3" pitchFamily="18" charset="2"/>
              <a:buChar char="p"/>
            </a:pPr>
            <a:r>
              <a:rPr lang="en-IN" dirty="0">
                <a:ea typeface="Calibri" panose="020F0502020204030204" pitchFamily="34" charset="0"/>
                <a:cs typeface="Times New Roman" panose="02020603050405020304" pitchFamily="18" charset="0"/>
              </a:rPr>
              <a:t>Injuries are frequently caused by objects in the eye, burns, and blunt force injuries. Any of these conditions or situations can lead to permanent loss of vision.</a:t>
            </a:r>
            <a:endParaRPr lang="en-US" dirty="0">
              <a:ea typeface="Calibri" panose="020F0502020204030204" pitchFamily="34" charset="0"/>
              <a:cs typeface="Times New Roman" panose="02020603050405020304" pitchFamily="18" charset="0"/>
            </a:endParaRPr>
          </a:p>
          <a:p>
            <a:pPr>
              <a:spcAft>
                <a:spcPts val="1000"/>
              </a:spcAft>
              <a:buSzPct val="105000"/>
              <a:buFont typeface="Wingdings 3" pitchFamily="18" charset="2"/>
              <a:buChar char="p"/>
            </a:pPr>
            <a:r>
              <a:rPr lang="en-US" dirty="0">
                <a:ea typeface="Calibri" panose="020F0502020204030204" pitchFamily="34" charset="0"/>
                <a:cs typeface="Times New Roman" panose="02020603050405020304" pitchFamily="18" charset="0"/>
              </a:rPr>
              <a:t> </a:t>
            </a:r>
            <a:r>
              <a:rPr lang="en-IN" dirty="0">
                <a:ea typeface="Calibri" panose="020F0502020204030204" pitchFamily="34" charset="0"/>
                <a:cs typeface="Times New Roman" panose="02020603050405020304" pitchFamily="18" charset="0"/>
              </a:rPr>
              <a:t>Prevention for an eye injury.</a:t>
            </a:r>
            <a:endParaRPr lang="en-US" dirty="0">
              <a:ea typeface="Calibri" panose="020F0502020204030204" pitchFamily="34" charset="0"/>
              <a:cs typeface="Times New Roman" panose="02020603050405020304" pitchFamily="18" charset="0"/>
            </a:endParaRPr>
          </a:p>
          <a:p>
            <a:pPr lvl="1">
              <a:spcAft>
                <a:spcPts val="1000"/>
              </a:spcAft>
              <a:buSzPct val="105000"/>
              <a:buFont typeface="Wingdings 3" pitchFamily="18" charset="2"/>
              <a:buChar char=""/>
            </a:pPr>
            <a:r>
              <a:rPr lang="en-IN" dirty="0">
                <a:ea typeface="Calibri" panose="020F0502020204030204" pitchFamily="34" charset="0"/>
                <a:cs typeface="Times New Roman" panose="02020603050405020304" pitchFamily="18" charset="0"/>
              </a:rPr>
              <a:t>Wear protective eyewear during risky activities. </a:t>
            </a:r>
          </a:p>
          <a:p>
            <a:pPr marL="1200150" lvl="2" indent="-285750">
              <a:spcAft>
                <a:spcPts val="1000"/>
              </a:spcAft>
              <a:buSzPct val="105000"/>
              <a:buFont typeface="Wingdings" panose="05000000000000000000" pitchFamily="2" charset="2"/>
              <a:buChar char="S"/>
            </a:pPr>
            <a:r>
              <a:rPr lang="en-IN" dirty="0">
                <a:ea typeface="Calibri" panose="020F0502020204030204" pitchFamily="34" charset="0"/>
                <a:cs typeface="Times New Roman" panose="02020603050405020304" pitchFamily="18" charset="0"/>
              </a:rPr>
              <a:t>Wear safety glasses with side shields anytime you might be exposed to flying particles, objects or dust. </a:t>
            </a:r>
          </a:p>
          <a:p>
            <a:pPr lvl="1">
              <a:spcAft>
                <a:spcPts val="1000"/>
              </a:spcAft>
              <a:buSzPct val="105000"/>
              <a:buFont typeface="Wingdings 3" pitchFamily="18" charset="2"/>
              <a:buChar char=""/>
            </a:pPr>
            <a:r>
              <a:rPr lang="en-IN" dirty="0">
                <a:ea typeface="Calibri" panose="020F0502020204030204" pitchFamily="34" charset="0"/>
                <a:cs typeface="Times New Roman" panose="02020603050405020304" pitchFamily="18" charset="0"/>
              </a:rPr>
              <a:t>Wear goggles when exposed to chemicals </a:t>
            </a:r>
          </a:p>
          <a:p>
            <a:pPr marL="1200150" lvl="2" indent="-285750">
              <a:spcAft>
                <a:spcPts val="1000"/>
              </a:spcAft>
              <a:buSzPct val="105000"/>
              <a:buFont typeface="Wingdings" panose="05000000000000000000" pitchFamily="2" charset="2"/>
              <a:buChar char="S"/>
            </a:pPr>
            <a:r>
              <a:rPr lang="en-IN" dirty="0">
                <a:ea typeface="Calibri" panose="020F0502020204030204" pitchFamily="34" charset="0"/>
                <a:cs typeface="Times New Roman" panose="02020603050405020304" pitchFamily="18" charset="0"/>
              </a:rPr>
              <a:t>Even if you're just a bystander. Protective eyewear counts during sports, too. Any sport featuring a ball, racket or flying object poses a potential risk of eye injury.</a:t>
            </a:r>
          </a:p>
          <a:p>
            <a:pPr lvl="1">
              <a:spcAft>
                <a:spcPts val="1000"/>
              </a:spcAft>
              <a:buSzPct val="105000"/>
              <a:buFont typeface="Wingdings 3" pitchFamily="18" charset="2"/>
              <a:buChar char=""/>
            </a:pPr>
            <a:r>
              <a:rPr lang="en-IN" dirty="0">
                <a:ea typeface="Calibri" panose="020F0502020204030204" pitchFamily="34" charset="0"/>
                <a:cs typeface="Times New Roman" panose="02020603050405020304" pitchFamily="18" charset="0"/>
              </a:rPr>
              <a:t>Don't mix products. Keep all chemicals and sprays in safe areas.</a:t>
            </a: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323850" y="609600"/>
            <a:ext cx="8496300" cy="65087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lvl="0" indent="-342900">
              <a:lnSpc>
                <a:spcPct val="115000"/>
              </a:lnSpc>
              <a:spcBef>
                <a:spcPts val="0"/>
              </a:spcBef>
              <a:spcAft>
                <a:spcPts val="1000"/>
              </a:spcAft>
            </a:pPr>
            <a:r>
              <a:rPr lang="en-IN" sz="3200" dirty="0">
                <a:latin typeface="+mn-lt"/>
                <a:ea typeface="Calibri" panose="020F0502020204030204" pitchFamily="34" charset="0"/>
                <a:cs typeface="Times New Roman" panose="02020603050405020304" pitchFamily="18" charset="0"/>
              </a:rPr>
              <a:t>BASIC FIRST AID INSTRUCTIONS</a:t>
            </a:r>
            <a:endParaRPr lang="en-US" sz="3200" dirty="0">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1744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323850" y="609600"/>
            <a:ext cx="8496300" cy="650875"/>
          </a:xfrm>
        </p:spPr>
        <p:txBody>
          <a:bodyPr>
            <a:normAutofit/>
          </a:bodyPr>
          <a:lstStyle/>
          <a:p>
            <a:pPr eaLnBrk="1" hangingPunct="1"/>
            <a:r>
              <a:rPr lang="en-IN" altLang="en-US" sz="3200" noProof="1">
                <a:latin typeface="+mn-lt"/>
              </a:rPr>
              <a:t>AGENDA</a:t>
            </a:r>
          </a:p>
        </p:txBody>
      </p:sp>
      <p:sp>
        <p:nvSpPr>
          <p:cNvPr id="10245" name="Rectangle 69"/>
          <p:cNvSpPr>
            <a:spLocks noChangeArrowheads="1"/>
          </p:cNvSpPr>
          <p:nvPr/>
        </p:nvSpPr>
        <p:spPr bwMode="gray">
          <a:xfrm>
            <a:off x="323850" y="1555750"/>
            <a:ext cx="585788" cy="587375"/>
          </a:xfrm>
          <a:prstGeom prst="rect">
            <a:avLst/>
          </a:prstGeom>
          <a:solidFill>
            <a:srgbClr val="9999FF"/>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3200" noProof="1"/>
              <a:t>1</a:t>
            </a:r>
          </a:p>
        </p:txBody>
      </p:sp>
      <p:sp>
        <p:nvSpPr>
          <p:cNvPr id="10246" name="Rectangle 70"/>
          <p:cNvSpPr>
            <a:spLocks noChangeArrowheads="1"/>
          </p:cNvSpPr>
          <p:nvPr/>
        </p:nvSpPr>
        <p:spPr bwMode="gray">
          <a:xfrm>
            <a:off x="1054100" y="1555750"/>
            <a:ext cx="7766050" cy="587375"/>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a:spcAft>
                <a:spcPct val="20000"/>
              </a:spcAft>
            </a:pPr>
            <a:r>
              <a:rPr lang="en-IN" altLang="en-US" sz="2000" noProof="1"/>
              <a:t>An Emergency</a:t>
            </a:r>
          </a:p>
        </p:txBody>
      </p:sp>
      <p:sp>
        <p:nvSpPr>
          <p:cNvPr id="10247" name="Rectangle 71"/>
          <p:cNvSpPr>
            <a:spLocks noChangeArrowheads="1"/>
          </p:cNvSpPr>
          <p:nvPr/>
        </p:nvSpPr>
        <p:spPr bwMode="gray">
          <a:xfrm>
            <a:off x="323850" y="2289175"/>
            <a:ext cx="585788" cy="587375"/>
          </a:xfrm>
          <a:prstGeom prst="rect">
            <a:avLst/>
          </a:prstGeom>
          <a:solidFill>
            <a:srgbClr val="9999FF"/>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3200" noProof="1"/>
              <a:t>2</a:t>
            </a:r>
          </a:p>
        </p:txBody>
      </p:sp>
      <p:sp>
        <p:nvSpPr>
          <p:cNvPr id="10248" name="Rectangle 72"/>
          <p:cNvSpPr>
            <a:spLocks noChangeArrowheads="1"/>
          </p:cNvSpPr>
          <p:nvPr/>
        </p:nvSpPr>
        <p:spPr bwMode="gray">
          <a:xfrm>
            <a:off x="1054100" y="2289175"/>
            <a:ext cx="7766050" cy="587375"/>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a:spcAft>
                <a:spcPct val="20000"/>
              </a:spcAft>
            </a:pPr>
            <a:r>
              <a:rPr lang="en-US" altLang="en-US" sz="2000" noProof="1"/>
              <a:t>First Aid</a:t>
            </a:r>
            <a:endParaRPr lang="en-IN" altLang="en-US" sz="2000" noProof="1"/>
          </a:p>
        </p:txBody>
      </p:sp>
      <p:sp>
        <p:nvSpPr>
          <p:cNvPr id="10249" name="Rectangle 73"/>
          <p:cNvSpPr>
            <a:spLocks noChangeArrowheads="1"/>
          </p:cNvSpPr>
          <p:nvPr/>
        </p:nvSpPr>
        <p:spPr bwMode="gray">
          <a:xfrm>
            <a:off x="323850" y="3019425"/>
            <a:ext cx="585788" cy="587375"/>
          </a:xfrm>
          <a:prstGeom prst="rect">
            <a:avLst/>
          </a:prstGeom>
          <a:solidFill>
            <a:srgbClr val="9999FF"/>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3200" noProof="1"/>
              <a:t>3</a:t>
            </a:r>
          </a:p>
        </p:txBody>
      </p:sp>
      <p:sp>
        <p:nvSpPr>
          <p:cNvPr id="10250" name="Rectangle 74"/>
          <p:cNvSpPr>
            <a:spLocks noChangeArrowheads="1"/>
          </p:cNvSpPr>
          <p:nvPr/>
        </p:nvSpPr>
        <p:spPr bwMode="gray">
          <a:xfrm>
            <a:off x="1054100" y="3019425"/>
            <a:ext cx="7766050" cy="587375"/>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a:spcAft>
                <a:spcPct val="20000"/>
              </a:spcAft>
            </a:pPr>
            <a:r>
              <a:rPr lang="en-IN" altLang="en-US" sz="2000" noProof="1"/>
              <a:t>Fire</a:t>
            </a:r>
          </a:p>
        </p:txBody>
      </p:sp>
      <p:sp>
        <p:nvSpPr>
          <p:cNvPr id="10251" name="Rectangle 75"/>
          <p:cNvSpPr>
            <a:spLocks noChangeArrowheads="1"/>
          </p:cNvSpPr>
          <p:nvPr/>
        </p:nvSpPr>
        <p:spPr bwMode="gray">
          <a:xfrm>
            <a:off x="323850" y="3751263"/>
            <a:ext cx="585788" cy="587375"/>
          </a:xfrm>
          <a:prstGeom prst="rect">
            <a:avLst/>
          </a:prstGeom>
          <a:solidFill>
            <a:srgbClr val="9999FF"/>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3200" noProof="1"/>
              <a:t>4</a:t>
            </a:r>
          </a:p>
        </p:txBody>
      </p:sp>
      <p:sp>
        <p:nvSpPr>
          <p:cNvPr id="10252" name="Rectangle 76"/>
          <p:cNvSpPr>
            <a:spLocks noChangeArrowheads="1"/>
          </p:cNvSpPr>
          <p:nvPr/>
        </p:nvSpPr>
        <p:spPr bwMode="gray">
          <a:xfrm>
            <a:off x="1054100" y="3751263"/>
            <a:ext cx="7766050" cy="587375"/>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a:spcAft>
                <a:spcPct val="20000"/>
              </a:spcAft>
            </a:pPr>
            <a:r>
              <a:rPr lang="en-IN" altLang="en-US" sz="2000" noProof="1"/>
              <a:t>Severe Weather </a:t>
            </a:r>
          </a:p>
        </p:txBody>
      </p:sp>
      <p:sp>
        <p:nvSpPr>
          <p:cNvPr id="10253" name="Rectangle 77"/>
          <p:cNvSpPr>
            <a:spLocks noChangeArrowheads="1"/>
          </p:cNvSpPr>
          <p:nvPr/>
        </p:nvSpPr>
        <p:spPr bwMode="gray">
          <a:xfrm>
            <a:off x="323850" y="4484688"/>
            <a:ext cx="585788" cy="587375"/>
          </a:xfrm>
          <a:prstGeom prst="rect">
            <a:avLst/>
          </a:prstGeom>
          <a:solidFill>
            <a:srgbClr val="9999FF"/>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3200" noProof="1"/>
              <a:t>5</a:t>
            </a:r>
          </a:p>
        </p:txBody>
      </p:sp>
      <p:sp>
        <p:nvSpPr>
          <p:cNvPr id="10254" name="Rectangle 78"/>
          <p:cNvSpPr>
            <a:spLocks noChangeArrowheads="1"/>
          </p:cNvSpPr>
          <p:nvPr/>
        </p:nvSpPr>
        <p:spPr bwMode="gray">
          <a:xfrm>
            <a:off x="1054100" y="4484688"/>
            <a:ext cx="7766050" cy="587375"/>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a:spcAft>
                <a:spcPct val="20000"/>
              </a:spcAft>
            </a:pPr>
            <a:r>
              <a:rPr lang="en-IN" sz="2000" dirty="0">
                <a:ea typeface="Calibri" panose="020F0502020204030204" pitchFamily="34" charset="0"/>
                <a:cs typeface="Times New Roman" panose="02020603050405020304" pitchFamily="18" charset="0"/>
              </a:rPr>
              <a:t>What’s In a First Aid Kit</a:t>
            </a:r>
            <a:endParaRPr lang="en-IN" altLang="en-US" sz="2000" noProof="1"/>
          </a:p>
        </p:txBody>
      </p:sp>
      <p:sp>
        <p:nvSpPr>
          <p:cNvPr id="10255" name="Rectangle 79"/>
          <p:cNvSpPr>
            <a:spLocks noChangeArrowheads="1"/>
          </p:cNvSpPr>
          <p:nvPr/>
        </p:nvSpPr>
        <p:spPr bwMode="gray">
          <a:xfrm>
            <a:off x="323850" y="5222875"/>
            <a:ext cx="585788" cy="587375"/>
          </a:xfrm>
          <a:prstGeom prst="rect">
            <a:avLst/>
          </a:prstGeom>
          <a:solidFill>
            <a:srgbClr val="9999FF"/>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3200" noProof="1"/>
              <a:t>6</a:t>
            </a:r>
          </a:p>
        </p:txBody>
      </p:sp>
      <p:sp>
        <p:nvSpPr>
          <p:cNvPr id="10256" name="Rectangle 80"/>
          <p:cNvSpPr>
            <a:spLocks noChangeArrowheads="1"/>
          </p:cNvSpPr>
          <p:nvPr/>
        </p:nvSpPr>
        <p:spPr bwMode="gray">
          <a:xfrm>
            <a:off x="1054100" y="5222875"/>
            <a:ext cx="7766050" cy="587375"/>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eaLnBrk="1" hangingPunct="1">
              <a:spcAft>
                <a:spcPct val="20000"/>
              </a:spcAft>
            </a:pPr>
            <a:r>
              <a:rPr lang="en-IN" altLang="en-US" sz="2000" noProof="1"/>
              <a:t>Basic First Aid Instructions</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413092"/>
            <a:ext cx="8763000" cy="376238"/>
          </a:xfrm>
          <a:prstGeom prst="rect">
            <a:avLst/>
          </a:prstGeom>
          <a:solidFill>
            <a:srgbClr val="9999F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spcAft>
                <a:spcPts val="1000"/>
              </a:spcAft>
            </a:pPr>
            <a:r>
              <a:rPr lang="en-IN" sz="2000" b="1" dirty="0">
                <a:ea typeface="Calibri" panose="020F0502020204030204" pitchFamily="34" charset="0"/>
                <a:cs typeface="Times New Roman" panose="02020603050405020304" pitchFamily="18" charset="0"/>
              </a:rPr>
              <a:t>Eye Injuries and First Aid</a:t>
            </a:r>
            <a:endParaRPr lang="en-US" sz="2000"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28600" y="1789330"/>
            <a:ext cx="8763000" cy="4687669"/>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108000" rIns="144000" bIns="144000"/>
          <a:lstStyle/>
          <a:p>
            <a:pPr>
              <a:lnSpc>
                <a:spcPct val="115000"/>
              </a:lnSpc>
              <a:spcAft>
                <a:spcPts val="1000"/>
              </a:spcAft>
              <a:buSzPct val="105000"/>
              <a:buFont typeface="Wingdings 3" pitchFamily="18" charset="2"/>
              <a:buChar char="p"/>
            </a:pPr>
            <a:r>
              <a:rPr lang="en-IN" dirty="0">
                <a:ea typeface="Calibri" panose="020F0502020204030204" pitchFamily="34" charset="0"/>
                <a:cs typeface="Times New Roman" panose="02020603050405020304" pitchFamily="18" charset="0"/>
              </a:rPr>
              <a:t> Signs and Symptoms: </a:t>
            </a:r>
            <a:endParaRPr lang="en-US" dirty="0">
              <a:ea typeface="Calibri" panose="020F0502020204030204" pitchFamily="34" charset="0"/>
              <a:cs typeface="Times New Roman" panose="02020603050405020304" pitchFamily="18" charset="0"/>
            </a:endParaRPr>
          </a:p>
          <a:p>
            <a:pPr marL="800100" lvl="1" indent="-342900">
              <a:lnSpc>
                <a:spcPct val="115000"/>
              </a:lnSpc>
              <a:buSzPct val="105000"/>
              <a:buFont typeface="Wingdings 3" pitchFamily="18" charset="2"/>
              <a:buChar char=""/>
            </a:pPr>
            <a:r>
              <a:rPr lang="en-IN" dirty="0">
                <a:ea typeface="Calibri" panose="020F0502020204030204" pitchFamily="34" charset="0"/>
                <a:cs typeface="Times New Roman" panose="02020603050405020304" pitchFamily="18" charset="0"/>
              </a:rPr>
              <a:t>Pain, redness, stinging </a:t>
            </a:r>
            <a:endParaRPr lang="en-US" dirty="0">
              <a:ea typeface="Calibri" panose="020F0502020204030204" pitchFamily="34" charset="0"/>
              <a:cs typeface="Times New Roman" panose="02020603050405020304" pitchFamily="18" charset="0"/>
            </a:endParaRPr>
          </a:p>
          <a:p>
            <a:pPr marL="800100" lvl="1" indent="-342900">
              <a:lnSpc>
                <a:spcPct val="115000"/>
              </a:lnSpc>
              <a:buSzPct val="105000"/>
              <a:buFont typeface="Wingdings 3" pitchFamily="18" charset="2"/>
              <a:buChar char=""/>
            </a:pPr>
            <a:r>
              <a:rPr lang="en-IN" dirty="0">
                <a:ea typeface="Calibri" panose="020F0502020204030204" pitchFamily="34" charset="0"/>
                <a:cs typeface="Times New Roman" panose="02020603050405020304" pitchFamily="18" charset="0"/>
              </a:rPr>
              <a:t>Burning, itching </a:t>
            </a:r>
            <a:endParaRPr lang="en-US" dirty="0">
              <a:ea typeface="Calibri" panose="020F0502020204030204" pitchFamily="34" charset="0"/>
              <a:cs typeface="Times New Roman" panose="02020603050405020304" pitchFamily="18" charset="0"/>
            </a:endParaRPr>
          </a:p>
          <a:p>
            <a:pPr marL="800100" lvl="1" indent="-342900">
              <a:lnSpc>
                <a:spcPct val="115000"/>
              </a:lnSpc>
              <a:buSzPct val="105000"/>
              <a:buFont typeface="Wingdings 3" pitchFamily="18" charset="2"/>
              <a:buChar char=""/>
            </a:pPr>
            <a:r>
              <a:rPr lang="en-IN" dirty="0">
                <a:ea typeface="Calibri" panose="020F0502020204030204" pitchFamily="34" charset="0"/>
                <a:cs typeface="Times New Roman" panose="02020603050405020304" pitchFamily="18" charset="0"/>
              </a:rPr>
              <a:t>Bleeding/bruising in or around eyes </a:t>
            </a:r>
            <a:endParaRPr lang="en-US" dirty="0">
              <a:ea typeface="Calibri" panose="020F0502020204030204" pitchFamily="34" charset="0"/>
              <a:cs typeface="Times New Roman" panose="02020603050405020304" pitchFamily="18" charset="0"/>
            </a:endParaRPr>
          </a:p>
          <a:p>
            <a:pPr marL="800100" lvl="1" indent="-342900">
              <a:lnSpc>
                <a:spcPct val="115000"/>
              </a:lnSpc>
              <a:buSzPct val="105000"/>
              <a:buFont typeface="Wingdings 3" pitchFamily="18" charset="2"/>
              <a:buChar char=""/>
            </a:pPr>
            <a:r>
              <a:rPr lang="en-IN" dirty="0">
                <a:ea typeface="Calibri" panose="020F0502020204030204" pitchFamily="34" charset="0"/>
                <a:cs typeface="Times New Roman" panose="02020603050405020304" pitchFamily="18" charset="0"/>
              </a:rPr>
              <a:t>Sensitivity to light </a:t>
            </a:r>
            <a:endParaRPr lang="en-US" dirty="0">
              <a:ea typeface="Calibri" panose="020F0502020204030204" pitchFamily="34" charset="0"/>
              <a:cs typeface="Times New Roman" panose="02020603050405020304" pitchFamily="18" charset="0"/>
            </a:endParaRPr>
          </a:p>
          <a:p>
            <a:pPr marL="800100" lvl="1" indent="-342900">
              <a:lnSpc>
                <a:spcPct val="115000"/>
              </a:lnSpc>
              <a:buSzPct val="105000"/>
              <a:buFont typeface="Wingdings 3" pitchFamily="18" charset="2"/>
              <a:buChar char=""/>
            </a:pPr>
            <a:r>
              <a:rPr lang="en-IN" dirty="0">
                <a:ea typeface="Calibri" panose="020F0502020204030204" pitchFamily="34" charset="0"/>
                <a:cs typeface="Times New Roman" panose="02020603050405020304" pitchFamily="18" charset="0"/>
              </a:rPr>
              <a:t>Decreased or double vision </a:t>
            </a:r>
            <a:endParaRPr lang="en-US" dirty="0">
              <a:ea typeface="Calibri" panose="020F0502020204030204" pitchFamily="34" charset="0"/>
              <a:cs typeface="Times New Roman" panose="02020603050405020304" pitchFamily="18" charset="0"/>
            </a:endParaRPr>
          </a:p>
          <a:p>
            <a:pPr marL="800100" lvl="1" indent="-342900">
              <a:lnSpc>
                <a:spcPct val="115000"/>
              </a:lnSpc>
              <a:buSzPct val="105000"/>
              <a:buFont typeface="Wingdings 3" pitchFamily="18" charset="2"/>
              <a:buChar char=""/>
            </a:pPr>
            <a:r>
              <a:rPr lang="en-IN" dirty="0">
                <a:ea typeface="Calibri" panose="020F0502020204030204" pitchFamily="34" charset="0"/>
                <a:cs typeface="Times New Roman" panose="02020603050405020304" pitchFamily="18" charset="0"/>
              </a:rPr>
              <a:t>Loss of vision </a:t>
            </a:r>
            <a:endParaRPr lang="en-US" dirty="0">
              <a:ea typeface="Calibri" panose="020F0502020204030204" pitchFamily="34" charset="0"/>
              <a:cs typeface="Times New Roman" panose="02020603050405020304" pitchFamily="18" charset="0"/>
            </a:endParaRPr>
          </a:p>
          <a:p>
            <a:pPr marL="800100" lvl="1" indent="-342900">
              <a:lnSpc>
                <a:spcPct val="115000"/>
              </a:lnSpc>
              <a:spcAft>
                <a:spcPts val="1000"/>
              </a:spcAft>
              <a:buSzPct val="105000"/>
              <a:buFont typeface="Wingdings 3" pitchFamily="18" charset="2"/>
              <a:buChar char=""/>
            </a:pPr>
            <a:r>
              <a:rPr lang="en-IN" dirty="0">
                <a:ea typeface="Calibri" panose="020F0502020204030204" pitchFamily="34" charset="0"/>
                <a:cs typeface="Times New Roman" panose="02020603050405020304" pitchFamily="18" charset="0"/>
              </a:rPr>
              <a:t>Something actually visibly stuck in eye</a:t>
            </a:r>
          </a:p>
          <a:p>
            <a:pPr>
              <a:spcAft>
                <a:spcPts val="1000"/>
              </a:spcAft>
              <a:buSzPct val="105000"/>
              <a:buFont typeface="Wingdings 3" pitchFamily="18" charset="2"/>
              <a:buChar char="p"/>
            </a:pPr>
            <a:r>
              <a:rPr lang="en-IN" dirty="0">
                <a:ea typeface="Calibri" panose="020F0502020204030204" pitchFamily="34" charset="0"/>
                <a:cs typeface="Times New Roman" panose="02020603050405020304" pitchFamily="18" charset="0"/>
              </a:rPr>
              <a:t> First Aid Interventions:</a:t>
            </a:r>
            <a:endParaRPr lang="en-US" dirty="0">
              <a:ea typeface="Calibri" panose="020F0502020204030204" pitchFamily="34" charset="0"/>
              <a:cs typeface="Times New Roman" panose="02020603050405020304" pitchFamily="18" charset="0"/>
            </a:endParaRPr>
          </a:p>
          <a:p>
            <a:pPr marL="800100" lvl="1" indent="-342900">
              <a:buSzPct val="105000"/>
              <a:buFont typeface="Wingdings 3" pitchFamily="18" charset="2"/>
              <a:buChar char=""/>
            </a:pPr>
            <a:r>
              <a:rPr lang="en-IN" dirty="0">
                <a:ea typeface="Calibri" panose="020F0502020204030204" pitchFamily="34" charset="0"/>
                <a:cs typeface="Times New Roman" panose="02020603050405020304" pitchFamily="18" charset="0"/>
              </a:rPr>
              <a:t>Rinse eye with saline solution or tap water if saline is not available. </a:t>
            </a:r>
            <a:endParaRPr lang="en-US" dirty="0">
              <a:ea typeface="Calibri" panose="020F0502020204030204" pitchFamily="34" charset="0"/>
              <a:cs typeface="Times New Roman" panose="02020603050405020304" pitchFamily="18" charset="0"/>
            </a:endParaRPr>
          </a:p>
          <a:p>
            <a:pPr marL="800100" lvl="1" indent="-342900">
              <a:buSzPct val="105000"/>
              <a:buFont typeface="Wingdings 3" pitchFamily="18" charset="2"/>
              <a:buChar char=""/>
            </a:pPr>
            <a:r>
              <a:rPr lang="en-IN" dirty="0">
                <a:ea typeface="Calibri" panose="020F0502020204030204" pitchFamily="34" charset="0"/>
                <a:cs typeface="Times New Roman" panose="02020603050405020304" pitchFamily="18" charset="0"/>
              </a:rPr>
              <a:t>Do not try to remove object </a:t>
            </a:r>
            <a:endParaRPr lang="en-US" dirty="0">
              <a:ea typeface="Calibri" panose="020F0502020204030204" pitchFamily="34" charset="0"/>
              <a:cs typeface="Times New Roman" panose="02020603050405020304" pitchFamily="18" charset="0"/>
            </a:endParaRPr>
          </a:p>
          <a:p>
            <a:pPr marL="800100" lvl="1" indent="-342900">
              <a:buSzPct val="105000"/>
              <a:buFont typeface="Wingdings 3" pitchFamily="18" charset="2"/>
              <a:buChar char=""/>
            </a:pPr>
            <a:r>
              <a:rPr lang="en-IN" dirty="0">
                <a:ea typeface="Calibri" panose="020F0502020204030204" pitchFamily="34" charset="0"/>
                <a:cs typeface="Times New Roman" panose="02020603050405020304" pitchFamily="18" charset="0"/>
              </a:rPr>
              <a:t>Do not allow the victim to rub or apply pressure to the injured eye </a:t>
            </a:r>
            <a:endParaRPr lang="en-US" dirty="0">
              <a:ea typeface="Calibri" panose="020F0502020204030204" pitchFamily="34" charset="0"/>
              <a:cs typeface="Times New Roman" panose="02020603050405020304" pitchFamily="18" charset="0"/>
            </a:endParaRPr>
          </a:p>
          <a:p>
            <a:pPr marL="800100" lvl="1" indent="-342900">
              <a:buSzPct val="105000"/>
              <a:buFont typeface="Wingdings 3" pitchFamily="18" charset="2"/>
              <a:buChar char=""/>
            </a:pPr>
            <a:r>
              <a:rPr lang="en-IN" dirty="0">
                <a:ea typeface="Calibri" panose="020F0502020204030204" pitchFamily="34" charset="0"/>
                <a:cs typeface="Times New Roman" panose="02020603050405020304" pitchFamily="18" charset="0"/>
              </a:rPr>
              <a:t>Cover the eye lightly with a gauze pad or clean cloth </a:t>
            </a:r>
            <a:endParaRPr lang="en-US" dirty="0">
              <a:ea typeface="Calibri" panose="020F0502020204030204" pitchFamily="34" charset="0"/>
              <a:cs typeface="Times New Roman" panose="02020603050405020304" pitchFamily="18" charset="0"/>
            </a:endParaRPr>
          </a:p>
          <a:p>
            <a:pPr marL="800100" lvl="1" indent="-342900">
              <a:buSzPct val="105000"/>
              <a:buFont typeface="Wingdings 3" pitchFamily="18" charset="2"/>
              <a:buChar char=""/>
            </a:pPr>
            <a:r>
              <a:rPr lang="en-IN" dirty="0">
                <a:ea typeface="Calibri" panose="020F0502020204030204" pitchFamily="34" charset="0"/>
                <a:cs typeface="Times New Roman" panose="02020603050405020304" pitchFamily="18" charset="0"/>
              </a:rPr>
              <a:t>Seek medical attention</a:t>
            </a: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323850" y="609600"/>
            <a:ext cx="8496300" cy="65087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lvl="0" indent="-342900">
              <a:lnSpc>
                <a:spcPct val="115000"/>
              </a:lnSpc>
              <a:spcBef>
                <a:spcPts val="0"/>
              </a:spcBef>
              <a:spcAft>
                <a:spcPts val="1000"/>
              </a:spcAft>
            </a:pPr>
            <a:r>
              <a:rPr lang="en-IN" sz="3200" dirty="0">
                <a:latin typeface="+mn-lt"/>
                <a:ea typeface="Calibri" panose="020F0502020204030204" pitchFamily="34" charset="0"/>
                <a:cs typeface="Times New Roman" panose="02020603050405020304" pitchFamily="18" charset="0"/>
              </a:rPr>
              <a:t>BASIC FIRST AID INSTRUCTIONS</a:t>
            </a:r>
            <a:endParaRPr lang="en-US" sz="3200" dirty="0">
              <a:latin typeface="+mn-lt"/>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4038" y="3505200"/>
            <a:ext cx="2223398" cy="1605724"/>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1841878"/>
            <a:ext cx="2231835" cy="1610773"/>
          </a:xfrm>
          <a:prstGeom prst="rect">
            <a:avLst/>
          </a:prstGeom>
        </p:spPr>
      </p:pic>
    </p:spTree>
    <p:extLst>
      <p:ext uri="{BB962C8B-B14F-4D97-AF65-F5344CB8AC3E}">
        <p14:creationId xmlns:p14="http://schemas.microsoft.com/office/powerpoint/2010/main" val="857183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413092"/>
            <a:ext cx="8763000" cy="376238"/>
          </a:xfrm>
          <a:prstGeom prst="rect">
            <a:avLst/>
          </a:prstGeom>
          <a:solidFill>
            <a:srgbClr val="9999F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L="342900" marR="0" lvl="0" indent="-342900">
              <a:lnSpc>
                <a:spcPct val="115000"/>
              </a:lnSpc>
              <a:spcBef>
                <a:spcPts val="0"/>
              </a:spcBef>
              <a:spcAft>
                <a:spcPts val="1000"/>
              </a:spcAft>
            </a:pPr>
            <a:r>
              <a:rPr lang="en-IN" sz="2000" b="1" dirty="0">
                <a:ea typeface="Calibri" panose="020F0502020204030204" pitchFamily="34" charset="0"/>
                <a:cs typeface="Times New Roman" panose="02020603050405020304" pitchFamily="18" charset="0"/>
              </a:rPr>
              <a:t>Nosebleeds and First Aid</a:t>
            </a:r>
            <a:endParaRPr lang="en-US" sz="2000"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28600" y="1789330"/>
            <a:ext cx="8763000" cy="4687669"/>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108000" rIns="144000" bIns="144000"/>
          <a:lstStyle/>
          <a:p>
            <a:pPr marL="285750" indent="-285750">
              <a:spcAft>
                <a:spcPts val="1000"/>
              </a:spcAft>
              <a:buSzPct val="105000"/>
              <a:buFont typeface="Wingdings 3" pitchFamily="18" charset="2"/>
              <a:buChar char="p"/>
            </a:pPr>
            <a:r>
              <a:rPr lang="en-IN" dirty="0">
                <a:ea typeface="Calibri" panose="020F0502020204030204" pitchFamily="34" charset="0"/>
                <a:cs typeface="Times New Roman" panose="02020603050405020304" pitchFamily="18" charset="0"/>
              </a:rPr>
              <a:t>Most nosebleeds are not serious and can be handled by a first aid responder.</a:t>
            </a:r>
          </a:p>
          <a:p>
            <a:pPr marL="285750" indent="-285750">
              <a:spcAft>
                <a:spcPts val="1000"/>
              </a:spcAft>
              <a:buSzPct val="105000"/>
              <a:buFont typeface="Wingdings 3" pitchFamily="18" charset="2"/>
              <a:buChar char="p"/>
            </a:pPr>
            <a:r>
              <a:rPr lang="en-IN" dirty="0">
                <a:ea typeface="Calibri" panose="020F0502020204030204" pitchFamily="34" charset="0"/>
                <a:cs typeface="Times New Roman" panose="02020603050405020304" pitchFamily="18" charset="0"/>
              </a:rPr>
              <a:t>Most will stop on their own or with simple first aid actions. </a:t>
            </a:r>
          </a:p>
          <a:p>
            <a:pPr marL="285750" indent="-285750">
              <a:spcAft>
                <a:spcPts val="1000"/>
              </a:spcAft>
              <a:buSzPct val="105000"/>
              <a:buFont typeface="Wingdings 3" pitchFamily="18" charset="2"/>
              <a:buChar char="p"/>
            </a:pPr>
            <a:r>
              <a:rPr lang="en-IN" dirty="0">
                <a:ea typeface="Calibri" panose="020F0502020204030204" pitchFamily="34" charset="0"/>
                <a:cs typeface="Times New Roman" panose="02020603050405020304" pitchFamily="18" charset="0"/>
              </a:rPr>
              <a:t>In some cases nosebleeds can indicate a more serious condition which may require ongoing medical attention.</a:t>
            </a:r>
          </a:p>
          <a:p>
            <a:pPr marL="285750" indent="-285750">
              <a:spcAft>
                <a:spcPts val="1000"/>
              </a:spcAft>
              <a:buSzPct val="105000"/>
              <a:buFont typeface="Wingdings 3" pitchFamily="18" charset="2"/>
              <a:buChar char="p"/>
            </a:pPr>
            <a:r>
              <a:rPr lang="en-IN" dirty="0">
                <a:ea typeface="Calibri" panose="020F0502020204030204" pitchFamily="34" charset="0"/>
                <a:cs typeface="Times New Roman" panose="02020603050405020304" pitchFamily="18" charset="0"/>
              </a:rPr>
              <a:t>If the nose bleed is related to an injury, the victim should be assisted in finding medical assistance urgently.</a:t>
            </a:r>
          </a:p>
          <a:p>
            <a:pPr marL="285750" indent="-285750">
              <a:spcAft>
                <a:spcPts val="1000"/>
              </a:spcAft>
              <a:buSzPct val="105000"/>
              <a:buFont typeface="Wingdings 3" pitchFamily="18" charset="2"/>
              <a:buChar char="p"/>
            </a:pPr>
            <a:r>
              <a:rPr lang="en-IN" dirty="0">
                <a:ea typeface="Calibri" panose="020F0502020204030204" pitchFamily="34" charset="0"/>
                <a:cs typeface="Times New Roman" panose="02020603050405020304" pitchFamily="18" charset="0"/>
              </a:rPr>
              <a:t>Some people may be taking medications that make them more prone to bleeding. These people should also seek care urgently.</a:t>
            </a: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323850" y="609600"/>
            <a:ext cx="8496300" cy="65087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lvl="0" indent="-342900">
              <a:lnSpc>
                <a:spcPct val="115000"/>
              </a:lnSpc>
              <a:spcBef>
                <a:spcPts val="0"/>
              </a:spcBef>
              <a:spcAft>
                <a:spcPts val="1000"/>
              </a:spcAft>
            </a:pPr>
            <a:r>
              <a:rPr lang="en-IN" sz="3200" dirty="0">
                <a:latin typeface="+mn-lt"/>
                <a:ea typeface="Calibri" panose="020F0502020204030204" pitchFamily="34" charset="0"/>
                <a:cs typeface="Times New Roman" panose="02020603050405020304" pitchFamily="18" charset="0"/>
              </a:rPr>
              <a:t>BASIC FIRST AID INSTRUCTIONS</a:t>
            </a:r>
            <a:endParaRPr lang="en-US" sz="3200" dirty="0">
              <a:latin typeface="+mn-lt"/>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4419600"/>
            <a:ext cx="3582687" cy="1938338"/>
          </a:xfrm>
          <a:prstGeom prst="rect">
            <a:avLst/>
          </a:prstGeom>
        </p:spPr>
      </p:pic>
    </p:spTree>
    <p:extLst>
      <p:ext uri="{BB962C8B-B14F-4D97-AF65-F5344CB8AC3E}">
        <p14:creationId xmlns:p14="http://schemas.microsoft.com/office/powerpoint/2010/main" val="38365087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413092"/>
            <a:ext cx="8763000" cy="376238"/>
          </a:xfrm>
          <a:prstGeom prst="rect">
            <a:avLst/>
          </a:prstGeom>
          <a:solidFill>
            <a:srgbClr val="9999F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L="342900" marR="0" lvl="0" indent="-342900">
              <a:lnSpc>
                <a:spcPct val="115000"/>
              </a:lnSpc>
              <a:spcBef>
                <a:spcPts val="0"/>
              </a:spcBef>
              <a:spcAft>
                <a:spcPts val="1000"/>
              </a:spcAft>
            </a:pPr>
            <a:r>
              <a:rPr lang="en-IN" sz="2000" b="1" dirty="0">
                <a:ea typeface="Calibri" panose="020F0502020204030204" pitchFamily="34" charset="0"/>
                <a:cs typeface="Times New Roman" panose="02020603050405020304" pitchFamily="18" charset="0"/>
              </a:rPr>
              <a:t>Nosebleeds and First Aid</a:t>
            </a:r>
            <a:endParaRPr lang="en-US" sz="2000"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28600" y="1789330"/>
            <a:ext cx="8763000" cy="4687669"/>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108000" rIns="144000" bIns="144000"/>
          <a:lstStyle/>
          <a:p>
            <a:pPr marL="285750" indent="-285750">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Signs and symptoms to monitor:</a:t>
            </a:r>
          </a:p>
          <a:p>
            <a:pPr marL="800100" lvl="1" indent="-342900">
              <a:buSzPct val="105000"/>
              <a:buFont typeface="Wingdings 3" pitchFamily="18" charset="2"/>
              <a:buChar char=""/>
            </a:pPr>
            <a:r>
              <a:rPr lang="en-IN" dirty="0">
                <a:ea typeface="Calibri" panose="020F0502020204030204" pitchFamily="34" charset="0"/>
                <a:cs typeface="Times New Roman" panose="02020603050405020304" pitchFamily="18" charset="0"/>
              </a:rPr>
              <a:t>Bleeding from one or both nostrils </a:t>
            </a:r>
            <a:endParaRPr lang="en-US" dirty="0">
              <a:ea typeface="Calibri" panose="020F0502020204030204" pitchFamily="34" charset="0"/>
              <a:cs typeface="Times New Roman" panose="02020603050405020304" pitchFamily="18" charset="0"/>
            </a:endParaRPr>
          </a:p>
          <a:p>
            <a:pPr marL="800100" lvl="1" indent="-342900">
              <a:buSzPct val="105000"/>
              <a:buFont typeface="Wingdings 3" pitchFamily="18" charset="2"/>
              <a:buChar char=""/>
            </a:pPr>
            <a:r>
              <a:rPr lang="en-IN" dirty="0">
                <a:ea typeface="Calibri" panose="020F0502020204030204" pitchFamily="34" charset="0"/>
                <a:cs typeface="Times New Roman" panose="02020603050405020304" pitchFamily="18" charset="0"/>
              </a:rPr>
              <a:t>Bleeding in the back of the throat, causing the victim to vomit blood</a:t>
            </a:r>
            <a:endParaRPr lang="en-US" dirty="0">
              <a:ea typeface="Calibri" panose="020F0502020204030204" pitchFamily="34" charset="0"/>
              <a:cs typeface="Times New Roman" panose="02020603050405020304" pitchFamily="18" charset="0"/>
            </a:endParaRPr>
          </a:p>
          <a:p>
            <a:pPr marL="457200"/>
            <a:r>
              <a:rPr lang="en-IN" dirty="0">
                <a:ea typeface="Calibri" panose="020F0502020204030204" pitchFamily="34" charset="0"/>
                <a:cs typeface="Times New Roman" panose="02020603050405020304" pitchFamily="18" charset="0"/>
              </a:rPr>
              <a:t> </a:t>
            </a:r>
            <a:endParaRPr lang="en-US" dirty="0">
              <a:ea typeface="Calibri" panose="020F0502020204030204" pitchFamily="34" charset="0"/>
              <a:cs typeface="Times New Roman" panose="02020603050405020304" pitchFamily="18" charset="0"/>
            </a:endParaRPr>
          </a:p>
          <a:p>
            <a:pPr marL="285750" indent="-285750">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First Aid Interventions:</a:t>
            </a:r>
          </a:p>
          <a:p>
            <a:pPr marL="800100" lvl="1" indent="-342900">
              <a:spcAft>
                <a:spcPts val="1000"/>
              </a:spcAft>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Sit upright and lean forward. </a:t>
            </a:r>
          </a:p>
          <a:p>
            <a:pPr marL="800100" lvl="1" indent="-342900">
              <a:spcAft>
                <a:spcPts val="1000"/>
              </a:spcAft>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By remaining upright, you reduce blood pressure in the veins of your nose. </a:t>
            </a:r>
          </a:p>
          <a:p>
            <a:pPr marL="800100" lvl="1" indent="-342900">
              <a:spcAft>
                <a:spcPts val="1000"/>
              </a:spcAft>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his discourages further bleeding. Sitting forward will help you avoid swallowing blood, which can irritate your stomach. </a:t>
            </a:r>
          </a:p>
          <a:p>
            <a:pPr lvl="1">
              <a:spcAft>
                <a:spcPts val="1000"/>
              </a:spcAft>
              <a:buSzPct val="105000"/>
            </a:pP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323850" y="609600"/>
            <a:ext cx="8496300" cy="65087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lvl="0" indent="-342900">
              <a:lnSpc>
                <a:spcPct val="115000"/>
              </a:lnSpc>
              <a:spcBef>
                <a:spcPts val="0"/>
              </a:spcBef>
              <a:spcAft>
                <a:spcPts val="1000"/>
              </a:spcAft>
            </a:pPr>
            <a:r>
              <a:rPr lang="en-IN" sz="3200" dirty="0">
                <a:latin typeface="+mn-lt"/>
                <a:ea typeface="Calibri" panose="020F0502020204030204" pitchFamily="34" charset="0"/>
                <a:cs typeface="Times New Roman" panose="02020603050405020304" pitchFamily="18" charset="0"/>
              </a:rPr>
              <a:t>BASIC FIRST AID INSTRUCTIONS</a:t>
            </a:r>
            <a:endParaRPr lang="en-US" sz="3200" dirty="0">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01878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413092"/>
            <a:ext cx="8763000" cy="376238"/>
          </a:xfrm>
          <a:prstGeom prst="rect">
            <a:avLst/>
          </a:prstGeom>
          <a:solidFill>
            <a:srgbClr val="9999F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L="342900" marR="0" lvl="0" indent="-342900">
              <a:lnSpc>
                <a:spcPct val="115000"/>
              </a:lnSpc>
              <a:spcBef>
                <a:spcPts val="0"/>
              </a:spcBef>
              <a:spcAft>
                <a:spcPts val="1000"/>
              </a:spcAft>
            </a:pPr>
            <a:r>
              <a:rPr lang="en-IN" sz="2000" b="1" dirty="0">
                <a:ea typeface="Calibri" panose="020F0502020204030204" pitchFamily="34" charset="0"/>
                <a:cs typeface="Times New Roman" panose="02020603050405020304" pitchFamily="18" charset="0"/>
              </a:rPr>
              <a:t>Nosebleeds and First Aid</a:t>
            </a:r>
            <a:endParaRPr lang="en-US" sz="2000"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28600" y="1789330"/>
            <a:ext cx="8763000" cy="4687669"/>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108000" rIns="144000" bIns="144000"/>
          <a:lstStyle/>
          <a:p>
            <a:pPr marL="342900" indent="-342900">
              <a:lnSpc>
                <a:spcPts val="1600"/>
              </a:lnSpc>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Have the victim spit out blood that collects in the back of the throat or mouth.</a:t>
            </a:r>
          </a:p>
          <a:p>
            <a:pPr marL="342900" indent="-342900">
              <a:lnSpc>
                <a:spcPts val="1600"/>
              </a:lnSpc>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Pinch the nose firmly. </a:t>
            </a:r>
          </a:p>
          <a:p>
            <a:pPr marL="342900" indent="-342900">
              <a:lnSpc>
                <a:spcPts val="1600"/>
              </a:lnSpc>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Use your thumb and index finger to pinch your nostrils shut. </a:t>
            </a:r>
          </a:p>
          <a:p>
            <a:pPr marL="342900" indent="-342900">
              <a:lnSpc>
                <a:spcPts val="1600"/>
              </a:lnSpc>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Breathe through your mouth. Continue to pinch for five to 10 minutes. </a:t>
            </a:r>
          </a:p>
          <a:p>
            <a:pPr marL="342900" indent="-342900">
              <a:lnSpc>
                <a:spcPts val="1600"/>
              </a:lnSpc>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Pinching sends pressure to the bleeding point on the nasal septum and often stops the flow of blood. </a:t>
            </a:r>
            <a:endParaRPr lang="en-US" dirty="0">
              <a:ea typeface="Calibri" panose="020F0502020204030204" pitchFamily="34" charset="0"/>
              <a:cs typeface="Times New Roman" panose="02020603050405020304" pitchFamily="18" charset="0"/>
            </a:endParaRPr>
          </a:p>
          <a:p>
            <a:pPr marL="342900" indent="-342900">
              <a:lnSpc>
                <a:spcPts val="1600"/>
              </a:lnSpc>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To prevent re-bleeding, don't pick or blow your nose and don't bend down for several hours after the bleeding episode. During this time remember to keep your head higher than the level of your heart.</a:t>
            </a: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323850" y="609600"/>
            <a:ext cx="8496300" cy="65087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lvl="0" indent="-342900">
              <a:lnSpc>
                <a:spcPct val="115000"/>
              </a:lnSpc>
              <a:spcBef>
                <a:spcPts val="0"/>
              </a:spcBef>
              <a:spcAft>
                <a:spcPts val="1000"/>
              </a:spcAft>
            </a:pPr>
            <a:r>
              <a:rPr lang="en-IN" sz="3200" dirty="0">
                <a:latin typeface="+mn-lt"/>
                <a:ea typeface="Calibri" panose="020F0502020204030204" pitchFamily="34" charset="0"/>
                <a:cs typeface="Times New Roman" panose="02020603050405020304" pitchFamily="18" charset="0"/>
              </a:rPr>
              <a:t>BASIC FIRST AID INSTRUCTIONS</a:t>
            </a:r>
            <a:endParaRPr lang="en-US" sz="3200" dirty="0">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02995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413092"/>
            <a:ext cx="8763000" cy="376238"/>
          </a:xfrm>
          <a:prstGeom prst="rect">
            <a:avLst/>
          </a:prstGeom>
          <a:solidFill>
            <a:srgbClr val="9999F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L="342900" marR="0" lvl="0" indent="-342900">
              <a:lnSpc>
                <a:spcPct val="115000"/>
              </a:lnSpc>
              <a:spcBef>
                <a:spcPts val="0"/>
              </a:spcBef>
              <a:spcAft>
                <a:spcPts val="1000"/>
              </a:spcAft>
            </a:pPr>
            <a:r>
              <a:rPr lang="en-IN" sz="2000" b="1" dirty="0">
                <a:ea typeface="Calibri" panose="020F0502020204030204" pitchFamily="34" charset="0"/>
                <a:cs typeface="Times New Roman" panose="02020603050405020304" pitchFamily="18" charset="0"/>
              </a:rPr>
              <a:t>Heat Exhaustion &amp; Heat Stroke</a:t>
            </a:r>
            <a:endParaRPr lang="en-US" sz="2000"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28600" y="1789330"/>
            <a:ext cx="8763000" cy="4687669"/>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108000" rIns="144000" bIns="144000"/>
          <a:lstStyle/>
          <a:p>
            <a:pPr marL="285750" indent="-285750">
              <a:spcAft>
                <a:spcPts val="1000"/>
              </a:spcAft>
              <a:buSzPct val="105000"/>
              <a:buFont typeface="Wingdings 3" pitchFamily="18" charset="2"/>
              <a:buChar char="p"/>
            </a:pPr>
            <a:r>
              <a:rPr lang="en-IN" dirty="0">
                <a:ea typeface="Calibri" panose="020F0502020204030204" pitchFamily="34" charset="0"/>
                <a:cs typeface="Times New Roman" panose="02020603050405020304" pitchFamily="18" charset="0"/>
              </a:rPr>
              <a:t>Causes of heat exhaustion include exposure to high temperatures, particularly when combined with high humidity, and strenuous physical activity. </a:t>
            </a:r>
          </a:p>
          <a:p>
            <a:pPr marL="285750" indent="-285750">
              <a:spcAft>
                <a:spcPts val="1000"/>
              </a:spcAft>
              <a:buSzPct val="105000"/>
              <a:buFont typeface="Wingdings 3" pitchFamily="18" charset="2"/>
              <a:buChar char="p"/>
            </a:pPr>
            <a:r>
              <a:rPr lang="en-IN" dirty="0">
                <a:ea typeface="Calibri" panose="020F0502020204030204" pitchFamily="34" charset="0"/>
                <a:cs typeface="Times New Roman" panose="02020603050405020304" pitchFamily="18" charset="0"/>
              </a:rPr>
              <a:t>Without prompt treatment, heat exhaustion can lead to heatstroke, a life-threatening condition. </a:t>
            </a:r>
          </a:p>
          <a:p>
            <a:pPr marL="285750" indent="-285750">
              <a:spcAft>
                <a:spcPts val="1000"/>
              </a:spcAft>
              <a:buSzPct val="105000"/>
              <a:buFont typeface="Wingdings 3" pitchFamily="18" charset="2"/>
              <a:buChar char="p"/>
            </a:pPr>
            <a:r>
              <a:rPr lang="en-IN" dirty="0">
                <a:ea typeface="Calibri" panose="020F0502020204030204" pitchFamily="34" charset="0"/>
                <a:cs typeface="Times New Roman" panose="02020603050405020304" pitchFamily="18" charset="0"/>
              </a:rPr>
              <a:t>Fortunately, heat exhaustion is preventable.</a:t>
            </a:r>
            <a:endParaRPr lang="en-US" dirty="0">
              <a:ea typeface="Calibri" panose="020F0502020204030204" pitchFamily="34" charset="0"/>
              <a:cs typeface="Times New Roman" panose="02020603050405020304" pitchFamily="18" charset="0"/>
            </a:endParaRPr>
          </a:p>
          <a:p>
            <a:pPr marL="285750" indent="-285750">
              <a:spcAft>
                <a:spcPts val="1000"/>
              </a:spcAft>
              <a:buSzPct val="105000"/>
              <a:buFont typeface="Wingdings 3" pitchFamily="18" charset="2"/>
              <a:buChar char="p"/>
            </a:pPr>
            <a:r>
              <a:rPr lang="en-IN" dirty="0">
                <a:ea typeface="Calibri" panose="020F0502020204030204" pitchFamily="34" charset="0"/>
                <a:cs typeface="Times New Roman" panose="02020603050405020304" pitchFamily="18" charset="0"/>
              </a:rPr>
              <a:t>Heatstroke occurs if your body temperature continues to rise. </a:t>
            </a:r>
          </a:p>
          <a:p>
            <a:pPr marL="285750" indent="-285750">
              <a:spcAft>
                <a:spcPts val="1000"/>
              </a:spcAft>
              <a:buSzPct val="105000"/>
              <a:buFont typeface="Wingdings 3" pitchFamily="18" charset="2"/>
              <a:buChar char="p"/>
            </a:pPr>
            <a:r>
              <a:rPr lang="en-IN" dirty="0">
                <a:ea typeface="Calibri" panose="020F0502020204030204" pitchFamily="34" charset="0"/>
                <a:cs typeface="Times New Roman" panose="02020603050405020304" pitchFamily="18" charset="0"/>
              </a:rPr>
              <a:t>At this point, emergency treatment is needed. </a:t>
            </a:r>
          </a:p>
          <a:p>
            <a:pPr marL="285750" indent="-285750">
              <a:spcAft>
                <a:spcPts val="1000"/>
              </a:spcAft>
              <a:buSzPct val="105000"/>
              <a:buFont typeface="Wingdings 3" pitchFamily="18" charset="2"/>
              <a:buChar char="p"/>
            </a:pPr>
            <a:r>
              <a:rPr lang="en-IN" dirty="0">
                <a:ea typeface="Calibri" panose="020F0502020204030204" pitchFamily="34" charset="0"/>
                <a:cs typeface="Times New Roman" panose="02020603050405020304" pitchFamily="18" charset="0"/>
              </a:rPr>
              <a:t>In a period of hours, untreated heatstroke can cause damage to your brain, heart, kidneys and muscles. </a:t>
            </a:r>
          </a:p>
          <a:p>
            <a:pPr marL="285750" indent="-285750">
              <a:spcAft>
                <a:spcPts val="1000"/>
              </a:spcAft>
              <a:buSzPct val="105000"/>
              <a:buFont typeface="Wingdings 3" pitchFamily="18" charset="2"/>
              <a:buChar char="p"/>
            </a:pPr>
            <a:r>
              <a:rPr lang="en-IN" dirty="0">
                <a:ea typeface="Calibri" panose="020F0502020204030204" pitchFamily="34" charset="0"/>
                <a:cs typeface="Times New Roman" panose="02020603050405020304" pitchFamily="18" charset="0"/>
              </a:rPr>
              <a:t>These injuries get worse the longer treatment is delayed, increasing your risk of very serious complications.</a:t>
            </a:r>
            <a:endParaRPr lang="en-US" dirty="0">
              <a:ea typeface="Calibri" panose="020F0502020204030204" pitchFamily="34" charset="0"/>
              <a:cs typeface="Times New Roman" panose="02020603050405020304" pitchFamily="18" charset="0"/>
            </a:endParaRPr>
          </a:p>
          <a:p>
            <a:pPr marL="285750" indent="-285750">
              <a:lnSpc>
                <a:spcPts val="1700"/>
              </a:lnSpc>
              <a:spcAft>
                <a:spcPts val="1000"/>
              </a:spcAft>
              <a:buSzPct val="105000"/>
              <a:buFont typeface="Wingdings 3" panose="05040102010807070707" pitchFamily="18" charset="2"/>
              <a:buChar char="p"/>
            </a:pP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323850" y="609600"/>
            <a:ext cx="8496300" cy="65087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lvl="0" indent="-342900">
              <a:lnSpc>
                <a:spcPct val="115000"/>
              </a:lnSpc>
              <a:spcBef>
                <a:spcPts val="0"/>
              </a:spcBef>
              <a:spcAft>
                <a:spcPts val="1000"/>
              </a:spcAft>
            </a:pPr>
            <a:r>
              <a:rPr lang="en-IN" sz="3200" dirty="0">
                <a:latin typeface="+mn-lt"/>
                <a:ea typeface="Calibri" panose="020F0502020204030204" pitchFamily="34" charset="0"/>
                <a:cs typeface="Times New Roman" panose="02020603050405020304" pitchFamily="18" charset="0"/>
              </a:rPr>
              <a:t>BASIC FIRST AID INSTRUCTIONS</a:t>
            </a:r>
            <a:endParaRPr lang="en-US" sz="3200" dirty="0">
              <a:latin typeface="+mn-lt"/>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86650" y="5409904"/>
            <a:ext cx="1295400" cy="1054395"/>
          </a:xfrm>
          <a:prstGeom prst="rect">
            <a:avLst/>
          </a:prstGeom>
        </p:spPr>
      </p:pic>
      <p:pic>
        <p:nvPicPr>
          <p:cNvPr id="9" name="Picture 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16420" y="2895600"/>
            <a:ext cx="2075180" cy="1447800"/>
          </a:xfrm>
          <a:prstGeom prst="rect">
            <a:avLst/>
          </a:prstGeom>
        </p:spPr>
      </p:pic>
    </p:spTree>
    <p:extLst>
      <p:ext uri="{BB962C8B-B14F-4D97-AF65-F5344CB8AC3E}">
        <p14:creationId xmlns:p14="http://schemas.microsoft.com/office/powerpoint/2010/main" val="26832607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413092"/>
            <a:ext cx="8763000" cy="376238"/>
          </a:xfrm>
          <a:prstGeom prst="rect">
            <a:avLst/>
          </a:prstGeom>
          <a:solidFill>
            <a:srgbClr val="9999F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L="342900" marR="0" lvl="0" indent="-342900">
              <a:lnSpc>
                <a:spcPct val="115000"/>
              </a:lnSpc>
              <a:spcBef>
                <a:spcPts val="0"/>
              </a:spcBef>
              <a:spcAft>
                <a:spcPts val="1000"/>
              </a:spcAft>
            </a:pPr>
            <a:r>
              <a:rPr lang="en-IN" sz="2000" b="1" dirty="0">
                <a:ea typeface="Calibri" panose="020F0502020204030204" pitchFamily="34" charset="0"/>
                <a:cs typeface="Times New Roman" panose="02020603050405020304" pitchFamily="18" charset="0"/>
              </a:rPr>
              <a:t>Heat Exhaustion &amp; Heat Stroke</a:t>
            </a:r>
            <a:endParaRPr lang="en-US" sz="2000"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28600" y="1789330"/>
            <a:ext cx="8763000" cy="4687669"/>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108000" rIns="144000" bIns="144000"/>
          <a:lstStyle/>
          <a:p>
            <a:pPr>
              <a:lnSpc>
                <a:spcPts val="1900"/>
              </a:lnSpc>
              <a:spcAft>
                <a:spcPts val="1000"/>
              </a:spcAft>
              <a:buSzPct val="105000"/>
              <a:buFont typeface="Wingdings 3" pitchFamily="18" charset="2"/>
              <a:buChar char="p"/>
            </a:pPr>
            <a:r>
              <a:rPr lang="en-IN" dirty="0">
                <a:ea typeface="Calibri" panose="020F0502020204030204" pitchFamily="34" charset="0"/>
                <a:cs typeface="Times New Roman" panose="02020603050405020304" pitchFamily="18" charset="0"/>
              </a:rPr>
              <a:t>   Signs and Symptoms:</a:t>
            </a:r>
            <a:endParaRPr lang="en-US" dirty="0">
              <a:ea typeface="Calibri" panose="020F0502020204030204" pitchFamily="34" charset="0"/>
              <a:cs typeface="Times New Roman" panose="02020603050405020304" pitchFamily="18" charset="0"/>
            </a:endParaRPr>
          </a:p>
          <a:p>
            <a:pPr marL="800100" lvl="1" indent="-342900">
              <a:lnSpc>
                <a:spcPts val="1900"/>
              </a:lnSpc>
              <a:buSzPct val="105000"/>
              <a:buFont typeface="Wingdings 3" pitchFamily="18" charset="2"/>
              <a:buChar char=""/>
            </a:pPr>
            <a:r>
              <a:rPr lang="en-IN" dirty="0">
                <a:ea typeface="Calibri" panose="020F0502020204030204" pitchFamily="34" charset="0"/>
                <a:cs typeface="Times New Roman" panose="02020603050405020304" pitchFamily="18" charset="0"/>
              </a:rPr>
              <a:t>Cool, moist skin with goose bumps when in the heat </a:t>
            </a:r>
            <a:endParaRPr lang="en-US" dirty="0">
              <a:ea typeface="Calibri" panose="020F0502020204030204" pitchFamily="34" charset="0"/>
              <a:cs typeface="Times New Roman" panose="02020603050405020304" pitchFamily="18" charset="0"/>
            </a:endParaRPr>
          </a:p>
          <a:p>
            <a:pPr marL="800100" lvl="1" indent="-342900">
              <a:lnSpc>
                <a:spcPts val="1900"/>
              </a:lnSpc>
              <a:buSzPct val="105000"/>
              <a:buFont typeface="Wingdings 3" pitchFamily="18" charset="2"/>
              <a:buChar char=""/>
            </a:pPr>
            <a:r>
              <a:rPr lang="en-IN" dirty="0">
                <a:ea typeface="Calibri" panose="020F0502020204030204" pitchFamily="34" charset="0"/>
                <a:cs typeface="Times New Roman" panose="02020603050405020304" pitchFamily="18" charset="0"/>
              </a:rPr>
              <a:t>Heavy sweating </a:t>
            </a:r>
            <a:endParaRPr lang="en-US" dirty="0">
              <a:ea typeface="Calibri" panose="020F0502020204030204" pitchFamily="34" charset="0"/>
              <a:cs typeface="Times New Roman" panose="02020603050405020304" pitchFamily="18" charset="0"/>
            </a:endParaRPr>
          </a:p>
          <a:p>
            <a:pPr marL="800100" lvl="1" indent="-342900">
              <a:lnSpc>
                <a:spcPts val="1900"/>
              </a:lnSpc>
              <a:buSzPct val="105000"/>
              <a:buFont typeface="Wingdings 3" pitchFamily="18" charset="2"/>
              <a:buChar char=""/>
            </a:pPr>
            <a:r>
              <a:rPr lang="en-IN" dirty="0">
                <a:ea typeface="Calibri" panose="020F0502020204030204" pitchFamily="34" charset="0"/>
                <a:cs typeface="Times New Roman" panose="02020603050405020304" pitchFamily="18" charset="0"/>
              </a:rPr>
              <a:t>Faintness </a:t>
            </a:r>
            <a:endParaRPr lang="en-US" dirty="0">
              <a:ea typeface="Calibri" panose="020F0502020204030204" pitchFamily="34" charset="0"/>
              <a:cs typeface="Times New Roman" panose="02020603050405020304" pitchFamily="18" charset="0"/>
            </a:endParaRPr>
          </a:p>
          <a:p>
            <a:pPr marL="800100" lvl="1" indent="-342900">
              <a:lnSpc>
                <a:spcPts val="1900"/>
              </a:lnSpc>
              <a:buSzPct val="105000"/>
              <a:buFont typeface="Wingdings 3" pitchFamily="18" charset="2"/>
              <a:buChar char=""/>
            </a:pPr>
            <a:r>
              <a:rPr lang="en-IN" dirty="0">
                <a:ea typeface="Calibri" panose="020F0502020204030204" pitchFamily="34" charset="0"/>
                <a:cs typeface="Times New Roman" panose="02020603050405020304" pitchFamily="18" charset="0"/>
              </a:rPr>
              <a:t>Dizziness </a:t>
            </a:r>
            <a:endParaRPr lang="en-US" dirty="0">
              <a:ea typeface="Calibri" panose="020F0502020204030204" pitchFamily="34" charset="0"/>
              <a:cs typeface="Times New Roman" panose="02020603050405020304" pitchFamily="18" charset="0"/>
            </a:endParaRPr>
          </a:p>
          <a:p>
            <a:pPr marL="800100" lvl="1" indent="-342900">
              <a:lnSpc>
                <a:spcPts val="1900"/>
              </a:lnSpc>
              <a:buSzPct val="105000"/>
              <a:buFont typeface="Wingdings 3" pitchFamily="18" charset="2"/>
              <a:buChar char=""/>
            </a:pPr>
            <a:r>
              <a:rPr lang="en-IN" dirty="0">
                <a:ea typeface="Calibri" panose="020F0502020204030204" pitchFamily="34" charset="0"/>
                <a:cs typeface="Times New Roman" panose="02020603050405020304" pitchFamily="18" charset="0"/>
              </a:rPr>
              <a:t>Fatigue </a:t>
            </a:r>
            <a:endParaRPr lang="en-US" dirty="0">
              <a:ea typeface="Calibri" panose="020F0502020204030204" pitchFamily="34" charset="0"/>
              <a:cs typeface="Times New Roman" panose="02020603050405020304" pitchFamily="18" charset="0"/>
            </a:endParaRPr>
          </a:p>
          <a:p>
            <a:pPr marL="800100" lvl="1" indent="-342900">
              <a:lnSpc>
                <a:spcPts val="1900"/>
              </a:lnSpc>
              <a:buSzPct val="105000"/>
              <a:buFont typeface="Wingdings 3" pitchFamily="18" charset="2"/>
              <a:buChar char=""/>
            </a:pPr>
            <a:r>
              <a:rPr lang="en-IN" dirty="0">
                <a:ea typeface="Calibri" panose="020F0502020204030204" pitchFamily="34" charset="0"/>
                <a:cs typeface="Times New Roman" panose="02020603050405020304" pitchFamily="18" charset="0"/>
              </a:rPr>
              <a:t>Weak, rapid pulse </a:t>
            </a:r>
            <a:endParaRPr lang="en-US" dirty="0">
              <a:ea typeface="Calibri" panose="020F0502020204030204" pitchFamily="34" charset="0"/>
              <a:cs typeface="Times New Roman" panose="02020603050405020304" pitchFamily="18" charset="0"/>
            </a:endParaRPr>
          </a:p>
          <a:p>
            <a:pPr marL="800100" lvl="1" indent="-342900">
              <a:lnSpc>
                <a:spcPts val="1900"/>
              </a:lnSpc>
              <a:buSzPct val="105000"/>
              <a:buFont typeface="Wingdings 3" pitchFamily="18" charset="2"/>
              <a:buChar char=""/>
            </a:pPr>
            <a:r>
              <a:rPr lang="en-IN" dirty="0">
                <a:ea typeface="Calibri" panose="020F0502020204030204" pitchFamily="34" charset="0"/>
                <a:cs typeface="Times New Roman" panose="02020603050405020304" pitchFamily="18" charset="0"/>
              </a:rPr>
              <a:t>Low blood pressure upon standing </a:t>
            </a:r>
            <a:endParaRPr lang="en-US" dirty="0">
              <a:ea typeface="Calibri" panose="020F0502020204030204" pitchFamily="34" charset="0"/>
              <a:cs typeface="Times New Roman" panose="02020603050405020304" pitchFamily="18" charset="0"/>
            </a:endParaRPr>
          </a:p>
          <a:p>
            <a:pPr marL="800100" lvl="1" indent="-342900">
              <a:lnSpc>
                <a:spcPts val="1900"/>
              </a:lnSpc>
              <a:buSzPct val="105000"/>
              <a:buFont typeface="Wingdings 3" pitchFamily="18" charset="2"/>
              <a:buChar char=""/>
            </a:pPr>
            <a:r>
              <a:rPr lang="en-IN" dirty="0">
                <a:ea typeface="Calibri" panose="020F0502020204030204" pitchFamily="34" charset="0"/>
                <a:cs typeface="Times New Roman" panose="02020603050405020304" pitchFamily="18" charset="0"/>
              </a:rPr>
              <a:t>Muscle cramps </a:t>
            </a:r>
            <a:endParaRPr lang="en-US" dirty="0">
              <a:ea typeface="Calibri" panose="020F0502020204030204" pitchFamily="34" charset="0"/>
              <a:cs typeface="Times New Roman" panose="02020603050405020304" pitchFamily="18" charset="0"/>
            </a:endParaRPr>
          </a:p>
          <a:p>
            <a:pPr marL="800100" lvl="1" indent="-342900">
              <a:lnSpc>
                <a:spcPts val="1900"/>
              </a:lnSpc>
              <a:buSzPct val="105000"/>
              <a:buFont typeface="Wingdings 3" pitchFamily="18" charset="2"/>
              <a:buChar char=""/>
            </a:pPr>
            <a:r>
              <a:rPr lang="en-IN" dirty="0">
                <a:ea typeface="Calibri" panose="020F0502020204030204" pitchFamily="34" charset="0"/>
                <a:cs typeface="Times New Roman" panose="02020603050405020304" pitchFamily="18" charset="0"/>
              </a:rPr>
              <a:t>Nausea </a:t>
            </a:r>
            <a:endParaRPr lang="en-US" dirty="0">
              <a:ea typeface="Calibri" panose="020F0502020204030204" pitchFamily="34" charset="0"/>
              <a:cs typeface="Times New Roman" panose="02020603050405020304" pitchFamily="18" charset="0"/>
            </a:endParaRPr>
          </a:p>
          <a:p>
            <a:pPr marL="800100" lvl="1" indent="-342900">
              <a:lnSpc>
                <a:spcPts val="1900"/>
              </a:lnSpc>
              <a:spcAft>
                <a:spcPts val="1000"/>
              </a:spcAft>
              <a:buSzPct val="105000"/>
              <a:buFont typeface="Wingdings 3" pitchFamily="18" charset="2"/>
              <a:buChar char=""/>
            </a:pPr>
            <a:r>
              <a:rPr lang="en-IN" dirty="0">
                <a:ea typeface="Calibri" panose="020F0502020204030204" pitchFamily="34" charset="0"/>
                <a:cs typeface="Times New Roman" panose="02020603050405020304" pitchFamily="18" charset="0"/>
              </a:rPr>
              <a:t>Headache</a:t>
            </a:r>
            <a:endParaRPr lang="en-US" dirty="0">
              <a:ea typeface="Calibri" panose="020F0502020204030204" pitchFamily="34" charset="0"/>
              <a:cs typeface="Times New Roman" panose="02020603050405020304" pitchFamily="18" charset="0"/>
            </a:endParaRPr>
          </a:p>
          <a:p>
            <a:pPr>
              <a:lnSpc>
                <a:spcPts val="1900"/>
              </a:lnSpc>
              <a:spcAft>
                <a:spcPts val="1000"/>
              </a:spcAft>
              <a:buSzPct val="105000"/>
            </a:pP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323850" y="609600"/>
            <a:ext cx="8496300" cy="65087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lvl="0" indent="-342900">
              <a:lnSpc>
                <a:spcPct val="115000"/>
              </a:lnSpc>
              <a:spcBef>
                <a:spcPts val="0"/>
              </a:spcBef>
              <a:spcAft>
                <a:spcPts val="1000"/>
              </a:spcAft>
            </a:pPr>
            <a:r>
              <a:rPr lang="en-IN" sz="3200" dirty="0">
                <a:latin typeface="+mn-lt"/>
                <a:ea typeface="Calibri" panose="020F0502020204030204" pitchFamily="34" charset="0"/>
                <a:cs typeface="Times New Roman" panose="02020603050405020304" pitchFamily="18" charset="0"/>
              </a:rPr>
              <a:t>BASIC FIRST AID INSTRUCTIONS</a:t>
            </a:r>
            <a:endParaRPr lang="en-US" sz="3200" dirty="0">
              <a:latin typeface="+mn-lt"/>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15000" y="4038600"/>
            <a:ext cx="3205843" cy="2362200"/>
          </a:xfrm>
          <a:prstGeom prst="rect">
            <a:avLst/>
          </a:prstGeom>
        </p:spPr>
      </p:pic>
    </p:spTree>
    <p:extLst>
      <p:ext uri="{BB962C8B-B14F-4D97-AF65-F5344CB8AC3E}">
        <p14:creationId xmlns:p14="http://schemas.microsoft.com/office/powerpoint/2010/main" val="2373996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413092"/>
            <a:ext cx="8763000" cy="376238"/>
          </a:xfrm>
          <a:prstGeom prst="rect">
            <a:avLst/>
          </a:prstGeom>
          <a:solidFill>
            <a:srgbClr val="9999F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L="342900" marR="0" lvl="0" indent="-342900">
              <a:lnSpc>
                <a:spcPct val="115000"/>
              </a:lnSpc>
              <a:spcBef>
                <a:spcPts val="0"/>
              </a:spcBef>
              <a:spcAft>
                <a:spcPts val="1000"/>
              </a:spcAft>
            </a:pPr>
            <a:r>
              <a:rPr lang="en-IN" sz="2000" b="1" dirty="0">
                <a:ea typeface="Calibri" panose="020F0502020204030204" pitchFamily="34" charset="0"/>
                <a:cs typeface="Times New Roman" panose="02020603050405020304" pitchFamily="18" charset="0"/>
              </a:rPr>
              <a:t>Heat Exhaustion &amp; Heat Stroke</a:t>
            </a:r>
            <a:endParaRPr lang="en-US" sz="2000"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28600" y="1789330"/>
            <a:ext cx="8763000" cy="4687669"/>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108000" rIns="144000" bIns="144000"/>
          <a:lstStyle/>
          <a:p>
            <a:pPr>
              <a:lnSpc>
                <a:spcPts val="1900"/>
              </a:lnSpc>
              <a:spcAft>
                <a:spcPts val="1000"/>
              </a:spcAft>
              <a:buSzPct val="105000"/>
              <a:buFont typeface="Wingdings 3" pitchFamily="18" charset="2"/>
              <a:buChar char="p"/>
            </a:pPr>
            <a:r>
              <a:rPr lang="en-IN" dirty="0">
                <a:ea typeface="Calibri" panose="020F0502020204030204" pitchFamily="34" charset="0"/>
                <a:cs typeface="Times New Roman" panose="02020603050405020304" pitchFamily="18" charset="0"/>
              </a:rPr>
              <a:t>First Aid Interventions:</a:t>
            </a:r>
            <a:endParaRPr lang="en-US" dirty="0">
              <a:ea typeface="Calibri" panose="020F0502020204030204" pitchFamily="34" charset="0"/>
              <a:cs typeface="Times New Roman" panose="02020603050405020304" pitchFamily="18" charset="0"/>
            </a:endParaRPr>
          </a:p>
          <a:p>
            <a:pPr marL="800100" lvl="1" indent="-342900">
              <a:lnSpc>
                <a:spcPts val="1900"/>
              </a:lnSpc>
              <a:buSzPct val="105000"/>
              <a:buFont typeface="Wingdings 3" pitchFamily="18" charset="2"/>
              <a:buChar char=""/>
            </a:pPr>
            <a:r>
              <a:rPr lang="en-IN" dirty="0">
                <a:ea typeface="Calibri" panose="020F0502020204030204" pitchFamily="34" charset="0"/>
                <a:cs typeface="Times New Roman" panose="02020603050405020304" pitchFamily="18" charset="0"/>
              </a:rPr>
              <a:t>Stop all activity and rest </a:t>
            </a:r>
            <a:endParaRPr lang="en-US" dirty="0">
              <a:ea typeface="Calibri" panose="020F0502020204030204" pitchFamily="34" charset="0"/>
              <a:cs typeface="Times New Roman" panose="02020603050405020304" pitchFamily="18" charset="0"/>
            </a:endParaRPr>
          </a:p>
          <a:p>
            <a:pPr marL="800100" lvl="1" indent="-342900">
              <a:lnSpc>
                <a:spcPts val="1900"/>
              </a:lnSpc>
              <a:buSzPct val="105000"/>
              <a:buFont typeface="Wingdings 3" pitchFamily="18" charset="2"/>
              <a:buChar char=""/>
            </a:pPr>
            <a:r>
              <a:rPr lang="en-IN" dirty="0">
                <a:ea typeface="Calibri" panose="020F0502020204030204" pitchFamily="34" charset="0"/>
                <a:cs typeface="Times New Roman" panose="02020603050405020304" pitchFamily="18" charset="0"/>
              </a:rPr>
              <a:t>Move to a cooler place</a:t>
            </a:r>
            <a:endParaRPr lang="en-US" dirty="0">
              <a:ea typeface="Calibri" panose="020F0502020204030204" pitchFamily="34" charset="0"/>
              <a:cs typeface="Times New Roman" panose="02020603050405020304" pitchFamily="18" charset="0"/>
            </a:endParaRPr>
          </a:p>
          <a:p>
            <a:pPr marL="800100" lvl="1" indent="-342900">
              <a:lnSpc>
                <a:spcPts val="1900"/>
              </a:lnSpc>
              <a:buSzPct val="105000"/>
              <a:buFont typeface="Wingdings 3" pitchFamily="18" charset="2"/>
              <a:buChar char=""/>
            </a:pPr>
            <a:r>
              <a:rPr lang="en-IN" dirty="0">
                <a:ea typeface="Calibri" panose="020F0502020204030204" pitchFamily="34" charset="0"/>
                <a:cs typeface="Times New Roman" panose="02020603050405020304" pitchFamily="18" charset="0"/>
              </a:rPr>
              <a:t> Drink cool water or sports drinks </a:t>
            </a:r>
            <a:endParaRPr lang="en-US" dirty="0">
              <a:ea typeface="Calibri" panose="020F0502020204030204" pitchFamily="34" charset="0"/>
              <a:cs typeface="Times New Roman" panose="02020603050405020304" pitchFamily="18" charset="0"/>
            </a:endParaRPr>
          </a:p>
          <a:p>
            <a:pPr marL="800100" lvl="1" indent="-342900">
              <a:lnSpc>
                <a:spcPts val="1900"/>
              </a:lnSpc>
              <a:spcAft>
                <a:spcPts val="1000"/>
              </a:spcAft>
              <a:buSzPct val="105000"/>
              <a:buFont typeface="Wingdings 3" pitchFamily="18" charset="2"/>
              <a:buChar char=""/>
            </a:pPr>
            <a:r>
              <a:rPr lang="en-IN" dirty="0">
                <a:ea typeface="Calibri" panose="020F0502020204030204" pitchFamily="34" charset="0"/>
                <a:cs typeface="Times New Roman" panose="02020603050405020304" pitchFamily="18" charset="0"/>
              </a:rPr>
              <a:t>Contact your doctor if your signs or symptoms worsen or if they don't improve within one hour. Seek immediate medical attention if your body temperature reaches 104°F (40°C) or higher.</a:t>
            </a: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323850" y="609600"/>
            <a:ext cx="8496300" cy="65087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lvl="0" indent="-342900">
              <a:lnSpc>
                <a:spcPct val="115000"/>
              </a:lnSpc>
              <a:spcBef>
                <a:spcPts val="0"/>
              </a:spcBef>
              <a:spcAft>
                <a:spcPts val="1000"/>
              </a:spcAft>
            </a:pPr>
            <a:r>
              <a:rPr lang="en-IN" sz="3200" dirty="0">
                <a:latin typeface="+mn-lt"/>
                <a:ea typeface="Calibri" panose="020F0502020204030204" pitchFamily="34" charset="0"/>
                <a:cs typeface="Times New Roman" panose="02020603050405020304" pitchFamily="18" charset="0"/>
              </a:rPr>
              <a:t>BASIC FIRST AID INSTRUCTIONS</a:t>
            </a:r>
            <a:endParaRPr lang="en-US" sz="3200" dirty="0">
              <a:latin typeface="+mn-lt"/>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15000" y="4038600"/>
            <a:ext cx="3205843" cy="2362200"/>
          </a:xfrm>
          <a:prstGeom prst="rect">
            <a:avLst/>
          </a:prstGeom>
        </p:spPr>
      </p:pic>
    </p:spTree>
    <p:extLst>
      <p:ext uri="{BB962C8B-B14F-4D97-AF65-F5344CB8AC3E}">
        <p14:creationId xmlns:p14="http://schemas.microsoft.com/office/powerpoint/2010/main" val="6851851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413092"/>
            <a:ext cx="8763000" cy="376238"/>
          </a:xfrm>
          <a:prstGeom prst="rect">
            <a:avLst/>
          </a:prstGeom>
          <a:solidFill>
            <a:srgbClr val="9999F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L="342900" marR="0" lvl="0" indent="-342900">
              <a:lnSpc>
                <a:spcPct val="115000"/>
              </a:lnSpc>
              <a:spcBef>
                <a:spcPts val="0"/>
              </a:spcBef>
              <a:spcAft>
                <a:spcPts val="1000"/>
              </a:spcAft>
            </a:pPr>
            <a:r>
              <a:rPr lang="en-IN" sz="2000" b="1" dirty="0">
                <a:ea typeface="Calibri" panose="020F0502020204030204" pitchFamily="34" charset="0"/>
                <a:cs typeface="Times New Roman" panose="02020603050405020304" pitchFamily="18" charset="0"/>
              </a:rPr>
              <a:t>Heat Exhaustion &amp; Heat Stroke</a:t>
            </a:r>
            <a:endParaRPr lang="en-US" sz="2000"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28600" y="1789330"/>
            <a:ext cx="8763000" cy="4687669"/>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108000" rIns="144000" bIns="144000"/>
          <a:lstStyle/>
          <a:p>
            <a:pPr>
              <a:lnSpc>
                <a:spcPts val="2100"/>
              </a:lnSpc>
              <a:spcAft>
                <a:spcPts val="1000"/>
              </a:spcAft>
              <a:buSzPct val="105000"/>
              <a:buFont typeface="Wingdings 3" pitchFamily="18" charset="2"/>
              <a:buChar char="p"/>
            </a:pPr>
            <a:r>
              <a:rPr lang="en-IN" dirty="0">
                <a:ea typeface="Calibri" panose="020F0502020204030204" pitchFamily="34" charset="0"/>
                <a:cs typeface="Times New Roman" panose="02020603050405020304" pitchFamily="18" charset="0"/>
              </a:rPr>
              <a:t>  Signs and Symptoms:</a:t>
            </a:r>
            <a:endParaRPr lang="en-US" dirty="0">
              <a:ea typeface="Calibri" panose="020F0502020204030204" pitchFamily="34" charset="0"/>
              <a:cs typeface="Times New Roman" panose="02020603050405020304" pitchFamily="18" charset="0"/>
            </a:endParaRPr>
          </a:p>
          <a:p>
            <a:pPr marL="800100" lvl="1" indent="-342900">
              <a:lnSpc>
                <a:spcPts val="2100"/>
              </a:lnSpc>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High body temperature. A body temperature of 104°F (40°C) or higher is the main sign of heatstroke. </a:t>
            </a:r>
            <a:endParaRPr lang="en-US" dirty="0">
              <a:ea typeface="Calibri" panose="020F0502020204030204" pitchFamily="34" charset="0"/>
              <a:cs typeface="Times New Roman" panose="02020603050405020304" pitchFamily="18" charset="0"/>
            </a:endParaRPr>
          </a:p>
          <a:p>
            <a:pPr marL="800100" lvl="1" indent="-342900">
              <a:lnSpc>
                <a:spcPts val="2100"/>
              </a:lnSpc>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A lack of sweating. In heatstroke brought on by hot weather, skin will feel hot and dry to the touch. </a:t>
            </a:r>
            <a:endParaRPr lang="en-US" dirty="0">
              <a:ea typeface="Calibri" panose="020F0502020204030204" pitchFamily="34" charset="0"/>
              <a:cs typeface="Times New Roman" panose="02020603050405020304" pitchFamily="18" charset="0"/>
            </a:endParaRPr>
          </a:p>
          <a:p>
            <a:pPr marL="800100" lvl="1" indent="-342900">
              <a:lnSpc>
                <a:spcPts val="2100"/>
              </a:lnSpc>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Nausea and vomiting. Victim may feel sick to their stomach or vomit. </a:t>
            </a:r>
            <a:endParaRPr lang="en-US" dirty="0">
              <a:ea typeface="Calibri" panose="020F0502020204030204" pitchFamily="34" charset="0"/>
              <a:cs typeface="Times New Roman" panose="02020603050405020304" pitchFamily="18" charset="0"/>
            </a:endParaRPr>
          </a:p>
          <a:p>
            <a:pPr marL="800100" lvl="1" indent="-342900">
              <a:lnSpc>
                <a:spcPts val="2100"/>
              </a:lnSpc>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Flushed skin. Skin may turn red as body temperature increases.</a:t>
            </a:r>
            <a:endParaRPr lang="en-US" dirty="0">
              <a:ea typeface="Calibri" panose="020F0502020204030204" pitchFamily="34" charset="0"/>
              <a:cs typeface="Times New Roman" panose="02020603050405020304" pitchFamily="18" charset="0"/>
            </a:endParaRPr>
          </a:p>
          <a:p>
            <a:pPr marL="800100" lvl="1" indent="-342900">
              <a:lnSpc>
                <a:spcPts val="2100"/>
              </a:lnSpc>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Rapid breathing. Breathing may become rapid and shallow.</a:t>
            </a:r>
            <a:endParaRPr lang="en-US" dirty="0">
              <a:ea typeface="Calibri" panose="020F0502020204030204" pitchFamily="34" charset="0"/>
              <a:cs typeface="Times New Roman" panose="02020603050405020304" pitchFamily="18" charset="0"/>
            </a:endParaRPr>
          </a:p>
          <a:p>
            <a:pPr marL="800100" lvl="1" indent="-342900">
              <a:lnSpc>
                <a:spcPts val="2100"/>
              </a:lnSpc>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Racing heart rate. Pulse may significantly increase because heat stress places a tremendous burden on the heart to help cool the body. </a:t>
            </a:r>
            <a:endParaRPr lang="en-US" dirty="0">
              <a:ea typeface="Calibri" panose="020F0502020204030204" pitchFamily="34" charset="0"/>
              <a:cs typeface="Times New Roman" panose="02020603050405020304" pitchFamily="18" charset="0"/>
            </a:endParaRPr>
          </a:p>
          <a:p>
            <a:pPr marL="800100" lvl="1" indent="-342900">
              <a:lnSpc>
                <a:spcPts val="2100"/>
              </a:lnSpc>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Headache. Victim may experience a throbbing headache. </a:t>
            </a: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323850" y="609600"/>
            <a:ext cx="8496300" cy="65087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lvl="0" indent="-342900">
              <a:lnSpc>
                <a:spcPct val="115000"/>
              </a:lnSpc>
              <a:spcBef>
                <a:spcPts val="0"/>
              </a:spcBef>
              <a:spcAft>
                <a:spcPts val="1000"/>
              </a:spcAft>
            </a:pPr>
            <a:r>
              <a:rPr lang="en-IN" sz="3200" dirty="0">
                <a:latin typeface="+mn-lt"/>
                <a:ea typeface="Calibri" panose="020F0502020204030204" pitchFamily="34" charset="0"/>
                <a:cs typeface="Times New Roman" panose="02020603050405020304" pitchFamily="18" charset="0"/>
              </a:rPr>
              <a:t>BASIC FIRST AID INSTRUCTIONS</a:t>
            </a:r>
            <a:endParaRPr lang="en-US" sz="3200" dirty="0">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88338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413092"/>
            <a:ext cx="8763000" cy="376238"/>
          </a:xfrm>
          <a:prstGeom prst="rect">
            <a:avLst/>
          </a:prstGeom>
          <a:solidFill>
            <a:srgbClr val="9999F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L="342900" marR="0" lvl="0" indent="-342900">
              <a:lnSpc>
                <a:spcPct val="115000"/>
              </a:lnSpc>
              <a:spcBef>
                <a:spcPts val="0"/>
              </a:spcBef>
              <a:spcAft>
                <a:spcPts val="1000"/>
              </a:spcAft>
            </a:pPr>
            <a:r>
              <a:rPr lang="en-IN" sz="2000" b="1" dirty="0">
                <a:ea typeface="Calibri" panose="020F0502020204030204" pitchFamily="34" charset="0"/>
                <a:cs typeface="Times New Roman" panose="02020603050405020304" pitchFamily="18" charset="0"/>
              </a:rPr>
              <a:t>Heat Exhaustion &amp; Heat Stroke</a:t>
            </a:r>
            <a:endParaRPr lang="en-US" sz="2000"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28600" y="1789330"/>
            <a:ext cx="8763000" cy="4687669"/>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108000" rIns="144000" bIns="144000"/>
          <a:lstStyle/>
          <a:p>
            <a:pPr marL="285750" marR="0" lvl="0" indent="-285750">
              <a:lnSpc>
                <a:spcPts val="2100"/>
              </a:lnSpc>
              <a:spcBef>
                <a:spcPts val="0"/>
              </a:spcBef>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Confusion. Victim may have seizures, hallucinate, or have difficulty speaking or understanding what others are saying</a:t>
            </a:r>
            <a:endParaRPr lang="en-US" dirty="0">
              <a:ea typeface="Calibri" panose="020F0502020204030204" pitchFamily="34" charset="0"/>
              <a:cs typeface="Times New Roman" panose="02020603050405020304" pitchFamily="18" charset="0"/>
            </a:endParaRPr>
          </a:p>
          <a:p>
            <a:pPr marL="285750" marR="0" lvl="0" indent="-285750">
              <a:lnSpc>
                <a:spcPts val="2100"/>
              </a:lnSpc>
              <a:spcBef>
                <a:spcPts val="0"/>
              </a:spcBef>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First Aid Interventions:</a:t>
            </a:r>
            <a:endParaRPr lang="en-US" dirty="0">
              <a:ea typeface="Calibri" panose="020F0502020204030204" pitchFamily="34" charset="0"/>
              <a:cs typeface="Times New Roman" panose="02020603050405020304" pitchFamily="18" charset="0"/>
            </a:endParaRPr>
          </a:p>
          <a:p>
            <a:pPr marL="800100" lvl="1" indent="-342900">
              <a:lnSpc>
                <a:spcPts val="2100"/>
              </a:lnSpc>
              <a:spcAft>
                <a:spcPts val="1000"/>
              </a:spcAft>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If you think a person may be experiencing heatstroke, seek immediate medical help. Call your local emergency services number. </a:t>
            </a: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323850" y="609600"/>
            <a:ext cx="8496300" cy="65087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lvl="0" indent="-342900">
              <a:lnSpc>
                <a:spcPct val="115000"/>
              </a:lnSpc>
              <a:spcBef>
                <a:spcPts val="0"/>
              </a:spcBef>
              <a:spcAft>
                <a:spcPts val="1000"/>
              </a:spcAft>
            </a:pPr>
            <a:r>
              <a:rPr lang="en-IN" sz="3200" dirty="0">
                <a:latin typeface="+mn-lt"/>
                <a:ea typeface="Calibri" panose="020F0502020204030204" pitchFamily="34" charset="0"/>
                <a:cs typeface="Times New Roman" panose="02020603050405020304" pitchFamily="18" charset="0"/>
              </a:rPr>
              <a:t>BASIC FIRST AID INSTRUCTIONS</a:t>
            </a:r>
            <a:endParaRPr lang="en-US" sz="3200" dirty="0">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37902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730B1E-53B0-4646-8E61-6A0330F71A0A}"/>
              </a:ext>
            </a:extLst>
          </p:cNvPr>
          <p:cNvPicPr>
            <a:picLocks noChangeAspect="1"/>
          </p:cNvPicPr>
          <p:nvPr/>
        </p:nvPicPr>
        <p:blipFill rotWithShape="1">
          <a:blip r:embed="rId3"/>
          <a:srcRect b="58920"/>
          <a:stretch/>
        </p:blipFill>
        <p:spPr>
          <a:xfrm>
            <a:off x="1406768" y="928148"/>
            <a:ext cx="6330462" cy="3534393"/>
          </a:xfrm>
          <a:prstGeom prst="rect">
            <a:avLst/>
          </a:prstGeom>
        </p:spPr>
      </p:pic>
      <p:pic>
        <p:nvPicPr>
          <p:cNvPr id="4" name="Picture 3">
            <a:extLst>
              <a:ext uri="{FF2B5EF4-FFF2-40B4-BE49-F238E27FC236}">
                <a16:creationId xmlns:a16="http://schemas.microsoft.com/office/drawing/2014/main" id="{5798C835-DF88-40D4-9590-F27BD73B6781}"/>
              </a:ext>
            </a:extLst>
          </p:cNvPr>
          <p:cNvPicPr>
            <a:picLocks noChangeAspect="1"/>
          </p:cNvPicPr>
          <p:nvPr/>
        </p:nvPicPr>
        <p:blipFill rotWithShape="1">
          <a:blip r:embed="rId3"/>
          <a:srcRect t="48943" r="4993" b="27857"/>
          <a:stretch/>
        </p:blipFill>
        <p:spPr>
          <a:xfrm>
            <a:off x="140676" y="4953158"/>
            <a:ext cx="4431323" cy="1429380"/>
          </a:xfrm>
          <a:prstGeom prst="rect">
            <a:avLst/>
          </a:prstGeom>
        </p:spPr>
      </p:pic>
      <p:pic>
        <p:nvPicPr>
          <p:cNvPr id="5" name="Picture 4">
            <a:extLst>
              <a:ext uri="{FF2B5EF4-FFF2-40B4-BE49-F238E27FC236}">
                <a16:creationId xmlns:a16="http://schemas.microsoft.com/office/drawing/2014/main" id="{E576D916-2B9B-4D55-A6C5-D5E4D3EF4F6D}"/>
              </a:ext>
            </a:extLst>
          </p:cNvPr>
          <p:cNvPicPr>
            <a:picLocks noChangeAspect="1"/>
          </p:cNvPicPr>
          <p:nvPr/>
        </p:nvPicPr>
        <p:blipFill rotWithShape="1">
          <a:blip r:embed="rId3"/>
          <a:srcRect t="73145" b="4308"/>
          <a:stretch/>
        </p:blipFill>
        <p:spPr>
          <a:xfrm>
            <a:off x="4571999" y="4953158"/>
            <a:ext cx="4431323" cy="1429380"/>
          </a:xfrm>
          <a:prstGeom prst="rect">
            <a:avLst/>
          </a:prstGeom>
        </p:spPr>
      </p:pic>
      <p:sp>
        <p:nvSpPr>
          <p:cNvPr id="2" name="Rectangle 1">
            <a:extLst>
              <a:ext uri="{FF2B5EF4-FFF2-40B4-BE49-F238E27FC236}">
                <a16:creationId xmlns:a16="http://schemas.microsoft.com/office/drawing/2014/main" id="{A5C249ED-D29B-4DCC-8AF3-E2460BF5C784}"/>
              </a:ext>
            </a:extLst>
          </p:cNvPr>
          <p:cNvSpPr/>
          <p:nvPr/>
        </p:nvSpPr>
        <p:spPr>
          <a:xfrm>
            <a:off x="3706217" y="4573637"/>
            <a:ext cx="1731567" cy="373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15" dirty="0">
                <a:solidFill>
                  <a:srgbClr val="00B050"/>
                </a:solidFill>
              </a:rPr>
              <a:t>Our Clients</a:t>
            </a:r>
          </a:p>
        </p:txBody>
      </p:sp>
    </p:spTree>
    <p:extLst>
      <p:ext uri="{BB962C8B-B14F-4D97-AF65-F5344CB8AC3E}">
        <p14:creationId xmlns:p14="http://schemas.microsoft.com/office/powerpoint/2010/main" val="1266030354"/>
      </p:ext>
    </p:extLst>
  </p:cSld>
  <p:clrMapOvr>
    <a:masterClrMapping/>
  </p:clrMapOvr>
  <mc:AlternateContent xmlns:mc="http://schemas.openxmlformats.org/markup-compatibility/2006" xmlns:p14="http://schemas.microsoft.com/office/powerpoint/2010/main">
    <mc:Choice Requires="p14">
      <p:transition spd="slow" p14:dur="2000" advTm="10822"/>
    </mc:Choice>
    <mc:Fallback xmlns="">
      <p:transition spd="slow" advTm="1082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413092"/>
            <a:ext cx="8763000" cy="376238"/>
          </a:xfrm>
          <a:prstGeom prst="rect">
            <a:avLst/>
          </a:prstGeom>
          <a:solidFill>
            <a:srgbClr val="9999F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L="285750" indent="-285750">
              <a:spcBef>
                <a:spcPts val="0"/>
              </a:spcBef>
              <a:spcAft>
                <a:spcPts val="0"/>
              </a:spcAft>
              <a:buSzPct val="105000"/>
              <a:defRPr/>
            </a:pPr>
            <a:endParaRPr lang="en-US" dirty="0">
              <a:solidFill>
                <a:srgbClr val="000000"/>
              </a:solidFill>
              <a:ea typeface="Calibri" panose="020F0502020204030204" pitchFamily="34" charset="0"/>
            </a:endParaRPr>
          </a:p>
        </p:txBody>
      </p:sp>
      <p:sp>
        <p:nvSpPr>
          <p:cNvPr id="7" name="Rectangle 6"/>
          <p:cNvSpPr>
            <a:spLocks noChangeArrowheads="1"/>
          </p:cNvSpPr>
          <p:nvPr/>
        </p:nvSpPr>
        <p:spPr bwMode="gray">
          <a:xfrm>
            <a:off x="228600" y="1789330"/>
            <a:ext cx="8763000" cy="4687669"/>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108000" rIns="144000" bIns="144000"/>
          <a:lstStyle/>
          <a:p>
            <a:pPr>
              <a:lnSpc>
                <a:spcPts val="1680"/>
              </a:lnSpc>
              <a:spcBef>
                <a:spcPts val="600"/>
              </a:spcBef>
              <a:spcAft>
                <a:spcPts val="600"/>
              </a:spcAft>
              <a:buSzPct val="105000"/>
              <a:buFont typeface="Wingdings 3" pitchFamily="18" charset="2"/>
              <a:buChar char="p"/>
            </a:pPr>
            <a:r>
              <a:rPr lang="en-IN" dirty="0">
                <a:solidFill>
                  <a:srgbClr val="000000"/>
                </a:solidFill>
                <a:ea typeface="Times New Roman" panose="02020603050405020304" pitchFamily="18" charset="0"/>
                <a:cs typeface="Times New Roman" panose="02020603050405020304" pitchFamily="18" charset="0"/>
              </a:rPr>
              <a:t>  An incident, to be an emergency, conforms to one or more of the following:</a:t>
            </a:r>
            <a:endParaRPr lang="en-US" dirty="0">
              <a:ea typeface="Calibri" panose="020F0502020204030204" pitchFamily="34" charset="0"/>
              <a:cs typeface="Times New Roman" panose="02020603050405020304" pitchFamily="18" charset="0"/>
            </a:endParaRPr>
          </a:p>
          <a:p>
            <a:pPr marL="800100" lvl="1" indent="-342900">
              <a:lnSpc>
                <a:spcPts val="1680"/>
              </a:lnSpc>
              <a:spcBef>
                <a:spcPts val="600"/>
              </a:spcBef>
              <a:spcAft>
                <a:spcPts val="600"/>
              </a:spcAft>
              <a:buSzPct val="105000"/>
              <a:buFont typeface="Wingdings 3" pitchFamily="18" charset="2"/>
              <a:buChar char=""/>
            </a:pPr>
            <a:r>
              <a:rPr lang="en-IN" dirty="0">
                <a:solidFill>
                  <a:srgbClr val="000000"/>
                </a:solidFill>
                <a:ea typeface="Times New Roman" panose="02020603050405020304" pitchFamily="18" charset="0"/>
                <a:cs typeface="Times New Roman" panose="02020603050405020304" pitchFamily="18" charset="0"/>
              </a:rPr>
              <a:t>Poses an immediate threat to life, health, property, or environment</a:t>
            </a:r>
            <a:endParaRPr lang="en-US" dirty="0">
              <a:ea typeface="Calibri" panose="020F0502020204030204" pitchFamily="34" charset="0"/>
              <a:cs typeface="Times New Roman" panose="02020603050405020304" pitchFamily="18" charset="0"/>
            </a:endParaRPr>
          </a:p>
          <a:p>
            <a:pPr marL="800100" lvl="1" indent="-342900">
              <a:lnSpc>
                <a:spcPts val="1680"/>
              </a:lnSpc>
              <a:spcBef>
                <a:spcPts val="600"/>
              </a:spcBef>
              <a:spcAft>
                <a:spcPts val="600"/>
              </a:spcAft>
              <a:buSzPct val="105000"/>
              <a:buFont typeface="Wingdings 3" pitchFamily="18" charset="2"/>
              <a:buChar char=""/>
            </a:pPr>
            <a:r>
              <a:rPr lang="en-IN" dirty="0">
                <a:solidFill>
                  <a:srgbClr val="000000"/>
                </a:solidFill>
                <a:ea typeface="Times New Roman" panose="02020603050405020304" pitchFamily="18" charset="0"/>
                <a:cs typeface="Times New Roman" panose="02020603050405020304" pitchFamily="18" charset="0"/>
              </a:rPr>
              <a:t>Has already caused loss of life, health detriments, property damage, or environmental damage has a high probability of escalating to cause immediate danger to life, health, property, or environment</a:t>
            </a:r>
            <a:endParaRPr lang="en-US" dirty="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9815" y="4267200"/>
            <a:ext cx="5584370" cy="2057399"/>
          </a:xfrm>
          <a:prstGeom prst="rect">
            <a:avLst/>
          </a:prstGeom>
        </p:spPr>
      </p:pic>
      <p:sp>
        <p:nvSpPr>
          <p:cNvPr id="8" name="Rectangle 2"/>
          <p:cNvSpPr txBox="1">
            <a:spLocks noChangeArrowheads="1"/>
          </p:cNvSpPr>
          <p:nvPr/>
        </p:nvSpPr>
        <p:spPr>
          <a:xfrm>
            <a:off x="323850" y="609600"/>
            <a:ext cx="8496300" cy="65087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lvl="0" indent="-342900">
              <a:lnSpc>
                <a:spcPct val="115000"/>
              </a:lnSpc>
              <a:spcBef>
                <a:spcPts val="0"/>
              </a:spcBef>
              <a:spcAft>
                <a:spcPts val="1000"/>
              </a:spcAft>
            </a:pPr>
            <a:r>
              <a:rPr lang="en-IN" sz="3200" dirty="0">
                <a:latin typeface="+mn-lt"/>
                <a:ea typeface="Calibri" panose="020F0502020204030204" pitchFamily="34" charset="0"/>
                <a:cs typeface="Times New Roman" panose="02020603050405020304" pitchFamily="18" charset="0"/>
              </a:rPr>
              <a:t>AN EMERGENCY</a:t>
            </a:r>
            <a:endParaRPr lang="en-US" sz="3200" dirty="0">
              <a:latin typeface="+mn-lt"/>
              <a:ea typeface="Calibri" panose="020F0502020204030204" pitchFamily="34"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413092"/>
            <a:ext cx="8763000" cy="376238"/>
          </a:xfrm>
          <a:prstGeom prst="rect">
            <a:avLst/>
          </a:prstGeom>
          <a:solidFill>
            <a:srgbClr val="9999F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L="285750" indent="-285750">
              <a:spcBef>
                <a:spcPts val="0"/>
              </a:spcBef>
              <a:spcAft>
                <a:spcPts val="0"/>
              </a:spcAft>
              <a:buSzPct val="105000"/>
              <a:defRPr/>
            </a:pPr>
            <a:endParaRPr lang="en-US" dirty="0">
              <a:ea typeface="Calibri" panose="020F0502020204030204" pitchFamily="34" charset="0"/>
            </a:endParaRPr>
          </a:p>
        </p:txBody>
      </p:sp>
      <p:sp>
        <p:nvSpPr>
          <p:cNvPr id="7" name="Rectangle 6"/>
          <p:cNvSpPr>
            <a:spLocks noChangeArrowheads="1"/>
          </p:cNvSpPr>
          <p:nvPr/>
        </p:nvSpPr>
        <p:spPr bwMode="gray">
          <a:xfrm>
            <a:off x="228600" y="1789330"/>
            <a:ext cx="8763000" cy="4687669"/>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108000" rIns="144000" bIns="144000"/>
          <a:lstStyle/>
          <a:p>
            <a:pPr marL="285750" indent="-285750">
              <a:spcBef>
                <a:spcPts val="600"/>
              </a:spcBef>
              <a:spcAft>
                <a:spcPts val="600"/>
              </a:spcAft>
              <a:buSzPct val="105000"/>
              <a:buFont typeface="Wingdings 3" pitchFamily="18" charset="2"/>
              <a:buChar char="p"/>
            </a:pPr>
            <a:r>
              <a:rPr lang="en-IN" dirty="0">
                <a:ea typeface="Calibri" panose="020F0502020204030204" pitchFamily="34" charset="0"/>
                <a:cs typeface="Times New Roman" panose="02020603050405020304" pitchFamily="18" charset="0"/>
              </a:rPr>
              <a:t>First aid refers to medical attention that is usually administered immediately after the injury occurs and at the location where it occurred. </a:t>
            </a:r>
          </a:p>
          <a:p>
            <a:pPr marL="285750" indent="-285750">
              <a:spcBef>
                <a:spcPts val="600"/>
              </a:spcBef>
              <a:spcAft>
                <a:spcPts val="600"/>
              </a:spcAft>
              <a:buSzPct val="105000"/>
              <a:buFont typeface="Wingdings 3" pitchFamily="18" charset="2"/>
              <a:buChar char="p"/>
            </a:pPr>
            <a:r>
              <a:rPr lang="en-IN" dirty="0">
                <a:ea typeface="Calibri" panose="020F0502020204030204" pitchFamily="34" charset="0"/>
                <a:cs typeface="Times New Roman" panose="02020603050405020304" pitchFamily="18" charset="0"/>
              </a:rPr>
              <a:t>It often consists of a one-time, short-term treatment and requires little technology or training to administer. </a:t>
            </a:r>
          </a:p>
          <a:p>
            <a:pPr marL="285750" indent="-285750">
              <a:spcBef>
                <a:spcPts val="600"/>
              </a:spcBef>
              <a:spcAft>
                <a:spcPts val="600"/>
              </a:spcAft>
              <a:buSzPct val="105000"/>
              <a:buFont typeface="Wingdings 3" pitchFamily="18" charset="2"/>
              <a:buChar char="p"/>
            </a:pPr>
            <a:r>
              <a:rPr lang="en-IN" dirty="0">
                <a:ea typeface="Calibri" panose="020F0502020204030204" pitchFamily="34" charset="0"/>
                <a:cs typeface="Times New Roman" panose="02020603050405020304" pitchFamily="18" charset="0"/>
              </a:rPr>
              <a:t>First aid can include cleaning minor cuts, scrapes, or scratches; treating a minor burn; applying bandages and dressings; the use of non-prescription medicine; draining blisters; removing debris from the eyes; massage; and drinking fluids to relieve heat stress</a:t>
            </a: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323850" y="609600"/>
            <a:ext cx="8496300" cy="65087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lvl="0" indent="-342900">
              <a:lnSpc>
                <a:spcPct val="115000"/>
              </a:lnSpc>
              <a:spcBef>
                <a:spcPts val="0"/>
              </a:spcBef>
              <a:spcAft>
                <a:spcPts val="1000"/>
              </a:spcAft>
            </a:pPr>
            <a:r>
              <a:rPr lang="en-IN" sz="3200" dirty="0">
                <a:latin typeface="+mn-lt"/>
                <a:ea typeface="Calibri" panose="020F0502020204030204" pitchFamily="34" charset="0"/>
                <a:cs typeface="Times New Roman" panose="02020603050405020304" pitchFamily="18" charset="0"/>
              </a:rPr>
              <a:t>FIRST AID</a:t>
            </a:r>
            <a:endParaRPr lang="en-US" sz="3200" dirty="0">
              <a:latin typeface="+mn-lt"/>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1915" y="4572000"/>
            <a:ext cx="5520169" cy="1600200"/>
          </a:xfrm>
          <a:prstGeom prst="rect">
            <a:avLst/>
          </a:prstGeom>
        </p:spPr>
      </p:pic>
    </p:spTree>
    <p:extLst>
      <p:ext uri="{BB962C8B-B14F-4D97-AF65-F5344CB8AC3E}">
        <p14:creationId xmlns:p14="http://schemas.microsoft.com/office/powerpoint/2010/main" val="2898025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413092"/>
            <a:ext cx="8763000" cy="376238"/>
          </a:xfrm>
          <a:prstGeom prst="rect">
            <a:avLst/>
          </a:prstGeom>
          <a:solidFill>
            <a:srgbClr val="9999F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L="285750" marR="0" lvl="0" indent="-285750">
              <a:lnSpc>
                <a:spcPct val="115000"/>
              </a:lnSpc>
              <a:spcBef>
                <a:spcPts val="0"/>
              </a:spcBef>
              <a:spcAft>
                <a:spcPts val="0"/>
              </a:spcAft>
            </a:pPr>
            <a:r>
              <a:rPr lang="en-IN" sz="2000" b="1">
                <a:ea typeface="Calibri" panose="020F0502020204030204" pitchFamily="34" charset="0"/>
                <a:cs typeface="Times New Roman" panose="02020603050405020304" pitchFamily="18" charset="0"/>
              </a:rPr>
              <a:t>Preplanning</a:t>
            </a:r>
            <a:endParaRPr lang="en-US" sz="2000"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28600" y="1789330"/>
            <a:ext cx="8763000" cy="4687669"/>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108000" rIns="144000" bIns="144000"/>
          <a:lstStyle/>
          <a:p>
            <a:pPr marL="342900" marR="0" lvl="0" indent="-342900">
              <a:lnSpc>
                <a:spcPct val="115000"/>
              </a:lnSpc>
              <a:spcBef>
                <a:spcPts val="0"/>
              </a:spcBef>
              <a:spcAft>
                <a:spcPts val="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Familiarize yourself with the emergency action plan and building layout for your camp area so you will know what to do in the event of any emergency. </a:t>
            </a:r>
            <a:endParaRPr lang="en-US" dirty="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Be alert for potential severe weather and know proper emergency procedures.</a:t>
            </a:r>
            <a:endParaRPr lang="en-US" dirty="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Have a stocked first aid kit readily available and have appropriate first aid training</a:t>
            </a: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323850" y="609600"/>
            <a:ext cx="8496300" cy="65087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lvl="0" indent="-342900">
              <a:lnSpc>
                <a:spcPct val="115000"/>
              </a:lnSpc>
              <a:spcBef>
                <a:spcPts val="0"/>
              </a:spcBef>
              <a:spcAft>
                <a:spcPts val="1000"/>
              </a:spcAft>
            </a:pPr>
            <a:r>
              <a:rPr lang="en-IN" sz="3200" dirty="0">
                <a:solidFill>
                  <a:srgbClr val="000000"/>
                </a:solidFill>
                <a:latin typeface="+mn-lt"/>
                <a:ea typeface="Calibri" panose="020F0502020204030204" pitchFamily="34" charset="0"/>
                <a:cs typeface="Times New Roman" panose="02020603050405020304" pitchFamily="18" charset="0"/>
              </a:rPr>
              <a:t>FIRST AID</a:t>
            </a:r>
            <a:endParaRPr lang="en-US" sz="3200" dirty="0">
              <a:latin typeface="+mn-lt"/>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4158564"/>
            <a:ext cx="5228879" cy="1752600"/>
          </a:xfrm>
          <a:prstGeom prst="rect">
            <a:avLst/>
          </a:prstGeom>
        </p:spPr>
      </p:pic>
    </p:spTree>
    <p:extLst>
      <p:ext uri="{BB962C8B-B14F-4D97-AF65-F5344CB8AC3E}">
        <p14:creationId xmlns:p14="http://schemas.microsoft.com/office/powerpoint/2010/main" val="3651278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413092"/>
            <a:ext cx="8763000" cy="376238"/>
          </a:xfrm>
          <a:prstGeom prst="rect">
            <a:avLst/>
          </a:prstGeom>
          <a:solidFill>
            <a:srgbClr val="9999F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L="285750" marR="0" lvl="0" indent="-285750">
              <a:lnSpc>
                <a:spcPct val="115000"/>
              </a:lnSpc>
              <a:spcBef>
                <a:spcPts val="0"/>
              </a:spcBef>
              <a:spcAft>
                <a:spcPts val="0"/>
              </a:spcAft>
            </a:pPr>
            <a:r>
              <a:rPr lang="en-IN" sz="2000" b="1" dirty="0">
                <a:ea typeface="Calibri" panose="020F0502020204030204" pitchFamily="34" charset="0"/>
                <a:cs typeface="Times New Roman" panose="02020603050405020304" pitchFamily="18" charset="0"/>
              </a:rPr>
              <a:t>Building Evacuation Maps</a:t>
            </a:r>
            <a:endParaRPr lang="en-US" sz="2000"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28600" y="1789330"/>
            <a:ext cx="8763000" cy="4687669"/>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108000" rIns="144000" bIns="144000"/>
          <a:lstStyle/>
          <a:p>
            <a:pPr marL="342900" marR="0" lvl="0" indent="-342900">
              <a:lnSpc>
                <a:spcPct val="115000"/>
              </a:lnSpc>
              <a:spcBef>
                <a:spcPts val="0"/>
              </a:spcBef>
              <a:spcAft>
                <a:spcPts val="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Look for Evacuation Maps for building(s) you will be in.</a:t>
            </a:r>
            <a:endParaRPr lang="en-US" dirty="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Maps show exit routes from building, severe weather shelter areas and locations of fire extinguishers, pull stations, and other emergency equipment. </a:t>
            </a:r>
            <a:endParaRPr lang="en-US" dirty="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Maps should be posted in buildings.</a:t>
            </a: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323850" y="609600"/>
            <a:ext cx="8496300" cy="65087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lvl="0" indent="-342900">
              <a:lnSpc>
                <a:spcPct val="115000"/>
              </a:lnSpc>
              <a:spcBef>
                <a:spcPts val="0"/>
              </a:spcBef>
              <a:spcAft>
                <a:spcPts val="1000"/>
              </a:spcAft>
            </a:pPr>
            <a:r>
              <a:rPr lang="en-IN" sz="3200" dirty="0">
                <a:solidFill>
                  <a:srgbClr val="000000"/>
                </a:solidFill>
                <a:latin typeface="+mn-lt"/>
                <a:ea typeface="Calibri" panose="020F0502020204030204" pitchFamily="34" charset="0"/>
                <a:cs typeface="Times New Roman" panose="02020603050405020304" pitchFamily="18" charset="0"/>
              </a:rPr>
              <a:t>FIRST AID</a:t>
            </a:r>
            <a:endParaRPr lang="en-US" sz="3200" dirty="0">
              <a:latin typeface="+mn-lt"/>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3886200"/>
            <a:ext cx="3962400" cy="2407593"/>
          </a:xfrm>
          <a:prstGeom prst="rect">
            <a:avLst/>
          </a:prstGeom>
        </p:spPr>
      </p:pic>
    </p:spTree>
    <p:extLst>
      <p:ext uri="{BB962C8B-B14F-4D97-AF65-F5344CB8AC3E}">
        <p14:creationId xmlns:p14="http://schemas.microsoft.com/office/powerpoint/2010/main" val="1725362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413092"/>
            <a:ext cx="8763000" cy="376238"/>
          </a:xfrm>
          <a:prstGeom prst="rect">
            <a:avLst/>
          </a:prstGeom>
          <a:solidFill>
            <a:srgbClr val="9999F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L="285750" marR="0" lvl="0" indent="-285750">
              <a:lnSpc>
                <a:spcPts val="1875"/>
              </a:lnSpc>
              <a:spcBef>
                <a:spcPts val="0"/>
              </a:spcBef>
              <a:spcAft>
                <a:spcPts val="1000"/>
              </a:spcAft>
            </a:pPr>
            <a:r>
              <a:rPr lang="en-IN" sz="2000" b="1" dirty="0">
                <a:solidFill>
                  <a:srgbClr val="000000"/>
                </a:solidFill>
                <a:ea typeface="Calibri" panose="020F0502020204030204" pitchFamily="34" charset="0"/>
                <a:cs typeface="Times New Roman" panose="02020603050405020304" pitchFamily="18" charset="0"/>
              </a:rPr>
              <a:t>Calling on Emergency</a:t>
            </a:r>
            <a:endParaRPr lang="en-US" sz="2000"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28600" y="1789330"/>
            <a:ext cx="8763000" cy="4687669"/>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108000" rIns="144000" bIns="144000"/>
          <a:lstStyle/>
          <a:p>
            <a:pPr marL="285750" marR="0" lvl="0" indent="-285750">
              <a:lnSpc>
                <a:spcPts val="1875"/>
              </a:lnSpc>
              <a:spcBef>
                <a:spcPts val="0"/>
              </a:spcBef>
              <a:spcAft>
                <a:spcPts val="1000"/>
              </a:spcAft>
              <a:buSzPct val="105000"/>
              <a:buFont typeface="Wingdings 3" pitchFamily="18" charset="2"/>
              <a:buChar char="p"/>
            </a:pPr>
            <a:r>
              <a:rPr lang="en-IN" dirty="0">
                <a:solidFill>
                  <a:srgbClr val="000000"/>
                </a:solidFill>
                <a:ea typeface="Times New Roman" panose="02020603050405020304" pitchFamily="18" charset="0"/>
                <a:cs typeface="Times New Roman" panose="02020603050405020304" pitchFamily="18" charset="0"/>
              </a:rPr>
              <a:t>First responders will initiate notification of appropriate authorities, within the chain of command.</a:t>
            </a:r>
          </a:p>
          <a:p>
            <a:pPr marL="285750" marR="0" lvl="0" indent="-285750">
              <a:lnSpc>
                <a:spcPts val="1875"/>
              </a:lnSpc>
              <a:spcBef>
                <a:spcPts val="0"/>
              </a:spcBef>
              <a:spcAft>
                <a:spcPts val="1000"/>
              </a:spcAft>
              <a:buSzPct val="105000"/>
              <a:buFont typeface="Wingdings 3" pitchFamily="18" charset="2"/>
              <a:buChar char="p"/>
            </a:pPr>
            <a:r>
              <a:rPr lang="en-IN" dirty="0">
                <a:ea typeface="Calibri" panose="020F0502020204030204" pitchFamily="34" charset="0"/>
                <a:cs typeface="Times New Roman" panose="02020603050405020304" pitchFamily="18" charset="0"/>
              </a:rPr>
              <a:t>Be prepared to tell them: </a:t>
            </a:r>
            <a:endParaRPr lang="en-US" dirty="0">
              <a:ea typeface="Calibri" panose="020F0502020204030204" pitchFamily="34" charset="0"/>
              <a:cs typeface="Times New Roman" panose="02020603050405020304" pitchFamily="18" charset="0"/>
            </a:endParaRPr>
          </a:p>
          <a:p>
            <a:pPr marL="800100" lvl="1" indent="-342900">
              <a:lnSpc>
                <a:spcPts val="1875"/>
              </a:lnSpc>
              <a:buSzPct val="105000"/>
              <a:buFont typeface="Wingdings 3" pitchFamily="18" charset="2"/>
              <a:buChar char=""/>
            </a:pPr>
            <a:r>
              <a:rPr lang="en-IN" dirty="0">
                <a:ea typeface="Calibri" panose="020F0502020204030204" pitchFamily="34" charset="0"/>
                <a:cs typeface="Times New Roman" panose="02020603050405020304" pitchFamily="18" charset="0"/>
              </a:rPr>
              <a:t>Your exact location, including building name, and room number. </a:t>
            </a:r>
            <a:endParaRPr lang="en-US" dirty="0">
              <a:ea typeface="Calibri" panose="020F0502020204030204" pitchFamily="34" charset="0"/>
              <a:cs typeface="Times New Roman" panose="02020603050405020304" pitchFamily="18" charset="0"/>
            </a:endParaRPr>
          </a:p>
          <a:p>
            <a:pPr marL="800100" lvl="1" indent="-342900">
              <a:lnSpc>
                <a:spcPts val="1875"/>
              </a:lnSpc>
              <a:buSzPct val="105000"/>
              <a:buFont typeface="Wingdings 3" pitchFamily="18" charset="2"/>
              <a:buChar char=""/>
            </a:pPr>
            <a:r>
              <a:rPr lang="en-IN" dirty="0">
                <a:ea typeface="Calibri" panose="020F0502020204030204" pitchFamily="34" charset="0"/>
                <a:cs typeface="Times New Roman" panose="02020603050405020304" pitchFamily="18" charset="0"/>
              </a:rPr>
              <a:t>Your name and phone number you are calling from.</a:t>
            </a:r>
            <a:endParaRPr lang="en-US" dirty="0">
              <a:ea typeface="Calibri" panose="020F0502020204030204" pitchFamily="34" charset="0"/>
              <a:cs typeface="Times New Roman" panose="02020603050405020304" pitchFamily="18" charset="0"/>
            </a:endParaRPr>
          </a:p>
          <a:p>
            <a:pPr marL="800100" lvl="1" indent="-342900">
              <a:lnSpc>
                <a:spcPts val="1875"/>
              </a:lnSpc>
              <a:buSzPct val="105000"/>
              <a:buFont typeface="Wingdings 3" pitchFamily="18" charset="2"/>
              <a:buChar char=""/>
            </a:pPr>
            <a:r>
              <a:rPr lang="en-IN" dirty="0">
                <a:ea typeface="Calibri" panose="020F0502020204030204" pitchFamily="34" charset="0"/>
                <a:cs typeface="Times New Roman" panose="02020603050405020304" pitchFamily="18" charset="0"/>
              </a:rPr>
              <a:t>Details of your emergency and what happened.</a:t>
            </a:r>
            <a:endParaRPr lang="en-US" dirty="0">
              <a:ea typeface="Calibri" panose="020F0502020204030204" pitchFamily="34" charset="0"/>
              <a:cs typeface="Times New Roman" panose="02020603050405020304" pitchFamily="18" charset="0"/>
            </a:endParaRPr>
          </a:p>
          <a:p>
            <a:pPr marL="800100" lvl="1" indent="-342900">
              <a:lnSpc>
                <a:spcPct val="115000"/>
              </a:lnSpc>
              <a:buSzPct val="105000"/>
              <a:buFont typeface="Wingdings 3" pitchFamily="18" charset="2"/>
              <a:buChar char=""/>
            </a:pPr>
            <a:r>
              <a:rPr lang="en-IN" dirty="0">
                <a:solidFill>
                  <a:srgbClr val="000000"/>
                </a:solidFill>
                <a:ea typeface="Calibri" panose="020F0502020204030204" pitchFamily="34" charset="0"/>
                <a:cs typeface="Times New Roman" panose="02020603050405020304" pitchFamily="18" charset="0"/>
              </a:rPr>
              <a:t>Names, titles, departments, and telephone numbers of individual.</a:t>
            </a: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323850" y="609600"/>
            <a:ext cx="8496300" cy="65087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lvl="0" indent="-342900">
              <a:lnSpc>
                <a:spcPct val="115000"/>
              </a:lnSpc>
              <a:spcBef>
                <a:spcPts val="0"/>
              </a:spcBef>
              <a:spcAft>
                <a:spcPts val="1000"/>
              </a:spcAft>
            </a:pPr>
            <a:r>
              <a:rPr lang="en-IN" sz="3200" dirty="0">
                <a:solidFill>
                  <a:srgbClr val="000000"/>
                </a:solidFill>
                <a:latin typeface="+mn-lt"/>
                <a:ea typeface="Calibri" panose="020F0502020204030204" pitchFamily="34" charset="0"/>
                <a:cs typeface="Times New Roman" panose="02020603050405020304" pitchFamily="18" charset="0"/>
              </a:rPr>
              <a:t>FIRST AID</a:t>
            </a:r>
            <a:endParaRPr lang="en-US" sz="3200" dirty="0">
              <a:latin typeface="+mn-lt"/>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4466" y="4114800"/>
            <a:ext cx="2887133" cy="2362200"/>
          </a:xfrm>
          <a:prstGeom prst="rect">
            <a:avLst/>
          </a:prstGeom>
        </p:spPr>
      </p:pic>
    </p:spTree>
    <p:extLst>
      <p:ext uri="{BB962C8B-B14F-4D97-AF65-F5344CB8AC3E}">
        <p14:creationId xmlns:p14="http://schemas.microsoft.com/office/powerpoint/2010/main" val="3299130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413092"/>
            <a:ext cx="8763000" cy="376238"/>
          </a:xfrm>
          <a:prstGeom prst="rect">
            <a:avLst/>
          </a:prstGeom>
          <a:solidFill>
            <a:srgbClr val="9999F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L="285750" marR="0" lvl="0" indent="-285750">
              <a:lnSpc>
                <a:spcPts val="1875"/>
              </a:lnSpc>
              <a:spcBef>
                <a:spcPts val="0"/>
              </a:spcBef>
              <a:spcAft>
                <a:spcPts val="1000"/>
              </a:spcAft>
            </a:pPr>
            <a:endParaRPr lang="en-US" sz="2000"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28600" y="1789330"/>
            <a:ext cx="8763000" cy="4687669"/>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108000" rIns="144000" bIns="144000"/>
          <a:lstStyle/>
          <a:p>
            <a:pPr marL="342900" marR="0" lvl="0" indent="-342900">
              <a:lnSpc>
                <a:spcPct val="115000"/>
              </a:lnSpc>
              <a:spcBef>
                <a:spcPts val="0"/>
              </a:spcBef>
              <a:spcAft>
                <a:spcPts val="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Assess the situation. </a:t>
            </a:r>
            <a:endParaRPr lang="en-US" dirty="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Activate the nearest fire alarm. </a:t>
            </a:r>
            <a:endParaRPr lang="en-US" dirty="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Evacuate the building in a calm and orderly manner. </a:t>
            </a:r>
            <a:endParaRPr lang="en-US" dirty="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Use a fire extinguisher-</a:t>
            </a:r>
            <a:endParaRPr lang="en-US" dirty="0">
              <a:ea typeface="Calibri" panose="020F0502020204030204" pitchFamily="34" charset="0"/>
              <a:cs typeface="Times New Roman" panose="02020603050405020304" pitchFamily="18" charset="0"/>
            </a:endParaRPr>
          </a:p>
          <a:p>
            <a:pPr marL="800100" lvl="1" indent="-342900">
              <a:lnSpc>
                <a:spcPct val="115000"/>
              </a:lnSpc>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If you have been trained.</a:t>
            </a:r>
            <a:endParaRPr lang="en-US" dirty="0">
              <a:ea typeface="Calibri" panose="020F0502020204030204" pitchFamily="34" charset="0"/>
              <a:cs typeface="Times New Roman" panose="02020603050405020304" pitchFamily="18" charset="0"/>
            </a:endParaRPr>
          </a:p>
          <a:p>
            <a:pPr marL="800100" lvl="1" indent="-342900">
              <a:lnSpc>
                <a:spcPct val="115000"/>
              </a:lnSpc>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If you can do so without risk to yourself. </a:t>
            </a:r>
            <a:endParaRPr lang="en-US" dirty="0">
              <a:ea typeface="Calibri" panose="020F0502020204030204" pitchFamily="34" charset="0"/>
              <a:cs typeface="Times New Roman" panose="02020603050405020304" pitchFamily="18" charset="0"/>
            </a:endParaRPr>
          </a:p>
          <a:p>
            <a:pPr marL="800100" lvl="1" indent="-342900">
              <a:lnSpc>
                <a:spcPct val="115000"/>
              </a:lnSpc>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Account for all building occupants after evacuation.</a:t>
            </a: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323850" y="609600"/>
            <a:ext cx="8496300" cy="65087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lvl="0" indent="-342900">
              <a:lnSpc>
                <a:spcPct val="115000"/>
              </a:lnSpc>
              <a:spcBef>
                <a:spcPts val="0"/>
              </a:spcBef>
              <a:spcAft>
                <a:spcPts val="1000"/>
              </a:spcAft>
            </a:pPr>
            <a:r>
              <a:rPr lang="en-IN" sz="3200" dirty="0">
                <a:solidFill>
                  <a:srgbClr val="000000"/>
                </a:solidFill>
                <a:latin typeface="+mn-lt"/>
                <a:ea typeface="Calibri" panose="020F0502020204030204" pitchFamily="34" charset="0"/>
                <a:cs typeface="Times New Roman" panose="02020603050405020304" pitchFamily="18" charset="0"/>
              </a:rPr>
              <a:t>FIRE</a:t>
            </a:r>
            <a:endParaRPr lang="en-US" sz="3200" dirty="0">
              <a:latin typeface="+mn-lt"/>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64150" y="4419600"/>
            <a:ext cx="3581400" cy="1937479"/>
          </a:xfrm>
          <a:prstGeom prst="rect">
            <a:avLst/>
          </a:prstGeom>
        </p:spPr>
      </p:pic>
    </p:spTree>
    <p:extLst>
      <p:ext uri="{BB962C8B-B14F-4D97-AF65-F5344CB8AC3E}">
        <p14:creationId xmlns:p14="http://schemas.microsoft.com/office/powerpoint/2010/main" val="7045917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ImageCreateDate xmlns="B6023AA3-3CEE-413F-91F8-322A2644F388" xsi:nil="true"/>
    <wic_System_Copyright xmlns="http://schemas.microsoft.com/sharepoint/v3/fields" xsi:nil="true"/>
    <_dlc_DocId xmlns="0f0eb950-47b7-49a7-b2b9-b0c411c9c3b8">VJPUPS4RKR3C-4-97</_dlc_DocId>
    <_dlc_DocIdUrl xmlns="0f0eb950-47b7-49a7-b2b9-b0c411c9c3b8">
      <Url>http://thenest-aoa-in.nestle.com/_layouts/DocIdRedir.aspx?ID=VJPUPS4RKR3C-4-97</Url>
      <Description>VJPUPS4RKR3C-4-97</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CB1185A5A6DA634F89857E7C01440748" ma:contentTypeVersion="1" ma:contentTypeDescription="Upload an image." ma:contentTypeScope="" ma:versionID="89928a2722378c5a305ce3eb8532539f">
  <xsd:schema xmlns:xsd="http://www.w3.org/2001/XMLSchema" xmlns:xs="http://www.w3.org/2001/XMLSchema" xmlns:p="http://schemas.microsoft.com/office/2006/metadata/properties" xmlns:ns1="http://schemas.microsoft.com/sharepoint/v3" xmlns:ns2="B6023AA3-3CEE-413F-91F8-322A2644F388" xmlns:ns3="http://schemas.microsoft.com/sharepoint/v3/fields" xmlns:ns4="0f0eb950-47b7-49a7-b2b9-b0c411c9c3b8" targetNamespace="http://schemas.microsoft.com/office/2006/metadata/properties" ma:root="true" ma:fieldsID="415cc3288ccbe700ad9137c8513b77d6" ns1:_="" ns2:_="" ns3:_="" ns4:_="">
    <xsd:import namespace="http://schemas.microsoft.com/sharepoint/v3"/>
    <xsd:import namespace="B6023AA3-3CEE-413F-91F8-322A2644F388"/>
    <xsd:import namespace="http://schemas.microsoft.com/sharepoint/v3/fields"/>
    <xsd:import namespace="0f0eb950-47b7-49a7-b2b9-b0c411c9c3b8"/>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6023AA3-3CEE-413F-91F8-322A2644F388"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0eb950-47b7-49a7-b2b9-b0c411c9c3b8"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6FB07F-DD47-4C62-89FB-E79CBDA66930}">
  <ds:schemaRefs>
    <ds:schemaRef ds:uri="http://schemas.microsoft.com/sharepoint/events"/>
  </ds:schemaRefs>
</ds:datastoreItem>
</file>

<file path=customXml/itemProps2.xml><?xml version="1.0" encoding="utf-8"?>
<ds:datastoreItem xmlns:ds="http://schemas.openxmlformats.org/officeDocument/2006/customXml" ds:itemID="{6F0180CB-08B1-436B-9799-0C76022FBD6C}">
  <ds:schemaRefs>
    <ds:schemaRef ds:uri="http://schemas.microsoft.com/office/2006/documentManagement/types"/>
    <ds:schemaRef ds:uri="http://purl.org/dc/terms/"/>
    <ds:schemaRef ds:uri="http://www.w3.org/XML/1998/namespace"/>
    <ds:schemaRef ds:uri="http://schemas.microsoft.com/office/infopath/2007/PartnerControls"/>
    <ds:schemaRef ds:uri="http://purl.org/dc/elements/1.1/"/>
    <ds:schemaRef ds:uri="http://schemas.openxmlformats.org/package/2006/metadata/core-properties"/>
    <ds:schemaRef ds:uri="0f0eb950-47b7-49a7-b2b9-b0c411c9c3b8"/>
    <ds:schemaRef ds:uri="http://schemas.microsoft.com/office/2006/metadata/properties"/>
    <ds:schemaRef ds:uri="B6023AA3-3CEE-413F-91F8-322A2644F388"/>
    <ds:schemaRef ds:uri="http://schemas.microsoft.com/sharepoint/v3/fields"/>
    <ds:schemaRef ds:uri="http://schemas.microsoft.com/sharepoint/v3"/>
    <ds:schemaRef ds:uri="http://purl.org/dc/dcmitype/"/>
  </ds:schemaRefs>
</ds:datastoreItem>
</file>

<file path=customXml/itemProps3.xml><?xml version="1.0" encoding="utf-8"?>
<ds:datastoreItem xmlns:ds="http://schemas.openxmlformats.org/officeDocument/2006/customXml" ds:itemID="{7C728180-122B-4C3C-A2BE-33F0F38364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6023AA3-3CEE-413F-91F8-322A2644F388"/>
    <ds:schemaRef ds:uri="http://schemas.microsoft.com/sharepoint/v3/fields"/>
    <ds:schemaRef ds:uri="0f0eb950-47b7-49a7-b2b9-b0c411c9c3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84455A5-5B1F-42D7-89F4-4C018F6FE88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ES-501_BG-001</Template>
  <TotalTime>4255</TotalTime>
  <Words>3070</Words>
  <Application>Microsoft Office PowerPoint</Application>
  <PresentationFormat>On-screen Show (4:3)</PresentationFormat>
  <Paragraphs>350</Paragraphs>
  <Slides>39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vt:lpstr>
      <vt:lpstr>Bodoni MT Black</vt:lpstr>
      <vt:lpstr>Calibri</vt:lpstr>
      <vt:lpstr>Calibri Light</vt:lpstr>
      <vt:lpstr>Symbol</vt:lpstr>
      <vt:lpstr>Webdings</vt:lpstr>
      <vt:lpstr>Wingdings</vt:lpstr>
      <vt:lpstr>Wingdings 3</vt:lpstr>
      <vt:lpstr>Office Theme</vt:lpstr>
      <vt:lpstr>PowerPoint Presentation</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collin</dc:creator>
  <cp:lastModifiedBy>Shimmi Sebastian</cp:lastModifiedBy>
  <cp:revision>751</cp:revision>
  <cp:lastPrinted>2014-11-21T06:58:07Z</cp:lastPrinted>
  <dcterms:created xsi:type="dcterms:W3CDTF">2014-04-07T11:41:40Z</dcterms:created>
  <dcterms:modified xsi:type="dcterms:W3CDTF">2021-02-02T04:12:47Z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0x0101009148F5A04DDD49CBA7127AADA5FB792B00AADE34325A8B49CDA8BB4DB53328F21400CB1185A5A6DA634F89857E7C01440748</vt:lpwstr>
  </property>
  <property fmtid="{D5CDD505-2E9C-101B-9397-08002B2CF9AE}" pid="3" name="_dlc_DocIdItemGuid">
    <vt:lpwstr>69089008-09ec-4558-8149-065431535be3</vt:lpwstr>
  </property>
</Properties>
</file>