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1"/>
  </p:notesMasterIdLst>
  <p:handoutMasterIdLst>
    <p:handoutMasterId r:id="rId12"/>
  </p:handoutMasterIdLst>
  <p:sldIdLst>
    <p:sldId id="265" r:id="rId2"/>
    <p:sldId id="277" r:id="rId3"/>
    <p:sldId id="268" r:id="rId4"/>
    <p:sldId id="267" r:id="rId5"/>
    <p:sldId id="273" r:id="rId6"/>
    <p:sldId id="274" r:id="rId7"/>
    <p:sldId id="275" r:id="rId8"/>
    <p:sldId id="276" r:id="rId9"/>
    <p:sldId id="303"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4660"/>
  </p:normalViewPr>
  <p:slideViewPr>
    <p:cSldViewPr>
      <p:cViewPr varScale="1">
        <p:scale>
          <a:sx n="44" d="100"/>
          <a:sy n="44" d="100"/>
        </p:scale>
        <p:origin x="1284" y="48"/>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36AC9-16FD-543B-1AD0-B674E9B036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818C703-7B90-1693-1B17-E7EAEC6682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C9C51D6-4E63-4924-869F-E85EB5FA3819}" type="datetimeFigureOut">
              <a:rPr lang="en-US"/>
              <a:pPr>
                <a:defRPr/>
              </a:pPr>
              <a:t>4/13/2025</a:t>
            </a:fld>
            <a:endParaRPr lang="en-US"/>
          </a:p>
        </p:txBody>
      </p:sp>
      <p:sp>
        <p:nvSpPr>
          <p:cNvPr id="4" name="Footer Placeholder 3">
            <a:extLst>
              <a:ext uri="{FF2B5EF4-FFF2-40B4-BE49-F238E27FC236}">
                <a16:creationId xmlns:a16="http://schemas.microsoft.com/office/drawing/2014/main" id="{59802BB5-913D-4990-AD6E-E30C71F5F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E8276F60-5484-B9F1-8514-3508CF0C977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3F3CC9B-841D-4A06-A8DA-77EC95DAC9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689695-60C4-895C-CC32-B0833492E0E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a:extLst>
              <a:ext uri="{FF2B5EF4-FFF2-40B4-BE49-F238E27FC236}">
                <a16:creationId xmlns:a16="http://schemas.microsoft.com/office/drawing/2014/main" id="{4EF665C0-179E-C7D3-03AB-A69BEBA5166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39894BA-8223-4C50-8CFB-5F9F0A897C75}" type="datetimeFigureOut">
              <a:rPr lang="en-IN"/>
              <a:pPr>
                <a:defRPr/>
              </a:pPr>
              <a:t>13-04-2025</a:t>
            </a:fld>
            <a:endParaRPr lang="en-IN"/>
          </a:p>
        </p:txBody>
      </p:sp>
      <p:sp>
        <p:nvSpPr>
          <p:cNvPr id="4" name="Slide Image Placeholder 3">
            <a:extLst>
              <a:ext uri="{FF2B5EF4-FFF2-40B4-BE49-F238E27FC236}">
                <a16:creationId xmlns:a16="http://schemas.microsoft.com/office/drawing/2014/main" id="{F1D712FE-1377-3707-BA8B-CDAD14C24E0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a:extLst>
              <a:ext uri="{FF2B5EF4-FFF2-40B4-BE49-F238E27FC236}">
                <a16:creationId xmlns:a16="http://schemas.microsoft.com/office/drawing/2014/main" id="{ACDEDAB7-7234-AB42-27FA-0F1A03FBBB1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id="{4C55CA34-C4C3-43C7-393E-553A2845CD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a:extLst>
              <a:ext uri="{FF2B5EF4-FFF2-40B4-BE49-F238E27FC236}">
                <a16:creationId xmlns:a16="http://schemas.microsoft.com/office/drawing/2014/main" id="{CE423884-F9C0-AED9-C2A2-0D72C4E017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01CA06B-1D73-4947-94C4-3E48682DF25B}"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44E1BCE-86A7-42E8-E64E-D437208B06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2B1944D2-20DB-4F91-A28D-B8E3B283340C}" type="slidenum">
              <a:rPr lang="en-US" altLang="en-US"/>
              <a:pPr/>
              <a:t>3</a:t>
            </a:fld>
            <a:endParaRPr lang="en-IN" altLang="en-US"/>
          </a:p>
        </p:txBody>
      </p:sp>
      <p:sp>
        <p:nvSpPr>
          <p:cNvPr id="9219" name="Rectangle 7">
            <a:extLst>
              <a:ext uri="{FF2B5EF4-FFF2-40B4-BE49-F238E27FC236}">
                <a16:creationId xmlns:a16="http://schemas.microsoft.com/office/drawing/2014/main" id="{5C3175AD-65DA-0755-5F7B-83BC602D93B3}"/>
              </a:ext>
            </a:extLst>
          </p:cNvPr>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Black" panose="020B0A04020102020204" pitchFamily="34" charset="0"/>
              </a:defRPr>
            </a:lvl1pPr>
            <a:lvl2pPr marL="742950" indent="-285750" defTabSz="947738">
              <a:defRPr>
                <a:solidFill>
                  <a:schemeClr val="tx1"/>
                </a:solidFill>
                <a:latin typeface="Arial Black" panose="020B0A04020102020204" pitchFamily="34" charset="0"/>
              </a:defRPr>
            </a:lvl2pPr>
            <a:lvl3pPr marL="1143000" indent="-228600" defTabSz="947738">
              <a:defRPr>
                <a:solidFill>
                  <a:schemeClr val="tx1"/>
                </a:solidFill>
                <a:latin typeface="Arial Black" panose="020B0A04020102020204" pitchFamily="34" charset="0"/>
              </a:defRPr>
            </a:lvl3pPr>
            <a:lvl4pPr marL="1600200" indent="-228600" defTabSz="947738">
              <a:defRPr>
                <a:solidFill>
                  <a:schemeClr val="tx1"/>
                </a:solidFill>
                <a:latin typeface="Arial Black" panose="020B0A04020102020204" pitchFamily="34" charset="0"/>
              </a:defRPr>
            </a:lvl4pPr>
            <a:lvl5pPr marL="2057400" indent="-228600" defTabSz="947738">
              <a:defRPr>
                <a:solidFill>
                  <a:schemeClr val="tx1"/>
                </a:solidFill>
                <a:latin typeface="Arial Black" panose="020B0A04020102020204" pitchFamily="34" charset="0"/>
              </a:defRPr>
            </a:lvl5pPr>
            <a:lvl6pPr marL="2514600" indent="-228600" defTabSz="947738" eaLnBrk="0" fontAlgn="base" hangingPunct="0">
              <a:spcBef>
                <a:spcPct val="0"/>
              </a:spcBef>
              <a:spcAft>
                <a:spcPct val="0"/>
              </a:spcAft>
              <a:defRPr>
                <a:solidFill>
                  <a:schemeClr val="tx1"/>
                </a:solidFill>
                <a:latin typeface="Arial Black" panose="020B0A04020102020204" pitchFamily="34" charset="0"/>
              </a:defRPr>
            </a:lvl6pPr>
            <a:lvl7pPr marL="2971800" indent="-228600" defTabSz="947738" eaLnBrk="0" fontAlgn="base" hangingPunct="0">
              <a:spcBef>
                <a:spcPct val="0"/>
              </a:spcBef>
              <a:spcAft>
                <a:spcPct val="0"/>
              </a:spcAft>
              <a:defRPr>
                <a:solidFill>
                  <a:schemeClr val="tx1"/>
                </a:solidFill>
                <a:latin typeface="Arial Black" panose="020B0A04020102020204" pitchFamily="34" charset="0"/>
              </a:defRPr>
            </a:lvl7pPr>
            <a:lvl8pPr marL="3429000" indent="-228600" defTabSz="947738" eaLnBrk="0" fontAlgn="base" hangingPunct="0">
              <a:spcBef>
                <a:spcPct val="0"/>
              </a:spcBef>
              <a:spcAft>
                <a:spcPct val="0"/>
              </a:spcAft>
              <a:defRPr>
                <a:solidFill>
                  <a:schemeClr val="tx1"/>
                </a:solidFill>
                <a:latin typeface="Arial Black" panose="020B0A04020102020204" pitchFamily="34" charset="0"/>
              </a:defRPr>
            </a:lvl8pPr>
            <a:lvl9pPr marL="3886200" indent="-228600" defTabSz="947738" eaLnBrk="0" fontAlgn="base" hangingPunct="0">
              <a:spcBef>
                <a:spcPct val="0"/>
              </a:spcBef>
              <a:spcAft>
                <a:spcPct val="0"/>
              </a:spcAft>
              <a:defRPr>
                <a:solidFill>
                  <a:schemeClr val="tx1"/>
                </a:solidFill>
                <a:latin typeface="Arial Black" panose="020B0A04020102020204" pitchFamily="34" charset="0"/>
              </a:defRPr>
            </a:lvl9pPr>
          </a:lstStyle>
          <a:p>
            <a:pPr algn="r" eaLnBrk="1" hangingPunct="1"/>
            <a:fld id="{0693E994-DBB4-4FA6-9FF3-F16939EFB914}" type="slidenum">
              <a:rPr lang="en-GB" altLang="en-US" sz="1300"/>
              <a:pPr algn="r" eaLnBrk="1" hangingPunct="1"/>
              <a:t>3</a:t>
            </a:fld>
            <a:endParaRPr lang="en-GB" altLang="en-US" sz="1300"/>
          </a:p>
        </p:txBody>
      </p:sp>
      <p:sp>
        <p:nvSpPr>
          <p:cNvPr id="9220" name="Rectangle 2">
            <a:extLst>
              <a:ext uri="{FF2B5EF4-FFF2-40B4-BE49-F238E27FC236}">
                <a16:creationId xmlns:a16="http://schemas.microsoft.com/office/drawing/2014/main" id="{E7B78E4A-3207-2034-E90D-CFE1E01BDA8B}"/>
              </a:ext>
            </a:extLst>
          </p:cNvPr>
          <p:cNvSpPr>
            <a:spLocks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3">
            <a:extLst>
              <a:ext uri="{FF2B5EF4-FFF2-40B4-BE49-F238E27FC236}">
                <a16:creationId xmlns:a16="http://schemas.microsoft.com/office/drawing/2014/main" id="{1C2B6BCD-2A97-A5D8-36DF-D37AA5E8232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spcBef>
                <a:spcPct val="0"/>
              </a:spcBef>
            </a:pPr>
            <a:endParaRPr lang="de-DE"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CFC67F7-FDFB-2308-E48F-E814550170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F99C96F-6938-CDA7-D7C2-A77908FE67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2EDCD7AE-072A-9EA5-E700-EEEB6F0370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95C987FB-E692-4F03-BF7A-D01783FA3245}"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3C7304-77DB-5482-BB32-9B489E00AE71}"/>
              </a:ext>
            </a:extLst>
          </p:cNvPr>
          <p:cNvSpPr/>
          <p:nvPr userDrawn="1"/>
        </p:nvSpPr>
        <p:spPr>
          <a:xfrm>
            <a:off x="0" y="6589713"/>
            <a:ext cx="9144000" cy="268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66" dirty="0"/>
              <a:t>Competent People. Smarter Work Systems. Exceptional Customer Interactions.</a:t>
            </a:r>
          </a:p>
        </p:txBody>
      </p:sp>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A1AC187-1B7A-8B42-AF2E-DA1F08800FBF}"/>
              </a:ext>
            </a:extLst>
          </p:cNvPr>
          <p:cNvSpPr>
            <a:spLocks noGrp="1"/>
          </p:cNvSpPr>
          <p:nvPr>
            <p:ph type="dt" sz="half" idx="10"/>
          </p:nvPr>
        </p:nvSpPr>
        <p:spPr/>
        <p:txBody>
          <a:bodyPr/>
          <a:lstStyle>
            <a:lvl1pPr algn="l">
              <a:defRPr sz="1200">
                <a:solidFill>
                  <a:schemeClr val="tx1">
                    <a:tint val="75000"/>
                  </a:schemeClr>
                </a:solidFill>
              </a:defRPr>
            </a:lvl1pPr>
          </a:lstStyle>
          <a:p>
            <a:pPr>
              <a:defRPr/>
            </a:pPr>
            <a:fld id="{8C79DD80-2934-488C-ABBE-86ED61021799}" type="datetime1">
              <a:rPr lang="en-US"/>
              <a:pPr>
                <a:defRPr/>
              </a:pPr>
              <a:t>4/13/2025</a:t>
            </a:fld>
            <a:endParaRPr lang="en-US" dirty="0"/>
          </a:p>
        </p:txBody>
      </p:sp>
      <p:sp>
        <p:nvSpPr>
          <p:cNvPr id="6" name="Footer Placeholder 4">
            <a:extLst>
              <a:ext uri="{FF2B5EF4-FFF2-40B4-BE49-F238E27FC236}">
                <a16:creationId xmlns:a16="http://schemas.microsoft.com/office/drawing/2014/main" id="{C90B4483-40B6-3CC0-11E5-B98FB210B0FA}"/>
              </a:ext>
            </a:extLst>
          </p:cNvPr>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8C9B166B-2A07-BEC3-B6AD-C8C98426DD6C}"/>
              </a:ext>
            </a:extLst>
          </p:cNvPr>
          <p:cNvSpPr>
            <a:spLocks noGrp="1"/>
          </p:cNvSpPr>
          <p:nvPr>
            <p:ph type="sldNum" sz="quarter" idx="12"/>
          </p:nvPr>
        </p:nvSpPr>
        <p:spPr/>
        <p:txBody>
          <a:bodyPr/>
          <a:lstStyle>
            <a:lvl1pPr>
              <a:defRPr smtClean="0"/>
            </a:lvl1pPr>
          </a:lstStyle>
          <a:p>
            <a:pPr>
              <a:defRPr/>
            </a:pPr>
            <a:fld id="{C95742BD-2AE7-46CD-A7F7-6D4D5EA5439F}" type="slidenum">
              <a:rPr lang="en-US" altLang="en-US"/>
              <a:pPr>
                <a:defRPr/>
              </a:pPr>
              <a:t>‹#›</a:t>
            </a:fld>
            <a:endParaRPr lang="en-US" altLang="en-US"/>
          </a:p>
        </p:txBody>
      </p:sp>
    </p:spTree>
    <p:extLst>
      <p:ext uri="{BB962C8B-B14F-4D97-AF65-F5344CB8AC3E}">
        <p14:creationId xmlns:p14="http://schemas.microsoft.com/office/powerpoint/2010/main" val="270198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F6644-AE84-83FF-76B0-ABF98A1E5CE0}"/>
              </a:ext>
            </a:extLst>
          </p:cNvPr>
          <p:cNvSpPr/>
          <p:nvPr userDrawn="1"/>
        </p:nvSpPr>
        <p:spPr>
          <a:xfrm>
            <a:off x="0" y="6589713"/>
            <a:ext cx="9144000" cy="268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66" dirty="0"/>
              <a:t>Competent People. Smarter Work Systems. Exceptional Customer Interactions.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AA094C7-2351-B1BD-09A3-0AA085D6E765}"/>
              </a:ext>
            </a:extLst>
          </p:cNvPr>
          <p:cNvSpPr>
            <a:spLocks noGrp="1"/>
          </p:cNvSpPr>
          <p:nvPr>
            <p:ph type="dt" sz="half" idx="10"/>
          </p:nvPr>
        </p:nvSpPr>
        <p:spPr/>
        <p:txBody>
          <a:bodyPr/>
          <a:lstStyle>
            <a:lvl1pPr>
              <a:defRPr/>
            </a:lvl1pPr>
          </a:lstStyle>
          <a:p>
            <a:pPr>
              <a:defRPr/>
            </a:pPr>
            <a:fld id="{C4EB6C01-FC16-46CE-A2CA-8EDB7712ABA5}" type="datetime1">
              <a:rPr lang="en-US"/>
              <a:pPr>
                <a:defRPr/>
              </a:pPr>
              <a:t>4/13/2025</a:t>
            </a:fld>
            <a:endParaRPr lang="en-US"/>
          </a:p>
        </p:txBody>
      </p:sp>
      <p:sp>
        <p:nvSpPr>
          <p:cNvPr id="6" name="Footer Placeholder 4">
            <a:extLst>
              <a:ext uri="{FF2B5EF4-FFF2-40B4-BE49-F238E27FC236}">
                <a16:creationId xmlns:a16="http://schemas.microsoft.com/office/drawing/2014/main" id="{B8621F60-989F-DB60-7CEF-C0E14D8E63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26D7FF-66E8-ED49-F0CD-911D24FF5B76}"/>
              </a:ext>
            </a:extLst>
          </p:cNvPr>
          <p:cNvSpPr>
            <a:spLocks noGrp="1"/>
          </p:cNvSpPr>
          <p:nvPr>
            <p:ph type="sldNum" sz="quarter" idx="12"/>
          </p:nvPr>
        </p:nvSpPr>
        <p:spPr/>
        <p:txBody>
          <a:bodyPr/>
          <a:lstStyle>
            <a:lvl1pPr>
              <a:defRPr smtClean="0"/>
            </a:lvl1pPr>
          </a:lstStyle>
          <a:p>
            <a:pPr>
              <a:defRPr/>
            </a:pPr>
            <a:fld id="{77B11FAB-336A-4CEB-A44F-6D0D5CB7DDA1}" type="slidenum">
              <a:rPr lang="en-US" altLang="en-US"/>
              <a:pPr>
                <a:defRPr/>
              </a:pPr>
              <a:t>‹#›</a:t>
            </a:fld>
            <a:endParaRPr lang="en-US" altLang="en-US"/>
          </a:p>
        </p:txBody>
      </p:sp>
    </p:spTree>
    <p:extLst>
      <p:ext uri="{BB962C8B-B14F-4D97-AF65-F5344CB8AC3E}">
        <p14:creationId xmlns:p14="http://schemas.microsoft.com/office/powerpoint/2010/main" val="77968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7A9E1CF-D7F8-1477-659D-0CF3FE0FE5C4}"/>
              </a:ext>
            </a:extLst>
          </p:cNvPr>
          <p:cNvSpPr>
            <a:spLocks noGrp="1"/>
          </p:cNvSpPr>
          <p:nvPr>
            <p:ph type="dt" sz="half" idx="10"/>
          </p:nvPr>
        </p:nvSpPr>
        <p:spPr/>
        <p:txBody>
          <a:bodyPr/>
          <a:lstStyle>
            <a:lvl1pPr>
              <a:defRPr/>
            </a:lvl1pPr>
          </a:lstStyle>
          <a:p>
            <a:pPr>
              <a:defRPr/>
            </a:pPr>
            <a:fld id="{43D9B31A-963D-467A-830E-D72CF5A6A1B3}" type="datetime1">
              <a:rPr lang="en-US"/>
              <a:pPr>
                <a:defRPr/>
              </a:pPr>
              <a:t>4/13/2025</a:t>
            </a:fld>
            <a:endParaRPr lang="en-US" dirty="0"/>
          </a:p>
        </p:txBody>
      </p:sp>
      <p:sp>
        <p:nvSpPr>
          <p:cNvPr id="4" name="Footer Placeholder 4">
            <a:extLst>
              <a:ext uri="{FF2B5EF4-FFF2-40B4-BE49-F238E27FC236}">
                <a16:creationId xmlns:a16="http://schemas.microsoft.com/office/drawing/2014/main" id="{6F6103E1-CC0B-6C53-5C16-94FA96DEEEB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394F64D-A85C-F73C-402C-8A34E27196CF}"/>
              </a:ext>
            </a:extLst>
          </p:cNvPr>
          <p:cNvSpPr>
            <a:spLocks noGrp="1"/>
          </p:cNvSpPr>
          <p:nvPr>
            <p:ph type="sldNum" sz="quarter" idx="12"/>
          </p:nvPr>
        </p:nvSpPr>
        <p:spPr/>
        <p:txBody>
          <a:bodyPr/>
          <a:lstStyle>
            <a:lvl1pPr>
              <a:defRPr/>
            </a:lvl1pPr>
          </a:lstStyle>
          <a:p>
            <a:pPr>
              <a:defRPr/>
            </a:pPr>
            <a:fld id="{4E89C15A-981D-42BB-A4B5-B785C3276000}" type="slidenum">
              <a:rPr lang="en-US" altLang="en-US"/>
              <a:pPr>
                <a:defRPr/>
              </a:pPr>
              <a:t>‹#›</a:t>
            </a:fld>
            <a:endParaRPr lang="en-US" altLang="en-US"/>
          </a:p>
        </p:txBody>
      </p:sp>
    </p:spTree>
    <p:extLst>
      <p:ext uri="{BB962C8B-B14F-4D97-AF65-F5344CB8AC3E}">
        <p14:creationId xmlns:p14="http://schemas.microsoft.com/office/powerpoint/2010/main" val="345380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ED4565-6942-86E2-8F27-1DFDFC366DC0}"/>
              </a:ext>
            </a:extLst>
          </p:cNvPr>
          <p:cNvSpPr>
            <a:spLocks noGrp="1"/>
          </p:cNvSpPr>
          <p:nvPr>
            <p:ph type="dt" sz="half" idx="10"/>
          </p:nvPr>
        </p:nvSpPr>
        <p:spPr/>
        <p:txBody>
          <a:bodyPr/>
          <a:lstStyle>
            <a:lvl1pPr>
              <a:defRPr/>
            </a:lvl1pPr>
          </a:lstStyle>
          <a:p>
            <a:pPr>
              <a:defRPr/>
            </a:pPr>
            <a:fld id="{7C7A8F2B-FE42-4088-81B0-F8E84111F6C4}" type="datetime1">
              <a:rPr lang="en-US"/>
              <a:pPr>
                <a:defRPr/>
              </a:pPr>
              <a:t>4/13/2025</a:t>
            </a:fld>
            <a:endParaRPr lang="en-US" dirty="0"/>
          </a:p>
        </p:txBody>
      </p:sp>
      <p:sp>
        <p:nvSpPr>
          <p:cNvPr id="3" name="Footer Placeholder 4">
            <a:extLst>
              <a:ext uri="{FF2B5EF4-FFF2-40B4-BE49-F238E27FC236}">
                <a16:creationId xmlns:a16="http://schemas.microsoft.com/office/drawing/2014/main" id="{E123F42D-8E7F-BCDF-5137-B4C21EBE176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6AF2BD-B44F-907A-6086-220D96B5D76A}"/>
              </a:ext>
            </a:extLst>
          </p:cNvPr>
          <p:cNvSpPr>
            <a:spLocks noGrp="1"/>
          </p:cNvSpPr>
          <p:nvPr>
            <p:ph type="sldNum" sz="quarter" idx="12"/>
          </p:nvPr>
        </p:nvSpPr>
        <p:spPr/>
        <p:txBody>
          <a:bodyPr/>
          <a:lstStyle>
            <a:lvl1pPr>
              <a:defRPr/>
            </a:lvl1pPr>
          </a:lstStyle>
          <a:p>
            <a:pPr>
              <a:defRPr/>
            </a:pPr>
            <a:fld id="{C1D130F3-D78E-4A7A-8157-DAD1E9EDEC54}" type="slidenum">
              <a:rPr lang="en-US" altLang="en-US"/>
              <a:pPr>
                <a:defRPr/>
              </a:pPr>
              <a:t>‹#›</a:t>
            </a:fld>
            <a:endParaRPr lang="en-US" altLang="en-US"/>
          </a:p>
        </p:txBody>
      </p:sp>
    </p:spTree>
    <p:extLst>
      <p:ext uri="{BB962C8B-B14F-4D97-AF65-F5344CB8AC3E}">
        <p14:creationId xmlns:p14="http://schemas.microsoft.com/office/powerpoint/2010/main" val="399639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579F3E-3CF2-62C4-64FB-59755F0F1233}"/>
              </a:ext>
            </a:extLst>
          </p:cNvPr>
          <p:cNvSpPr>
            <a:spLocks noGrp="1"/>
          </p:cNvSpPr>
          <p:nvPr>
            <p:ph type="title"/>
          </p:nvPr>
        </p:nvSpPr>
        <p:spPr bwMode="auto">
          <a:xfrm>
            <a:off x="636588" y="787400"/>
            <a:ext cx="78867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30EEA7-4BF4-4F95-F98A-4D9006E3EE95}"/>
              </a:ext>
            </a:extLst>
          </p:cNvPr>
          <p:cNvSpPr>
            <a:spLocks noGrp="1"/>
          </p:cNvSpPr>
          <p:nvPr>
            <p:ph type="body" idx="1"/>
          </p:nvPr>
        </p:nvSpPr>
        <p:spPr bwMode="auto">
          <a:xfrm>
            <a:off x="628650" y="1768475"/>
            <a:ext cx="78867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DCFDCE7-E0ED-FFA7-2559-A37C10931D61}"/>
              </a:ext>
            </a:extLst>
          </p:cNvPr>
          <p:cNvSpPr>
            <a:spLocks noGrp="1"/>
          </p:cNvSpPr>
          <p:nvPr>
            <p:ph type="dt" sz="half" idx="2"/>
          </p:nvPr>
        </p:nvSpPr>
        <p:spPr>
          <a:xfrm>
            <a:off x="628650" y="6311900"/>
            <a:ext cx="2057400" cy="230188"/>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EA16AE-0976-4BF2-B127-D448EF5E4326}" type="datetime1">
              <a:rPr lang="en-US"/>
              <a:pPr>
                <a:defRPr/>
              </a:pPr>
              <a:t>4/13/2025</a:t>
            </a:fld>
            <a:endParaRPr lang="en-US" dirty="0"/>
          </a:p>
        </p:txBody>
      </p:sp>
      <p:sp>
        <p:nvSpPr>
          <p:cNvPr id="5" name="Footer Placeholder 4">
            <a:extLst>
              <a:ext uri="{FF2B5EF4-FFF2-40B4-BE49-F238E27FC236}">
                <a16:creationId xmlns:a16="http://schemas.microsoft.com/office/drawing/2014/main" id="{4A671DBD-283A-0C9B-AC85-743700673018}"/>
              </a:ext>
            </a:extLst>
          </p:cNvPr>
          <p:cNvSpPr>
            <a:spLocks noGrp="1"/>
          </p:cNvSpPr>
          <p:nvPr>
            <p:ph type="ftr" sz="quarter" idx="3"/>
          </p:nvPr>
        </p:nvSpPr>
        <p:spPr>
          <a:xfrm>
            <a:off x="3028950" y="6311900"/>
            <a:ext cx="3086100" cy="23018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196E4CF-BDD8-16ED-66D3-D0A3F363E012}"/>
              </a:ext>
            </a:extLst>
          </p:cNvPr>
          <p:cNvSpPr>
            <a:spLocks noGrp="1"/>
          </p:cNvSpPr>
          <p:nvPr>
            <p:ph type="sldNum" sz="quarter" idx="4"/>
          </p:nvPr>
        </p:nvSpPr>
        <p:spPr>
          <a:xfrm>
            <a:off x="6457950" y="6311900"/>
            <a:ext cx="2057400" cy="230188"/>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589396A-26E4-4F32-B333-02297F906EDF}" type="slidenum">
              <a:rPr lang="en-US" altLang="en-US"/>
              <a:pPr>
                <a:defRPr/>
              </a:pPr>
              <a:t>‹#›</a:t>
            </a:fld>
            <a:endParaRPr lang="en-US" altLang="en-US"/>
          </a:p>
        </p:txBody>
      </p:sp>
      <p:cxnSp>
        <p:nvCxnSpPr>
          <p:cNvPr id="8" name="Straight Connector 7">
            <a:extLst>
              <a:ext uri="{FF2B5EF4-FFF2-40B4-BE49-F238E27FC236}">
                <a16:creationId xmlns:a16="http://schemas.microsoft.com/office/drawing/2014/main" id="{5A532481-00A6-4B33-7A55-AE94C1F7C54E}"/>
              </a:ext>
            </a:extLst>
          </p:cNvPr>
          <p:cNvCxnSpPr>
            <a:cxnSpLocks/>
          </p:cNvCxnSpPr>
          <p:nvPr userDrawn="1"/>
        </p:nvCxnSpPr>
        <p:spPr>
          <a:xfrm>
            <a:off x="636588" y="698500"/>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2A1AE3CE-F7C5-4CE4-233E-9D2303D5CB68}"/>
              </a:ext>
            </a:extLst>
          </p:cNvPr>
          <p:cNvSpPr/>
          <p:nvPr userDrawn="1"/>
        </p:nvSpPr>
        <p:spPr>
          <a:xfrm>
            <a:off x="0" y="6589713"/>
            <a:ext cx="9144000" cy="268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5FFAFCA6-1CA9-9EBB-5B2C-A02C611340B8}"/>
              </a:ext>
            </a:extLst>
          </p:cNvPr>
          <p:cNvSpPr txBox="1">
            <a:spLocks/>
          </p:cNvSpPr>
          <p:nvPr userDrawn="1"/>
        </p:nvSpPr>
        <p:spPr>
          <a:xfrm>
            <a:off x="628650" y="58738"/>
            <a:ext cx="3417888" cy="639762"/>
          </a:xfrm>
          <a:prstGeom prst="rect">
            <a:avLst/>
          </a:prstGeom>
        </p:spPr>
        <p:txBody>
          <a:bodyPr lIns="63305" tIns="31652" rIns="63305" bIns="31652">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defRPr/>
            </a:pPr>
            <a:r>
              <a:rPr lang="en-US" sz="1662" b="1" dirty="0"/>
              <a:t>PMG Engineering Private Limited</a:t>
            </a:r>
          </a:p>
          <a:p>
            <a:pPr marL="0" indent="0">
              <a:lnSpc>
                <a:spcPct val="100000"/>
              </a:lnSpc>
              <a:spcBef>
                <a:spcPts val="0"/>
              </a:spcBef>
              <a:buFont typeface="Arial" panose="020B0604020202020204" pitchFamily="34" charset="0"/>
              <a:buNone/>
              <a:defRPr/>
            </a:pPr>
            <a:r>
              <a:rPr lang="en-US" sz="1108" dirty="0"/>
              <a:t>The End-to-End Engineering Company in Food Industry</a:t>
            </a:r>
          </a:p>
          <a:p>
            <a:pPr marL="0" indent="0">
              <a:lnSpc>
                <a:spcPct val="100000"/>
              </a:lnSpc>
              <a:spcBef>
                <a:spcPts val="0"/>
              </a:spcBef>
              <a:buFont typeface="Arial" panose="020B0604020202020204" pitchFamily="34" charset="0"/>
              <a:buNone/>
              <a:defRPr/>
            </a:pPr>
            <a:r>
              <a:rPr lang="en-US" sz="1108" dirty="0" err="1">
                <a:hlinkClick r:id="rId7"/>
              </a:rPr>
              <a:t>info@pmg.engineering</a:t>
            </a:r>
            <a:r>
              <a:rPr lang="en-US" sz="1108" dirty="0"/>
              <a:t> | </a:t>
            </a:r>
            <a:r>
              <a:rPr lang="en-US" sz="1108" dirty="0">
                <a:hlinkClick r:id="rId8"/>
              </a:rPr>
              <a:t>www.pmg.engineering</a:t>
            </a:r>
            <a:endParaRPr lang="en-US" sz="1108" dirty="0"/>
          </a:p>
        </p:txBody>
      </p:sp>
      <p:sp>
        <p:nvSpPr>
          <p:cNvPr id="13" name="TextBox 12">
            <a:extLst>
              <a:ext uri="{FF2B5EF4-FFF2-40B4-BE49-F238E27FC236}">
                <a16:creationId xmlns:a16="http://schemas.microsoft.com/office/drawing/2014/main" id="{86755461-BD4A-2425-6838-C7D61191AB2E}"/>
              </a:ext>
            </a:extLst>
          </p:cNvPr>
          <p:cNvSpPr txBox="1"/>
          <p:nvPr userDrawn="1"/>
        </p:nvSpPr>
        <p:spPr>
          <a:xfrm>
            <a:off x="7027863" y="506413"/>
            <a:ext cx="2038350" cy="241300"/>
          </a:xfrm>
          <a:prstGeom prst="rect">
            <a:avLst/>
          </a:prstGeom>
          <a:noFill/>
        </p:spPr>
        <p:txBody>
          <a:bodyPr wrap="none">
            <a:spAutoFit/>
          </a:bodyPr>
          <a:lstStyle/>
          <a:p>
            <a:pPr>
              <a:defRPr/>
            </a:pPr>
            <a:r>
              <a:rPr lang="en-US" sz="969" dirty="0">
                <a:solidFill>
                  <a:srgbClr val="FF8A04"/>
                </a:solidFill>
              </a:rPr>
              <a:t>Reputation built on Results</a:t>
            </a:r>
          </a:p>
        </p:txBody>
      </p:sp>
      <p:pic>
        <p:nvPicPr>
          <p:cNvPr id="1035" name="Picture 13" descr="A picture containing clock&#10;&#10;Description automatically generated">
            <a:extLst>
              <a:ext uri="{FF2B5EF4-FFF2-40B4-BE49-F238E27FC236}">
                <a16:creationId xmlns:a16="http://schemas.microsoft.com/office/drawing/2014/main" id="{3E6E60C4-5D57-B07A-41B7-508B35379E8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004050" y="58738"/>
            <a:ext cx="15113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698" r:id="rId3"/>
    <p:sldLayoutId id="2147483699" r:id="rId4"/>
  </p:sldLayoutIdLst>
  <p:hf hdr="0" ftr="0" dt="0"/>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4CC94D92-862D-2118-5880-EFA49BE3B849}"/>
              </a:ext>
            </a:extLst>
          </p:cNvPr>
          <p:cNvSpPr>
            <a:spLocks noChangeArrowheads="1"/>
          </p:cNvSpPr>
          <p:nvPr/>
        </p:nvSpPr>
        <p:spPr bwMode="auto">
          <a:xfrm>
            <a:off x="1636713" y="685800"/>
            <a:ext cx="5641975" cy="230822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800" b="1" dirty="0">
                <a:effectLst>
                  <a:outerShdw blurRad="50800" dist="50800" dir="5400000" algn="ctr" rotWithShape="0">
                    <a:srgbClr val="FFC000"/>
                  </a:outerShdw>
                </a:effectLst>
                <a:latin typeface="Lucida Handwriting" panose="03010101010101010101" pitchFamily="66" charset="0"/>
              </a:rPr>
              <a:t>HAZARDS </a:t>
            </a:r>
          </a:p>
          <a:p>
            <a:pPr algn="ctr">
              <a:spcBef>
                <a:spcPct val="0"/>
              </a:spcBef>
              <a:buFontTx/>
              <a:buNone/>
              <a:defRPr/>
            </a:pPr>
            <a:r>
              <a:rPr lang="en-US" altLang="en-US" sz="4800" b="1" dirty="0">
                <a:effectLst>
                  <a:outerShdw blurRad="50800" dist="50800" dir="5400000" algn="ctr" rotWithShape="0">
                    <a:srgbClr val="FFC000"/>
                  </a:outerShdw>
                </a:effectLst>
                <a:latin typeface="Lucida Handwriting" panose="03010101010101010101" pitchFamily="66" charset="0"/>
              </a:rPr>
              <a:t>IN </a:t>
            </a:r>
          </a:p>
          <a:p>
            <a:pPr algn="ctr">
              <a:spcBef>
                <a:spcPct val="0"/>
              </a:spcBef>
              <a:buFontTx/>
              <a:buNone/>
              <a:defRPr/>
            </a:pPr>
            <a:r>
              <a:rPr lang="en-US" altLang="en-US" sz="4800" b="1" dirty="0">
                <a:effectLst>
                  <a:outerShdw blurRad="50800" dist="50800" dir="5400000" algn="ctr" rotWithShape="0">
                    <a:srgbClr val="FFC000"/>
                  </a:outerShdw>
                </a:effectLst>
                <a:latin typeface="Lucida Handwriting" panose="03010101010101010101" pitchFamily="66" charset="0"/>
              </a:rPr>
              <a:t>CONSTRUCTION</a:t>
            </a:r>
          </a:p>
        </p:txBody>
      </p:sp>
      <p:pic>
        <p:nvPicPr>
          <p:cNvPr id="6147" name="Picture 4" descr="Image result for HAZARDS  IN  CONSTRUCTION">
            <a:extLst>
              <a:ext uri="{FF2B5EF4-FFF2-40B4-BE49-F238E27FC236}">
                <a16:creationId xmlns:a16="http://schemas.microsoft.com/office/drawing/2014/main" id="{C35F79C7-1F43-9B5A-1DB7-21809B267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2968625"/>
            <a:ext cx="51593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525C-A231-FEE4-8237-883303F96AC3}"/>
              </a:ext>
            </a:extLst>
          </p:cNvPr>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a:latin typeface="+mn-lt"/>
              </a:rPr>
              <a:t>ABOUT PMG</a:t>
            </a:r>
            <a:endParaRPr lang="en-IN" sz="3200" dirty="0">
              <a:latin typeface="+mn-lt"/>
              <a:cs typeface="Arial" panose="020B0604020202020204" pitchFamily="34" charset="0"/>
            </a:endParaRPr>
          </a:p>
        </p:txBody>
      </p:sp>
      <p:sp>
        <p:nvSpPr>
          <p:cNvPr id="7" name="Rectangle 6">
            <a:extLst>
              <a:ext uri="{FF2B5EF4-FFF2-40B4-BE49-F238E27FC236}">
                <a16:creationId xmlns:a16="http://schemas.microsoft.com/office/drawing/2014/main" id="{4959ADCD-F173-43B5-2048-15B8B3740B5E}"/>
              </a:ext>
            </a:extLst>
          </p:cNvPr>
          <p:cNvSpPr/>
          <p:nvPr/>
        </p:nvSpPr>
        <p:spPr>
          <a:xfrm>
            <a:off x="158750" y="1795463"/>
            <a:ext cx="8786813" cy="2586037"/>
          </a:xfrm>
          <a:prstGeom prst="rect">
            <a:avLst/>
          </a:prstGeom>
        </p:spPr>
        <p:txBody>
          <a:bodyPr>
            <a:spAutoFit/>
          </a:bodyPr>
          <a:lstStyle/>
          <a:p>
            <a:pPr>
              <a:defRPr/>
            </a:pPr>
            <a:r>
              <a:rPr lang="en-US" sz="1600" dirty="0">
                <a:latin typeface="+mn-lt"/>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a:latin typeface="+mn-lt"/>
            </a:endParaRPr>
          </a:p>
          <a:p>
            <a:pPr>
              <a:defRPr/>
            </a:pPr>
            <a:r>
              <a:rPr lang="en-US" b="1" dirty="0">
                <a:solidFill>
                  <a:srgbClr val="00B050"/>
                </a:solidFill>
                <a:latin typeface="+mn-lt"/>
                <a:ea typeface="Calibri" panose="020F0502020204030204" pitchFamily="34" charset="0"/>
                <a:cs typeface="Times New Roman" panose="02020603050405020304" pitchFamily="18" charset="0"/>
              </a:rPr>
              <a:t>PMG Knowledge Repository: </a:t>
            </a:r>
            <a:r>
              <a:rPr lang="en-US" b="1" dirty="0">
                <a:latin typeface="+mn-lt"/>
                <a:ea typeface="Calibri" panose="020F0502020204030204" pitchFamily="34" charset="0"/>
                <a:cs typeface="Times New Roman" panose="02020603050405020304" pitchFamily="18" charset="0"/>
              </a:rPr>
              <a:t>Targeted Knowledge Sharing &amp; Skill Development</a:t>
            </a:r>
            <a:endParaRPr lang="en-US" dirty="0">
              <a:latin typeface="+mn-lt"/>
            </a:endParaRPr>
          </a:p>
          <a:p>
            <a:pPr>
              <a:defRPr/>
            </a:pPr>
            <a:r>
              <a:rPr lang="en-US" sz="1600" dirty="0">
                <a:latin typeface="+mn-lt"/>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latin typeface="+mn-lt"/>
            </a:endParaRPr>
          </a:p>
          <a:p>
            <a:pPr>
              <a:defRPr/>
            </a:pPr>
            <a:endParaRPr lang="en-US" sz="1600" dirty="0">
              <a:latin typeface="+mn-lt"/>
            </a:endParaRPr>
          </a:p>
        </p:txBody>
      </p:sp>
      <p:sp>
        <p:nvSpPr>
          <p:cNvPr id="8" name="Rectangle 7">
            <a:extLst>
              <a:ext uri="{FF2B5EF4-FFF2-40B4-BE49-F238E27FC236}">
                <a16:creationId xmlns:a16="http://schemas.microsoft.com/office/drawing/2014/main" id="{45A55E81-29F2-B0D8-4D1A-04607AB3599A}"/>
              </a:ext>
            </a:extLst>
          </p:cNvPr>
          <p:cNvSpPr/>
          <p:nvPr/>
        </p:nvSpPr>
        <p:spPr>
          <a:xfrm>
            <a:off x="158750" y="1312863"/>
            <a:ext cx="8786813" cy="585787"/>
          </a:xfrm>
          <a:prstGeom prst="rect">
            <a:avLst/>
          </a:prstGeom>
        </p:spPr>
        <p:txBody>
          <a:bodyPr>
            <a:spAutoFit/>
          </a:bodyPr>
          <a:lstStyle/>
          <a:p>
            <a:pPr>
              <a:spcAft>
                <a:spcPts val="3300"/>
              </a:spcAft>
              <a:defRPr/>
            </a:pPr>
            <a:r>
              <a:rPr lang="en-IN" sz="1600" b="1" dirty="0">
                <a:solidFill>
                  <a:srgbClr val="00B050"/>
                </a:solidFill>
                <a:latin typeface="+mn-lt"/>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64B7D32-DF6F-7C7F-0E21-DAAD825FE2EE}"/>
              </a:ext>
            </a:extLst>
          </p:cNvPr>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a:extLst>
              <a:ext uri="{FF2B5EF4-FFF2-40B4-BE49-F238E27FC236}">
                <a16:creationId xmlns:a16="http://schemas.microsoft.com/office/drawing/2014/main" id="{79081129-C251-19DA-6794-1F5629791B5B}"/>
              </a:ext>
            </a:extLst>
          </p:cNvPr>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35508AE-3992-0A3A-4E0E-0CA1A423A6B6}"/>
              </a:ext>
            </a:extLst>
          </p:cNvPr>
          <p:cNvSpPr>
            <a:spLocks noGrp="1"/>
          </p:cNvSpPr>
          <p:nvPr>
            <p:ph type="title"/>
          </p:nvPr>
        </p:nvSpPr>
        <p:spPr>
          <a:xfrm>
            <a:off x="228600" y="609600"/>
            <a:ext cx="8591550" cy="685800"/>
          </a:xfrm>
        </p:spPr>
        <p:txBody>
          <a:bodyPr/>
          <a:lstStyle/>
          <a:p>
            <a:pPr eaLnBrk="1" hangingPunct="1"/>
            <a:r>
              <a:rPr lang="en-IN" altLang="en-US" sz="3200" noProof="1"/>
              <a:t>AGENDA </a:t>
            </a:r>
          </a:p>
        </p:txBody>
      </p:sp>
      <p:sp>
        <p:nvSpPr>
          <p:cNvPr id="20486" name="Rectangle 30">
            <a:extLst>
              <a:ext uri="{FF2B5EF4-FFF2-40B4-BE49-F238E27FC236}">
                <a16:creationId xmlns:a16="http://schemas.microsoft.com/office/drawing/2014/main" id="{FE6093B1-BA02-C101-79C8-4E81EFB5636A}"/>
              </a:ext>
            </a:extLst>
          </p:cNvPr>
          <p:cNvSpPr>
            <a:spLocks noChangeArrowheads="1"/>
          </p:cNvSpPr>
          <p:nvPr/>
        </p:nvSpPr>
        <p:spPr bwMode="gray">
          <a:xfrm>
            <a:off x="1352550" y="1884363"/>
            <a:ext cx="7467600" cy="990600"/>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defRPr/>
            </a:pPr>
            <a:r>
              <a:rPr lang="en-US" altLang="en-US" sz="2000" noProof="1">
                <a:latin typeface="+mn-lt"/>
              </a:rPr>
              <a:t>Construction hazards</a:t>
            </a:r>
            <a:endParaRPr lang="en-IN" altLang="en-US" sz="2000" noProof="1">
              <a:latin typeface="+mn-lt"/>
            </a:endParaRPr>
          </a:p>
        </p:txBody>
      </p:sp>
      <p:sp>
        <p:nvSpPr>
          <p:cNvPr id="20487" name="Rectangle 31">
            <a:extLst>
              <a:ext uri="{FF2B5EF4-FFF2-40B4-BE49-F238E27FC236}">
                <a16:creationId xmlns:a16="http://schemas.microsoft.com/office/drawing/2014/main" id="{7B034E0F-729F-51B5-4C5F-5ADE0F6CE58B}"/>
              </a:ext>
            </a:extLst>
          </p:cNvPr>
          <p:cNvSpPr>
            <a:spLocks noChangeArrowheads="1"/>
          </p:cNvSpPr>
          <p:nvPr/>
        </p:nvSpPr>
        <p:spPr bwMode="gray">
          <a:xfrm>
            <a:off x="228600" y="1884363"/>
            <a:ext cx="971550" cy="990600"/>
          </a:xfrm>
          <a:prstGeom prst="rect">
            <a:avLst/>
          </a:prstGeom>
          <a:solidFill>
            <a:srgbClr val="D6BD2A"/>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defRPr/>
            </a:pPr>
            <a:r>
              <a:rPr lang="en-IN" altLang="en-US" sz="2800" b="1" noProof="1">
                <a:latin typeface="+mn-lt"/>
              </a:rPr>
              <a:t>1</a:t>
            </a:r>
          </a:p>
        </p:txBody>
      </p:sp>
      <p:sp>
        <p:nvSpPr>
          <p:cNvPr id="20489" name="Rectangle 33">
            <a:extLst>
              <a:ext uri="{FF2B5EF4-FFF2-40B4-BE49-F238E27FC236}">
                <a16:creationId xmlns:a16="http://schemas.microsoft.com/office/drawing/2014/main" id="{A2D8FA7D-661A-6F4B-9FD5-D7FD38B3621F}"/>
              </a:ext>
            </a:extLst>
          </p:cNvPr>
          <p:cNvSpPr>
            <a:spLocks noChangeArrowheads="1"/>
          </p:cNvSpPr>
          <p:nvPr/>
        </p:nvSpPr>
        <p:spPr bwMode="gray">
          <a:xfrm>
            <a:off x="1352550" y="3124200"/>
            <a:ext cx="7467600" cy="990600"/>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defRPr/>
            </a:pPr>
            <a:r>
              <a:rPr lang="en-US" altLang="en-US" sz="2000" noProof="1">
                <a:latin typeface="+mn-lt"/>
              </a:rPr>
              <a:t>Cause of accident in construction</a:t>
            </a:r>
            <a:endParaRPr lang="en-IN" altLang="en-US" sz="2000" noProof="1">
              <a:latin typeface="+mn-lt"/>
            </a:endParaRPr>
          </a:p>
        </p:txBody>
      </p:sp>
      <p:sp>
        <p:nvSpPr>
          <p:cNvPr id="20490" name="Rectangle 34">
            <a:extLst>
              <a:ext uri="{FF2B5EF4-FFF2-40B4-BE49-F238E27FC236}">
                <a16:creationId xmlns:a16="http://schemas.microsoft.com/office/drawing/2014/main" id="{69194A0A-E6C6-A90D-EC5B-376872946736}"/>
              </a:ext>
            </a:extLst>
          </p:cNvPr>
          <p:cNvSpPr>
            <a:spLocks noChangeArrowheads="1"/>
          </p:cNvSpPr>
          <p:nvPr/>
        </p:nvSpPr>
        <p:spPr bwMode="gray">
          <a:xfrm>
            <a:off x="228600" y="3124200"/>
            <a:ext cx="971550" cy="990600"/>
          </a:xfrm>
          <a:prstGeom prst="rect">
            <a:avLst/>
          </a:prstGeom>
          <a:solidFill>
            <a:srgbClr val="D6BD2A"/>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defRPr/>
            </a:pPr>
            <a:r>
              <a:rPr lang="en-IN" altLang="en-US" sz="2800" b="1" noProof="1">
                <a:latin typeface="+mn-lt"/>
              </a:rPr>
              <a:t>2</a:t>
            </a:r>
          </a:p>
        </p:txBody>
      </p:sp>
      <p:sp>
        <p:nvSpPr>
          <p:cNvPr id="20492" name="Rectangle 36">
            <a:extLst>
              <a:ext uri="{FF2B5EF4-FFF2-40B4-BE49-F238E27FC236}">
                <a16:creationId xmlns:a16="http://schemas.microsoft.com/office/drawing/2014/main" id="{DF0209BF-EF14-7E1D-3549-9C90AB1CBA0E}"/>
              </a:ext>
            </a:extLst>
          </p:cNvPr>
          <p:cNvSpPr>
            <a:spLocks noChangeArrowheads="1"/>
          </p:cNvSpPr>
          <p:nvPr/>
        </p:nvSpPr>
        <p:spPr bwMode="gray">
          <a:xfrm>
            <a:off x="1352550" y="4364038"/>
            <a:ext cx="7467600" cy="990600"/>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defRPr/>
            </a:pPr>
            <a:r>
              <a:rPr lang="en-US" altLang="en-US" sz="2000" dirty="0">
                <a:latin typeface="+mn-lt"/>
              </a:rPr>
              <a:t>Fire and explosion in construction site</a:t>
            </a:r>
            <a:endParaRPr lang="en-IN" altLang="en-US" sz="2000" noProof="1">
              <a:solidFill>
                <a:srgbClr val="808080"/>
              </a:solidFill>
              <a:latin typeface="+mn-lt"/>
            </a:endParaRPr>
          </a:p>
        </p:txBody>
      </p:sp>
      <p:sp>
        <p:nvSpPr>
          <p:cNvPr id="20493" name="Rectangle 37">
            <a:extLst>
              <a:ext uri="{FF2B5EF4-FFF2-40B4-BE49-F238E27FC236}">
                <a16:creationId xmlns:a16="http://schemas.microsoft.com/office/drawing/2014/main" id="{361A2A71-83C8-D43D-8094-ED3868EBAB3F}"/>
              </a:ext>
            </a:extLst>
          </p:cNvPr>
          <p:cNvSpPr>
            <a:spLocks noChangeArrowheads="1"/>
          </p:cNvSpPr>
          <p:nvPr/>
        </p:nvSpPr>
        <p:spPr bwMode="gray">
          <a:xfrm>
            <a:off x="228600" y="4365625"/>
            <a:ext cx="971550" cy="990600"/>
          </a:xfrm>
          <a:prstGeom prst="rect">
            <a:avLst/>
          </a:prstGeom>
          <a:solidFill>
            <a:srgbClr val="D6BD2A"/>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defRPr/>
            </a:pPr>
            <a:r>
              <a:rPr lang="en-IN" altLang="en-US" sz="2800" b="1" noProof="1">
                <a:latin typeface="+mn-lt"/>
              </a:rPr>
              <a:t>3</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B0BC011-B495-CF84-0ED8-8BC074527E9B}"/>
              </a:ext>
            </a:extLst>
          </p:cNvPr>
          <p:cNvSpPr>
            <a:spLocks noChangeArrowheads="1"/>
          </p:cNvSpPr>
          <p:nvPr/>
        </p:nvSpPr>
        <p:spPr bwMode="gray">
          <a:xfrm>
            <a:off x="184150" y="1411288"/>
            <a:ext cx="8731250" cy="376237"/>
          </a:xfrm>
          <a:prstGeom prst="rect">
            <a:avLst/>
          </a:prstGeom>
          <a:solidFill>
            <a:srgbClr val="D6BD2A"/>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20000"/>
              </a:spcAft>
              <a:buFontTx/>
              <a:buNone/>
            </a:pPr>
            <a:endParaRPr lang="en-IN" altLang="en-US" sz="1800" noProof="1">
              <a:latin typeface="Arial Black" panose="020B0A04020102020204" pitchFamily="34" charset="0"/>
            </a:endParaRPr>
          </a:p>
        </p:txBody>
      </p:sp>
      <p:sp>
        <p:nvSpPr>
          <p:cNvPr id="7" name="Rectangle 6">
            <a:extLst>
              <a:ext uri="{FF2B5EF4-FFF2-40B4-BE49-F238E27FC236}">
                <a16:creationId xmlns:a16="http://schemas.microsoft.com/office/drawing/2014/main" id="{A39AD27E-9A2B-3FCC-FBF3-1CC64CACD6DB}"/>
              </a:ext>
            </a:extLst>
          </p:cNvPr>
          <p:cNvSpPr>
            <a:spLocks noChangeArrowheads="1"/>
          </p:cNvSpPr>
          <p:nvPr/>
        </p:nvSpPr>
        <p:spPr bwMode="gray">
          <a:xfrm>
            <a:off x="184150" y="1787525"/>
            <a:ext cx="8731250" cy="4657725"/>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eaLnBrk="1" fontAlgn="auto" hangingPunct="1">
              <a:spcAft>
                <a:spcPts val="0"/>
              </a:spcAft>
              <a:buSzPct val="105000"/>
              <a:buFont typeface="Wingdings 3" pitchFamily="18" charset="2"/>
              <a:buChar char="p"/>
              <a:defRPr/>
            </a:pPr>
            <a:r>
              <a:rPr lang="en-US" altLang="en-US" dirty="0">
                <a:solidFill>
                  <a:schemeClr val="tx1">
                    <a:lumMod val="95000"/>
                    <a:lumOff val="5000"/>
                  </a:schemeClr>
                </a:solidFill>
                <a:latin typeface="+mn-lt"/>
              </a:rPr>
              <a:t>Construction jobs are considered a very hazardous job. </a:t>
            </a:r>
          </a:p>
          <a:p>
            <a:pPr marL="285750" indent="-285750" eaLnBrk="1" fontAlgn="auto" hangingPunct="1">
              <a:spcAft>
                <a:spcPts val="0"/>
              </a:spcAft>
              <a:buSzPct val="105000"/>
              <a:buFont typeface="Wingdings 3" pitchFamily="18" charset="2"/>
              <a:buChar char="p"/>
              <a:defRPr/>
            </a:pPr>
            <a:r>
              <a:rPr lang="en-US" altLang="en-US" dirty="0">
                <a:solidFill>
                  <a:schemeClr val="tx1">
                    <a:lumMod val="95000"/>
                    <a:lumOff val="5000"/>
                  </a:schemeClr>
                </a:solidFill>
                <a:latin typeface="+mn-lt"/>
              </a:rPr>
              <a:t>Construction job comprises activities on the ground, above the ground, and under the ground. </a:t>
            </a:r>
          </a:p>
          <a:p>
            <a:pPr marL="285750" indent="-285750" eaLnBrk="1" fontAlgn="auto" hangingPunct="1">
              <a:spcAft>
                <a:spcPts val="0"/>
              </a:spcAft>
              <a:buSzPct val="105000"/>
              <a:buFont typeface="Wingdings 3" pitchFamily="18" charset="2"/>
              <a:buChar char="p"/>
              <a:defRPr/>
            </a:pPr>
            <a:r>
              <a:rPr lang="en-US" altLang="en-US" dirty="0">
                <a:solidFill>
                  <a:schemeClr val="tx1">
                    <a:lumMod val="95000"/>
                    <a:lumOff val="5000"/>
                  </a:schemeClr>
                </a:solidFill>
                <a:latin typeface="+mn-lt"/>
              </a:rPr>
              <a:t>The structures involved may be buildings, bridges, towers, chimneys, dams, barrages, tunnels, etc. Safety aspects need due consideration during the following stages of construction.</a:t>
            </a:r>
          </a:p>
          <a:p>
            <a:pPr marL="742950" lvl="1" indent="-285750" eaLnBrk="1" fontAlgn="auto" hangingPunct="1">
              <a:spcAft>
                <a:spcPts val="0"/>
              </a:spcAft>
              <a:buSzPct val="105000"/>
              <a:buFont typeface="Wingdings 3" panose="05040102010807070707" pitchFamily="18" charset="2"/>
              <a:buChar char=""/>
              <a:defRPr/>
            </a:pPr>
            <a:r>
              <a:rPr lang="en-US" altLang="en-US" dirty="0">
                <a:solidFill>
                  <a:schemeClr val="tx1">
                    <a:lumMod val="95000"/>
                    <a:lumOff val="5000"/>
                  </a:schemeClr>
                </a:solidFill>
                <a:latin typeface="+mn-lt"/>
              </a:rPr>
              <a:t>Prior to construction.</a:t>
            </a:r>
          </a:p>
          <a:p>
            <a:pPr marL="742950" lvl="1" indent="-285750" eaLnBrk="1" fontAlgn="auto" hangingPunct="1">
              <a:spcAft>
                <a:spcPts val="0"/>
              </a:spcAft>
              <a:buSzPct val="105000"/>
              <a:buFont typeface="Wingdings 3" panose="05040102010807070707" pitchFamily="18" charset="2"/>
              <a:buChar char=""/>
              <a:defRPr/>
            </a:pPr>
            <a:r>
              <a:rPr lang="en-US" altLang="en-US" dirty="0">
                <a:solidFill>
                  <a:schemeClr val="tx1">
                    <a:lumMod val="95000"/>
                    <a:lumOff val="5000"/>
                  </a:schemeClr>
                </a:solidFill>
                <a:latin typeface="+mn-lt"/>
              </a:rPr>
              <a:t>During construction.</a:t>
            </a:r>
          </a:p>
          <a:p>
            <a:pPr marL="742950" lvl="1" indent="-285750" eaLnBrk="1" fontAlgn="auto" hangingPunct="1">
              <a:spcAft>
                <a:spcPts val="0"/>
              </a:spcAft>
              <a:buSzPct val="105000"/>
              <a:buFont typeface="Wingdings 3" panose="05040102010807070707" pitchFamily="18" charset="2"/>
              <a:buChar char=""/>
              <a:defRPr/>
            </a:pPr>
            <a:r>
              <a:rPr lang="en-US" altLang="en-US" dirty="0">
                <a:solidFill>
                  <a:schemeClr val="tx1">
                    <a:lumMod val="95000"/>
                    <a:lumOff val="5000"/>
                  </a:schemeClr>
                </a:solidFill>
                <a:latin typeface="+mn-lt"/>
              </a:rPr>
              <a:t>After construction</a:t>
            </a:r>
            <a:endParaRPr lang="en-US" dirty="0">
              <a:latin typeface="+mn-lt"/>
              <a:ea typeface="Calibri" panose="020F0502020204030204" pitchFamily="34" charset="0"/>
              <a:cs typeface="Times New Roman" panose="02020603050405020304" pitchFamily="18" charset="0"/>
            </a:endParaRPr>
          </a:p>
        </p:txBody>
      </p:sp>
      <p:pic>
        <p:nvPicPr>
          <p:cNvPr id="10244" name="Picture 1">
            <a:extLst>
              <a:ext uri="{FF2B5EF4-FFF2-40B4-BE49-F238E27FC236}">
                <a16:creationId xmlns:a16="http://schemas.microsoft.com/office/drawing/2014/main" id="{6974BCCF-22B7-2886-839F-5BC2DE62C7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3886200"/>
            <a:ext cx="39243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
            <a:extLst>
              <a:ext uri="{FF2B5EF4-FFF2-40B4-BE49-F238E27FC236}">
                <a16:creationId xmlns:a16="http://schemas.microsoft.com/office/drawing/2014/main" id="{9159B244-AEF4-04E2-B8F1-D92D29251FD9}"/>
              </a:ext>
            </a:extLst>
          </p:cNvPr>
          <p:cNvSpPr txBox="1">
            <a:spLocks noChangeArrowheads="1"/>
          </p:cNvSpPr>
          <p:nvPr/>
        </p:nvSpPr>
        <p:spPr bwMode="auto">
          <a:xfrm>
            <a:off x="228600" y="609600"/>
            <a:ext cx="8591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ct val="20000"/>
              </a:spcAft>
              <a:buFontTx/>
              <a:buNone/>
            </a:pPr>
            <a:r>
              <a:rPr lang="en-IN" altLang="en-US" sz="3200" noProof="1"/>
              <a:t>CONSTRUCTION HAZARDS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3C0DE02-5DBF-7182-510D-8D4E9F31A906}"/>
              </a:ext>
            </a:extLst>
          </p:cNvPr>
          <p:cNvSpPr>
            <a:spLocks noChangeArrowheads="1"/>
          </p:cNvSpPr>
          <p:nvPr/>
        </p:nvSpPr>
        <p:spPr bwMode="gray">
          <a:xfrm>
            <a:off x="184150" y="1411288"/>
            <a:ext cx="8731250" cy="376237"/>
          </a:xfrm>
          <a:prstGeom prst="rect">
            <a:avLst/>
          </a:prstGeom>
          <a:solidFill>
            <a:srgbClr val="D6BD2A"/>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20000"/>
              </a:spcAft>
              <a:buFontTx/>
              <a:buNone/>
            </a:pPr>
            <a:endParaRPr lang="en-IN" altLang="en-US" sz="1800" noProof="1">
              <a:latin typeface="Arial Black" panose="020B0A04020102020204" pitchFamily="34" charset="0"/>
            </a:endParaRPr>
          </a:p>
        </p:txBody>
      </p:sp>
      <p:sp>
        <p:nvSpPr>
          <p:cNvPr id="7" name="Rectangle 6">
            <a:extLst>
              <a:ext uri="{FF2B5EF4-FFF2-40B4-BE49-F238E27FC236}">
                <a16:creationId xmlns:a16="http://schemas.microsoft.com/office/drawing/2014/main" id="{B656172F-59F3-A4E3-EFBF-1FE1405BF248}"/>
              </a:ext>
            </a:extLst>
          </p:cNvPr>
          <p:cNvSpPr>
            <a:spLocks noChangeArrowheads="1"/>
          </p:cNvSpPr>
          <p:nvPr/>
        </p:nvSpPr>
        <p:spPr bwMode="gray">
          <a:xfrm>
            <a:off x="184150" y="1787525"/>
            <a:ext cx="8731250" cy="4657725"/>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eaLnBrk="1" hangingPunct="1">
              <a:buSzPct val="105000"/>
              <a:buFont typeface="Wingdings 3" panose="05040102010807070707" pitchFamily="18" charset="2"/>
              <a:buChar char="p"/>
              <a:defRPr/>
            </a:pPr>
            <a:r>
              <a:rPr lang="en-US" altLang="en-US" dirty="0">
                <a:latin typeface="+mn-lt"/>
              </a:rPr>
              <a:t>The following common hazards are found in construction job.</a:t>
            </a:r>
          </a:p>
          <a:p>
            <a:pPr lvl="1" eaLnBrk="1" hangingPunct="1">
              <a:buSzPct val="105000"/>
              <a:buFont typeface="Wingdings 3" pitchFamily="18" charset="2"/>
              <a:buChar char=""/>
              <a:defRPr/>
            </a:pPr>
            <a:r>
              <a:rPr lang="en-US" altLang="en-US" dirty="0">
                <a:latin typeface="+mn-lt"/>
              </a:rPr>
              <a:t>Falling hazards i.e.</a:t>
            </a:r>
          </a:p>
          <a:p>
            <a:pPr lvl="1" eaLnBrk="1" hangingPunct="1">
              <a:buSzPct val="105000"/>
              <a:buFont typeface="Wingdings 3" pitchFamily="18" charset="2"/>
              <a:buChar char=""/>
              <a:defRPr/>
            </a:pPr>
            <a:r>
              <a:rPr lang="en-US" altLang="en-US" dirty="0">
                <a:latin typeface="+mn-lt"/>
              </a:rPr>
              <a:t>Person falling from height.</a:t>
            </a:r>
          </a:p>
          <a:p>
            <a:pPr lvl="1" eaLnBrk="1" hangingPunct="1">
              <a:buSzPct val="105000"/>
              <a:buFont typeface="Wingdings 3" pitchFamily="18" charset="2"/>
              <a:buChar char=""/>
              <a:defRPr/>
            </a:pPr>
            <a:r>
              <a:rPr lang="en-US" altLang="en-US" dirty="0">
                <a:latin typeface="+mn-lt"/>
              </a:rPr>
              <a:t>Material falling from height.</a:t>
            </a:r>
          </a:p>
          <a:p>
            <a:pPr lvl="1" eaLnBrk="1" hangingPunct="1">
              <a:buSzPct val="105000"/>
              <a:buFont typeface="Wingdings 3" pitchFamily="18" charset="2"/>
              <a:buChar char=""/>
              <a:defRPr/>
            </a:pPr>
            <a:r>
              <a:rPr lang="en-US" altLang="en-US" dirty="0">
                <a:latin typeface="+mn-lt"/>
              </a:rPr>
              <a:t>Electrical hazards.</a:t>
            </a:r>
          </a:p>
          <a:p>
            <a:pPr lvl="1" eaLnBrk="1" hangingPunct="1">
              <a:buSzPct val="105000"/>
              <a:buFont typeface="Wingdings 3" pitchFamily="18" charset="2"/>
              <a:buChar char=""/>
              <a:defRPr/>
            </a:pPr>
            <a:r>
              <a:rPr lang="en-US" altLang="en-US" dirty="0">
                <a:latin typeface="+mn-lt"/>
              </a:rPr>
              <a:t>Fire and explosion hazards.</a:t>
            </a:r>
          </a:p>
          <a:p>
            <a:pPr lvl="1" eaLnBrk="1" hangingPunct="1">
              <a:buSzPct val="105000"/>
              <a:buFont typeface="Wingdings 3" pitchFamily="18" charset="2"/>
              <a:buChar char=""/>
              <a:defRPr/>
            </a:pPr>
            <a:r>
              <a:rPr lang="en-US" altLang="en-US" dirty="0">
                <a:latin typeface="+mn-lt"/>
              </a:rPr>
              <a:t>Other accidental hazards like during material handling, loading and unloading, working in confined space, during excavation job, ,piling job, during trial of machinery equipment after completion of construction.</a:t>
            </a:r>
          </a:p>
        </p:txBody>
      </p:sp>
      <p:sp>
        <p:nvSpPr>
          <p:cNvPr id="11268" name="Rectangle 2">
            <a:extLst>
              <a:ext uri="{FF2B5EF4-FFF2-40B4-BE49-F238E27FC236}">
                <a16:creationId xmlns:a16="http://schemas.microsoft.com/office/drawing/2014/main" id="{EF5D99A1-6A74-DE22-DB67-ECD929E7647E}"/>
              </a:ext>
            </a:extLst>
          </p:cNvPr>
          <p:cNvSpPr txBox="1">
            <a:spLocks noChangeArrowheads="1"/>
          </p:cNvSpPr>
          <p:nvPr/>
        </p:nvSpPr>
        <p:spPr bwMode="auto">
          <a:xfrm>
            <a:off x="228600" y="609600"/>
            <a:ext cx="8591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ct val="20000"/>
              </a:spcAft>
              <a:buFontTx/>
              <a:buNone/>
            </a:pPr>
            <a:r>
              <a:rPr lang="en-IN" altLang="en-US" sz="3200" noProof="1"/>
              <a:t>CONSTRUCTION HAZARDS</a:t>
            </a:r>
          </a:p>
        </p:txBody>
      </p:sp>
      <p:pic>
        <p:nvPicPr>
          <p:cNvPr id="11269" name="Picture 1">
            <a:extLst>
              <a:ext uri="{FF2B5EF4-FFF2-40B4-BE49-F238E27FC236}">
                <a16:creationId xmlns:a16="http://schemas.microsoft.com/office/drawing/2014/main" id="{7AA09DDD-79EF-A14C-602C-DC0C0885372D}"/>
              </a:ext>
            </a:extLst>
          </p:cNvPr>
          <p:cNvPicPr>
            <a:picLocks noChangeAspect="1"/>
          </p:cNvPicPr>
          <p:nvPr/>
        </p:nvPicPr>
        <p:blipFill>
          <a:blip r:embed="rId2">
            <a:clrChange>
              <a:clrFrom>
                <a:srgbClr val="FCFDF7"/>
              </a:clrFrom>
              <a:clrTo>
                <a:srgbClr val="FCFDF7">
                  <a:alpha val="0"/>
                </a:srgbClr>
              </a:clrTo>
            </a:clrChange>
            <a:extLst>
              <a:ext uri="{28A0092B-C50C-407E-A947-70E740481C1C}">
                <a14:useLocalDpi xmlns:a14="http://schemas.microsoft.com/office/drawing/2010/main" val="0"/>
              </a:ext>
            </a:extLst>
          </a:blip>
          <a:srcRect t="26495"/>
          <a:stretch>
            <a:fillRect/>
          </a:stretch>
        </p:blipFill>
        <p:spPr bwMode="auto">
          <a:xfrm>
            <a:off x="4948238" y="4540250"/>
            <a:ext cx="38719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6BC6B22-E8CB-B993-9EFC-FDE1BE5543A1}"/>
              </a:ext>
            </a:extLst>
          </p:cNvPr>
          <p:cNvSpPr>
            <a:spLocks noChangeArrowheads="1"/>
          </p:cNvSpPr>
          <p:nvPr/>
        </p:nvSpPr>
        <p:spPr bwMode="gray">
          <a:xfrm>
            <a:off x="184150" y="1411288"/>
            <a:ext cx="8731250" cy="376237"/>
          </a:xfrm>
          <a:prstGeom prst="rect">
            <a:avLst/>
          </a:prstGeom>
          <a:solidFill>
            <a:srgbClr val="D6BD2A"/>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Aft>
                <a:spcPct val="20000"/>
              </a:spcAft>
              <a:defRPr/>
            </a:pPr>
            <a:endParaRPr lang="en-US" altLang="en-US" noProof="1">
              <a:latin typeface="+mn-lt"/>
            </a:endParaRPr>
          </a:p>
        </p:txBody>
      </p:sp>
      <p:sp>
        <p:nvSpPr>
          <p:cNvPr id="7" name="Rectangle 6">
            <a:extLst>
              <a:ext uri="{FF2B5EF4-FFF2-40B4-BE49-F238E27FC236}">
                <a16:creationId xmlns:a16="http://schemas.microsoft.com/office/drawing/2014/main" id="{9C60C353-4570-0130-CE24-FBD918DE6CA8}"/>
              </a:ext>
            </a:extLst>
          </p:cNvPr>
          <p:cNvSpPr>
            <a:spLocks noChangeArrowheads="1"/>
          </p:cNvSpPr>
          <p:nvPr/>
        </p:nvSpPr>
        <p:spPr bwMode="gray">
          <a:xfrm>
            <a:off x="184150" y="1787525"/>
            <a:ext cx="8731250" cy="4657725"/>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eaLnBrk="1" hangingPunct="1">
              <a:buSzPct val="105000"/>
              <a:buFont typeface="Wingdings 3" pitchFamily="18" charset="2"/>
              <a:buChar char="p"/>
              <a:defRPr/>
            </a:pPr>
            <a:r>
              <a:rPr lang="en-US" altLang="en-US" dirty="0">
                <a:latin typeface="+mn-lt"/>
              </a:rPr>
              <a:t> There may be the following reasons which may cause accident in construction job :</a:t>
            </a:r>
          </a:p>
          <a:p>
            <a:pPr marL="742950" lvl="1" indent="-285750" eaLnBrk="1" hangingPunct="1">
              <a:buClr>
                <a:schemeClr val="tx1"/>
              </a:buClr>
              <a:buSzPct val="105000"/>
              <a:buFont typeface="Wingdings 3" pitchFamily="18" charset="2"/>
              <a:buChar char=""/>
              <a:defRPr/>
            </a:pPr>
            <a:r>
              <a:rPr lang="en-US" altLang="en-US" dirty="0">
                <a:latin typeface="+mn-lt"/>
              </a:rPr>
              <a:t>Lack of proper supervisions.</a:t>
            </a:r>
          </a:p>
          <a:p>
            <a:pPr marL="742950" lvl="1" indent="-285750" eaLnBrk="1" hangingPunct="1">
              <a:buClr>
                <a:schemeClr val="tx1"/>
              </a:buClr>
              <a:buSzPct val="105000"/>
              <a:buFont typeface="Wingdings 3" pitchFamily="18" charset="2"/>
              <a:buChar char=""/>
              <a:defRPr/>
            </a:pPr>
            <a:r>
              <a:rPr lang="en-US" altLang="en-US" dirty="0">
                <a:latin typeface="+mn-lt"/>
              </a:rPr>
              <a:t>Lack of proper training of workers and poor skillness.</a:t>
            </a:r>
          </a:p>
          <a:p>
            <a:pPr marL="742950" lvl="1" indent="-285750" eaLnBrk="1" hangingPunct="1">
              <a:buClr>
                <a:schemeClr val="tx1"/>
              </a:buClr>
              <a:buSzPct val="105000"/>
              <a:buFont typeface="Wingdings 3" pitchFamily="18" charset="2"/>
              <a:buChar char=""/>
              <a:defRPr/>
            </a:pPr>
            <a:r>
              <a:rPr lang="en-US" altLang="en-US" dirty="0">
                <a:latin typeface="+mn-lt"/>
              </a:rPr>
              <a:t>Frequent changing of workers due to temporary nature of work or migratory type of labors.</a:t>
            </a:r>
          </a:p>
          <a:p>
            <a:pPr marL="742950" lvl="1" indent="-285750" eaLnBrk="1" hangingPunct="1">
              <a:buClr>
                <a:schemeClr val="tx1"/>
              </a:buClr>
              <a:buSzPct val="105000"/>
              <a:buFont typeface="Wingdings 3" pitchFamily="18" charset="2"/>
              <a:buChar char=""/>
              <a:defRPr/>
            </a:pPr>
            <a:r>
              <a:rPr lang="en-US" altLang="en-US" dirty="0">
                <a:latin typeface="+mn-lt"/>
              </a:rPr>
              <a:t>Faulty structural design.</a:t>
            </a:r>
          </a:p>
          <a:p>
            <a:pPr marL="742950" lvl="1" indent="-285750" eaLnBrk="1" hangingPunct="1">
              <a:buClr>
                <a:schemeClr val="tx1"/>
              </a:buClr>
              <a:buSzPct val="105000"/>
              <a:buFont typeface="Wingdings 3" pitchFamily="18" charset="2"/>
              <a:buChar char=""/>
              <a:defRPr/>
            </a:pPr>
            <a:r>
              <a:rPr lang="en-US" altLang="en-US" dirty="0">
                <a:latin typeface="+mn-lt"/>
              </a:rPr>
              <a:t>Sub standard and defective materials of construction.</a:t>
            </a:r>
          </a:p>
          <a:p>
            <a:pPr marL="742950" lvl="1" indent="-285750" eaLnBrk="1" hangingPunct="1">
              <a:buClr>
                <a:schemeClr val="tx1"/>
              </a:buClr>
              <a:buSzPct val="105000"/>
              <a:buFont typeface="Wingdings 3" pitchFamily="18" charset="2"/>
              <a:buChar char=""/>
              <a:defRPr/>
            </a:pPr>
            <a:r>
              <a:rPr lang="en-US" altLang="en-US" dirty="0">
                <a:latin typeface="+mn-lt"/>
              </a:rPr>
              <a:t>Carelessness and irresponsibility of work force in the execution of construction.</a:t>
            </a:r>
          </a:p>
          <a:p>
            <a:pPr marL="742950" lvl="1" indent="-285750" eaLnBrk="1" hangingPunct="1">
              <a:buClr>
                <a:schemeClr val="tx1"/>
              </a:buClr>
              <a:buSzPct val="105000"/>
              <a:buFont typeface="Wingdings 3" pitchFamily="18" charset="2"/>
              <a:buChar char=""/>
              <a:defRPr/>
            </a:pPr>
            <a:r>
              <a:rPr lang="en-US" altLang="en-US" dirty="0">
                <a:latin typeface="+mn-lt"/>
              </a:rPr>
              <a:t>Improper planning or lay out.</a:t>
            </a:r>
          </a:p>
          <a:p>
            <a:pPr marL="742950" lvl="1" indent="-285750" eaLnBrk="1" hangingPunct="1">
              <a:buClr>
                <a:schemeClr val="tx1"/>
              </a:buClr>
              <a:buSzPct val="105000"/>
              <a:buFont typeface="Wingdings 3" pitchFamily="18" charset="2"/>
              <a:buChar char=""/>
              <a:defRPr/>
            </a:pPr>
            <a:r>
              <a:rPr lang="en-US" altLang="en-US" dirty="0">
                <a:latin typeface="+mn-lt"/>
              </a:rPr>
              <a:t>Safe work procedure not laid down.</a:t>
            </a:r>
          </a:p>
          <a:p>
            <a:pPr marL="742950" lvl="1" indent="-285750" eaLnBrk="1" hangingPunct="1">
              <a:buClr>
                <a:schemeClr val="tx1"/>
              </a:buClr>
              <a:buSzPct val="105000"/>
              <a:buFont typeface="Wingdings 3" pitchFamily="18" charset="2"/>
              <a:buChar char=""/>
              <a:defRPr/>
            </a:pPr>
            <a:r>
              <a:rPr lang="en-US" altLang="en-US" dirty="0">
                <a:latin typeface="+mn-lt"/>
              </a:rPr>
              <a:t>Safe work procedure not explained to concerned workers.</a:t>
            </a:r>
          </a:p>
          <a:p>
            <a:pPr marL="742950" lvl="1" indent="-285750" eaLnBrk="1" hangingPunct="1">
              <a:buClr>
                <a:schemeClr val="tx1"/>
              </a:buClr>
              <a:buSzPct val="105000"/>
              <a:buFont typeface="Wingdings 3" pitchFamily="18" charset="2"/>
              <a:buChar char=""/>
              <a:defRPr/>
            </a:pPr>
            <a:r>
              <a:rPr lang="en-US" altLang="en-US" dirty="0">
                <a:latin typeface="+mn-lt"/>
              </a:rPr>
              <a:t>Proper safety appliances not used.</a:t>
            </a:r>
          </a:p>
          <a:p>
            <a:pPr marL="742950" lvl="1" indent="-285750" eaLnBrk="1" hangingPunct="1">
              <a:buClr>
                <a:schemeClr val="tx1"/>
              </a:buClr>
              <a:buSzPct val="105000"/>
              <a:buFont typeface="Wingdings 3" pitchFamily="18" charset="2"/>
              <a:buChar char=""/>
              <a:defRPr/>
            </a:pPr>
            <a:r>
              <a:rPr lang="en-US" altLang="en-US" dirty="0">
                <a:latin typeface="+mn-lt"/>
              </a:rPr>
              <a:t>Proper scaffolds not used.</a:t>
            </a:r>
          </a:p>
        </p:txBody>
      </p:sp>
      <p:sp>
        <p:nvSpPr>
          <p:cNvPr id="11269" name="Rectangle 2">
            <a:extLst>
              <a:ext uri="{FF2B5EF4-FFF2-40B4-BE49-F238E27FC236}">
                <a16:creationId xmlns:a16="http://schemas.microsoft.com/office/drawing/2014/main" id="{887D178B-A555-F66E-1555-E43853514BAC}"/>
              </a:ext>
            </a:extLst>
          </p:cNvPr>
          <p:cNvSpPr txBox="1">
            <a:spLocks noChangeArrowheads="1"/>
          </p:cNvSpPr>
          <p:nvPr/>
        </p:nvSpPr>
        <p:spPr bwMode="auto">
          <a:xfrm>
            <a:off x="228600" y="609600"/>
            <a:ext cx="8591550" cy="6858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20000"/>
              </a:spcAft>
              <a:buFontTx/>
              <a:buNone/>
              <a:defRPr/>
            </a:pPr>
            <a:r>
              <a:rPr lang="en-US" altLang="en-US" dirty="0">
                <a:latin typeface="+mn-lt"/>
              </a:rPr>
              <a:t>CAUSES OF ACCIDENT IN CONSTRUCTION </a:t>
            </a:r>
            <a:endParaRPr lang="en-US" altLang="en-US" noProof="1">
              <a:latin typeface="+mn-lt"/>
            </a:endParaRPr>
          </a:p>
        </p:txBody>
      </p:sp>
      <p:pic>
        <p:nvPicPr>
          <p:cNvPr id="12293" name="Picture 1">
            <a:extLst>
              <a:ext uri="{FF2B5EF4-FFF2-40B4-BE49-F238E27FC236}">
                <a16:creationId xmlns:a16="http://schemas.microsoft.com/office/drawing/2014/main" id="{B092F83D-8EFE-92B5-1BB3-9CAA8C5870AB}"/>
              </a:ext>
            </a:extLst>
          </p:cNvPr>
          <p:cNvPicPr>
            <a:picLocks noChangeAspect="1"/>
          </p:cNvPicPr>
          <p:nvPr/>
        </p:nvPicPr>
        <p:blipFill>
          <a:blip r:embed="rId2">
            <a:extLst>
              <a:ext uri="{28A0092B-C50C-407E-A947-70E740481C1C}">
                <a14:useLocalDpi xmlns:a14="http://schemas.microsoft.com/office/drawing/2010/main" val="0"/>
              </a:ext>
            </a:extLst>
          </a:blip>
          <a:srcRect r="11002"/>
          <a:stretch>
            <a:fillRect/>
          </a:stretch>
        </p:blipFill>
        <p:spPr bwMode="auto">
          <a:xfrm>
            <a:off x="5867400" y="5029200"/>
            <a:ext cx="29083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834BA6F-8B6D-F5B9-D71A-E611632F385D}"/>
              </a:ext>
            </a:extLst>
          </p:cNvPr>
          <p:cNvSpPr>
            <a:spLocks noChangeArrowheads="1"/>
          </p:cNvSpPr>
          <p:nvPr/>
        </p:nvSpPr>
        <p:spPr bwMode="gray">
          <a:xfrm>
            <a:off x="184150" y="1411288"/>
            <a:ext cx="8731250" cy="376237"/>
          </a:xfrm>
          <a:prstGeom prst="rect">
            <a:avLst/>
          </a:prstGeom>
          <a:solidFill>
            <a:srgbClr val="D6BD2A"/>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Aft>
                <a:spcPct val="20000"/>
              </a:spcAft>
              <a:defRPr/>
            </a:pPr>
            <a:endParaRPr lang="en-US" altLang="en-US" noProof="1">
              <a:latin typeface="+mn-lt"/>
            </a:endParaRPr>
          </a:p>
        </p:txBody>
      </p:sp>
      <p:sp>
        <p:nvSpPr>
          <p:cNvPr id="7" name="Rectangle 6">
            <a:extLst>
              <a:ext uri="{FF2B5EF4-FFF2-40B4-BE49-F238E27FC236}">
                <a16:creationId xmlns:a16="http://schemas.microsoft.com/office/drawing/2014/main" id="{1C69DD69-5327-490E-88F6-6333952878F5}"/>
              </a:ext>
            </a:extLst>
          </p:cNvPr>
          <p:cNvSpPr>
            <a:spLocks noChangeArrowheads="1"/>
          </p:cNvSpPr>
          <p:nvPr/>
        </p:nvSpPr>
        <p:spPr bwMode="gray">
          <a:xfrm>
            <a:off x="184150" y="1787525"/>
            <a:ext cx="8731250" cy="4657725"/>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742950" lvl="1" indent="-285750" eaLnBrk="1" hangingPunct="1">
              <a:buClr>
                <a:schemeClr val="tx1"/>
              </a:buClr>
              <a:buSzPct val="105000"/>
              <a:buFont typeface="Wingdings 3" pitchFamily="18" charset="2"/>
              <a:buChar char=""/>
              <a:defRPr/>
            </a:pPr>
            <a:r>
              <a:rPr lang="en-US" altLang="en-US" dirty="0">
                <a:latin typeface="+mn-lt"/>
              </a:rPr>
              <a:t>Safe approach to and from pit not provided.</a:t>
            </a:r>
          </a:p>
          <a:p>
            <a:pPr marL="742950" lvl="1" indent="-285750" eaLnBrk="1" hangingPunct="1">
              <a:buClr>
                <a:schemeClr val="tx1"/>
              </a:buClr>
              <a:buSzPct val="105000"/>
              <a:buFont typeface="Wingdings 3" pitchFamily="18" charset="2"/>
              <a:buChar char=""/>
              <a:defRPr/>
            </a:pPr>
            <a:r>
              <a:rPr lang="en-US" altLang="en-US" dirty="0">
                <a:latin typeface="+mn-lt"/>
              </a:rPr>
              <a:t>Opening and gaps left  uncovered at ground level.</a:t>
            </a:r>
          </a:p>
          <a:p>
            <a:pPr marL="742950" lvl="1" indent="-285750" eaLnBrk="1" hangingPunct="1">
              <a:buClr>
                <a:schemeClr val="tx1"/>
              </a:buClr>
              <a:buSzPct val="105000"/>
              <a:buFont typeface="Wingdings 3" pitchFamily="18" charset="2"/>
              <a:buChar char=""/>
              <a:defRPr/>
            </a:pPr>
            <a:r>
              <a:rPr lang="en-US" altLang="en-US" dirty="0">
                <a:latin typeface="+mn-lt"/>
              </a:rPr>
              <a:t>Safe approach to work at height not provided.</a:t>
            </a:r>
          </a:p>
          <a:p>
            <a:pPr marL="742950" lvl="1" indent="-285750" eaLnBrk="1" hangingPunct="1">
              <a:buClr>
                <a:schemeClr val="tx1"/>
              </a:buClr>
              <a:buSzPct val="105000"/>
              <a:buFont typeface="Wingdings 3" pitchFamily="18" charset="2"/>
              <a:buChar char=""/>
              <a:defRPr/>
            </a:pPr>
            <a:r>
              <a:rPr lang="en-US" altLang="en-US" dirty="0">
                <a:latin typeface="+mn-lt"/>
              </a:rPr>
              <a:t>Opening and gaps left uncovered at height.</a:t>
            </a:r>
          </a:p>
          <a:p>
            <a:pPr marL="742950" lvl="1" indent="-285750" eaLnBrk="1" hangingPunct="1">
              <a:buClr>
                <a:schemeClr val="tx1"/>
              </a:buClr>
              <a:buSzPct val="105000"/>
              <a:buFont typeface="Wingdings 3" pitchFamily="18" charset="2"/>
              <a:buChar char=""/>
              <a:defRPr/>
            </a:pPr>
            <a:r>
              <a:rPr lang="en-US" altLang="en-US" dirty="0">
                <a:latin typeface="+mn-lt"/>
              </a:rPr>
              <a:t>Hand railings and toe guards not provided on the roof of the building.</a:t>
            </a:r>
          </a:p>
          <a:p>
            <a:pPr marL="742950" lvl="1" indent="-285750" eaLnBrk="1" hangingPunct="1">
              <a:buClr>
                <a:schemeClr val="tx1"/>
              </a:buClr>
              <a:buSzPct val="105000"/>
              <a:buFont typeface="Wingdings 3" pitchFamily="18" charset="2"/>
              <a:buChar char=""/>
              <a:defRPr/>
            </a:pPr>
            <a:r>
              <a:rPr lang="en-US" altLang="en-US" dirty="0">
                <a:latin typeface="+mn-lt"/>
              </a:rPr>
              <a:t>Hand railings and toe boards not provided on staircases and platforms.</a:t>
            </a:r>
          </a:p>
          <a:p>
            <a:pPr marL="742950" lvl="1" indent="-285750" eaLnBrk="1" hangingPunct="1">
              <a:buClr>
                <a:schemeClr val="tx1"/>
              </a:buClr>
              <a:buSzPct val="105000"/>
              <a:buFont typeface="Wingdings 3" pitchFamily="18" charset="2"/>
              <a:buChar char=""/>
              <a:defRPr/>
            </a:pPr>
            <a:r>
              <a:rPr lang="en-US" altLang="en-US" dirty="0">
                <a:latin typeface="+mn-lt"/>
              </a:rPr>
              <a:t>Loose materials kept at height on the edge of roof , scaffolds, and walkways.</a:t>
            </a:r>
          </a:p>
          <a:p>
            <a:pPr marL="742950" lvl="1" indent="-285750" eaLnBrk="1" hangingPunct="1">
              <a:buClr>
                <a:schemeClr val="tx1"/>
              </a:buClr>
              <a:buSzPct val="105000"/>
              <a:buFont typeface="Wingdings 3" pitchFamily="18" charset="2"/>
              <a:buChar char=""/>
              <a:defRPr/>
            </a:pPr>
            <a:r>
              <a:rPr lang="en-US" altLang="en-US" dirty="0">
                <a:latin typeface="+mn-lt"/>
              </a:rPr>
              <a:t>Shoring not done on pit wall or deep excavated pit.</a:t>
            </a:r>
          </a:p>
          <a:p>
            <a:pPr marL="742950" lvl="1" indent="-285750" eaLnBrk="1" hangingPunct="1">
              <a:buClr>
                <a:schemeClr val="tx1"/>
              </a:buClr>
              <a:buSzPct val="105000"/>
              <a:buFont typeface="Wingdings 3" pitchFamily="18" charset="2"/>
              <a:buChar char=""/>
              <a:defRPr/>
            </a:pPr>
            <a:r>
              <a:rPr lang="en-US" altLang="en-US" dirty="0">
                <a:latin typeface="+mn-lt"/>
              </a:rPr>
              <a:t>Under cutting of pit wall.</a:t>
            </a:r>
          </a:p>
          <a:p>
            <a:pPr marL="742950" lvl="1" indent="-285750" eaLnBrk="1" hangingPunct="1">
              <a:buClr>
                <a:schemeClr val="tx1"/>
              </a:buClr>
              <a:buSzPct val="105000"/>
              <a:buFont typeface="Wingdings 3" pitchFamily="18" charset="2"/>
              <a:buChar char=""/>
              <a:defRPr/>
            </a:pPr>
            <a:r>
              <a:rPr lang="en-US" altLang="en-US" dirty="0">
                <a:latin typeface="+mn-lt"/>
              </a:rPr>
              <a:t>Using structure to reach place of work, like using column or get down through structure  instead of safe approach.</a:t>
            </a:r>
          </a:p>
          <a:p>
            <a:pPr marL="742950" lvl="1" indent="-285750" eaLnBrk="1" hangingPunct="1">
              <a:buClr>
                <a:schemeClr val="tx1"/>
              </a:buClr>
              <a:buSzPct val="105000"/>
              <a:buFont typeface="Wingdings 3" pitchFamily="18" charset="2"/>
              <a:buChar char=""/>
              <a:defRPr/>
            </a:pPr>
            <a:r>
              <a:rPr lang="en-US" altLang="en-US" dirty="0">
                <a:latin typeface="+mn-lt"/>
              </a:rPr>
              <a:t>Passing between stationary wagons.</a:t>
            </a:r>
          </a:p>
          <a:p>
            <a:pPr marL="742950" lvl="1" indent="-285750" eaLnBrk="1" hangingPunct="1">
              <a:buClr>
                <a:schemeClr val="tx1"/>
              </a:buClr>
              <a:buSzPct val="105000"/>
              <a:buFont typeface="Wingdings 3" pitchFamily="18" charset="2"/>
              <a:buChar char=""/>
              <a:defRPr/>
            </a:pPr>
            <a:r>
              <a:rPr lang="en-US" altLang="en-US" dirty="0">
                <a:latin typeface="+mn-lt"/>
              </a:rPr>
              <a:t>Transferring heavy loads with out any precaution to prevent their fall.</a:t>
            </a:r>
          </a:p>
          <a:p>
            <a:pPr marL="742950" lvl="1" indent="-285750" eaLnBrk="1" hangingPunct="1">
              <a:buClr>
                <a:schemeClr val="tx1"/>
              </a:buClr>
              <a:buSzPct val="105000"/>
              <a:buFont typeface="Wingdings 3" pitchFamily="18" charset="2"/>
              <a:buChar char=""/>
              <a:defRPr/>
            </a:pPr>
            <a:r>
              <a:rPr lang="en-US" altLang="en-US" dirty="0">
                <a:latin typeface="+mn-lt"/>
              </a:rPr>
              <a:t>Fatigue or over strain due to continuous working for long hours and no proper rest.</a:t>
            </a:r>
          </a:p>
          <a:p>
            <a:pPr marL="742950" lvl="1" indent="-285750" eaLnBrk="1" hangingPunct="1">
              <a:buClr>
                <a:schemeClr val="tx1"/>
              </a:buClr>
              <a:buSzPct val="105000"/>
              <a:buFont typeface="Wingdings 3" pitchFamily="18" charset="2"/>
              <a:buChar char=""/>
              <a:defRPr/>
            </a:pPr>
            <a:r>
              <a:rPr lang="en-US" altLang="en-US" dirty="0">
                <a:latin typeface="+mn-lt"/>
              </a:rPr>
              <a:t>Work with out job clearance and work permit. </a:t>
            </a:r>
          </a:p>
        </p:txBody>
      </p:sp>
      <p:sp>
        <p:nvSpPr>
          <p:cNvPr id="11269" name="Rectangle 2">
            <a:extLst>
              <a:ext uri="{FF2B5EF4-FFF2-40B4-BE49-F238E27FC236}">
                <a16:creationId xmlns:a16="http://schemas.microsoft.com/office/drawing/2014/main" id="{28CF5124-71BB-6A1B-D140-205B728E2492}"/>
              </a:ext>
            </a:extLst>
          </p:cNvPr>
          <p:cNvSpPr txBox="1">
            <a:spLocks noChangeArrowheads="1"/>
          </p:cNvSpPr>
          <p:nvPr/>
        </p:nvSpPr>
        <p:spPr bwMode="auto">
          <a:xfrm>
            <a:off x="228600" y="609600"/>
            <a:ext cx="8591550" cy="6858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20000"/>
              </a:spcAft>
              <a:buFontTx/>
              <a:buNone/>
              <a:defRPr/>
            </a:pPr>
            <a:r>
              <a:rPr lang="en-US" altLang="en-US" dirty="0">
                <a:latin typeface="+mn-lt"/>
              </a:rPr>
              <a:t>CAUSES OF ACCIDENT IN CONSTRUCTION </a:t>
            </a:r>
            <a:endParaRPr lang="en-US" altLang="en-US" noProof="1">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10077D8-E5E8-0ACA-A234-EB400E11F9E7}"/>
              </a:ext>
            </a:extLst>
          </p:cNvPr>
          <p:cNvSpPr>
            <a:spLocks noChangeArrowheads="1"/>
          </p:cNvSpPr>
          <p:nvPr/>
        </p:nvSpPr>
        <p:spPr bwMode="gray">
          <a:xfrm>
            <a:off x="184150" y="1411288"/>
            <a:ext cx="8731250" cy="376237"/>
          </a:xfrm>
          <a:prstGeom prst="rect">
            <a:avLst/>
          </a:prstGeom>
          <a:solidFill>
            <a:srgbClr val="D6BD2A"/>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spcAft>
                <a:spcPct val="20000"/>
              </a:spcAft>
              <a:defRPr/>
            </a:pPr>
            <a:endParaRPr lang="en-US" altLang="en-US" noProof="1">
              <a:latin typeface="+mn-lt"/>
            </a:endParaRPr>
          </a:p>
        </p:txBody>
      </p:sp>
      <p:sp>
        <p:nvSpPr>
          <p:cNvPr id="7" name="Rectangle 6">
            <a:extLst>
              <a:ext uri="{FF2B5EF4-FFF2-40B4-BE49-F238E27FC236}">
                <a16:creationId xmlns:a16="http://schemas.microsoft.com/office/drawing/2014/main" id="{EDA3C779-F198-FFFC-8111-E39662A1A2A0}"/>
              </a:ext>
            </a:extLst>
          </p:cNvPr>
          <p:cNvSpPr>
            <a:spLocks noChangeArrowheads="1"/>
          </p:cNvSpPr>
          <p:nvPr/>
        </p:nvSpPr>
        <p:spPr bwMode="gray">
          <a:xfrm>
            <a:off x="184150" y="1787525"/>
            <a:ext cx="8731250" cy="4657725"/>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eaLnBrk="1" hangingPunct="1">
              <a:buSzPct val="105000"/>
              <a:buFont typeface="Wingdings 3" pitchFamily="18" charset="2"/>
              <a:buChar char="p"/>
              <a:defRPr/>
            </a:pPr>
            <a:r>
              <a:rPr lang="en-US" altLang="en-US" dirty="0">
                <a:latin typeface="+mn-lt"/>
              </a:rPr>
              <a:t> Fire and explosion take place at construction site due to the following reasons.</a:t>
            </a:r>
          </a:p>
          <a:p>
            <a:pPr lvl="1" eaLnBrk="1" hangingPunct="1">
              <a:buClr>
                <a:schemeClr val="tx1"/>
              </a:buClr>
              <a:buSzPct val="105000"/>
              <a:buFont typeface="Wingdings 3" pitchFamily="18" charset="2"/>
              <a:buChar char=""/>
              <a:defRPr/>
            </a:pPr>
            <a:r>
              <a:rPr lang="en-US" altLang="en-US" dirty="0">
                <a:latin typeface="+mn-lt"/>
              </a:rPr>
              <a:t> Due to welding , gas cutting&amp; loose electric wiring.</a:t>
            </a:r>
          </a:p>
          <a:p>
            <a:pPr lvl="1" eaLnBrk="1" hangingPunct="1">
              <a:buClr>
                <a:schemeClr val="tx1"/>
              </a:buClr>
              <a:buSzPct val="105000"/>
              <a:buFont typeface="Wingdings 3" pitchFamily="18" charset="2"/>
              <a:buChar char=""/>
              <a:defRPr/>
            </a:pPr>
            <a:r>
              <a:rPr lang="en-US" altLang="en-US" dirty="0">
                <a:latin typeface="+mn-lt"/>
              </a:rPr>
              <a:t> Burning of paints on wood works.</a:t>
            </a:r>
          </a:p>
          <a:p>
            <a:pPr lvl="1" eaLnBrk="1" hangingPunct="1">
              <a:buClr>
                <a:schemeClr val="tx1"/>
              </a:buClr>
              <a:buSzPct val="105000"/>
              <a:buFont typeface="Wingdings 3" pitchFamily="18" charset="2"/>
              <a:buChar char=""/>
              <a:defRPr/>
            </a:pPr>
            <a:r>
              <a:rPr lang="en-US" altLang="en-US" dirty="0">
                <a:latin typeface="+mn-lt"/>
              </a:rPr>
              <a:t> Storage of timbers and other combustible materials at construction site.</a:t>
            </a:r>
          </a:p>
          <a:p>
            <a:pPr lvl="1" eaLnBrk="1" hangingPunct="1">
              <a:buClr>
                <a:schemeClr val="tx1"/>
              </a:buClr>
              <a:buSzPct val="105000"/>
              <a:buFont typeface="Wingdings 3" pitchFamily="18" charset="2"/>
              <a:buChar char=""/>
              <a:defRPr/>
            </a:pPr>
            <a:r>
              <a:rPr lang="en-US" altLang="en-US" dirty="0">
                <a:latin typeface="+mn-lt"/>
              </a:rPr>
              <a:t> Use of explosive materials in demolitions.</a:t>
            </a:r>
          </a:p>
          <a:p>
            <a:pPr lvl="1" eaLnBrk="1" hangingPunct="1">
              <a:buClr>
                <a:schemeClr val="tx1"/>
              </a:buClr>
              <a:buSzPct val="105000"/>
              <a:buFont typeface="Wingdings 3" pitchFamily="18" charset="2"/>
              <a:buChar char=""/>
              <a:defRPr/>
            </a:pPr>
            <a:r>
              <a:rPr lang="en-US" altLang="en-US" dirty="0">
                <a:latin typeface="+mn-lt"/>
              </a:rPr>
              <a:t> Work in compressed air atmosphere/ confined space.</a:t>
            </a:r>
          </a:p>
          <a:p>
            <a:pPr lvl="1" eaLnBrk="1" hangingPunct="1">
              <a:buClr>
                <a:schemeClr val="tx1"/>
              </a:buClr>
              <a:buSzPct val="105000"/>
              <a:buFont typeface="Wingdings 3" pitchFamily="18" charset="2"/>
              <a:buChar char=""/>
              <a:defRPr/>
            </a:pPr>
            <a:r>
              <a:rPr lang="en-US" altLang="en-US" dirty="0">
                <a:latin typeface="+mn-lt"/>
              </a:rPr>
              <a:t> Storage and use of flammable materials.</a:t>
            </a:r>
          </a:p>
        </p:txBody>
      </p:sp>
      <p:sp>
        <p:nvSpPr>
          <p:cNvPr id="11269" name="Rectangle 2">
            <a:extLst>
              <a:ext uri="{FF2B5EF4-FFF2-40B4-BE49-F238E27FC236}">
                <a16:creationId xmlns:a16="http://schemas.microsoft.com/office/drawing/2014/main" id="{80A63FB1-508D-593A-1CC9-634F694C18D1}"/>
              </a:ext>
            </a:extLst>
          </p:cNvPr>
          <p:cNvSpPr txBox="1">
            <a:spLocks noChangeArrowheads="1"/>
          </p:cNvSpPr>
          <p:nvPr/>
        </p:nvSpPr>
        <p:spPr bwMode="auto">
          <a:xfrm>
            <a:off x="228600" y="609600"/>
            <a:ext cx="8591550" cy="6858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20000"/>
              </a:spcAft>
              <a:buFontTx/>
              <a:buNone/>
              <a:defRPr/>
            </a:pPr>
            <a:r>
              <a:rPr lang="en-US" altLang="en-US" dirty="0">
                <a:latin typeface="+mn-lt"/>
              </a:rPr>
              <a:t>FIRE AND EXPLOSION IN CONSTRUCTION SITE</a:t>
            </a:r>
            <a:endParaRPr lang="en-US" altLang="en-US" noProof="1">
              <a:latin typeface="+mn-lt"/>
            </a:endParaRPr>
          </a:p>
        </p:txBody>
      </p:sp>
      <p:pic>
        <p:nvPicPr>
          <p:cNvPr id="14341" name="Picture 1">
            <a:extLst>
              <a:ext uri="{FF2B5EF4-FFF2-40B4-BE49-F238E27FC236}">
                <a16:creationId xmlns:a16="http://schemas.microsoft.com/office/drawing/2014/main" id="{335B67D0-56CA-5676-AE1E-4E8921D45B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4402138"/>
            <a:ext cx="35814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A2D4E53-5941-CB60-3453-66C95C297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920"/>
          <a:stretch>
            <a:fillRect/>
          </a:stretch>
        </p:blipFill>
        <p:spPr bwMode="auto">
          <a:xfrm>
            <a:off x="1406525" y="928688"/>
            <a:ext cx="63309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48651DA7-0A90-A00E-D092-857C11011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943" r="4993" b="27856"/>
          <a:stretch>
            <a:fillRect/>
          </a:stretch>
        </p:blipFill>
        <p:spPr bwMode="auto">
          <a:xfrm>
            <a:off x="141288" y="4953000"/>
            <a:ext cx="44307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9694F323-2A4A-A34B-2EB4-D0A81595E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145" b="4308"/>
          <a:stretch>
            <a:fillRect/>
          </a:stretch>
        </p:blipFill>
        <p:spPr bwMode="auto">
          <a:xfrm>
            <a:off x="4572000" y="4953000"/>
            <a:ext cx="44307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E9DD2F7-503E-0C02-8E26-80E46B17E42A}"/>
              </a:ext>
            </a:extLst>
          </p:cNvPr>
          <p:cNvSpPr/>
          <p:nvPr/>
        </p:nvSpPr>
        <p:spPr>
          <a:xfrm>
            <a:off x="3706813" y="4573588"/>
            <a:ext cx="1730375" cy="373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15" dirty="0">
                <a:solidFill>
                  <a:srgbClr val="00B050"/>
                </a:solidFill>
              </a:rPr>
              <a:t>Our Clients</a:t>
            </a:r>
          </a:p>
        </p:txBody>
      </p:sp>
    </p:spTree>
  </p:cSld>
  <p:clrMapOvr>
    <a:masterClrMapping/>
  </p:clrMapOvr>
  <p:transition spd="slow" advTm="10822"/>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ES-501_BG-001</Template>
  <TotalTime>334</TotalTime>
  <Words>728</Words>
  <Application>Microsoft Office PowerPoint</Application>
  <PresentationFormat>On-screen Show (4:3)</PresentationFormat>
  <Paragraphs>83</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 Black</vt:lpstr>
      <vt:lpstr>Arial</vt:lpstr>
      <vt:lpstr>Calibri Light</vt:lpstr>
      <vt:lpstr>Calibri</vt:lpstr>
      <vt:lpstr>Lucida Handwriting</vt:lpstr>
      <vt:lpstr>Times New Roman</vt:lpstr>
      <vt:lpstr>Webdings</vt:lpstr>
      <vt:lpstr>Wingdings 3</vt:lpstr>
      <vt:lpstr>Office Theme</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IN CONSTRUCTION</dc:title>
  <dc:creator>user</dc:creator>
  <cp:lastModifiedBy>abhinav pandey</cp:lastModifiedBy>
  <cp:revision>44</cp:revision>
  <dcterms:created xsi:type="dcterms:W3CDTF">2006-11-22T13:39:43Z</dcterms:created>
  <dcterms:modified xsi:type="dcterms:W3CDTF">2025-04-13T12:44:00Z</dcterms:modified>
</cp:coreProperties>
</file>