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5"/>
  </p:sldMasterIdLst>
  <p:notesMasterIdLst>
    <p:notesMasterId r:id="rId27"/>
  </p:notesMasterIdLst>
  <p:sldIdLst>
    <p:sldId id="256" r:id="rId6"/>
    <p:sldId id="313" r:id="rId7"/>
    <p:sldId id="278" r:id="rId8"/>
    <p:sldId id="279" r:id="rId9"/>
    <p:sldId id="297" r:id="rId10"/>
    <p:sldId id="298" r:id="rId11"/>
    <p:sldId id="299" r:id="rId12"/>
    <p:sldId id="300" r:id="rId13"/>
    <p:sldId id="301" r:id="rId14"/>
    <p:sldId id="302" r:id="rId15"/>
    <p:sldId id="303" r:id="rId16"/>
    <p:sldId id="304" r:id="rId17"/>
    <p:sldId id="306" r:id="rId18"/>
    <p:sldId id="305" r:id="rId19"/>
    <p:sldId id="307" r:id="rId20"/>
    <p:sldId id="308" r:id="rId21"/>
    <p:sldId id="309" r:id="rId22"/>
    <p:sldId id="310" r:id="rId23"/>
    <p:sldId id="311" r:id="rId24"/>
    <p:sldId id="312" r:id="rId25"/>
    <p:sldId id="315" r:id="rId26"/>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990000"/>
    <a:srgbClr val="FC7C97"/>
    <a:srgbClr val="3399FF"/>
    <a:srgbClr val="006600"/>
    <a:srgbClr val="FF66CC"/>
    <a:srgbClr val="1BF7ED"/>
    <a:srgbClr val="FFFFCC"/>
    <a:srgbClr val="FF99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9" autoAdjust="0"/>
    <p:restoredTop sz="94660"/>
  </p:normalViewPr>
  <p:slideViewPr>
    <p:cSldViewPr>
      <p:cViewPr varScale="1">
        <p:scale>
          <a:sx n="60" d="100"/>
          <a:sy n="60" d="100"/>
        </p:scale>
        <p:origin x="48" y="5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BD8B4CB-620C-44DC-9CC9-701675A36E1E}" type="datetimeFigureOut">
              <a:rPr lang="en-US" smtClean="0"/>
              <a:pPr/>
              <a:t>2/2/2021</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3A5462E2-F543-4B30-B078-C63253CE8CBB}" type="slidenum">
              <a:rPr lang="en-US" smtClean="0"/>
              <a:pPr/>
              <a:t>‹#›</a:t>
            </a:fld>
            <a:endParaRPr lang="en-US"/>
          </a:p>
        </p:txBody>
      </p:sp>
    </p:spTree>
    <p:extLst>
      <p:ext uri="{BB962C8B-B14F-4D97-AF65-F5344CB8AC3E}">
        <p14:creationId xmlns:p14="http://schemas.microsoft.com/office/powerpoint/2010/main" val="3991124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miter lim="800000"/>
            <a:headEnd/>
            <a:tailEnd/>
          </a:ln>
        </p:spPr>
        <p:txBody>
          <a:bodyPr/>
          <a:lstStyle/>
          <a:p>
            <a:fld id="{D7891936-D38C-4E1D-91B9-CBA78B2757D9}" type="slidenum">
              <a:rPr altLang="en-US"/>
              <a:pPr/>
              <a:t>3</a:t>
            </a:fld>
            <a:endParaRPr lang="en-IN" altLang="en-US"/>
          </a:p>
        </p:txBody>
      </p:sp>
      <p:sp>
        <p:nvSpPr>
          <p:cNvPr id="5123" name="Rectangle 7"/>
          <p:cNvSpPr txBox="1">
            <a:spLocks noGrp="1" noChangeArrowheads="1"/>
          </p:cNvSpPr>
          <p:nvPr/>
        </p:nvSpPr>
        <p:spPr bwMode="auto">
          <a:xfrm>
            <a:off x="3853590" y="9435262"/>
            <a:ext cx="2944085" cy="492964"/>
          </a:xfrm>
          <a:prstGeom prst="rect">
            <a:avLst/>
          </a:prstGeom>
          <a:noFill/>
          <a:ln w="9525">
            <a:noFill/>
            <a:miter lim="800000"/>
            <a:headEnd/>
            <a:tailEnd/>
          </a:ln>
        </p:spPr>
        <p:txBody>
          <a:bodyPr lIns="94824" tIns="47416" rIns="94824" bIns="47416" anchor="b"/>
          <a:lstStyle/>
          <a:p>
            <a:pPr algn="r" defTabSz="947738" eaLnBrk="1" hangingPunct="1"/>
            <a:fld id="{F198CCD0-A91F-4EAD-AF93-82C4217D4B87}" type="slidenum">
              <a:rPr lang="en-GB" altLang="en-US" sz="1300"/>
              <a:pPr algn="r" defTabSz="947738" eaLnBrk="1" hangingPunct="1"/>
              <a:t>3</a:t>
            </a:fld>
            <a:endParaRPr lang="en-GB" altLang="en-US" sz="1300"/>
          </a:p>
        </p:txBody>
      </p:sp>
      <p:sp>
        <p:nvSpPr>
          <p:cNvPr id="5124" name="Rectangle 2"/>
          <p:cNvSpPr>
            <a:spLocks noGrp="1" noRot="1" noChangeAspect="1" noChangeArrowheads="1" noTextEdit="1"/>
          </p:cNvSpPr>
          <p:nvPr>
            <p:ph type="sldImg"/>
          </p:nvPr>
        </p:nvSpPr>
        <p:spPr>
          <a:xfrm>
            <a:off x="917575" y="744538"/>
            <a:ext cx="4964113" cy="3724275"/>
          </a:xfrm>
          <a:ln/>
        </p:spPr>
      </p:sp>
      <p:sp>
        <p:nvSpPr>
          <p:cNvPr id="5125" name="Rectangle 3"/>
          <p:cNvSpPr>
            <a:spLocks noGrp="1" noChangeArrowheads="1"/>
          </p:cNvSpPr>
          <p:nvPr>
            <p:ph type="body" idx="1"/>
          </p:nvPr>
        </p:nvSpPr>
        <p:spPr>
          <a:xfrm>
            <a:off x="906357" y="4715907"/>
            <a:ext cx="4984962" cy="4467701"/>
          </a:xfrm>
          <a:noFill/>
        </p:spPr>
        <p:txBody>
          <a:bodyPr lIns="94824" tIns="47416" rIns="94824" bIns="47416"/>
          <a:lstStyle/>
          <a:p>
            <a:pPr eaLnBrk="1" hangingPunct="1"/>
            <a:endParaRPr lang="de-DE" altLang="en-US">
              <a:latin typeface="Arial" charset="0"/>
              <a:cs typeface="Arial" charset="0"/>
            </a:endParaRPr>
          </a:p>
        </p:txBody>
      </p:sp>
    </p:spTree>
    <p:extLst>
      <p:ext uri="{BB962C8B-B14F-4D97-AF65-F5344CB8AC3E}">
        <p14:creationId xmlns:p14="http://schemas.microsoft.com/office/powerpoint/2010/main" val="3453261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B55683-9E17-4AD1-9C5E-E92057326C35}" type="slidenum">
              <a:rPr lang="en-US" smtClean="0"/>
              <a:t>21</a:t>
            </a:fld>
            <a:endParaRPr lang="en-US" dirty="0"/>
          </a:p>
        </p:txBody>
      </p:sp>
    </p:spTree>
    <p:extLst>
      <p:ext uri="{BB962C8B-B14F-4D97-AF65-F5344CB8AC3E}">
        <p14:creationId xmlns:p14="http://schemas.microsoft.com/office/powerpoint/2010/main" val="1352850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999"/>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181" indent="0" algn="ctr">
              <a:buNone/>
              <a:defRPr sz="2000"/>
            </a:lvl2pPr>
            <a:lvl3pPr marL="914361" indent="0" algn="ctr">
              <a:buNone/>
              <a:defRPr sz="1800"/>
            </a:lvl3pPr>
            <a:lvl4pPr marL="1371543" indent="0" algn="ctr">
              <a:buNone/>
              <a:defRPr sz="1600"/>
            </a:lvl4pPr>
            <a:lvl5pPr marL="1828724" indent="0" algn="ctr">
              <a:buNone/>
              <a:defRPr sz="1600"/>
            </a:lvl5pPr>
            <a:lvl6pPr marL="2285904" indent="0" algn="ctr">
              <a:buNone/>
              <a:defRPr sz="1600"/>
            </a:lvl6pPr>
            <a:lvl7pPr marL="2743085" indent="0" algn="ctr">
              <a:buNone/>
              <a:defRPr sz="1600"/>
            </a:lvl7pPr>
            <a:lvl8pPr marL="3200266" indent="0" algn="ctr">
              <a:buNone/>
              <a:defRPr sz="1600"/>
            </a:lvl8pPr>
            <a:lvl9pPr marL="3657447" indent="0" algn="ctr">
              <a:buNone/>
              <a:defRPr sz="1600"/>
            </a:lvl9pPr>
          </a:lstStyle>
          <a:p>
            <a:r>
              <a:rPr lang="en-US"/>
              <a:t>Click to edit Master subtitle style</a:t>
            </a:r>
            <a:endParaRPr lang="en-US" dirty="0"/>
          </a:p>
        </p:txBody>
      </p:sp>
      <p:sp>
        <p:nvSpPr>
          <p:cNvPr id="8" name="Rectangle 7">
            <a:extLst>
              <a:ext uri="{FF2B5EF4-FFF2-40B4-BE49-F238E27FC236}">
                <a16:creationId xmlns:a16="http://schemas.microsoft.com/office/drawing/2014/main" id="{73176579-FE05-417F-8609-C7CAFF5E6B08}"/>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6" dirty="0"/>
              <a:t>Competent People. Smarter Work Systems. Exceptional Customer Interactions.</a:t>
            </a:r>
          </a:p>
        </p:txBody>
      </p:sp>
      <p:sp>
        <p:nvSpPr>
          <p:cNvPr id="9" name="Date Placeholder 3">
            <a:extLst>
              <a:ext uri="{FF2B5EF4-FFF2-40B4-BE49-F238E27FC236}">
                <a16:creationId xmlns:a16="http://schemas.microsoft.com/office/drawing/2014/main" id="{3DFF2D0C-D2C9-46FB-ADF6-A99561CA6EB7}"/>
              </a:ext>
            </a:extLst>
          </p:cNvPr>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3E882DF1-27FD-4ADD-91C2-9C181CCE0E13}" type="datetime1">
              <a:rPr lang="en-US" smtClean="0"/>
              <a:t>2/2/2021</a:t>
            </a:fld>
            <a:endParaRPr lang="en-US" dirty="0"/>
          </a:p>
        </p:txBody>
      </p:sp>
      <p:sp>
        <p:nvSpPr>
          <p:cNvPr id="10" name="Footer Placeholder 4">
            <a:extLst>
              <a:ext uri="{FF2B5EF4-FFF2-40B4-BE49-F238E27FC236}">
                <a16:creationId xmlns:a16="http://schemas.microsoft.com/office/drawing/2014/main" id="{4F167844-14C8-4475-9827-0B1589FE1BEF}"/>
              </a:ext>
            </a:extLst>
          </p:cNvPr>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1" name="Slide Number Placeholder 5">
            <a:extLst>
              <a:ext uri="{FF2B5EF4-FFF2-40B4-BE49-F238E27FC236}">
                <a16:creationId xmlns:a16="http://schemas.microsoft.com/office/drawing/2014/main" id="{0249D29F-51EA-42FF-836F-210591C749A7}"/>
              </a:ext>
            </a:extLst>
          </p:cNvPr>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892082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3F581E-3D60-4789-81BA-A8F1555C1ECB}" type="datetime1">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3090A-E985-4837-A97A-059404DB2C46}" type="slidenum">
              <a:rPr lang="en-US" smtClean="0"/>
              <a:t>‹#›</a:t>
            </a:fld>
            <a:endParaRPr lang="en-US"/>
          </a:p>
        </p:txBody>
      </p:sp>
      <p:sp>
        <p:nvSpPr>
          <p:cNvPr id="8" name="Rectangle 7">
            <a:extLst>
              <a:ext uri="{FF2B5EF4-FFF2-40B4-BE49-F238E27FC236}">
                <a16:creationId xmlns:a16="http://schemas.microsoft.com/office/drawing/2014/main" id="{A5820914-E4BC-433E-AEBE-0A380D1DF40F}"/>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6" dirty="0"/>
              <a:t>Competent People. Smarter Work Systems. Exceptional Customer Interactions.</a:t>
            </a:r>
          </a:p>
        </p:txBody>
      </p:sp>
    </p:spTree>
    <p:extLst>
      <p:ext uri="{BB962C8B-B14F-4D97-AF65-F5344CB8AC3E}">
        <p14:creationId xmlns:p14="http://schemas.microsoft.com/office/powerpoint/2010/main" val="2982506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3">
            <a:extLst>
              <a:ext uri="{FF2B5EF4-FFF2-40B4-BE49-F238E27FC236}">
                <a16:creationId xmlns:a16="http://schemas.microsoft.com/office/drawing/2014/main" id="{E70FB658-1DD4-4E67-9DD4-9075B9581AC7}"/>
              </a:ext>
            </a:extLst>
          </p:cNvPr>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EFE675B3-901B-4884-9D3B-DD82244241A2}" type="datetime1">
              <a:rPr lang="en-US" smtClean="0"/>
              <a:t>2/2/2021</a:t>
            </a:fld>
            <a:endParaRPr lang="en-US" dirty="0"/>
          </a:p>
        </p:txBody>
      </p:sp>
      <p:sp>
        <p:nvSpPr>
          <p:cNvPr id="7" name="Footer Placeholder 4">
            <a:extLst>
              <a:ext uri="{FF2B5EF4-FFF2-40B4-BE49-F238E27FC236}">
                <a16:creationId xmlns:a16="http://schemas.microsoft.com/office/drawing/2014/main" id="{45ABC8AF-6C8D-4E94-B42A-425E6E33DCB4}"/>
              </a:ext>
            </a:extLst>
          </p:cNvPr>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a:extLst>
              <a:ext uri="{FF2B5EF4-FFF2-40B4-BE49-F238E27FC236}">
                <a16:creationId xmlns:a16="http://schemas.microsoft.com/office/drawing/2014/main" id="{EF3970AF-C2BE-4BB0-A0D9-0C90862EA158}"/>
              </a:ext>
            </a:extLst>
          </p:cNvPr>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141534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62B0F-90E2-412D-AE42-DE276FA4C40E}" type="datetime1">
              <a:rPr lang="en-US" smtClean="0"/>
              <a:t>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33090A-E985-4837-A97A-059404DB2C46}" type="slidenum">
              <a:rPr lang="en-US" smtClean="0"/>
              <a:t>‹#›</a:t>
            </a:fld>
            <a:endParaRPr lang="en-US"/>
          </a:p>
        </p:txBody>
      </p:sp>
    </p:spTree>
    <p:extLst>
      <p:ext uri="{BB962C8B-B14F-4D97-AF65-F5344CB8AC3E}">
        <p14:creationId xmlns:p14="http://schemas.microsoft.com/office/powerpoint/2010/main" val="2325573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www.pmg.engineering/" TargetMode="External"/><Relationship Id="rId3" Type="http://schemas.openxmlformats.org/officeDocument/2006/relationships/slideLayout" Target="../slideLayouts/slideLayout3.xml"/><Relationship Id="rId7" Type="http://schemas.openxmlformats.org/officeDocument/2006/relationships/hyperlink" Target="mailto:info@pmg.engineering"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alphaModFix amt="4000"/>
            <a:lum/>
          </a:blip>
          <a:srcRect/>
          <a:tile tx="0" ty="0" sx="77000" sy="77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6487" y="787183"/>
            <a:ext cx="7886700" cy="89215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768411"/>
            <a:ext cx="7886700" cy="44753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ABF94DA7-86D7-474D-A1B4-F15BA50BEFE7}" type="datetime1">
              <a:rPr lang="en-US" smtClean="0"/>
              <a:t>2/2/2021</a:t>
            </a:fld>
            <a:endParaRPr lang="en-US" dirty="0"/>
          </a:p>
        </p:txBody>
      </p:sp>
      <p:sp>
        <p:nvSpPr>
          <p:cNvPr id="5" name="Footer Placeholder 4"/>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cxnSp>
        <p:nvCxnSpPr>
          <p:cNvPr id="8" name="Straight Connector 7">
            <a:extLst>
              <a:ext uri="{FF2B5EF4-FFF2-40B4-BE49-F238E27FC236}">
                <a16:creationId xmlns:a16="http://schemas.microsoft.com/office/drawing/2014/main" id="{C0F075A5-6ECF-45AD-8CF3-F2A10412AC53}"/>
              </a:ext>
            </a:extLst>
          </p:cNvPr>
          <p:cNvCxnSpPr>
            <a:cxnSpLocks/>
          </p:cNvCxnSpPr>
          <p:nvPr userDrawn="1"/>
        </p:nvCxnSpPr>
        <p:spPr>
          <a:xfrm>
            <a:off x="636487" y="698107"/>
            <a:ext cx="7886700"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Rectangle 8">
            <a:extLst>
              <a:ext uri="{FF2B5EF4-FFF2-40B4-BE49-F238E27FC236}">
                <a16:creationId xmlns:a16="http://schemas.microsoft.com/office/drawing/2014/main" id="{01D93101-9D13-482D-A0BE-6AB1F6CE3654}"/>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23" dirty="0"/>
              <a:t>Competent People. Smarter Work Systems. Exceptional Customer Interactions.</a:t>
            </a:r>
          </a:p>
        </p:txBody>
      </p:sp>
      <p:sp>
        <p:nvSpPr>
          <p:cNvPr id="12" name="Text Placeholder 2">
            <a:extLst>
              <a:ext uri="{FF2B5EF4-FFF2-40B4-BE49-F238E27FC236}">
                <a16:creationId xmlns:a16="http://schemas.microsoft.com/office/drawing/2014/main" id="{123DB47D-1AD0-4B44-BB13-503C998C195C}"/>
              </a:ext>
            </a:extLst>
          </p:cNvPr>
          <p:cNvSpPr txBox="1">
            <a:spLocks/>
          </p:cNvSpPr>
          <p:nvPr userDrawn="1"/>
        </p:nvSpPr>
        <p:spPr>
          <a:xfrm>
            <a:off x="628650" y="58232"/>
            <a:ext cx="3417341" cy="639875"/>
          </a:xfrm>
          <a:prstGeom prst="rect">
            <a:avLst/>
          </a:prstGeom>
        </p:spPr>
        <p:txBody>
          <a:bodyPr vert="horz" lIns="63305" tIns="31652" rIns="63305" bIns="31652"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62" b="1" dirty="0"/>
              <a:t>PMG Engineering Private Limited</a:t>
            </a:r>
          </a:p>
          <a:p>
            <a:pPr marL="0" indent="0">
              <a:lnSpc>
                <a:spcPct val="100000"/>
              </a:lnSpc>
              <a:spcBef>
                <a:spcPts val="0"/>
              </a:spcBef>
              <a:buNone/>
            </a:pPr>
            <a:r>
              <a:rPr lang="en-US" sz="1108" b="0" i="0" kern="1200" dirty="0">
                <a:solidFill>
                  <a:schemeClr val="tx1"/>
                </a:solidFill>
                <a:effectLst/>
                <a:latin typeface="+mn-lt"/>
                <a:ea typeface="+mn-ea"/>
                <a:cs typeface="+mn-cs"/>
              </a:rPr>
              <a:t>The End-to-End Engineering Company in Food Industry</a:t>
            </a:r>
          </a:p>
          <a:p>
            <a:pPr marL="0" indent="0">
              <a:lnSpc>
                <a:spcPct val="100000"/>
              </a:lnSpc>
              <a:spcBef>
                <a:spcPts val="0"/>
              </a:spcBef>
              <a:buNone/>
            </a:pPr>
            <a:r>
              <a:rPr lang="en-US" sz="1108" b="0" i="0" kern="1200" dirty="0" err="1">
                <a:solidFill>
                  <a:schemeClr val="tx1"/>
                </a:solidFill>
                <a:effectLst/>
                <a:latin typeface="+mn-lt"/>
                <a:ea typeface="+mn-ea"/>
                <a:cs typeface="+mn-cs"/>
                <a:hlinkClick r:id="rId7"/>
              </a:rPr>
              <a:t>info@pmg.engineering</a:t>
            </a:r>
            <a:r>
              <a:rPr lang="en-US" sz="1108" b="0" i="0" kern="1200" dirty="0">
                <a:solidFill>
                  <a:schemeClr val="tx1"/>
                </a:solidFill>
                <a:effectLst/>
                <a:latin typeface="+mn-lt"/>
                <a:ea typeface="+mn-ea"/>
                <a:cs typeface="+mn-cs"/>
              </a:rPr>
              <a:t> | </a:t>
            </a:r>
            <a:r>
              <a:rPr lang="en-US" sz="1108" b="0" i="0" kern="1200" dirty="0">
                <a:solidFill>
                  <a:schemeClr val="tx1"/>
                </a:solidFill>
                <a:effectLst/>
                <a:latin typeface="+mn-lt"/>
                <a:ea typeface="+mn-ea"/>
                <a:cs typeface="+mn-cs"/>
                <a:hlinkClick r:id="rId8"/>
              </a:rPr>
              <a:t>www.pmg.engineering</a:t>
            </a:r>
            <a:endParaRPr lang="en-US" sz="1108" b="0" i="0" kern="1200" dirty="0">
              <a:solidFill>
                <a:schemeClr val="tx1"/>
              </a:solidFill>
              <a:effectLst/>
              <a:latin typeface="+mn-lt"/>
              <a:ea typeface="+mn-ea"/>
              <a:cs typeface="+mn-cs"/>
            </a:endParaRPr>
          </a:p>
        </p:txBody>
      </p:sp>
      <p:sp>
        <p:nvSpPr>
          <p:cNvPr id="13" name="TextBox 12">
            <a:extLst>
              <a:ext uri="{FF2B5EF4-FFF2-40B4-BE49-F238E27FC236}">
                <a16:creationId xmlns:a16="http://schemas.microsoft.com/office/drawing/2014/main" id="{6620805C-D2DD-477E-877E-F4DEF1025626}"/>
              </a:ext>
            </a:extLst>
          </p:cNvPr>
          <p:cNvSpPr txBox="1"/>
          <p:nvPr userDrawn="1"/>
        </p:nvSpPr>
        <p:spPr>
          <a:xfrm>
            <a:off x="7028458" y="505951"/>
            <a:ext cx="1560042" cy="241476"/>
          </a:xfrm>
          <a:prstGeom prst="rect">
            <a:avLst/>
          </a:prstGeom>
          <a:noFill/>
        </p:spPr>
        <p:txBody>
          <a:bodyPr wrap="none" rtlCol="0">
            <a:spAutoFit/>
          </a:bodyPr>
          <a:lstStyle/>
          <a:p>
            <a:r>
              <a:rPr lang="en-US" sz="969" b="0" dirty="0">
                <a:solidFill>
                  <a:srgbClr val="FF8A04"/>
                </a:solidFill>
              </a:rPr>
              <a:t>Reputation built on </a:t>
            </a:r>
            <a:r>
              <a:rPr lang="en-US" sz="969" b="0" u="none" dirty="0">
                <a:solidFill>
                  <a:srgbClr val="FF8A04"/>
                </a:solidFill>
              </a:rPr>
              <a:t>Results</a:t>
            </a:r>
          </a:p>
        </p:txBody>
      </p:sp>
      <p:pic>
        <p:nvPicPr>
          <p:cNvPr id="14" name="Picture 13" descr="A picture containing clock&#10;&#10;Description automatically generated">
            <a:extLst>
              <a:ext uri="{FF2B5EF4-FFF2-40B4-BE49-F238E27FC236}">
                <a16:creationId xmlns:a16="http://schemas.microsoft.com/office/drawing/2014/main" id="{EDD520AD-DDE1-4DCD-9090-3F04B1CE750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003952" y="58232"/>
            <a:ext cx="1511398" cy="474785"/>
          </a:xfrm>
          <a:prstGeom prst="rect">
            <a:avLst/>
          </a:prstGeom>
        </p:spPr>
      </p:pic>
    </p:spTree>
    <p:extLst>
      <p:ext uri="{BB962C8B-B14F-4D97-AF65-F5344CB8AC3E}">
        <p14:creationId xmlns:p14="http://schemas.microsoft.com/office/powerpoint/2010/main" val="2692259923"/>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Lst>
  <p:hf hdr="0" ftr="0" dt="0"/>
  <p:txStyles>
    <p:titleStyle>
      <a:lvl1pPr algn="l" defTabSz="91436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1" indent="-228591" algn="l" defTabSz="91436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72" indent="-228591" algn="l" defTabSz="91436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52" indent="-228591" algn="l" defTabSz="91436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3"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4"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5"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76"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5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3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1" rtl="0" eaLnBrk="1" latinLnBrk="0" hangingPunct="1">
        <a:defRPr sz="1800" kern="1200">
          <a:solidFill>
            <a:schemeClr val="tx1"/>
          </a:solidFill>
          <a:latin typeface="+mn-lt"/>
          <a:ea typeface="+mn-ea"/>
          <a:cs typeface="+mn-cs"/>
        </a:defRPr>
      </a:lvl1pPr>
      <a:lvl2pPr marL="457181" algn="l" defTabSz="914361" rtl="0" eaLnBrk="1" latinLnBrk="0" hangingPunct="1">
        <a:defRPr sz="1800" kern="1200">
          <a:solidFill>
            <a:schemeClr val="tx1"/>
          </a:solidFill>
          <a:latin typeface="+mn-lt"/>
          <a:ea typeface="+mn-ea"/>
          <a:cs typeface="+mn-cs"/>
        </a:defRPr>
      </a:lvl2pPr>
      <a:lvl3pPr marL="914361" algn="l" defTabSz="914361" rtl="0" eaLnBrk="1" latinLnBrk="0" hangingPunct="1">
        <a:defRPr sz="1800" kern="1200">
          <a:solidFill>
            <a:schemeClr val="tx1"/>
          </a:solidFill>
          <a:latin typeface="+mn-lt"/>
          <a:ea typeface="+mn-ea"/>
          <a:cs typeface="+mn-cs"/>
        </a:defRPr>
      </a:lvl3pPr>
      <a:lvl4pPr marL="1371543" algn="l" defTabSz="914361" rtl="0" eaLnBrk="1" latinLnBrk="0" hangingPunct="1">
        <a:defRPr sz="1800" kern="1200">
          <a:solidFill>
            <a:schemeClr val="tx1"/>
          </a:solidFill>
          <a:latin typeface="+mn-lt"/>
          <a:ea typeface="+mn-ea"/>
          <a:cs typeface="+mn-cs"/>
        </a:defRPr>
      </a:lvl4pPr>
      <a:lvl5pPr marL="1828724" algn="l" defTabSz="914361" rtl="0" eaLnBrk="1" latinLnBrk="0" hangingPunct="1">
        <a:defRPr sz="1800" kern="1200">
          <a:solidFill>
            <a:schemeClr val="tx1"/>
          </a:solidFill>
          <a:latin typeface="+mn-lt"/>
          <a:ea typeface="+mn-ea"/>
          <a:cs typeface="+mn-cs"/>
        </a:defRPr>
      </a:lvl5pPr>
      <a:lvl6pPr marL="2285904" algn="l" defTabSz="914361" rtl="0" eaLnBrk="1" latinLnBrk="0" hangingPunct="1">
        <a:defRPr sz="1800" kern="1200">
          <a:solidFill>
            <a:schemeClr val="tx1"/>
          </a:solidFill>
          <a:latin typeface="+mn-lt"/>
          <a:ea typeface="+mn-ea"/>
          <a:cs typeface="+mn-cs"/>
        </a:defRPr>
      </a:lvl6pPr>
      <a:lvl7pPr marL="2743085" algn="l" defTabSz="914361" rtl="0" eaLnBrk="1" latinLnBrk="0" hangingPunct="1">
        <a:defRPr sz="1800" kern="1200">
          <a:solidFill>
            <a:schemeClr val="tx1"/>
          </a:solidFill>
          <a:latin typeface="+mn-lt"/>
          <a:ea typeface="+mn-ea"/>
          <a:cs typeface="+mn-cs"/>
        </a:defRPr>
      </a:lvl7pPr>
      <a:lvl8pPr marL="3200266" algn="l" defTabSz="914361" rtl="0" eaLnBrk="1" latinLnBrk="0" hangingPunct="1">
        <a:defRPr sz="1800" kern="1200">
          <a:solidFill>
            <a:schemeClr val="tx1"/>
          </a:solidFill>
          <a:latin typeface="+mn-lt"/>
          <a:ea typeface="+mn-ea"/>
          <a:cs typeface="+mn-cs"/>
        </a:defRPr>
      </a:lvl8pPr>
      <a:lvl9pPr marL="3657447" algn="l" defTabSz="91436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148" y="609600"/>
            <a:ext cx="9067799" cy="1697901"/>
          </a:xfrm>
          <a:prstGeom prst="rect">
            <a:avLst/>
          </a:prstGeom>
        </p:spPr>
        <p:txBody>
          <a:bodyPr wrap="square">
            <a:spAutoFit/>
          </a:bodyPr>
          <a:lstStyle/>
          <a:p>
            <a:pPr algn="ctr">
              <a:spcAft>
                <a:spcPts val="1000"/>
              </a:spcAft>
            </a:pPr>
            <a:r>
              <a:rPr lang="en-IN" sz="4800" b="1" dirty="0">
                <a:ln w="19050">
                  <a:solidFill>
                    <a:srgbClr val="00B050"/>
                  </a:solidFill>
                </a:ln>
                <a:solidFill>
                  <a:srgbClr val="990033"/>
                </a:solidFill>
                <a:latin typeface="Aparajita" panose="020B0604020202020204" pitchFamily="34" charset="0"/>
                <a:ea typeface="Calibri" panose="020F0502020204030204" pitchFamily="34" charset="0"/>
                <a:cs typeface="Aparajita" panose="020B0604020202020204" pitchFamily="34" charset="0"/>
              </a:rPr>
              <a:t>HEALTH HAZARDS IN </a:t>
            </a:r>
          </a:p>
          <a:p>
            <a:pPr algn="ctr">
              <a:spcAft>
                <a:spcPts val="1000"/>
              </a:spcAft>
            </a:pPr>
            <a:r>
              <a:rPr lang="en-IN" sz="4800" b="1" dirty="0">
                <a:ln w="19050">
                  <a:solidFill>
                    <a:srgbClr val="00B050"/>
                  </a:solidFill>
                </a:ln>
                <a:solidFill>
                  <a:srgbClr val="990033"/>
                </a:solidFill>
                <a:latin typeface="Aparajita" panose="020B0604020202020204" pitchFamily="34" charset="0"/>
                <a:ea typeface="Calibri" panose="020F0502020204030204" pitchFamily="34" charset="0"/>
                <a:cs typeface="Aparajita" panose="020B0604020202020204" pitchFamily="34" charset="0"/>
              </a:rPr>
              <a:t>CONSTRUCTION</a:t>
            </a:r>
            <a:endParaRPr lang="en-US" sz="4800" dirty="0">
              <a:ln w="19050">
                <a:solidFill>
                  <a:srgbClr val="00B050"/>
                </a:solidFill>
              </a:ln>
              <a:solidFill>
                <a:srgbClr val="990033"/>
              </a:solidFill>
              <a:effectLst/>
              <a:latin typeface="Aparajita" panose="020B0604020202020204" pitchFamily="34" charset="0"/>
              <a:ea typeface="Calibri" panose="020F0502020204030204" pitchFamily="34" charset="0"/>
              <a:cs typeface="Aparajita" panose="020B0604020202020204" pitchFamily="34" charset="0"/>
            </a:endParaRPr>
          </a:p>
        </p:txBody>
      </p:sp>
      <p:pic>
        <p:nvPicPr>
          <p:cNvPr id="2050"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46917" y="2895600"/>
            <a:ext cx="5886259" cy="331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938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413092"/>
            <a:ext cx="8686800" cy="376238"/>
          </a:xfrm>
          <a:prstGeom prst="rect">
            <a:avLst/>
          </a:prstGeom>
          <a:solidFill>
            <a:srgbClr val="99003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L="342900" indent="-342900">
              <a:lnSpc>
                <a:spcPct val="115000"/>
              </a:lnSpc>
              <a:buSzPct val="105000"/>
            </a:pPr>
            <a:endParaRPr lang="en-US" sz="2000" b="1" dirty="0">
              <a:solidFill>
                <a:schemeClr val="bg1"/>
              </a:solidFill>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228600" y="1789330"/>
            <a:ext cx="8686800" cy="4687669"/>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marR="0" lvl="0" indent="-285750">
              <a:lnSpc>
                <a:spcPct val="115000"/>
              </a:lnSpc>
              <a:spcBef>
                <a:spcPts val="0"/>
              </a:spcBef>
              <a:spcAft>
                <a:spcPts val="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Process analysis: Follow a work process from start to finish and identify the hazards</a:t>
            </a:r>
            <a:r>
              <a:rPr lang="en-US" dirty="0">
                <a:ea typeface="Calibri" panose="020F0502020204030204" pitchFamily="34" charset="0"/>
                <a:cs typeface="Times New Roman" panose="02020603050405020304" pitchFamily="18" charset="0"/>
              </a:rPr>
              <a:t> </a:t>
            </a:r>
            <a:r>
              <a:rPr lang="en-IN" dirty="0">
                <a:ea typeface="Calibri" panose="020F0502020204030204" pitchFamily="34" charset="0"/>
                <a:cs typeface="Times New Roman" panose="02020603050405020304" pitchFamily="18" charset="0"/>
              </a:rPr>
              <a:t>involved at each stage.</a:t>
            </a:r>
          </a:p>
          <a:p>
            <a:pPr marL="285750" lvl="0" indent="-285750">
              <a:lnSpc>
                <a:spcPct val="115000"/>
              </a:lnSpc>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Incident investigation findings</a:t>
            </a:r>
            <a:endParaRPr lang="en-US" dirty="0">
              <a:ea typeface="Calibri" panose="020F0502020204030204" pitchFamily="34" charset="0"/>
              <a:cs typeface="Times New Roman" panose="02020603050405020304" pitchFamily="18" charset="0"/>
            </a:endParaRPr>
          </a:p>
          <a:p>
            <a:pPr>
              <a:lnSpc>
                <a:spcPct val="115000"/>
              </a:lnSpc>
            </a:pP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381000" y="682625"/>
            <a:ext cx="8439150" cy="533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IN" altLang="en-US" sz="3200" noProof="1"/>
              <a:t>METHOD OF HAZARD ASSESSMENT</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4299573"/>
            <a:ext cx="3488190" cy="2035205"/>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4299573"/>
            <a:ext cx="3505200" cy="2035205"/>
          </a:xfrm>
          <a:prstGeom prst="rect">
            <a:avLst/>
          </a:prstGeom>
        </p:spPr>
      </p:pic>
    </p:spTree>
    <p:extLst>
      <p:ext uri="{BB962C8B-B14F-4D97-AF65-F5344CB8AC3E}">
        <p14:creationId xmlns:p14="http://schemas.microsoft.com/office/powerpoint/2010/main" val="1449364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413092"/>
            <a:ext cx="8686800" cy="376238"/>
          </a:xfrm>
          <a:prstGeom prst="rect">
            <a:avLst/>
          </a:prstGeom>
          <a:solidFill>
            <a:srgbClr val="99003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L="342900" indent="-342900">
              <a:lnSpc>
                <a:spcPct val="115000"/>
              </a:lnSpc>
              <a:buSzPct val="105000"/>
            </a:pPr>
            <a:r>
              <a:rPr lang="en-US" sz="2000" b="1">
                <a:solidFill>
                  <a:schemeClr val="bg1"/>
                </a:solidFill>
                <a:ea typeface="Calibri" panose="020F0502020204030204" pitchFamily="34" charset="0"/>
                <a:cs typeface="Times New Roman" panose="02020603050405020304" pitchFamily="18" charset="0"/>
              </a:rPr>
              <a:t>Benefits</a:t>
            </a:r>
            <a:endParaRPr lang="en-US" sz="2000" b="1" dirty="0">
              <a:solidFill>
                <a:schemeClr val="bg1"/>
              </a:solidFill>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228600" y="1789330"/>
            <a:ext cx="8686800" cy="4687669"/>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a:lnSpc>
                <a:spcPct val="115000"/>
              </a:lnSpc>
              <a:buSzPct val="105000"/>
              <a:buFont typeface="Wingdings 3" pitchFamily="18" charset="2"/>
              <a:buChar char="p"/>
            </a:pPr>
            <a:r>
              <a:rPr lang="en-IN" dirty="0">
                <a:ea typeface="Calibri" panose="020F0502020204030204" pitchFamily="34" charset="0"/>
                <a:cs typeface="Times New Roman" panose="02020603050405020304" pitchFamily="18" charset="0"/>
              </a:rPr>
              <a:t> The hazard assessment process is very beneficial in many ways including the following:</a:t>
            </a:r>
            <a:endParaRPr lang="en-US" dirty="0">
              <a:ea typeface="Calibri" panose="020F0502020204030204" pitchFamily="34" charset="0"/>
              <a:cs typeface="Times New Roman" panose="02020603050405020304" pitchFamily="18" charset="0"/>
            </a:endParaRPr>
          </a:p>
          <a:p>
            <a:pPr lvl="1">
              <a:lnSpc>
                <a:spcPct val="115000"/>
              </a:lnSpc>
              <a:buSzPct val="105000"/>
              <a:buFont typeface="Wingdings 3" pitchFamily="18" charset="2"/>
              <a:buChar char=""/>
            </a:pPr>
            <a:r>
              <a:rPr lang="en-IN" dirty="0">
                <a:ea typeface="Calibri" panose="020F0502020204030204" pitchFamily="34" charset="0"/>
                <a:cs typeface="Times New Roman" panose="02020603050405020304" pitchFamily="18" charset="0"/>
              </a:rPr>
              <a:t>  Reducing the number and severity of workplace injuries.</a:t>
            </a:r>
            <a:endParaRPr lang="en-US" dirty="0">
              <a:ea typeface="Calibri" panose="020F0502020204030204" pitchFamily="34" charset="0"/>
              <a:cs typeface="Times New Roman" panose="02020603050405020304" pitchFamily="18" charset="0"/>
            </a:endParaRPr>
          </a:p>
          <a:p>
            <a:pPr lvl="1">
              <a:lnSpc>
                <a:spcPct val="115000"/>
              </a:lnSpc>
              <a:buSzPct val="105000"/>
              <a:buFont typeface="Wingdings 3" pitchFamily="18" charset="2"/>
              <a:buChar char=""/>
            </a:pPr>
            <a:r>
              <a:rPr lang="en-IN" dirty="0">
                <a:ea typeface="Calibri" panose="020F0502020204030204" pitchFamily="34" charset="0"/>
                <a:cs typeface="Times New Roman" panose="02020603050405020304" pitchFamily="18" charset="0"/>
              </a:rPr>
              <a:t>  Identifying the need for worker training.</a:t>
            </a:r>
            <a:endParaRPr lang="en-US" dirty="0">
              <a:ea typeface="Calibri" panose="020F0502020204030204" pitchFamily="34" charset="0"/>
              <a:cs typeface="Times New Roman" panose="02020603050405020304" pitchFamily="18" charset="0"/>
            </a:endParaRPr>
          </a:p>
          <a:p>
            <a:pPr lvl="1">
              <a:lnSpc>
                <a:spcPct val="115000"/>
              </a:lnSpc>
              <a:buSzPct val="105000"/>
              <a:buFont typeface="Wingdings 3" pitchFamily="18" charset="2"/>
              <a:buChar char=""/>
            </a:pPr>
            <a:r>
              <a:rPr lang="en-IN" dirty="0">
                <a:ea typeface="Calibri" panose="020F0502020204030204" pitchFamily="34" charset="0"/>
                <a:cs typeface="Times New Roman" panose="02020603050405020304" pitchFamily="18" charset="0"/>
              </a:rPr>
              <a:t>  Training and education of staff/students.</a:t>
            </a:r>
            <a:endParaRPr lang="en-US" dirty="0">
              <a:ea typeface="Calibri" panose="020F0502020204030204" pitchFamily="34" charset="0"/>
              <a:cs typeface="Times New Roman" panose="02020603050405020304" pitchFamily="18" charset="0"/>
            </a:endParaRPr>
          </a:p>
          <a:p>
            <a:pPr lvl="1">
              <a:lnSpc>
                <a:spcPct val="115000"/>
              </a:lnSpc>
              <a:buSzPct val="105000"/>
              <a:buFont typeface="Wingdings 3" pitchFamily="18" charset="2"/>
              <a:buChar char=""/>
            </a:pPr>
            <a:r>
              <a:rPr lang="en-IN" dirty="0">
                <a:ea typeface="Calibri" panose="020F0502020204030204" pitchFamily="34" charset="0"/>
                <a:cs typeface="Times New Roman" panose="02020603050405020304" pitchFamily="18" charset="0"/>
              </a:rPr>
              <a:t>  Identifying poor or missing procedures.</a:t>
            </a:r>
            <a:endParaRPr lang="en-US" dirty="0">
              <a:ea typeface="Calibri" panose="020F0502020204030204" pitchFamily="34" charset="0"/>
              <a:cs typeface="Times New Roman" panose="02020603050405020304" pitchFamily="18" charset="0"/>
            </a:endParaRPr>
          </a:p>
          <a:p>
            <a:pPr lvl="1">
              <a:lnSpc>
                <a:spcPct val="115000"/>
              </a:lnSpc>
              <a:buSzPct val="105000"/>
              <a:buFont typeface="Wingdings 3" pitchFamily="18" charset="2"/>
              <a:buChar char=""/>
            </a:pPr>
            <a:r>
              <a:rPr lang="en-IN" dirty="0">
                <a:ea typeface="Calibri" panose="020F0502020204030204" pitchFamily="34" charset="0"/>
                <a:cs typeface="Times New Roman" panose="02020603050405020304" pitchFamily="18" charset="0"/>
              </a:rPr>
              <a:t>  Developing safe work procedures.</a:t>
            </a:r>
            <a:endParaRPr lang="en-US" dirty="0">
              <a:ea typeface="Calibri" panose="020F0502020204030204" pitchFamily="34" charset="0"/>
              <a:cs typeface="Times New Roman" panose="02020603050405020304" pitchFamily="18" charset="0"/>
            </a:endParaRPr>
          </a:p>
          <a:p>
            <a:pPr lvl="1">
              <a:lnSpc>
                <a:spcPct val="115000"/>
              </a:lnSpc>
              <a:buSzPct val="105000"/>
              <a:buFont typeface="Wingdings 3" pitchFamily="18" charset="2"/>
              <a:buChar char=""/>
            </a:pPr>
            <a:r>
              <a:rPr lang="en-IN" dirty="0">
                <a:ea typeface="Calibri" panose="020F0502020204030204" pitchFamily="34" charset="0"/>
                <a:cs typeface="Times New Roman" panose="02020603050405020304" pitchFamily="18" charset="0"/>
              </a:rPr>
              <a:t>  Increasing worker participation and ownership of workplace health and safety.</a:t>
            </a:r>
            <a:endParaRPr lang="en-US" dirty="0">
              <a:ea typeface="Calibri" panose="020F0502020204030204" pitchFamily="34" charset="0"/>
              <a:cs typeface="Times New Roman" panose="02020603050405020304" pitchFamily="18" charset="0"/>
            </a:endParaRPr>
          </a:p>
          <a:p>
            <a:pPr lvl="1">
              <a:lnSpc>
                <a:spcPct val="115000"/>
              </a:lnSpc>
              <a:buSzPct val="105000"/>
              <a:buFont typeface="Wingdings 3" pitchFamily="18" charset="2"/>
              <a:buChar char=""/>
            </a:pPr>
            <a:r>
              <a:rPr lang="en-IN" dirty="0">
                <a:ea typeface="Calibri" panose="020F0502020204030204" pitchFamily="34" charset="0"/>
                <a:cs typeface="Times New Roman" panose="02020603050405020304" pitchFamily="18" charset="0"/>
              </a:rPr>
              <a:t>  Reducing damage to equipment and property.</a:t>
            </a:r>
            <a:endParaRPr lang="en-US" dirty="0">
              <a:ea typeface="Calibri" panose="020F0502020204030204" pitchFamily="34" charset="0"/>
              <a:cs typeface="Times New Roman" panose="02020603050405020304" pitchFamily="18" charset="0"/>
            </a:endParaRPr>
          </a:p>
          <a:p>
            <a:pPr lvl="1">
              <a:lnSpc>
                <a:spcPct val="115000"/>
              </a:lnSpc>
              <a:buSzPct val="105000"/>
              <a:buFont typeface="Wingdings 3" pitchFamily="18" charset="2"/>
              <a:buChar char=""/>
            </a:pPr>
            <a:r>
              <a:rPr lang="en-IN" dirty="0">
                <a:ea typeface="Calibri" panose="020F0502020204030204" pitchFamily="34" charset="0"/>
                <a:cs typeface="Times New Roman" panose="02020603050405020304" pitchFamily="18" charset="0"/>
              </a:rPr>
              <a:t>  Providing a useful tool when investigating incident.</a:t>
            </a:r>
            <a:endParaRPr lang="en-US" dirty="0">
              <a:ea typeface="Calibri" panose="020F0502020204030204" pitchFamily="34" charset="0"/>
              <a:cs typeface="Times New Roman" panose="02020603050405020304" pitchFamily="18" charset="0"/>
            </a:endParaRPr>
          </a:p>
          <a:p>
            <a:pPr lvl="1">
              <a:lnSpc>
                <a:spcPct val="115000"/>
              </a:lnSpc>
              <a:buSzPct val="105000"/>
              <a:buFont typeface="Wingdings 3" pitchFamily="18" charset="2"/>
              <a:buChar char=""/>
            </a:pPr>
            <a:r>
              <a:rPr lang="en-IN" dirty="0">
                <a:ea typeface="Calibri" panose="020F0502020204030204" pitchFamily="34" charset="0"/>
                <a:cs typeface="Times New Roman" panose="02020603050405020304" pitchFamily="18" charset="0"/>
              </a:rPr>
              <a:t>  Identifying the personal protective equipment necessary to perform a task.</a:t>
            </a:r>
            <a:endParaRPr lang="en-US" dirty="0">
              <a:ea typeface="Calibri" panose="020F0502020204030204" pitchFamily="34" charset="0"/>
              <a:cs typeface="Times New Roman" panose="02020603050405020304" pitchFamily="18" charset="0"/>
            </a:endParaRPr>
          </a:p>
          <a:p>
            <a:pPr lvl="1">
              <a:lnSpc>
                <a:spcPct val="115000"/>
              </a:lnSpc>
              <a:buSzPct val="105000"/>
              <a:buFont typeface="Wingdings 3" pitchFamily="18" charset="2"/>
              <a:buChar char=""/>
            </a:pPr>
            <a:r>
              <a:rPr lang="en-IN" dirty="0">
                <a:ea typeface="Calibri" panose="020F0502020204030204" pitchFamily="34" charset="0"/>
                <a:cs typeface="Times New Roman" panose="02020603050405020304" pitchFamily="18" charset="0"/>
              </a:rPr>
              <a:t>  Eliminating known hazards from the task.</a:t>
            </a:r>
          </a:p>
        </p:txBody>
      </p:sp>
      <p:sp>
        <p:nvSpPr>
          <p:cNvPr id="8" name="Rectangle 2"/>
          <p:cNvSpPr txBox="1">
            <a:spLocks noChangeArrowheads="1"/>
          </p:cNvSpPr>
          <p:nvPr/>
        </p:nvSpPr>
        <p:spPr>
          <a:xfrm>
            <a:off x="381000" y="682625"/>
            <a:ext cx="8439150" cy="533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IN" altLang="en-US" sz="3200" noProof="1"/>
              <a:t>METHOD OF HAZARD ASSESSMENT</a:t>
            </a:r>
          </a:p>
        </p:txBody>
      </p:sp>
      <p:pic>
        <p:nvPicPr>
          <p:cNvPr id="9" name="Picture 8"/>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30666" b="16000"/>
          <a:stretch/>
        </p:blipFill>
        <p:spPr>
          <a:xfrm>
            <a:off x="3886200" y="5334000"/>
            <a:ext cx="5094371" cy="990600"/>
          </a:xfrm>
          <a:prstGeom prst="rect">
            <a:avLst/>
          </a:prstGeom>
        </p:spPr>
      </p:pic>
    </p:spTree>
    <p:extLst>
      <p:ext uri="{BB962C8B-B14F-4D97-AF65-F5344CB8AC3E}">
        <p14:creationId xmlns:p14="http://schemas.microsoft.com/office/powerpoint/2010/main" val="2971412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413092"/>
            <a:ext cx="8686800" cy="376238"/>
          </a:xfrm>
          <a:prstGeom prst="rect">
            <a:avLst/>
          </a:prstGeom>
          <a:solidFill>
            <a:srgbClr val="99003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L="342900" indent="-342900">
              <a:lnSpc>
                <a:spcPct val="115000"/>
              </a:lnSpc>
              <a:buSzPct val="105000"/>
            </a:pPr>
            <a:r>
              <a:rPr lang="en-US" sz="2000" b="1" dirty="0">
                <a:solidFill>
                  <a:schemeClr val="bg1"/>
                </a:solidFill>
                <a:ea typeface="Calibri" panose="020F0502020204030204" pitchFamily="34" charset="0"/>
                <a:cs typeface="Times New Roman" panose="02020603050405020304" pitchFamily="18" charset="0"/>
              </a:rPr>
              <a:t>Benefits</a:t>
            </a:r>
          </a:p>
        </p:txBody>
      </p:sp>
      <p:sp>
        <p:nvSpPr>
          <p:cNvPr id="7" name="Rectangle 6"/>
          <p:cNvSpPr>
            <a:spLocks noChangeArrowheads="1"/>
          </p:cNvSpPr>
          <p:nvPr/>
        </p:nvSpPr>
        <p:spPr bwMode="gray">
          <a:xfrm>
            <a:off x="228600" y="1789330"/>
            <a:ext cx="8686800" cy="4687669"/>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a:buSzPct val="105000"/>
              <a:buFont typeface="Wingdings 3" pitchFamily="18" charset="2"/>
              <a:buChar char="p"/>
            </a:pPr>
            <a:r>
              <a:rPr lang="en-IN" b="1" dirty="0">
                <a:ea typeface="Calibri" panose="020F0502020204030204" pitchFamily="34" charset="0"/>
                <a:cs typeface="Times New Roman" panose="02020603050405020304" pitchFamily="18" charset="0"/>
              </a:rPr>
              <a:t> THE HAZARD ASSESSMENTS SHOULD BE CONDUCTED </a:t>
            </a:r>
            <a:endParaRPr lang="en-US" b="1" dirty="0">
              <a:ea typeface="Calibri" panose="020F0502020204030204" pitchFamily="34" charset="0"/>
              <a:cs typeface="Times New Roman" panose="02020603050405020304" pitchFamily="18" charset="0"/>
            </a:endParaRPr>
          </a:p>
          <a:p>
            <a:pPr lvl="1">
              <a:buSzPct val="105000"/>
              <a:buFont typeface="Wingdings 3" pitchFamily="18" charset="2"/>
              <a:buChar char=""/>
            </a:pPr>
            <a:r>
              <a:rPr lang="en-IN" dirty="0">
                <a:ea typeface="Calibri" panose="020F0502020204030204" pitchFamily="34" charset="0"/>
                <a:cs typeface="Times New Roman" panose="02020603050405020304" pitchFamily="18" charset="0"/>
              </a:rPr>
              <a:t> Workers and supervisors should collaborate to complete the Task Hazard Assessments.</a:t>
            </a:r>
          </a:p>
          <a:p>
            <a:pPr lvl="1">
              <a:buSzPct val="105000"/>
              <a:buFont typeface="Wingdings 3" pitchFamily="18" charset="2"/>
              <a:buChar char=""/>
            </a:pPr>
            <a:r>
              <a:rPr lang="en-IN" dirty="0">
                <a:ea typeface="Calibri" panose="020F0502020204030204" pitchFamily="34" charset="0"/>
                <a:cs typeface="Times New Roman" panose="02020603050405020304" pitchFamily="18" charset="0"/>
              </a:rPr>
              <a:t> Workers are the ones who perform these tasks on a regular basis and are therefore most</a:t>
            </a:r>
            <a:endParaRPr lang="en-US" dirty="0">
              <a:ea typeface="Calibri" panose="020F0502020204030204" pitchFamily="34" charset="0"/>
              <a:cs typeface="Times New Roman" panose="02020603050405020304" pitchFamily="18" charset="0"/>
            </a:endParaRPr>
          </a:p>
          <a:p>
            <a:pPr lvl="1"/>
            <a:r>
              <a:rPr lang="en-IN" dirty="0">
                <a:ea typeface="Calibri" panose="020F0502020204030204" pitchFamily="34" charset="0"/>
                <a:cs typeface="Times New Roman" panose="02020603050405020304" pitchFamily="18" charset="0"/>
              </a:rPr>
              <a:t>familiar with the associated hazards.</a:t>
            </a:r>
          </a:p>
          <a:p>
            <a:pPr>
              <a:buSzPct val="105000"/>
              <a:buFont typeface="Wingdings 3" pitchFamily="18" charset="2"/>
              <a:buChar char="p"/>
            </a:pPr>
            <a:r>
              <a:rPr lang="en-US" dirty="0">
                <a:ea typeface="Calibri" panose="020F0502020204030204" pitchFamily="34" charset="0"/>
                <a:cs typeface="Times New Roman" panose="02020603050405020304" pitchFamily="18" charset="0"/>
              </a:rPr>
              <a:t> </a:t>
            </a:r>
            <a:r>
              <a:rPr lang="en-IN" b="1" dirty="0">
                <a:ea typeface="Calibri" panose="020F0502020204030204" pitchFamily="34" charset="0"/>
                <a:cs typeface="Times New Roman" panose="02020603050405020304" pitchFamily="18" charset="0"/>
              </a:rPr>
              <a:t>HAZARD ASSESSMENTS SHOULD BE CONDUCTED WHEN-</a:t>
            </a:r>
            <a:endParaRPr lang="en-US" b="1" dirty="0">
              <a:ea typeface="Calibri" panose="020F0502020204030204" pitchFamily="34" charset="0"/>
              <a:cs typeface="Times New Roman" panose="02020603050405020304" pitchFamily="18" charset="0"/>
            </a:endParaRPr>
          </a:p>
          <a:p>
            <a:pPr lvl="1">
              <a:buSzPct val="105000"/>
              <a:buFont typeface="Wingdings 3" pitchFamily="18" charset="2"/>
              <a:buChar char=""/>
            </a:pPr>
            <a:r>
              <a:rPr lang="en-IN" dirty="0">
                <a:ea typeface="Calibri" panose="020F0502020204030204" pitchFamily="34" charset="0"/>
                <a:cs typeface="Times New Roman" panose="02020603050405020304" pitchFamily="18" charset="0"/>
              </a:rPr>
              <a:t>Situations in which hazard assessments need to be conducted: </a:t>
            </a:r>
            <a:endParaRPr lang="en-US" dirty="0">
              <a:ea typeface="Calibri" panose="020F0502020204030204" pitchFamily="34" charset="0"/>
              <a:cs typeface="Times New Roman" panose="02020603050405020304" pitchFamily="18" charset="0"/>
            </a:endParaRPr>
          </a:p>
          <a:p>
            <a:pPr marL="1200150" lvl="2" indent="-285750">
              <a:buSzPct val="105000"/>
              <a:buFont typeface="Wingdings" panose="05000000000000000000" pitchFamily="2" charset="2"/>
              <a:buChar char="S"/>
            </a:pPr>
            <a:r>
              <a:rPr lang="en-IN" dirty="0">
                <a:ea typeface="Calibri" panose="020F0502020204030204" pitchFamily="34" charset="0"/>
                <a:cs typeface="Times New Roman" panose="02020603050405020304" pitchFamily="18" charset="0"/>
              </a:rPr>
              <a:t>Initially to develop a baseline assessment.</a:t>
            </a:r>
            <a:endParaRPr lang="en-US" dirty="0">
              <a:ea typeface="Calibri" panose="020F0502020204030204" pitchFamily="34" charset="0"/>
              <a:cs typeface="Times New Roman" panose="02020603050405020304" pitchFamily="18" charset="0"/>
            </a:endParaRPr>
          </a:p>
          <a:p>
            <a:pPr marL="1200150" lvl="2" indent="-285750">
              <a:buSzPct val="105000"/>
              <a:buFont typeface="Wingdings" panose="05000000000000000000" pitchFamily="2" charset="2"/>
              <a:buChar char="S"/>
            </a:pPr>
            <a:r>
              <a:rPr lang="en-IN" dirty="0">
                <a:ea typeface="Calibri" panose="020F0502020204030204" pitchFamily="34" charset="0"/>
                <a:cs typeface="Times New Roman" panose="02020603050405020304" pitchFamily="18" charset="0"/>
              </a:rPr>
              <a:t>Periodically to ensure workers are following correct procedures and using the</a:t>
            </a:r>
            <a:endParaRPr lang="en-US" dirty="0">
              <a:ea typeface="Calibri" panose="020F0502020204030204" pitchFamily="34" charset="0"/>
              <a:cs typeface="Times New Roman" panose="02020603050405020304" pitchFamily="18" charset="0"/>
            </a:endParaRPr>
          </a:p>
          <a:p>
            <a:pPr marL="1200150" lvl="2" indent="-285750">
              <a:buSzPct val="105000"/>
              <a:buFont typeface="Wingdings" panose="05000000000000000000" pitchFamily="2" charset="2"/>
              <a:buChar char="S"/>
            </a:pPr>
            <a:r>
              <a:rPr lang="en-IN" dirty="0">
                <a:ea typeface="Calibri" panose="020F0502020204030204" pitchFamily="34" charset="0"/>
                <a:cs typeface="Times New Roman" panose="02020603050405020304" pitchFamily="18" charset="0"/>
              </a:rPr>
              <a:t>Appropriate equipment.</a:t>
            </a:r>
            <a:endParaRPr lang="en-US" dirty="0">
              <a:ea typeface="Calibri" panose="020F0502020204030204" pitchFamily="34" charset="0"/>
              <a:cs typeface="Times New Roman" panose="02020603050405020304" pitchFamily="18" charset="0"/>
            </a:endParaRPr>
          </a:p>
          <a:p>
            <a:pPr marL="1200150" lvl="2" indent="-285750">
              <a:buSzPct val="105000"/>
              <a:buFont typeface="Wingdings" panose="05000000000000000000" pitchFamily="2" charset="2"/>
              <a:buChar char="S"/>
            </a:pPr>
            <a:r>
              <a:rPr lang="en-IN" dirty="0">
                <a:ea typeface="Calibri" panose="020F0502020204030204" pitchFamily="34" charset="0"/>
                <a:cs typeface="Times New Roman" panose="02020603050405020304" pitchFamily="18" charset="0"/>
              </a:rPr>
              <a:t>When new work processes are introduced.</a:t>
            </a:r>
            <a:endParaRPr lang="en-US" dirty="0">
              <a:ea typeface="Calibri" panose="020F0502020204030204" pitchFamily="34" charset="0"/>
              <a:cs typeface="Times New Roman" panose="02020603050405020304" pitchFamily="18" charset="0"/>
            </a:endParaRPr>
          </a:p>
          <a:p>
            <a:pPr marL="1200150" lvl="2" indent="-285750">
              <a:buSzPct val="105000"/>
              <a:buFont typeface="Wingdings" panose="05000000000000000000" pitchFamily="2" charset="2"/>
              <a:buChar char="S"/>
            </a:pPr>
            <a:r>
              <a:rPr lang="en-IN" dirty="0">
                <a:ea typeface="Calibri" panose="020F0502020204030204" pitchFamily="34" charset="0"/>
                <a:cs typeface="Times New Roman" panose="02020603050405020304" pitchFamily="18" charset="0"/>
              </a:rPr>
              <a:t>Before the construction or renovation of a new worksite to anticipate potential</a:t>
            </a:r>
            <a:endParaRPr lang="en-US" dirty="0">
              <a:ea typeface="Calibri" panose="020F0502020204030204" pitchFamily="34" charset="0"/>
              <a:cs typeface="Times New Roman" panose="02020603050405020304" pitchFamily="18" charset="0"/>
            </a:endParaRPr>
          </a:p>
          <a:p>
            <a:pPr marL="1200150" lvl="2" indent="-285750">
              <a:buSzPct val="105000"/>
              <a:buFont typeface="Wingdings" panose="05000000000000000000" pitchFamily="2" charset="2"/>
              <a:buChar char="S"/>
            </a:pPr>
            <a:r>
              <a:rPr lang="en-IN" dirty="0">
                <a:ea typeface="Calibri" panose="020F0502020204030204" pitchFamily="34" charset="0"/>
                <a:cs typeface="Times New Roman" panose="02020603050405020304" pitchFamily="18" charset="0"/>
              </a:rPr>
              <a:t>Problems and prevent them from being built into the process or operation.</a:t>
            </a:r>
            <a:endParaRPr lang="en-US" dirty="0">
              <a:ea typeface="Calibri" panose="020F0502020204030204" pitchFamily="34" charset="0"/>
              <a:cs typeface="Times New Roman" panose="02020603050405020304" pitchFamily="18" charset="0"/>
            </a:endParaRPr>
          </a:p>
          <a:p>
            <a:pPr marL="1200150" lvl="2" indent="-285750">
              <a:buSzPct val="105000"/>
              <a:buFont typeface="Wingdings" panose="05000000000000000000" pitchFamily="2" charset="2"/>
              <a:buChar char="S"/>
            </a:pPr>
            <a:r>
              <a:rPr lang="en-IN" dirty="0">
                <a:ea typeface="Calibri" panose="020F0502020204030204" pitchFamily="34" charset="0"/>
                <a:cs typeface="Times New Roman" panose="02020603050405020304" pitchFamily="18" charset="0"/>
              </a:rPr>
              <a:t>When performing workplace inspections to help minimize the length of time that</a:t>
            </a:r>
            <a:r>
              <a:rPr lang="en-US" dirty="0">
                <a:ea typeface="Calibri" panose="020F0502020204030204" pitchFamily="34" charset="0"/>
                <a:cs typeface="Times New Roman" panose="02020603050405020304" pitchFamily="18" charset="0"/>
              </a:rPr>
              <a:t> </a:t>
            </a:r>
            <a:r>
              <a:rPr lang="en-IN" dirty="0">
                <a:ea typeface="Calibri" panose="020F0502020204030204" pitchFamily="34" charset="0"/>
                <a:cs typeface="Times New Roman" panose="02020603050405020304" pitchFamily="18" charset="0"/>
              </a:rPr>
              <a:t>Workers are exposed to a particular hazard.</a:t>
            </a: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381000" y="682625"/>
            <a:ext cx="8439150" cy="533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IN" altLang="en-US" sz="3200" noProof="1">
                <a:latin typeface="+mn-lt"/>
              </a:rPr>
              <a:t>METHOD OF HAZARD ASSESSMENT</a:t>
            </a:r>
          </a:p>
        </p:txBody>
      </p:sp>
    </p:spTree>
    <p:extLst>
      <p:ext uri="{BB962C8B-B14F-4D97-AF65-F5344CB8AC3E}">
        <p14:creationId xmlns:p14="http://schemas.microsoft.com/office/powerpoint/2010/main" val="2171433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413092"/>
            <a:ext cx="8686800" cy="376238"/>
          </a:xfrm>
          <a:prstGeom prst="rect">
            <a:avLst/>
          </a:prstGeom>
          <a:solidFill>
            <a:srgbClr val="99003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L="342900" indent="-342900">
              <a:lnSpc>
                <a:spcPct val="115000"/>
              </a:lnSpc>
              <a:buSzPct val="105000"/>
            </a:pPr>
            <a:r>
              <a:rPr lang="en-IN" sz="2000" b="1" dirty="0">
                <a:solidFill>
                  <a:schemeClr val="bg1"/>
                </a:solidFill>
                <a:ea typeface="Calibri" panose="020F0502020204030204" pitchFamily="34" charset="0"/>
                <a:cs typeface="Times New Roman" panose="02020603050405020304" pitchFamily="18" charset="0"/>
              </a:rPr>
              <a:t>Engineering Controls</a:t>
            </a:r>
            <a:endParaRPr lang="en-US" sz="2000" b="1" dirty="0">
              <a:solidFill>
                <a:schemeClr val="bg1"/>
              </a:solidFill>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228600" y="1789330"/>
            <a:ext cx="8686800" cy="4687669"/>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indent="-285750">
              <a:lnSpc>
                <a:spcPct val="115000"/>
              </a:lnSpc>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Provide the highest degree of control because they eliminate or control the hazard at its source. </a:t>
            </a:r>
          </a:p>
          <a:p>
            <a:pPr marL="285750" indent="-285750">
              <a:lnSpc>
                <a:spcPct val="115000"/>
              </a:lnSpc>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Engineering controls are the Preferred method of eliminating, isolating or minimizing hazards. </a:t>
            </a:r>
          </a:p>
          <a:p>
            <a:pPr marL="285750" indent="-285750">
              <a:lnSpc>
                <a:spcPct val="115000"/>
              </a:lnSpc>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Examples of engineering controls include</a:t>
            </a:r>
            <a:endParaRPr lang="en-US" dirty="0">
              <a:ea typeface="Calibri" panose="020F0502020204030204" pitchFamily="34" charset="0"/>
              <a:cs typeface="Times New Roman" panose="02020603050405020304" pitchFamily="18" charset="0"/>
            </a:endParaRPr>
          </a:p>
          <a:p>
            <a:pPr>
              <a:lnSpc>
                <a:spcPct val="115000"/>
              </a:lnSpc>
            </a:pPr>
            <a:r>
              <a:rPr lang="en-IN" b="1" i="1" dirty="0">
                <a:latin typeface="Times New Roman" panose="02020603050405020304" pitchFamily="18" charset="0"/>
                <a:ea typeface="Calibri" panose="020F0502020204030204" pitchFamily="34" charset="0"/>
                <a:cs typeface="Times New Roman" panose="02020603050405020304" pitchFamily="18" charset="0"/>
              </a:rPr>
              <a:t> </a:t>
            </a: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381000" y="682625"/>
            <a:ext cx="8439150" cy="533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IN" altLang="en-US" sz="3200" noProof="1"/>
              <a:t>HAZARD ELIMINATION &amp; CONTROL</a:t>
            </a:r>
          </a:p>
        </p:txBody>
      </p:sp>
      <p:pic>
        <p:nvPicPr>
          <p:cNvPr id="5" name="Picture 2" descr="Image result for Engineering Controls"/>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94594" y="4572000"/>
            <a:ext cx="3125556" cy="1788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353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413092"/>
            <a:ext cx="8686800" cy="376238"/>
          </a:xfrm>
          <a:prstGeom prst="rect">
            <a:avLst/>
          </a:prstGeom>
          <a:solidFill>
            <a:srgbClr val="99003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L="342900" indent="-342900">
              <a:lnSpc>
                <a:spcPct val="115000"/>
              </a:lnSpc>
              <a:buSzPct val="105000"/>
            </a:pPr>
            <a:endParaRPr lang="en-US" sz="2000" b="1" dirty="0">
              <a:solidFill>
                <a:schemeClr val="bg1"/>
              </a:solidFill>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228600" y="1789330"/>
            <a:ext cx="8686800" cy="4687669"/>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indent="-285750">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Substitution: substituting or replacing one substance or process with a less hazardous option.</a:t>
            </a:r>
          </a:p>
          <a:p>
            <a:pPr marL="285750" lvl="0" indent="-285750">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Elimination: eliminating the hazardous job, tool, process machine or</a:t>
            </a:r>
            <a:r>
              <a:rPr lang="en-US" sz="1600" dirty="0">
                <a:ea typeface="Calibri" panose="020F0502020204030204" pitchFamily="34" charset="0"/>
                <a:cs typeface="Times New Roman" panose="02020603050405020304" pitchFamily="18" charset="0"/>
              </a:rPr>
              <a:t> </a:t>
            </a:r>
            <a:r>
              <a:rPr lang="en-IN" dirty="0">
                <a:ea typeface="Calibri" panose="020F0502020204030204" pitchFamily="34" charset="0"/>
                <a:cs typeface="Times New Roman" panose="02020603050405020304" pitchFamily="18" charset="0"/>
              </a:rPr>
              <a:t>Substance.</a:t>
            </a:r>
            <a:endParaRPr lang="en-US" sz="1600" dirty="0">
              <a:ea typeface="Calibri" panose="020F0502020204030204" pitchFamily="34" charset="0"/>
              <a:cs typeface="Times New Roman" panose="02020603050405020304" pitchFamily="18" charset="0"/>
            </a:endParaRPr>
          </a:p>
          <a:p>
            <a:pPr marL="285750" indent="-285750">
              <a:buSzPct val="105000"/>
              <a:buFont typeface="Wingdings 3" panose="05040102010807070707" pitchFamily="18" charset="2"/>
              <a:buChar char="p"/>
            </a:pPr>
            <a:endParaRPr lang="en-US" dirty="0">
              <a:cs typeface="Times New Roman" panose="02020603050405020304" pitchFamily="18" charset="0"/>
            </a:endParaRPr>
          </a:p>
        </p:txBody>
      </p:sp>
      <p:sp>
        <p:nvSpPr>
          <p:cNvPr id="8" name="Rectangle 2"/>
          <p:cNvSpPr txBox="1">
            <a:spLocks noChangeArrowheads="1"/>
          </p:cNvSpPr>
          <p:nvPr/>
        </p:nvSpPr>
        <p:spPr>
          <a:xfrm>
            <a:off x="381000" y="682625"/>
            <a:ext cx="8439150" cy="533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IN" altLang="en-US" sz="3200" noProof="1"/>
              <a:t>HAZARD ELIMINATION &amp; CONTROL</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099" y="3962400"/>
            <a:ext cx="3605462" cy="2362199"/>
          </a:xfrm>
          <a:prstGeom prst="rect">
            <a:avLst/>
          </a:prstGeom>
        </p:spPr>
      </p:pic>
      <p:pic>
        <p:nvPicPr>
          <p:cNvPr id="10" name="Picture 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24400" y="3962400"/>
            <a:ext cx="3605462" cy="2362199"/>
          </a:xfrm>
          <a:prstGeom prst="rect">
            <a:avLst/>
          </a:prstGeom>
        </p:spPr>
      </p:pic>
    </p:spTree>
    <p:extLst>
      <p:ext uri="{BB962C8B-B14F-4D97-AF65-F5344CB8AC3E}">
        <p14:creationId xmlns:p14="http://schemas.microsoft.com/office/powerpoint/2010/main" val="4229924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413092"/>
            <a:ext cx="8686800" cy="376238"/>
          </a:xfrm>
          <a:prstGeom prst="rect">
            <a:avLst/>
          </a:prstGeom>
          <a:solidFill>
            <a:srgbClr val="99003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L="342900" indent="-342900">
              <a:lnSpc>
                <a:spcPct val="115000"/>
              </a:lnSpc>
              <a:buSzPct val="105000"/>
            </a:pPr>
            <a:endParaRPr lang="en-US" sz="2000" b="1" dirty="0">
              <a:solidFill>
                <a:schemeClr val="bg1"/>
              </a:solidFill>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228600" y="1789330"/>
            <a:ext cx="8686800" cy="4687669"/>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lvl="0" indent="-285750">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Redesign: “engineering out” hazards through the redesigning of the work site, workstations, work processes and jobs.</a:t>
            </a:r>
            <a:endParaRPr lang="en-US" dirty="0">
              <a:cs typeface="Times New Roman" panose="02020603050405020304" pitchFamily="18" charset="0"/>
            </a:endParaRPr>
          </a:p>
          <a:p>
            <a:pPr marL="285750" lvl="0" indent="-285750">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Isolation: isolate the hazard through containment or enclosure.</a:t>
            </a:r>
            <a:endParaRPr lang="en-US" sz="1600" dirty="0">
              <a:ea typeface="Calibri" panose="020F0502020204030204" pitchFamily="34" charset="0"/>
              <a:cs typeface="Times New Roman" panose="02020603050405020304" pitchFamily="18" charset="0"/>
            </a:endParaRPr>
          </a:p>
          <a:p>
            <a:pPr>
              <a:buSzPct val="105000"/>
            </a:pPr>
            <a:endParaRPr lang="en-US" dirty="0">
              <a:cs typeface="Times New Roman" panose="02020603050405020304" pitchFamily="18" charset="0"/>
            </a:endParaRPr>
          </a:p>
        </p:txBody>
      </p:sp>
      <p:sp>
        <p:nvSpPr>
          <p:cNvPr id="8" name="Rectangle 2"/>
          <p:cNvSpPr txBox="1">
            <a:spLocks noChangeArrowheads="1"/>
          </p:cNvSpPr>
          <p:nvPr/>
        </p:nvSpPr>
        <p:spPr>
          <a:xfrm>
            <a:off x="381000" y="682625"/>
            <a:ext cx="8439150" cy="533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IN" altLang="en-US" sz="3200" noProof="1">
                <a:latin typeface="+mn-lt"/>
              </a:rPr>
              <a:t>HAZARD ELIMINATION &amp; CONTROL</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3733800"/>
            <a:ext cx="3581400" cy="22860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3733800"/>
            <a:ext cx="3429000" cy="2286000"/>
          </a:xfrm>
          <a:prstGeom prst="rect">
            <a:avLst/>
          </a:prstGeom>
        </p:spPr>
      </p:pic>
    </p:spTree>
    <p:extLst>
      <p:ext uri="{BB962C8B-B14F-4D97-AF65-F5344CB8AC3E}">
        <p14:creationId xmlns:p14="http://schemas.microsoft.com/office/powerpoint/2010/main" val="3978066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413092"/>
            <a:ext cx="8686800" cy="376238"/>
          </a:xfrm>
          <a:prstGeom prst="rect">
            <a:avLst/>
          </a:prstGeom>
          <a:solidFill>
            <a:srgbClr val="99003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L="342900" indent="-342900">
              <a:lnSpc>
                <a:spcPct val="115000"/>
              </a:lnSpc>
              <a:buSzPct val="105000"/>
            </a:pPr>
            <a:endParaRPr lang="en-US" sz="2000" b="1" dirty="0">
              <a:solidFill>
                <a:schemeClr val="bg1"/>
              </a:solidFill>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228600" y="1789330"/>
            <a:ext cx="8686800" cy="4687669"/>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marR="0" lvl="0">
              <a:lnSpc>
                <a:spcPct val="115000"/>
              </a:lnSpc>
              <a:spcBef>
                <a:spcPts val="0"/>
              </a:spcBef>
              <a:spcAft>
                <a:spcPts val="0"/>
              </a:spcAft>
              <a:buSzPct val="105000"/>
              <a:buFont typeface="Wingdings 3" pitchFamily="18" charset="2"/>
              <a:buChar char="p"/>
            </a:pPr>
            <a:r>
              <a:rPr lang="en-IN" dirty="0">
                <a:ea typeface="Calibri" panose="020F0502020204030204" pitchFamily="34" charset="0"/>
                <a:cs typeface="Times New Roman" panose="02020603050405020304" pitchFamily="18" charset="0"/>
              </a:rPr>
              <a:t> Automation: some processes can be automated or mechanized.</a:t>
            </a:r>
            <a:endParaRPr lang="en-US" sz="1600" dirty="0">
              <a:ea typeface="Calibri" panose="020F0502020204030204" pitchFamily="34" charset="0"/>
              <a:cs typeface="Times New Roman" panose="02020603050405020304" pitchFamily="18" charset="0"/>
            </a:endParaRPr>
          </a:p>
          <a:p>
            <a:pPr marL="342900" indent="-342900">
              <a:lnSpc>
                <a:spcPct val="115000"/>
              </a:lnSpc>
              <a:buSzPct val="105000"/>
              <a:buFont typeface="Wingdings 3" pitchFamily="18" charset="2"/>
              <a:buChar char="p"/>
            </a:pPr>
            <a:r>
              <a:rPr lang="en-IN" dirty="0">
                <a:ea typeface="Calibri" panose="020F0502020204030204" pitchFamily="34" charset="0"/>
                <a:cs typeface="Times New Roman" panose="02020603050405020304" pitchFamily="18" charset="0"/>
              </a:rPr>
              <a:t>Barriers: blocking the hazards to keep workers away from the</a:t>
            </a:r>
            <a:r>
              <a:rPr lang="en-US" dirty="0">
                <a:ea typeface="Calibri" panose="020F0502020204030204" pitchFamily="34" charset="0"/>
                <a:cs typeface="Times New Roman" panose="02020603050405020304" pitchFamily="18" charset="0"/>
              </a:rPr>
              <a:t> </a:t>
            </a:r>
            <a:r>
              <a:rPr lang="en-IN" dirty="0">
                <a:ea typeface="Calibri" panose="020F0502020204030204" pitchFamily="34" charset="0"/>
                <a:cs typeface="Times New Roman" panose="02020603050405020304" pitchFamily="18" charset="0"/>
              </a:rPr>
              <a:t>hazard.</a:t>
            </a:r>
            <a:endParaRPr lang="en-US" dirty="0">
              <a:ea typeface="Calibri" panose="020F0502020204030204" pitchFamily="34" charset="0"/>
              <a:cs typeface="Times New Roman" panose="02020603050405020304" pitchFamily="18" charset="0"/>
            </a:endParaRPr>
          </a:p>
          <a:p>
            <a:pPr>
              <a:buSzPct val="105000"/>
            </a:pPr>
            <a:endParaRPr lang="en-US" dirty="0">
              <a:cs typeface="Times New Roman" panose="02020603050405020304" pitchFamily="18" charset="0"/>
            </a:endParaRPr>
          </a:p>
        </p:txBody>
      </p:sp>
      <p:sp>
        <p:nvSpPr>
          <p:cNvPr id="8" name="Rectangle 2"/>
          <p:cNvSpPr txBox="1">
            <a:spLocks noChangeArrowheads="1"/>
          </p:cNvSpPr>
          <p:nvPr/>
        </p:nvSpPr>
        <p:spPr>
          <a:xfrm>
            <a:off x="381000" y="682625"/>
            <a:ext cx="8439150" cy="533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IN" altLang="en-US" sz="3200" noProof="1">
                <a:latin typeface="+mn-lt"/>
              </a:rPr>
              <a:t>HAZARD ELIMINATION &amp; CONTROL</a:t>
            </a:r>
          </a:p>
        </p:txBody>
      </p:sp>
      <p:pic>
        <p:nvPicPr>
          <p:cNvPr id="1026" name="Picture 2" descr="Image result for Autom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7437" y="3276600"/>
            <a:ext cx="4114800" cy="24982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Barrie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1074" y="3312695"/>
            <a:ext cx="3072694" cy="246217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400800" y="5940983"/>
            <a:ext cx="914866" cy="369332"/>
          </a:xfrm>
          <a:prstGeom prst="rect">
            <a:avLst/>
          </a:prstGeom>
        </p:spPr>
        <p:txBody>
          <a:bodyPr wrap="none">
            <a:spAutoFit/>
          </a:bodyPr>
          <a:lstStyle/>
          <a:p>
            <a:r>
              <a:rPr lang="en-IN" dirty="0">
                <a:ea typeface="Calibri" panose="020F0502020204030204" pitchFamily="34" charset="0"/>
                <a:cs typeface="Times New Roman" panose="02020603050405020304" pitchFamily="18" charset="0"/>
              </a:rPr>
              <a:t>Barriers</a:t>
            </a:r>
            <a:endParaRPr lang="en-US" dirty="0"/>
          </a:p>
        </p:txBody>
      </p:sp>
      <p:sp>
        <p:nvSpPr>
          <p:cNvPr id="3" name="Rectangle 2"/>
          <p:cNvSpPr/>
          <p:nvPr/>
        </p:nvSpPr>
        <p:spPr>
          <a:xfrm>
            <a:off x="1752600" y="5941269"/>
            <a:ext cx="1302408" cy="369332"/>
          </a:xfrm>
          <a:prstGeom prst="rect">
            <a:avLst/>
          </a:prstGeom>
        </p:spPr>
        <p:txBody>
          <a:bodyPr wrap="none">
            <a:spAutoFit/>
          </a:bodyPr>
          <a:lstStyle/>
          <a:p>
            <a:r>
              <a:rPr lang="en-IN" dirty="0">
                <a:ea typeface="Calibri" panose="020F0502020204030204" pitchFamily="34" charset="0"/>
                <a:cs typeface="Times New Roman" panose="02020603050405020304" pitchFamily="18" charset="0"/>
              </a:rPr>
              <a:t>Automation</a:t>
            </a:r>
            <a:endParaRPr lang="en-US" dirty="0"/>
          </a:p>
        </p:txBody>
      </p:sp>
    </p:spTree>
    <p:extLst>
      <p:ext uri="{BB962C8B-B14F-4D97-AF65-F5344CB8AC3E}">
        <p14:creationId xmlns:p14="http://schemas.microsoft.com/office/powerpoint/2010/main" val="89936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413092"/>
            <a:ext cx="8686800" cy="376238"/>
          </a:xfrm>
          <a:prstGeom prst="rect">
            <a:avLst/>
          </a:prstGeom>
          <a:solidFill>
            <a:srgbClr val="99003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L="342900" indent="-342900">
              <a:lnSpc>
                <a:spcPct val="115000"/>
              </a:lnSpc>
              <a:buSzPct val="105000"/>
            </a:pPr>
            <a:endParaRPr lang="en-US" sz="2000" b="1" dirty="0">
              <a:solidFill>
                <a:schemeClr val="bg1"/>
              </a:solidFill>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228600" y="1789330"/>
            <a:ext cx="8686800" cy="4687669"/>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marR="0" lvl="0">
              <a:lnSpc>
                <a:spcPct val="115000"/>
              </a:lnSpc>
              <a:spcBef>
                <a:spcPts val="0"/>
              </a:spcBef>
              <a:spcAft>
                <a:spcPts val="0"/>
              </a:spcAft>
              <a:buSzPct val="105000"/>
              <a:buFont typeface="Wingdings 3" pitchFamily="18" charset="2"/>
              <a:buChar char="p"/>
            </a:pPr>
            <a:r>
              <a:rPr lang="en-IN" dirty="0">
                <a:ea typeface="Calibri" panose="020F0502020204030204" pitchFamily="34" charset="0"/>
                <a:cs typeface="Times New Roman" panose="02020603050405020304" pitchFamily="18" charset="0"/>
              </a:rPr>
              <a:t> Absorption: absorbing the hazard (for example: using baffles to block or absorb noise).</a:t>
            </a:r>
            <a:endParaRPr lang="en-US" dirty="0">
              <a:cs typeface="Times New Roman" panose="02020603050405020304" pitchFamily="18" charset="0"/>
            </a:endParaRPr>
          </a:p>
        </p:txBody>
      </p:sp>
      <p:sp>
        <p:nvSpPr>
          <p:cNvPr id="8" name="Rectangle 2"/>
          <p:cNvSpPr txBox="1">
            <a:spLocks noChangeArrowheads="1"/>
          </p:cNvSpPr>
          <p:nvPr/>
        </p:nvSpPr>
        <p:spPr>
          <a:xfrm>
            <a:off x="381000" y="682625"/>
            <a:ext cx="8439150" cy="533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IN" altLang="en-US" sz="3200" noProof="1">
                <a:latin typeface="+mn-lt"/>
              </a:rPr>
              <a:t>HAZARD ELIMINATION &amp; CONTROL</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1775" y="3810000"/>
            <a:ext cx="3657600" cy="2286000"/>
          </a:xfrm>
          <a:prstGeom prst="rect">
            <a:avLst/>
          </a:prstGeom>
        </p:spPr>
      </p:pic>
    </p:spTree>
    <p:extLst>
      <p:ext uri="{BB962C8B-B14F-4D97-AF65-F5344CB8AC3E}">
        <p14:creationId xmlns:p14="http://schemas.microsoft.com/office/powerpoint/2010/main" val="1029861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413092"/>
            <a:ext cx="8686800" cy="376238"/>
          </a:xfrm>
          <a:prstGeom prst="rect">
            <a:avLst/>
          </a:prstGeom>
          <a:solidFill>
            <a:srgbClr val="99003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L="342900" indent="-342900">
              <a:lnSpc>
                <a:spcPct val="115000"/>
              </a:lnSpc>
              <a:buSzPct val="105000"/>
            </a:pPr>
            <a:endParaRPr lang="en-US" sz="2000" b="1" dirty="0">
              <a:solidFill>
                <a:schemeClr val="bg1"/>
              </a:solidFill>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228600" y="1789330"/>
            <a:ext cx="8686800" cy="4687669"/>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marR="0" lvl="0" indent="-285750">
              <a:spcBef>
                <a:spcPts val="0"/>
              </a:spcBef>
              <a:spcAft>
                <a:spcPts val="0"/>
              </a:spcAft>
              <a:buSzPct val="105000"/>
              <a:buFont typeface="Wingdings 3" pitchFamily="18" charset="2"/>
              <a:buChar char="p"/>
            </a:pPr>
            <a:r>
              <a:rPr lang="en-IN" dirty="0">
                <a:ea typeface="Calibri" panose="020F0502020204030204" pitchFamily="34" charset="0"/>
                <a:cs typeface="Times New Roman" panose="02020603050405020304" pitchFamily="18" charset="0"/>
              </a:rPr>
              <a:t>Dilution: some hazards can be diluted or dissipated.</a:t>
            </a:r>
            <a:r>
              <a:rPr lang="en-IN" sz="1600" dirty="0">
                <a:ea typeface="Calibri" panose="020F0502020204030204" pitchFamily="34" charset="0"/>
                <a:cs typeface="Times New Roman" panose="02020603050405020304" pitchFamily="18" charset="0"/>
              </a:rPr>
              <a:t> </a:t>
            </a:r>
            <a:endParaRPr lang="en-US" sz="1600" dirty="0">
              <a:ea typeface="Calibri" panose="020F0502020204030204" pitchFamily="34" charset="0"/>
              <a:cs typeface="Times New Roman" panose="02020603050405020304" pitchFamily="18" charset="0"/>
            </a:endParaRPr>
          </a:p>
          <a:p>
            <a:pPr marL="285750" marR="0" lvl="0" indent="-285750">
              <a:spcBef>
                <a:spcPts val="0"/>
              </a:spcBef>
              <a:spcAft>
                <a:spcPts val="0"/>
              </a:spcAft>
              <a:buSzPct val="105000"/>
              <a:buFont typeface="Wingdings 3" pitchFamily="18" charset="2"/>
              <a:buChar char="p"/>
            </a:pPr>
            <a:r>
              <a:rPr lang="en-IN" dirty="0">
                <a:ea typeface="Calibri" panose="020F0502020204030204" pitchFamily="34" charset="0"/>
                <a:cs typeface="Times New Roman" panose="02020603050405020304" pitchFamily="18" charset="0"/>
              </a:rPr>
              <a:t>Administrative Controls - used when engineering controls are not possible or practical, administrative controls are the next approach to isolating, minimizing or otherwise controlling hazards. </a:t>
            </a:r>
          </a:p>
          <a:p>
            <a:pPr marL="285750" marR="0" lvl="0" indent="-285750">
              <a:spcBef>
                <a:spcPts val="0"/>
              </a:spcBef>
              <a:spcAft>
                <a:spcPts val="0"/>
              </a:spcAft>
              <a:buSzPct val="105000"/>
              <a:buFont typeface="Wingdings 3" pitchFamily="18" charset="2"/>
              <a:buChar char="p"/>
            </a:pPr>
            <a:r>
              <a:rPr lang="en-IN" dirty="0">
                <a:ea typeface="Calibri" panose="020F0502020204030204" pitchFamily="34" charset="0"/>
                <a:cs typeface="Times New Roman" panose="02020603050405020304" pitchFamily="18" charset="0"/>
              </a:rPr>
              <a:t>Examples of administrative controls include: </a:t>
            </a:r>
            <a:endParaRPr lang="en-US" sz="1600" dirty="0">
              <a:ea typeface="Calibri" panose="020F0502020204030204" pitchFamily="34" charset="0"/>
              <a:cs typeface="Times New Roman" panose="02020603050405020304" pitchFamily="18" charset="0"/>
            </a:endParaRPr>
          </a:p>
          <a:p>
            <a:pPr marL="742950" lvl="1" indent="-285750">
              <a:buSzPct val="105000"/>
              <a:buFont typeface="Wingdings 3" pitchFamily="18" charset="2"/>
              <a:buChar char=""/>
            </a:pPr>
            <a:r>
              <a:rPr lang="en-IN" dirty="0">
                <a:ea typeface="Calibri" panose="020F0502020204030204" pitchFamily="34" charset="0"/>
                <a:cs typeface="Times New Roman" panose="02020603050405020304" pitchFamily="18" charset="0"/>
              </a:rPr>
              <a:t>Safe work procedures which describe how to perform a job in a correct manner from start to finish.</a:t>
            </a:r>
            <a:endParaRPr lang="en-US" sz="1600" dirty="0">
              <a:ea typeface="Calibri" panose="020F0502020204030204" pitchFamily="34" charset="0"/>
              <a:cs typeface="Times New Roman" panose="02020603050405020304" pitchFamily="18" charset="0"/>
            </a:endParaRPr>
          </a:p>
          <a:p>
            <a:pPr marL="742950" lvl="1" indent="-285750">
              <a:buSzPct val="105000"/>
              <a:buFont typeface="Wingdings 3" pitchFamily="18" charset="2"/>
              <a:buChar char=""/>
            </a:pPr>
            <a:r>
              <a:rPr lang="en-IN" dirty="0">
                <a:ea typeface="Calibri" panose="020F0502020204030204" pitchFamily="34" charset="0"/>
                <a:cs typeface="Times New Roman" panose="02020603050405020304" pitchFamily="18" charset="0"/>
              </a:rPr>
              <a:t>Safe work permits.</a:t>
            </a:r>
            <a:endParaRPr lang="en-US" sz="1600" dirty="0">
              <a:ea typeface="Calibri" panose="020F0502020204030204" pitchFamily="34" charset="0"/>
              <a:cs typeface="Times New Roman" panose="02020603050405020304" pitchFamily="18" charset="0"/>
            </a:endParaRPr>
          </a:p>
          <a:p>
            <a:pPr marL="742950" lvl="1" indent="-285750">
              <a:buSzPct val="105000"/>
              <a:buFont typeface="Wingdings 3" pitchFamily="18" charset="2"/>
              <a:buChar char=""/>
            </a:pPr>
            <a:r>
              <a:rPr lang="en-IN" dirty="0">
                <a:ea typeface="Calibri" panose="020F0502020204030204" pitchFamily="34" charset="0"/>
                <a:cs typeface="Times New Roman" panose="02020603050405020304" pitchFamily="18" charset="0"/>
              </a:rPr>
              <a:t>Work/rest schedules to reduce worker exposure to hazardous substances or</a:t>
            </a:r>
            <a:r>
              <a:rPr lang="en-US" sz="1600" dirty="0">
                <a:ea typeface="Calibri" panose="020F0502020204030204" pitchFamily="34" charset="0"/>
                <a:cs typeface="Times New Roman" panose="02020603050405020304" pitchFamily="18" charset="0"/>
              </a:rPr>
              <a:t> </a:t>
            </a:r>
            <a:r>
              <a:rPr lang="en-IN" dirty="0">
                <a:ea typeface="Calibri" panose="020F0502020204030204" pitchFamily="34" charset="0"/>
                <a:cs typeface="Times New Roman" panose="02020603050405020304" pitchFamily="18" charset="0"/>
              </a:rPr>
              <a:t>conditions.</a:t>
            </a:r>
            <a:endParaRPr lang="en-US" sz="1600" dirty="0">
              <a:ea typeface="Calibri" panose="020F0502020204030204" pitchFamily="34" charset="0"/>
              <a:cs typeface="Times New Roman" panose="02020603050405020304" pitchFamily="18" charset="0"/>
            </a:endParaRPr>
          </a:p>
          <a:p>
            <a:pPr marL="742950" lvl="1" indent="-285750">
              <a:buSzPct val="105000"/>
              <a:buFont typeface="Wingdings 3" pitchFamily="18" charset="2"/>
              <a:buChar char=""/>
            </a:pPr>
            <a:r>
              <a:rPr lang="en-IN" dirty="0">
                <a:ea typeface="Calibri" panose="020F0502020204030204" pitchFamily="34" charset="0"/>
                <a:cs typeface="Times New Roman" panose="02020603050405020304" pitchFamily="18" charset="0"/>
              </a:rPr>
              <a:t>Scheduling hazardous work during times when exposure to other workers is limited.</a:t>
            </a:r>
            <a:endParaRPr lang="en-US" sz="1600" dirty="0">
              <a:ea typeface="Calibri" panose="020F0502020204030204" pitchFamily="34" charset="0"/>
              <a:cs typeface="Times New Roman" panose="02020603050405020304" pitchFamily="18" charset="0"/>
            </a:endParaRPr>
          </a:p>
          <a:p>
            <a:pPr marL="742950" lvl="1" indent="-285750">
              <a:buSzPct val="105000"/>
              <a:buFont typeface="Wingdings 3" pitchFamily="18" charset="2"/>
              <a:buChar char=""/>
            </a:pPr>
            <a:r>
              <a:rPr lang="en-IN" dirty="0">
                <a:ea typeface="Calibri" panose="020F0502020204030204" pitchFamily="34" charset="0"/>
                <a:cs typeface="Times New Roman" panose="02020603050405020304" pitchFamily="18" charset="0"/>
              </a:rPr>
              <a:t>Monitors and alarms systems.</a:t>
            </a:r>
            <a:endParaRPr lang="en-US" sz="1600" dirty="0">
              <a:ea typeface="Calibri" panose="020F0502020204030204" pitchFamily="34" charset="0"/>
              <a:cs typeface="Times New Roman" panose="02020603050405020304" pitchFamily="18" charset="0"/>
            </a:endParaRPr>
          </a:p>
          <a:p>
            <a:pPr marL="742950" lvl="1" indent="-285750">
              <a:buSzPct val="105000"/>
              <a:buFont typeface="Wingdings 3" pitchFamily="18" charset="2"/>
              <a:buChar char=""/>
            </a:pPr>
            <a:r>
              <a:rPr lang="en-IN" dirty="0">
                <a:ea typeface="Calibri" panose="020F0502020204030204" pitchFamily="34" charset="0"/>
                <a:cs typeface="Times New Roman" panose="02020603050405020304" pitchFamily="18" charset="0"/>
              </a:rPr>
              <a:t>Medical screening, including pre-employment and ongoing examinations.</a:t>
            </a:r>
            <a:endParaRPr lang="en-US" sz="1600" dirty="0">
              <a:ea typeface="Calibri" panose="020F0502020204030204" pitchFamily="34" charset="0"/>
              <a:cs typeface="Times New Roman" panose="02020603050405020304" pitchFamily="18" charset="0"/>
            </a:endParaRPr>
          </a:p>
          <a:p>
            <a:pPr marL="742950" lvl="1" indent="-285750">
              <a:buSzPct val="105000"/>
              <a:buFont typeface="Wingdings 3" pitchFamily="18" charset="2"/>
              <a:buChar char=""/>
            </a:pPr>
            <a:r>
              <a:rPr lang="en-IN" dirty="0">
                <a:ea typeface="Calibri" panose="020F0502020204030204" pitchFamily="34" charset="0"/>
                <a:cs typeface="Times New Roman" panose="02020603050405020304" pitchFamily="18" charset="0"/>
              </a:rPr>
              <a:t>Controls on purchasing.</a:t>
            </a:r>
            <a:endParaRPr lang="en-US" sz="1600" dirty="0">
              <a:ea typeface="Calibri" panose="020F0502020204030204" pitchFamily="34" charset="0"/>
              <a:cs typeface="Times New Roman" panose="02020603050405020304" pitchFamily="18" charset="0"/>
            </a:endParaRPr>
          </a:p>
          <a:p>
            <a:pPr marL="742950" lvl="1" indent="-285750">
              <a:buSzPct val="105000"/>
              <a:buFont typeface="Wingdings 3" pitchFamily="18" charset="2"/>
              <a:buChar char=""/>
            </a:pPr>
            <a:r>
              <a:rPr lang="en-IN" dirty="0">
                <a:ea typeface="Calibri" panose="020F0502020204030204" pitchFamily="34" charset="0"/>
                <a:cs typeface="Times New Roman" panose="02020603050405020304" pitchFamily="18" charset="0"/>
              </a:rPr>
              <a:t>Training and safety meetings.</a:t>
            </a:r>
            <a:endParaRPr lang="en-US" sz="1600" dirty="0">
              <a:ea typeface="Calibri" panose="020F0502020204030204" pitchFamily="34" charset="0"/>
              <a:cs typeface="Times New Roman" panose="02020603050405020304" pitchFamily="18" charset="0"/>
            </a:endParaRPr>
          </a:p>
          <a:p>
            <a:pPr marL="742950" lvl="1" indent="-285750">
              <a:buSzPct val="105000"/>
              <a:buFont typeface="Wingdings 3" pitchFamily="18" charset="2"/>
              <a:buChar char=""/>
            </a:pPr>
            <a:r>
              <a:rPr lang="en-IN" dirty="0">
                <a:ea typeface="Calibri" panose="020F0502020204030204" pitchFamily="34" charset="0"/>
                <a:cs typeface="Times New Roman" panose="02020603050405020304" pitchFamily="18" charset="0"/>
              </a:rPr>
              <a:t>Posters, bulletins, and newsletters</a:t>
            </a:r>
            <a:endParaRPr lang="en-US" dirty="0">
              <a:cs typeface="Times New Roman" panose="02020603050405020304" pitchFamily="18" charset="0"/>
            </a:endParaRPr>
          </a:p>
        </p:txBody>
      </p:sp>
      <p:sp>
        <p:nvSpPr>
          <p:cNvPr id="8" name="Rectangle 2"/>
          <p:cNvSpPr txBox="1">
            <a:spLocks noChangeArrowheads="1"/>
          </p:cNvSpPr>
          <p:nvPr/>
        </p:nvSpPr>
        <p:spPr>
          <a:xfrm>
            <a:off x="381000" y="682625"/>
            <a:ext cx="8439150" cy="533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IN" altLang="en-US" sz="3200" noProof="1">
                <a:latin typeface="+mn-lt"/>
              </a:rPr>
              <a:t>HAZARD ELIMINATION &amp; CONTROL</a:t>
            </a:r>
          </a:p>
        </p:txBody>
      </p:sp>
      <p:pic>
        <p:nvPicPr>
          <p:cNvPr id="9" name="Picture 8"/>
          <p:cNvPicPr>
            <a:picLocks noChangeAspect="1"/>
          </p:cNvPicPr>
          <p:nvPr/>
        </p:nvPicPr>
        <p:blipFill>
          <a:blip r:embed="rId2" cstate="print">
            <a:clrChange>
              <a:clrFrom>
                <a:srgbClr val="FEFCFF"/>
              </a:clrFrom>
              <a:clrTo>
                <a:srgbClr val="FEFCFF">
                  <a:alpha val="0"/>
                </a:srgbClr>
              </a:clrTo>
            </a:clrChange>
            <a:extLst>
              <a:ext uri="{28A0092B-C50C-407E-A947-70E740481C1C}">
                <a14:useLocalDpi xmlns:a14="http://schemas.microsoft.com/office/drawing/2010/main" val="0"/>
              </a:ext>
            </a:extLst>
          </a:blip>
          <a:stretch>
            <a:fillRect/>
          </a:stretch>
        </p:blipFill>
        <p:spPr>
          <a:xfrm>
            <a:off x="6868201" y="4953000"/>
            <a:ext cx="2047199" cy="1419225"/>
          </a:xfrm>
          <a:prstGeom prst="rect">
            <a:avLst/>
          </a:prstGeom>
        </p:spPr>
      </p:pic>
    </p:spTree>
    <p:extLst>
      <p:ext uri="{BB962C8B-B14F-4D97-AF65-F5344CB8AC3E}">
        <p14:creationId xmlns:p14="http://schemas.microsoft.com/office/powerpoint/2010/main" val="1475234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413092"/>
            <a:ext cx="8686800" cy="376238"/>
          </a:xfrm>
          <a:prstGeom prst="rect">
            <a:avLst/>
          </a:prstGeom>
          <a:solidFill>
            <a:srgbClr val="99003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L="342900" indent="-342900">
              <a:lnSpc>
                <a:spcPct val="115000"/>
              </a:lnSpc>
              <a:buSzPct val="105000"/>
            </a:pPr>
            <a:endParaRPr lang="en-US" sz="2000" b="1" dirty="0">
              <a:solidFill>
                <a:schemeClr val="bg1"/>
              </a:solidFill>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228600" y="1789330"/>
            <a:ext cx="8686800" cy="4687669"/>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indent="-285750">
              <a:lnSpc>
                <a:spcPct val="115000"/>
              </a:lnSpc>
              <a:buSzPct val="105000"/>
              <a:buFont typeface="Wingdings 3" pitchFamily="18" charset="2"/>
              <a:buChar char="p"/>
            </a:pPr>
            <a:r>
              <a:rPr lang="en-IN" dirty="0">
                <a:ea typeface="Calibri" panose="020F0502020204030204" pitchFamily="34" charset="0"/>
                <a:cs typeface="Times New Roman" panose="02020603050405020304" pitchFamily="18" charset="0"/>
              </a:rPr>
              <a:t>Personal Protective Equipment (PPE) - used as the last resort, workers may need to use PPE to lessen the potentially harmful effects of exposure to a hazard.</a:t>
            </a:r>
          </a:p>
          <a:p>
            <a:pPr marL="285750" indent="-285750">
              <a:lnSpc>
                <a:spcPct val="115000"/>
              </a:lnSpc>
              <a:buSzPct val="105000"/>
              <a:buFont typeface="Wingdings 3" pitchFamily="18" charset="2"/>
              <a:buChar char="p"/>
            </a:pPr>
            <a:r>
              <a:rPr lang="en-IN" dirty="0">
                <a:ea typeface="Calibri" panose="020F0502020204030204" pitchFamily="34" charset="0"/>
                <a:cs typeface="Times New Roman" panose="02020603050405020304" pitchFamily="18" charset="0"/>
              </a:rPr>
              <a:t>The equipment must be used properly and consistently to be effective. </a:t>
            </a:r>
            <a:endParaRPr lang="en-US" sz="1600" dirty="0">
              <a:ea typeface="Calibri" panose="020F0502020204030204" pitchFamily="34" charset="0"/>
              <a:cs typeface="Times New Roman" panose="02020603050405020304" pitchFamily="18" charset="0"/>
            </a:endParaRPr>
          </a:p>
          <a:p>
            <a:pPr marL="800100" lvl="1" indent="-342900">
              <a:lnSpc>
                <a:spcPct val="115000"/>
              </a:lnSpc>
              <a:buSzPct val="105000"/>
              <a:buFont typeface="Wingdings 3" pitchFamily="18" charset="2"/>
              <a:buChar char=""/>
            </a:pPr>
            <a:r>
              <a:rPr lang="en-IN" dirty="0">
                <a:ea typeface="Calibri" panose="020F0502020204030204" pitchFamily="34" charset="0"/>
                <a:cs typeface="Times New Roman" panose="02020603050405020304" pitchFamily="18" charset="0"/>
              </a:rPr>
              <a:t>Safety eyewear to protect the eyes against flying debris.</a:t>
            </a:r>
            <a:endParaRPr lang="en-US" sz="1600" dirty="0">
              <a:ea typeface="Calibri" panose="020F0502020204030204" pitchFamily="34" charset="0"/>
              <a:cs typeface="Times New Roman" panose="02020603050405020304" pitchFamily="18" charset="0"/>
            </a:endParaRPr>
          </a:p>
          <a:p>
            <a:pPr marL="800100" lvl="1" indent="-342900">
              <a:lnSpc>
                <a:spcPct val="115000"/>
              </a:lnSpc>
              <a:buSzPct val="105000"/>
              <a:buFont typeface="Wingdings 3" pitchFamily="18" charset="2"/>
              <a:buChar char=""/>
            </a:pPr>
            <a:r>
              <a:rPr lang="en-IN" dirty="0">
                <a:ea typeface="Calibri" panose="020F0502020204030204" pitchFamily="34" charset="0"/>
                <a:cs typeface="Times New Roman" panose="02020603050405020304" pitchFamily="18" charset="0"/>
              </a:rPr>
              <a:t>Hard hats to protect the head against injury from falling objects.</a:t>
            </a:r>
            <a:endParaRPr lang="en-US" sz="1600" dirty="0">
              <a:ea typeface="Calibri" panose="020F0502020204030204" pitchFamily="34" charset="0"/>
              <a:cs typeface="Times New Roman" panose="02020603050405020304" pitchFamily="18" charset="0"/>
            </a:endParaRPr>
          </a:p>
          <a:p>
            <a:pPr marL="800100" lvl="1" indent="-342900">
              <a:lnSpc>
                <a:spcPct val="115000"/>
              </a:lnSpc>
              <a:buSzPct val="105000"/>
              <a:buFont typeface="Wingdings 3" pitchFamily="18" charset="2"/>
              <a:buChar char=""/>
            </a:pPr>
            <a:r>
              <a:rPr lang="en-IN" dirty="0">
                <a:ea typeface="Calibri" panose="020F0502020204030204" pitchFamily="34" charset="0"/>
                <a:cs typeface="Times New Roman" panose="02020603050405020304" pitchFamily="18" charset="0"/>
              </a:rPr>
              <a:t>Safety boots to reduce the risk of foot injuries.</a:t>
            </a:r>
            <a:endParaRPr lang="en-US" sz="1600" dirty="0">
              <a:ea typeface="Calibri" panose="020F0502020204030204" pitchFamily="34" charset="0"/>
              <a:cs typeface="Times New Roman" panose="02020603050405020304" pitchFamily="18" charset="0"/>
            </a:endParaRPr>
          </a:p>
          <a:p>
            <a:pPr marL="800100" lvl="1" indent="-342900">
              <a:lnSpc>
                <a:spcPct val="115000"/>
              </a:lnSpc>
              <a:buSzPct val="105000"/>
              <a:buFont typeface="Wingdings 3" pitchFamily="18" charset="2"/>
              <a:buChar char=""/>
            </a:pPr>
            <a:r>
              <a:rPr lang="en-IN" dirty="0">
                <a:ea typeface="Calibri" panose="020F0502020204030204" pitchFamily="34" charset="0"/>
                <a:cs typeface="Times New Roman" panose="02020603050405020304" pitchFamily="18" charset="0"/>
              </a:rPr>
              <a:t>Respiratory protective equipment to protect the lungs against harmful Dusts and Vapours.</a:t>
            </a:r>
          </a:p>
        </p:txBody>
      </p:sp>
      <p:sp>
        <p:nvSpPr>
          <p:cNvPr id="8" name="Rectangle 2"/>
          <p:cNvSpPr txBox="1">
            <a:spLocks noChangeArrowheads="1"/>
          </p:cNvSpPr>
          <p:nvPr/>
        </p:nvSpPr>
        <p:spPr>
          <a:xfrm>
            <a:off x="381000" y="682625"/>
            <a:ext cx="8439150" cy="533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IN" altLang="en-US" sz="3200" noProof="1">
                <a:latin typeface="+mn-lt"/>
              </a:rPr>
              <a:t>HAZARD ELIMINATION &amp; CONTROL</a:t>
            </a:r>
          </a:p>
        </p:txBody>
      </p:sp>
      <p:pic>
        <p:nvPicPr>
          <p:cNvPr id="10" name="Picture 2" descr="Image result for ppe"/>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76399" y="4343400"/>
            <a:ext cx="5791201" cy="1947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045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631766"/>
            <a:ext cx="8229600" cy="6816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ABOUT PMG</a:t>
            </a:r>
            <a:endParaRPr lang="en-IN" sz="3200" dirty="0">
              <a:latin typeface="+mn-lt"/>
              <a:cs typeface="Arial" panose="020B0604020202020204" pitchFamily="34" charset="0"/>
            </a:endParaRPr>
          </a:p>
        </p:txBody>
      </p:sp>
      <p:sp>
        <p:nvSpPr>
          <p:cNvPr id="7" name="Rectangle 6"/>
          <p:cNvSpPr/>
          <p:nvPr/>
        </p:nvSpPr>
        <p:spPr>
          <a:xfrm>
            <a:off x="159027" y="1796133"/>
            <a:ext cx="8786190" cy="2585323"/>
          </a:xfrm>
          <a:prstGeom prst="rect">
            <a:avLst/>
          </a:prstGeom>
        </p:spPr>
        <p:txBody>
          <a:bodyPr wrap="square">
            <a:spAutoFit/>
          </a:bodyPr>
          <a:lstStyle/>
          <a:p>
            <a:pPr lvl="0" fontAlgn="base">
              <a:spcBef>
                <a:spcPct val="0"/>
              </a:spcBef>
              <a:spcAft>
                <a:spcPct val="0"/>
              </a:spcAft>
            </a:pPr>
            <a:r>
              <a:rPr lang="en-US" sz="1600" dirty="0">
                <a:ea typeface="Calibri" panose="020F0502020204030204" pitchFamily="34" charset="0"/>
                <a:cs typeface="Times New Roman" panose="02020603050405020304" pitchFamily="18" charset="0"/>
              </a:rPr>
              <a:t>At PMG, we deliver Engineering Design and Project Management scopes in Food and Beverage industry. Our team of design engineers and engineering executives has rich experience in Project Planning, Design, Execution and Commissioning with key competencies in areas like 3D Plant Design, Hygienic Engineering, and Project Management. Our safe-by-choice, result-oriented, and pro-active work-ethics allow us deliver work scopes meeting objectives, complete stakeholder alignment and first-time quality.</a:t>
            </a:r>
          </a:p>
          <a:p>
            <a:pPr lvl="0" fontAlgn="base">
              <a:spcBef>
                <a:spcPct val="0"/>
              </a:spcBef>
              <a:spcAft>
                <a:spcPct val="0"/>
              </a:spcAft>
            </a:pPr>
            <a:endParaRPr lang="en-US" sz="1600" dirty="0"/>
          </a:p>
          <a:p>
            <a:pPr lvl="0" fontAlgn="base">
              <a:spcBef>
                <a:spcPct val="0"/>
              </a:spcBef>
              <a:spcAft>
                <a:spcPct val="0"/>
              </a:spcAft>
            </a:pPr>
            <a:r>
              <a:rPr lang="en-US" b="1" dirty="0">
                <a:solidFill>
                  <a:srgbClr val="00B050"/>
                </a:solidFill>
                <a:ea typeface="Calibri" panose="020F0502020204030204" pitchFamily="34" charset="0"/>
                <a:cs typeface="Times New Roman" panose="02020603050405020304" pitchFamily="18" charset="0"/>
              </a:rPr>
              <a:t>PMG Knowledge Repository: </a:t>
            </a:r>
            <a:r>
              <a:rPr lang="en-US" b="1" dirty="0">
                <a:ea typeface="Calibri" panose="020F0502020204030204" pitchFamily="34" charset="0"/>
                <a:cs typeface="Times New Roman" panose="02020603050405020304" pitchFamily="18" charset="0"/>
              </a:rPr>
              <a:t>Targeted Knowledge Sharing &amp; Skill Development</a:t>
            </a:r>
            <a:endParaRPr lang="en-US" dirty="0"/>
          </a:p>
          <a:p>
            <a:pPr lvl="0" fontAlgn="base">
              <a:spcBef>
                <a:spcPct val="0"/>
              </a:spcBef>
              <a:spcAft>
                <a:spcPct val="0"/>
              </a:spcAft>
            </a:pPr>
            <a:r>
              <a:rPr lang="en-US" sz="1600" dirty="0">
                <a:ea typeface="Calibri" panose="020F0502020204030204" pitchFamily="34" charset="0"/>
                <a:cs typeface="Times New Roman" panose="02020603050405020304" pitchFamily="18" charset="0"/>
              </a:rPr>
              <a:t>Precise and focused training modules for the exhaustive set of people working in manufacturing industry, instilling qualities of self-belief, creative thinking &amp; widened perspective.</a:t>
            </a:r>
            <a:endParaRPr lang="en-US" sz="1600" dirty="0"/>
          </a:p>
          <a:p>
            <a:pPr lvl="0" fontAlgn="base">
              <a:spcBef>
                <a:spcPct val="0"/>
              </a:spcBef>
              <a:spcAft>
                <a:spcPct val="0"/>
              </a:spcAft>
            </a:pPr>
            <a:endParaRPr lang="en-US" sz="1600" dirty="0"/>
          </a:p>
        </p:txBody>
      </p:sp>
      <p:sp>
        <p:nvSpPr>
          <p:cNvPr id="8" name="Rectangle 7"/>
          <p:cNvSpPr/>
          <p:nvPr/>
        </p:nvSpPr>
        <p:spPr>
          <a:xfrm>
            <a:off x="159027" y="1313411"/>
            <a:ext cx="8786190" cy="584775"/>
          </a:xfrm>
          <a:prstGeom prst="rect">
            <a:avLst/>
          </a:prstGeom>
        </p:spPr>
        <p:txBody>
          <a:bodyPr wrap="square">
            <a:spAutoFit/>
          </a:bodyPr>
          <a:lstStyle/>
          <a:p>
            <a:pPr>
              <a:spcAft>
                <a:spcPts val="3300"/>
              </a:spcAft>
            </a:pPr>
            <a:r>
              <a:rPr lang="en-IN" sz="1600" b="1" dirty="0">
                <a:solidFill>
                  <a:srgbClr val="00B050"/>
                </a:solidFill>
                <a:ea typeface="Calibri" panose="020F0502020204030204" pitchFamily="34" charset="0"/>
                <a:cs typeface="Times New Roman" panose="02020603050405020304" pitchFamily="18" charset="0"/>
              </a:rPr>
              <a:t>“BUILDING FOOD FACTORIES WITH TOP QUALITY STANDARDS OF NESTLE, MONDELEZ,ABBOTT,    DANONE USING 3D DESIGN AND HYGIENIC ENGINEERING.”</a:t>
            </a:r>
            <a:endParaRPr lang="en-US" sz="1100" dirty="0">
              <a:effectLst/>
              <a:ea typeface="Calibri" panose="020F0502020204030204" pitchFamily="34" charset="0"/>
              <a:cs typeface="Times New Roman" panose="02020603050405020304" pitchFamily="18" charset="0"/>
            </a:endParaRPr>
          </a:p>
        </p:txBody>
      </p:sp>
      <p:sp>
        <p:nvSpPr>
          <p:cNvPr id="9" name="TextBox 8"/>
          <p:cNvSpPr txBox="1"/>
          <p:nvPr/>
        </p:nvSpPr>
        <p:spPr>
          <a:xfrm>
            <a:off x="602974" y="4279400"/>
            <a:ext cx="4041913" cy="2031325"/>
          </a:xfrm>
          <a:prstGeom prst="rect">
            <a:avLst/>
          </a:prstGeom>
          <a:noFill/>
        </p:spPr>
        <p:txBody>
          <a:bodyPr wrap="square" rtlCol="0">
            <a:spAutoFit/>
          </a:bodyPr>
          <a:lstStyle/>
          <a:p>
            <a:pPr marL="285750" indent="-285750">
              <a:buClr>
                <a:srgbClr val="00B050"/>
              </a:buClr>
              <a:buFont typeface="Webdings" panose="05030102010509060703" pitchFamily="18" charset="2"/>
              <a:buChar char=""/>
            </a:pPr>
            <a:r>
              <a:rPr lang="en-US" sz="1400" dirty="0">
                <a:solidFill>
                  <a:srgbClr val="00B050"/>
                </a:solidFill>
              </a:rPr>
              <a:t>Clear Learning Objectives</a:t>
            </a:r>
          </a:p>
          <a:p>
            <a:pPr>
              <a:buClr>
                <a:srgbClr val="00B050"/>
              </a:buClr>
            </a:pPr>
            <a:r>
              <a:rPr lang="en-US" sz="1400" dirty="0"/>
              <a:t>Focused approach to skill development and     knowledge sharing</a:t>
            </a:r>
          </a:p>
          <a:p>
            <a:pPr marL="285750" indent="-285750">
              <a:buClr>
                <a:srgbClr val="00B050"/>
              </a:buClr>
              <a:buFont typeface="Webdings" panose="05030102010509060703" pitchFamily="18" charset="2"/>
              <a:buChar char=""/>
            </a:pPr>
            <a:r>
              <a:rPr lang="en-US" sz="1400" dirty="0">
                <a:solidFill>
                  <a:srgbClr val="00B050"/>
                </a:solidFill>
              </a:rPr>
              <a:t>Progressive Evaluation</a:t>
            </a:r>
          </a:p>
          <a:p>
            <a:pPr>
              <a:buClr>
                <a:srgbClr val="00B050"/>
              </a:buClr>
            </a:pPr>
            <a:r>
              <a:rPr lang="en-US" sz="1400" dirty="0"/>
              <a:t>Gauging improvement on every step and keeping audience connected.</a:t>
            </a:r>
          </a:p>
          <a:p>
            <a:pPr marL="285750" indent="-285750">
              <a:buClr>
                <a:srgbClr val="00B050"/>
              </a:buClr>
              <a:buFont typeface="Webdings" panose="05030102010509060703" pitchFamily="18" charset="2"/>
              <a:buChar char=""/>
            </a:pPr>
            <a:r>
              <a:rPr lang="en-US" sz="1400" dirty="0">
                <a:solidFill>
                  <a:srgbClr val="00B050"/>
                </a:solidFill>
              </a:rPr>
              <a:t>After-training follow-ups</a:t>
            </a:r>
          </a:p>
          <a:p>
            <a:pPr>
              <a:buClr>
                <a:srgbClr val="00B050"/>
              </a:buClr>
            </a:pPr>
            <a:r>
              <a:rPr lang="en-US" sz="1400" dirty="0"/>
              <a:t>We systematically track differential progress of recipients after the training.</a:t>
            </a:r>
          </a:p>
        </p:txBody>
      </p:sp>
      <p:sp>
        <p:nvSpPr>
          <p:cNvPr id="13" name="TextBox 12"/>
          <p:cNvSpPr txBox="1"/>
          <p:nvPr/>
        </p:nvSpPr>
        <p:spPr>
          <a:xfrm>
            <a:off x="4644887" y="4279400"/>
            <a:ext cx="4041913" cy="2031325"/>
          </a:xfrm>
          <a:prstGeom prst="rect">
            <a:avLst/>
          </a:prstGeom>
          <a:noFill/>
        </p:spPr>
        <p:txBody>
          <a:bodyPr wrap="square" rtlCol="0">
            <a:spAutoFit/>
          </a:bodyPr>
          <a:lstStyle/>
          <a:p>
            <a:pPr marL="285750" indent="-285750">
              <a:buClr>
                <a:srgbClr val="00B050"/>
              </a:buClr>
              <a:buFont typeface="Webdings" panose="05030102010509060703" pitchFamily="18" charset="2"/>
              <a:buChar char=""/>
            </a:pPr>
            <a:r>
              <a:rPr lang="en-US" sz="1400" dirty="0">
                <a:solidFill>
                  <a:srgbClr val="00B050"/>
                </a:solidFill>
              </a:rPr>
              <a:t>Audience Specific Approach</a:t>
            </a:r>
          </a:p>
          <a:p>
            <a:pPr>
              <a:buClr>
                <a:srgbClr val="00B050"/>
              </a:buClr>
            </a:pPr>
            <a:r>
              <a:rPr lang="en-US" sz="1400" dirty="0"/>
              <a:t>Programs are fine-tuned to the ability and interests of the recipients.</a:t>
            </a:r>
          </a:p>
          <a:p>
            <a:pPr marL="285750" indent="-285750">
              <a:buClr>
                <a:srgbClr val="00B050"/>
              </a:buClr>
              <a:buFont typeface="Webdings" panose="05030102010509060703" pitchFamily="18" charset="2"/>
              <a:buChar char=""/>
            </a:pPr>
            <a:r>
              <a:rPr lang="en-US" sz="1400" dirty="0">
                <a:solidFill>
                  <a:srgbClr val="00B050"/>
                </a:solidFill>
              </a:rPr>
              <a:t>Multiple Awe-moments</a:t>
            </a:r>
          </a:p>
          <a:p>
            <a:pPr>
              <a:buClr>
                <a:srgbClr val="00B050"/>
              </a:buClr>
            </a:pPr>
            <a:r>
              <a:rPr lang="en-US" sz="1400" dirty="0"/>
              <a:t>Awe-moments are refreshing and increase receptivity many-fold.</a:t>
            </a:r>
          </a:p>
          <a:p>
            <a:pPr marL="285750" indent="-285750">
              <a:buClr>
                <a:srgbClr val="00B050"/>
              </a:buClr>
              <a:buFont typeface="Webdings" panose="05030102010509060703" pitchFamily="18" charset="2"/>
              <a:buChar char=""/>
            </a:pPr>
            <a:r>
              <a:rPr lang="en-US" sz="1400" dirty="0">
                <a:solidFill>
                  <a:srgbClr val="00B050"/>
                </a:solidFill>
              </a:rPr>
              <a:t>Seasoned Trainers</a:t>
            </a:r>
          </a:p>
          <a:p>
            <a:pPr>
              <a:buClr>
                <a:srgbClr val="00B050"/>
              </a:buClr>
            </a:pPr>
            <a:r>
              <a:rPr lang="en-US" sz="1400" dirty="0"/>
              <a:t>PMG trainers are subject matter experts with substantial work experience.</a:t>
            </a:r>
          </a:p>
        </p:txBody>
      </p:sp>
    </p:spTree>
    <p:extLst>
      <p:ext uri="{BB962C8B-B14F-4D97-AF65-F5344CB8AC3E}">
        <p14:creationId xmlns:p14="http://schemas.microsoft.com/office/powerpoint/2010/main" val="3862601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413092"/>
            <a:ext cx="8686800" cy="376238"/>
          </a:xfrm>
          <a:prstGeom prst="rect">
            <a:avLst/>
          </a:prstGeom>
          <a:solidFill>
            <a:srgbClr val="99003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L="342900" indent="-342900">
              <a:lnSpc>
                <a:spcPct val="115000"/>
              </a:lnSpc>
              <a:buSzPct val="105000"/>
            </a:pPr>
            <a:endParaRPr lang="en-US" sz="2000" b="1" dirty="0">
              <a:solidFill>
                <a:schemeClr val="bg1"/>
              </a:solidFill>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228600" y="1789330"/>
            <a:ext cx="8686800" cy="4687669"/>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a:lnSpc>
                <a:spcPct val="115000"/>
              </a:lnSpc>
              <a:buSzPct val="105000"/>
              <a:buFont typeface="Wingdings 3" pitchFamily="18" charset="2"/>
              <a:buChar char="p"/>
            </a:pPr>
            <a:r>
              <a:rPr lang="en-IN" b="1" dirty="0">
                <a:ea typeface="Calibri" panose="020F0502020204030204" pitchFamily="34" charset="0"/>
                <a:cs typeface="Times New Roman" panose="02020603050405020304" pitchFamily="18" charset="0"/>
              </a:rPr>
              <a:t> </a:t>
            </a:r>
            <a:r>
              <a:rPr lang="en-IN" dirty="0">
                <a:ea typeface="Calibri" panose="020F0502020204030204" pitchFamily="34" charset="0"/>
                <a:cs typeface="Times New Roman" panose="02020603050405020304" pitchFamily="18" charset="0"/>
              </a:rPr>
              <a:t>Hazard assessment </a:t>
            </a:r>
            <a:endParaRPr lang="en-US" sz="1600" dirty="0">
              <a:ea typeface="Calibri" panose="020F0502020204030204" pitchFamily="34" charset="0"/>
              <a:cs typeface="Times New Roman" panose="02020603050405020304" pitchFamily="18" charset="0"/>
            </a:endParaRPr>
          </a:p>
          <a:p>
            <a:pPr marL="800100" lvl="1" indent="-342900">
              <a:lnSpc>
                <a:spcPct val="115000"/>
              </a:lnSpc>
              <a:buSzPct val="105000"/>
              <a:buFont typeface="Wingdings 3" pitchFamily="18" charset="2"/>
              <a:buChar char=""/>
            </a:pPr>
            <a:r>
              <a:rPr lang="en-IN" dirty="0">
                <a:ea typeface="Calibri" panose="020F0502020204030204" pitchFamily="34" charset="0"/>
                <a:cs typeface="Times New Roman" panose="02020603050405020304" pitchFamily="18" charset="0"/>
              </a:rPr>
              <a:t>The severity of the hazard.</a:t>
            </a:r>
            <a:endParaRPr lang="en-US" sz="1600" dirty="0">
              <a:ea typeface="Calibri" panose="020F0502020204030204" pitchFamily="34" charset="0"/>
              <a:cs typeface="Times New Roman" panose="02020603050405020304" pitchFamily="18" charset="0"/>
            </a:endParaRPr>
          </a:p>
          <a:p>
            <a:pPr marL="800100" lvl="1" indent="-342900">
              <a:lnSpc>
                <a:spcPct val="115000"/>
              </a:lnSpc>
              <a:buSzPct val="105000"/>
              <a:buFont typeface="Wingdings 3" pitchFamily="18" charset="2"/>
              <a:buChar char=""/>
            </a:pPr>
            <a:r>
              <a:rPr lang="en-IN" dirty="0">
                <a:ea typeface="Calibri" panose="020F0502020204030204" pitchFamily="34" charset="0"/>
                <a:cs typeface="Times New Roman" panose="02020603050405020304" pitchFamily="18" charset="0"/>
              </a:rPr>
              <a:t>The complexity of the causes.</a:t>
            </a:r>
            <a:endParaRPr lang="en-US" sz="1600" dirty="0">
              <a:ea typeface="Calibri" panose="020F0502020204030204" pitchFamily="34" charset="0"/>
              <a:cs typeface="Times New Roman" panose="02020603050405020304" pitchFamily="18" charset="0"/>
            </a:endParaRPr>
          </a:p>
          <a:p>
            <a:pPr marL="800100" lvl="1" indent="-342900">
              <a:lnSpc>
                <a:spcPct val="115000"/>
              </a:lnSpc>
              <a:buSzPct val="105000"/>
              <a:buFont typeface="Wingdings 3" pitchFamily="18" charset="2"/>
              <a:buChar char=""/>
            </a:pPr>
            <a:r>
              <a:rPr lang="en-IN" dirty="0">
                <a:ea typeface="Calibri" panose="020F0502020204030204" pitchFamily="34" charset="0"/>
                <a:cs typeface="Times New Roman" panose="02020603050405020304" pitchFamily="18" charset="0"/>
              </a:rPr>
              <a:t>Future changes to the work site or process.</a:t>
            </a:r>
            <a:endParaRPr lang="en-US" sz="1600" dirty="0">
              <a:ea typeface="Calibri" panose="020F0502020204030204" pitchFamily="34" charset="0"/>
              <a:cs typeface="Times New Roman" panose="02020603050405020304" pitchFamily="18" charset="0"/>
            </a:endParaRPr>
          </a:p>
          <a:p>
            <a:pPr marL="800100" lvl="1" indent="-342900">
              <a:lnSpc>
                <a:spcPct val="115000"/>
              </a:lnSpc>
              <a:buSzPct val="105000"/>
              <a:buFont typeface="Wingdings 3" pitchFamily="18" charset="2"/>
              <a:buChar char=""/>
            </a:pPr>
            <a:r>
              <a:rPr lang="en-IN" dirty="0">
                <a:ea typeface="Calibri" panose="020F0502020204030204" pitchFamily="34" charset="0"/>
                <a:cs typeface="Times New Roman" panose="02020603050405020304" pitchFamily="18" charset="0"/>
              </a:rPr>
              <a:t>Persons affected – higher priority when more people are affected by a hazard.</a:t>
            </a:r>
            <a:endParaRPr lang="en-US" sz="1600" dirty="0">
              <a:ea typeface="Calibri" panose="020F0502020204030204" pitchFamily="34" charset="0"/>
              <a:cs typeface="Times New Roman" panose="02020603050405020304" pitchFamily="18" charset="0"/>
            </a:endParaRPr>
          </a:p>
          <a:p>
            <a:pPr marL="800100" lvl="1" indent="-342900">
              <a:lnSpc>
                <a:spcPct val="115000"/>
              </a:lnSpc>
              <a:buSzPct val="105000"/>
              <a:buFont typeface="Wingdings 3" pitchFamily="18" charset="2"/>
              <a:buChar char=""/>
            </a:pPr>
            <a:r>
              <a:rPr lang="en-IN" dirty="0">
                <a:ea typeface="Calibri" panose="020F0502020204030204" pitchFamily="34" charset="0"/>
                <a:cs typeface="Times New Roman" panose="02020603050405020304" pitchFamily="18" charset="0"/>
              </a:rPr>
              <a:t>Multiple hazards – higher priority when a job or process exposes the workers</a:t>
            </a:r>
            <a:endParaRPr lang="en-US" sz="1600" dirty="0">
              <a:ea typeface="Calibri" panose="020F0502020204030204" pitchFamily="34" charset="0"/>
              <a:cs typeface="Times New Roman" panose="02020603050405020304" pitchFamily="18" charset="0"/>
            </a:endParaRPr>
          </a:p>
          <a:p>
            <a:pPr>
              <a:lnSpc>
                <a:spcPct val="115000"/>
              </a:lnSpc>
              <a:buSzPct val="105000"/>
              <a:buFont typeface="Wingdings 3" pitchFamily="18" charset="2"/>
              <a:buChar char="p"/>
            </a:pPr>
            <a:r>
              <a:rPr lang="en-IN" dirty="0">
                <a:ea typeface="Calibri" panose="020F0502020204030204" pitchFamily="34" charset="0"/>
                <a:cs typeface="Times New Roman" panose="02020603050405020304" pitchFamily="18" charset="0"/>
              </a:rPr>
              <a:t> Involved to multiple hazards.</a:t>
            </a:r>
            <a:endParaRPr lang="en-US" sz="1600" dirty="0">
              <a:ea typeface="Calibri" panose="020F0502020204030204" pitchFamily="34" charset="0"/>
              <a:cs typeface="Times New Roman" panose="02020603050405020304" pitchFamily="18" charset="0"/>
            </a:endParaRPr>
          </a:p>
          <a:p>
            <a:pPr marL="800100" lvl="1" indent="-342900">
              <a:lnSpc>
                <a:spcPct val="115000"/>
              </a:lnSpc>
              <a:buSzPct val="105000"/>
              <a:buFont typeface="Wingdings 3" pitchFamily="18" charset="2"/>
              <a:buChar char=""/>
            </a:pPr>
            <a:r>
              <a:rPr lang="en-IN" dirty="0">
                <a:ea typeface="Calibri" panose="020F0502020204030204" pitchFamily="34" charset="0"/>
                <a:cs typeface="Times New Roman" panose="02020603050405020304" pitchFamily="18" charset="0"/>
              </a:rPr>
              <a:t>Lost days – higher priority for a job that has a high number of lost days</a:t>
            </a:r>
            <a:r>
              <a:rPr lang="en-IN" b="1" dirty="0">
                <a:ea typeface="Calibri" panose="020F0502020204030204" pitchFamily="34" charset="0"/>
                <a:cs typeface="Times New Roman" panose="02020603050405020304" pitchFamily="18" charset="0"/>
              </a:rPr>
              <a:t>.</a:t>
            </a:r>
            <a:endParaRPr lang="en-IN"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381000" y="682625"/>
            <a:ext cx="8439150" cy="533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IN" altLang="en-US" sz="3200" noProof="1">
                <a:latin typeface="+mn-lt"/>
              </a:rPr>
              <a:t>HAZARD ELIMINATION &amp; CONTROL</a:t>
            </a:r>
          </a:p>
        </p:txBody>
      </p:sp>
      <p:pic>
        <p:nvPicPr>
          <p:cNvPr id="9" name="Picture 2" descr="Image result for HAZARD ASSESSMENT"/>
          <p:cNvPicPr>
            <a:picLocks noChangeAspect="1" noChangeArrowheads="1"/>
          </p:cNvPicPr>
          <p:nvPr/>
        </p:nvPicPr>
        <p:blipFill>
          <a:blip r:embed="rId2" cstate="print">
            <a:clrChange>
              <a:clrFrom>
                <a:srgbClr val="FCFEFD"/>
              </a:clrFrom>
              <a:clrTo>
                <a:srgbClr val="FCFEFD">
                  <a:alpha val="0"/>
                </a:srgbClr>
              </a:clrTo>
            </a:clrChange>
            <a:extLst>
              <a:ext uri="{28A0092B-C50C-407E-A947-70E740481C1C}">
                <a14:useLocalDpi xmlns:a14="http://schemas.microsoft.com/office/drawing/2010/main" val="0"/>
              </a:ext>
            </a:extLst>
          </a:blip>
          <a:srcRect/>
          <a:stretch>
            <a:fillRect/>
          </a:stretch>
        </p:blipFill>
        <p:spPr bwMode="auto">
          <a:xfrm>
            <a:off x="6252600" y="4267200"/>
            <a:ext cx="256755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836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730B1E-53B0-4646-8E61-6A0330F71A0A}"/>
              </a:ext>
            </a:extLst>
          </p:cNvPr>
          <p:cNvPicPr>
            <a:picLocks noChangeAspect="1"/>
          </p:cNvPicPr>
          <p:nvPr/>
        </p:nvPicPr>
        <p:blipFill rotWithShape="1">
          <a:blip r:embed="rId3"/>
          <a:srcRect b="58920"/>
          <a:stretch/>
        </p:blipFill>
        <p:spPr>
          <a:xfrm>
            <a:off x="1406768" y="928148"/>
            <a:ext cx="6330462" cy="3534393"/>
          </a:xfrm>
          <a:prstGeom prst="rect">
            <a:avLst/>
          </a:prstGeom>
        </p:spPr>
      </p:pic>
      <p:pic>
        <p:nvPicPr>
          <p:cNvPr id="4" name="Picture 3">
            <a:extLst>
              <a:ext uri="{FF2B5EF4-FFF2-40B4-BE49-F238E27FC236}">
                <a16:creationId xmlns:a16="http://schemas.microsoft.com/office/drawing/2014/main" id="{5798C835-DF88-40D4-9590-F27BD73B6781}"/>
              </a:ext>
            </a:extLst>
          </p:cNvPr>
          <p:cNvPicPr>
            <a:picLocks noChangeAspect="1"/>
          </p:cNvPicPr>
          <p:nvPr/>
        </p:nvPicPr>
        <p:blipFill rotWithShape="1">
          <a:blip r:embed="rId3"/>
          <a:srcRect t="48943" r="4993" b="27857"/>
          <a:stretch/>
        </p:blipFill>
        <p:spPr>
          <a:xfrm>
            <a:off x="140676" y="4953158"/>
            <a:ext cx="4431323" cy="1429380"/>
          </a:xfrm>
          <a:prstGeom prst="rect">
            <a:avLst/>
          </a:prstGeom>
        </p:spPr>
      </p:pic>
      <p:pic>
        <p:nvPicPr>
          <p:cNvPr id="5" name="Picture 4">
            <a:extLst>
              <a:ext uri="{FF2B5EF4-FFF2-40B4-BE49-F238E27FC236}">
                <a16:creationId xmlns:a16="http://schemas.microsoft.com/office/drawing/2014/main" id="{E576D916-2B9B-4D55-A6C5-D5E4D3EF4F6D}"/>
              </a:ext>
            </a:extLst>
          </p:cNvPr>
          <p:cNvPicPr>
            <a:picLocks noChangeAspect="1"/>
          </p:cNvPicPr>
          <p:nvPr/>
        </p:nvPicPr>
        <p:blipFill rotWithShape="1">
          <a:blip r:embed="rId3"/>
          <a:srcRect t="73145" b="4308"/>
          <a:stretch/>
        </p:blipFill>
        <p:spPr>
          <a:xfrm>
            <a:off x="4571999" y="4953158"/>
            <a:ext cx="4431323" cy="1429380"/>
          </a:xfrm>
          <a:prstGeom prst="rect">
            <a:avLst/>
          </a:prstGeom>
        </p:spPr>
      </p:pic>
      <p:sp>
        <p:nvSpPr>
          <p:cNvPr id="2" name="Rectangle 1">
            <a:extLst>
              <a:ext uri="{FF2B5EF4-FFF2-40B4-BE49-F238E27FC236}">
                <a16:creationId xmlns:a16="http://schemas.microsoft.com/office/drawing/2014/main" id="{A5C249ED-D29B-4DCC-8AF3-E2460BF5C784}"/>
              </a:ext>
            </a:extLst>
          </p:cNvPr>
          <p:cNvSpPr/>
          <p:nvPr/>
        </p:nvSpPr>
        <p:spPr>
          <a:xfrm>
            <a:off x="3706217" y="4573637"/>
            <a:ext cx="1731567" cy="373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15" dirty="0">
                <a:solidFill>
                  <a:srgbClr val="00B050"/>
                </a:solidFill>
              </a:rPr>
              <a:t>Our Clients</a:t>
            </a:r>
          </a:p>
        </p:txBody>
      </p:sp>
    </p:spTree>
    <p:extLst>
      <p:ext uri="{BB962C8B-B14F-4D97-AF65-F5344CB8AC3E}">
        <p14:creationId xmlns:p14="http://schemas.microsoft.com/office/powerpoint/2010/main" val="1266030354"/>
      </p:ext>
    </p:extLst>
  </p:cSld>
  <p:clrMapOvr>
    <a:masterClrMapping/>
  </p:clrMapOvr>
  <mc:AlternateContent xmlns:mc="http://schemas.openxmlformats.org/markup-compatibility/2006" xmlns:p14="http://schemas.microsoft.com/office/powerpoint/2010/main">
    <mc:Choice Requires="p14">
      <p:transition spd="slow" p14:dur="2000" advTm="10822"/>
    </mc:Choice>
    <mc:Fallback xmlns="">
      <p:transition spd="slow" advTm="1082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682625"/>
            <a:ext cx="8439150" cy="533400"/>
          </a:xfrm>
        </p:spPr>
        <p:txBody>
          <a:bodyPr>
            <a:noAutofit/>
          </a:bodyPr>
          <a:lstStyle/>
          <a:p>
            <a:pPr eaLnBrk="1" hangingPunct="1"/>
            <a:r>
              <a:rPr lang="en-IN" altLang="en-US" sz="3200" noProof="1">
                <a:latin typeface="+mn-lt"/>
              </a:rPr>
              <a:t>AGENDA</a:t>
            </a:r>
          </a:p>
        </p:txBody>
      </p:sp>
      <p:sp>
        <p:nvSpPr>
          <p:cNvPr id="4100" name="Rectangle 51"/>
          <p:cNvSpPr>
            <a:spLocks noChangeArrowheads="1"/>
          </p:cNvSpPr>
          <p:nvPr/>
        </p:nvSpPr>
        <p:spPr bwMode="gray">
          <a:xfrm>
            <a:off x="323850" y="1555750"/>
            <a:ext cx="733425" cy="735013"/>
          </a:xfrm>
          <a:prstGeom prst="rect">
            <a:avLst/>
          </a:prstGeom>
          <a:solidFill>
            <a:srgbClr val="990033"/>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3200" b="1" noProof="1">
                <a:solidFill>
                  <a:schemeClr val="bg1"/>
                </a:solidFill>
              </a:rPr>
              <a:t>1</a:t>
            </a:r>
          </a:p>
        </p:txBody>
      </p:sp>
      <p:sp>
        <p:nvSpPr>
          <p:cNvPr id="4101" name="Rectangle 52"/>
          <p:cNvSpPr>
            <a:spLocks noChangeArrowheads="1"/>
          </p:cNvSpPr>
          <p:nvPr/>
        </p:nvSpPr>
        <p:spPr bwMode="gray">
          <a:xfrm>
            <a:off x="1201738" y="1555750"/>
            <a:ext cx="7618412" cy="735013"/>
          </a:xfrm>
          <a:prstGeom prst="rect">
            <a:avLst/>
          </a:prstGeom>
          <a:gradFill rotWithShape="1">
            <a:gsLst>
              <a:gs pos="0">
                <a:srgbClr val="FFFFFF"/>
              </a:gs>
              <a:gs pos="100000">
                <a:srgbClr val="EAEAEA"/>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eaLnBrk="1" hangingPunct="1">
              <a:spcAft>
                <a:spcPct val="20000"/>
              </a:spcAft>
            </a:pPr>
            <a:r>
              <a:rPr lang="en-IN" altLang="en-US" sz="2000" noProof="1"/>
              <a:t>The Occupational Health &amp; Safety Act</a:t>
            </a:r>
          </a:p>
        </p:txBody>
      </p:sp>
      <p:sp>
        <p:nvSpPr>
          <p:cNvPr id="4102" name="Rectangle 53"/>
          <p:cNvSpPr>
            <a:spLocks noChangeArrowheads="1"/>
          </p:cNvSpPr>
          <p:nvPr/>
        </p:nvSpPr>
        <p:spPr bwMode="gray">
          <a:xfrm>
            <a:off x="323850" y="2436813"/>
            <a:ext cx="733425" cy="735012"/>
          </a:xfrm>
          <a:prstGeom prst="rect">
            <a:avLst/>
          </a:prstGeom>
          <a:solidFill>
            <a:srgbClr val="990033"/>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3200" b="1" noProof="1">
                <a:solidFill>
                  <a:schemeClr val="bg1"/>
                </a:solidFill>
              </a:rPr>
              <a:t>2</a:t>
            </a:r>
          </a:p>
        </p:txBody>
      </p:sp>
      <p:sp>
        <p:nvSpPr>
          <p:cNvPr id="4103" name="Rectangle 54"/>
          <p:cNvSpPr>
            <a:spLocks noChangeArrowheads="1"/>
          </p:cNvSpPr>
          <p:nvPr/>
        </p:nvSpPr>
        <p:spPr bwMode="gray">
          <a:xfrm>
            <a:off x="1201738" y="2436813"/>
            <a:ext cx="7618412" cy="735012"/>
          </a:xfrm>
          <a:prstGeom prst="rect">
            <a:avLst/>
          </a:prstGeom>
          <a:gradFill rotWithShape="1">
            <a:gsLst>
              <a:gs pos="0">
                <a:srgbClr val="FFFFFF"/>
              </a:gs>
              <a:gs pos="100000">
                <a:srgbClr val="EAEAEA"/>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eaLnBrk="1" hangingPunct="1">
              <a:spcAft>
                <a:spcPct val="20000"/>
              </a:spcAft>
            </a:pPr>
            <a:r>
              <a:rPr lang="en-US" altLang="en-US" sz="2000" noProof="1"/>
              <a:t>Employer Responsblity.</a:t>
            </a:r>
            <a:endParaRPr lang="en-IN" altLang="en-US" sz="2000" noProof="1"/>
          </a:p>
        </p:txBody>
      </p:sp>
      <p:sp>
        <p:nvSpPr>
          <p:cNvPr id="4104" name="Rectangle 55"/>
          <p:cNvSpPr>
            <a:spLocks noChangeArrowheads="1"/>
          </p:cNvSpPr>
          <p:nvPr/>
        </p:nvSpPr>
        <p:spPr bwMode="gray">
          <a:xfrm>
            <a:off x="323850" y="3314700"/>
            <a:ext cx="733425" cy="735013"/>
          </a:xfrm>
          <a:prstGeom prst="rect">
            <a:avLst/>
          </a:prstGeom>
          <a:solidFill>
            <a:srgbClr val="990033"/>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3200" b="1" noProof="1">
                <a:solidFill>
                  <a:schemeClr val="bg1"/>
                </a:solidFill>
              </a:rPr>
              <a:t>3</a:t>
            </a:r>
          </a:p>
        </p:txBody>
      </p:sp>
      <p:sp>
        <p:nvSpPr>
          <p:cNvPr id="4105" name="Rectangle 56"/>
          <p:cNvSpPr>
            <a:spLocks noChangeArrowheads="1"/>
          </p:cNvSpPr>
          <p:nvPr/>
        </p:nvSpPr>
        <p:spPr bwMode="gray">
          <a:xfrm>
            <a:off x="1201738" y="3314700"/>
            <a:ext cx="7618412" cy="735013"/>
          </a:xfrm>
          <a:prstGeom prst="rect">
            <a:avLst/>
          </a:prstGeom>
          <a:gradFill rotWithShape="1">
            <a:gsLst>
              <a:gs pos="0">
                <a:srgbClr val="FFFFFF"/>
              </a:gs>
              <a:gs pos="100000">
                <a:srgbClr val="EAEAEA"/>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eaLnBrk="1" hangingPunct="1">
              <a:spcAft>
                <a:spcPct val="20000"/>
              </a:spcAft>
            </a:pPr>
            <a:r>
              <a:rPr lang="en-IN" altLang="en-US" sz="2000" noProof="1"/>
              <a:t>Method of Hazard Assesments.</a:t>
            </a:r>
          </a:p>
        </p:txBody>
      </p:sp>
      <p:sp>
        <p:nvSpPr>
          <p:cNvPr id="4106" name="Rectangle 57"/>
          <p:cNvSpPr>
            <a:spLocks noChangeArrowheads="1"/>
          </p:cNvSpPr>
          <p:nvPr/>
        </p:nvSpPr>
        <p:spPr bwMode="gray">
          <a:xfrm>
            <a:off x="323850" y="4192588"/>
            <a:ext cx="733425" cy="735012"/>
          </a:xfrm>
          <a:prstGeom prst="rect">
            <a:avLst/>
          </a:prstGeom>
          <a:solidFill>
            <a:srgbClr val="990033"/>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3200" b="1" noProof="1">
                <a:solidFill>
                  <a:schemeClr val="bg1"/>
                </a:solidFill>
              </a:rPr>
              <a:t>4</a:t>
            </a:r>
          </a:p>
        </p:txBody>
      </p:sp>
      <p:sp>
        <p:nvSpPr>
          <p:cNvPr id="4107" name="Rectangle 58"/>
          <p:cNvSpPr>
            <a:spLocks noChangeArrowheads="1"/>
          </p:cNvSpPr>
          <p:nvPr/>
        </p:nvSpPr>
        <p:spPr bwMode="gray">
          <a:xfrm>
            <a:off x="1201738" y="4192588"/>
            <a:ext cx="7618412" cy="735012"/>
          </a:xfrm>
          <a:prstGeom prst="rect">
            <a:avLst/>
          </a:prstGeom>
          <a:gradFill rotWithShape="1">
            <a:gsLst>
              <a:gs pos="0">
                <a:srgbClr val="FFFFFF"/>
              </a:gs>
              <a:gs pos="100000">
                <a:srgbClr val="EAEAEA"/>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eaLnBrk="1" hangingPunct="1">
              <a:spcAft>
                <a:spcPct val="20000"/>
              </a:spcAft>
            </a:pPr>
            <a:r>
              <a:rPr lang="en-IN" altLang="en-US" sz="2000" noProof="1"/>
              <a:t>Hazard Assesment Benifits. </a:t>
            </a:r>
          </a:p>
        </p:txBody>
      </p:sp>
      <p:sp>
        <p:nvSpPr>
          <p:cNvPr id="4108" name="Rectangle 59"/>
          <p:cNvSpPr>
            <a:spLocks noChangeArrowheads="1"/>
          </p:cNvSpPr>
          <p:nvPr/>
        </p:nvSpPr>
        <p:spPr bwMode="gray">
          <a:xfrm>
            <a:off x="323850" y="5067300"/>
            <a:ext cx="733425" cy="735013"/>
          </a:xfrm>
          <a:prstGeom prst="rect">
            <a:avLst/>
          </a:prstGeom>
          <a:solidFill>
            <a:srgbClr val="990033"/>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3200" b="1" noProof="1">
                <a:solidFill>
                  <a:schemeClr val="bg1"/>
                </a:solidFill>
              </a:rPr>
              <a:t>5</a:t>
            </a:r>
          </a:p>
        </p:txBody>
      </p:sp>
      <p:sp>
        <p:nvSpPr>
          <p:cNvPr id="4109" name="Rectangle 60"/>
          <p:cNvSpPr>
            <a:spLocks noChangeArrowheads="1"/>
          </p:cNvSpPr>
          <p:nvPr/>
        </p:nvSpPr>
        <p:spPr bwMode="gray">
          <a:xfrm>
            <a:off x="1201738" y="5067300"/>
            <a:ext cx="7618412" cy="735013"/>
          </a:xfrm>
          <a:prstGeom prst="rect">
            <a:avLst/>
          </a:prstGeom>
          <a:gradFill rotWithShape="1">
            <a:gsLst>
              <a:gs pos="0">
                <a:srgbClr val="FFFFFF"/>
              </a:gs>
              <a:gs pos="100000">
                <a:srgbClr val="EAEAEA"/>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eaLnBrk="1" hangingPunct="1">
              <a:spcAft>
                <a:spcPct val="20000"/>
              </a:spcAft>
            </a:pPr>
            <a:r>
              <a:rPr lang="en-IN" altLang="en-US" sz="2000" noProof="1"/>
              <a:t>Hazard Elimination &amp; Control.</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413092"/>
            <a:ext cx="8686800" cy="376238"/>
          </a:xfrm>
          <a:prstGeom prst="rect">
            <a:avLst/>
          </a:prstGeom>
          <a:solidFill>
            <a:srgbClr val="99003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L="285750" indent="-285750">
              <a:spcBef>
                <a:spcPts val="0"/>
              </a:spcBef>
              <a:spcAft>
                <a:spcPts val="0"/>
              </a:spcAft>
              <a:buSzPct val="105000"/>
              <a:defRPr/>
            </a:pPr>
            <a:endParaRPr lang="en-US" dirty="0">
              <a:solidFill>
                <a:srgbClr val="000000"/>
              </a:solidFill>
              <a:latin typeface="Arial" panose="020B0604020202020204" pitchFamily="34" charset="0"/>
              <a:ea typeface="Calibri" panose="020F0502020204030204" pitchFamily="34" charset="0"/>
            </a:endParaRPr>
          </a:p>
        </p:txBody>
      </p:sp>
      <p:sp>
        <p:nvSpPr>
          <p:cNvPr id="7" name="Rectangle 6"/>
          <p:cNvSpPr>
            <a:spLocks noChangeArrowheads="1"/>
          </p:cNvSpPr>
          <p:nvPr/>
        </p:nvSpPr>
        <p:spPr bwMode="gray">
          <a:xfrm>
            <a:off x="228600" y="1789330"/>
            <a:ext cx="8686800" cy="4727139"/>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lvl="0">
              <a:buSzPct val="105000"/>
              <a:buFont typeface="Wingdings 3" pitchFamily="18" charset="2"/>
              <a:buChar char="p"/>
            </a:pPr>
            <a:r>
              <a:rPr lang="en-IN" dirty="0"/>
              <a:t>The Occupational Health and Safety Act, amended in December 2002, incorporate the Occupational Health and Safety Regulation and Code.</a:t>
            </a:r>
          </a:p>
          <a:p>
            <a:pPr lvl="0">
              <a:buSzPct val="105000"/>
              <a:buFont typeface="Wingdings 3" pitchFamily="18" charset="2"/>
              <a:buChar char="p"/>
            </a:pPr>
            <a:r>
              <a:rPr lang="en-IN" dirty="0"/>
              <a:t>The Regulation came into effect as of March 2003 and the Code was released in October 2003 with an enforcement date of April 30, 2004. </a:t>
            </a:r>
          </a:p>
        </p:txBody>
      </p:sp>
      <p:sp>
        <p:nvSpPr>
          <p:cNvPr id="8" name="Rectangle 2"/>
          <p:cNvSpPr txBox="1">
            <a:spLocks noChangeArrowheads="1"/>
          </p:cNvSpPr>
          <p:nvPr/>
        </p:nvSpPr>
        <p:spPr>
          <a:xfrm>
            <a:off x="381000" y="682625"/>
            <a:ext cx="8439150" cy="533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IN" altLang="en-US" sz="3200" noProof="1"/>
              <a:t>THE OCCUPATIONAL HEALTH &amp; SAFETY ACT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413092"/>
            <a:ext cx="8686800" cy="376238"/>
          </a:xfrm>
          <a:prstGeom prst="rect">
            <a:avLst/>
          </a:prstGeom>
          <a:solidFill>
            <a:srgbClr val="99003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L="285750" indent="-285750">
              <a:spcBef>
                <a:spcPts val="0"/>
              </a:spcBef>
              <a:spcAft>
                <a:spcPts val="0"/>
              </a:spcAft>
              <a:buSzPct val="105000"/>
              <a:defRPr/>
            </a:pPr>
            <a:endParaRPr lang="en-US" dirty="0">
              <a:solidFill>
                <a:srgbClr val="000000"/>
              </a:solidFill>
              <a:latin typeface="Arial" panose="020B0604020202020204" pitchFamily="34" charset="0"/>
              <a:ea typeface="Calibri" panose="020F0502020204030204" pitchFamily="34" charset="0"/>
            </a:endParaRPr>
          </a:p>
        </p:txBody>
      </p:sp>
      <p:sp>
        <p:nvSpPr>
          <p:cNvPr id="7" name="Rectangle 6"/>
          <p:cNvSpPr>
            <a:spLocks noChangeArrowheads="1"/>
          </p:cNvSpPr>
          <p:nvPr/>
        </p:nvSpPr>
        <p:spPr bwMode="gray">
          <a:xfrm>
            <a:off x="228600" y="1789330"/>
            <a:ext cx="8686800" cy="4687669"/>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marR="0" lvl="0" indent="-285750">
              <a:lnSpc>
                <a:spcPct val="115000"/>
              </a:lnSpc>
              <a:spcBef>
                <a:spcPts val="0"/>
              </a:spcBef>
              <a:spcAft>
                <a:spcPts val="0"/>
              </a:spcAft>
              <a:buSzPct val="105000"/>
              <a:buFont typeface="Wingdings 3" pitchFamily="18" charset="2"/>
              <a:buChar char="p"/>
            </a:pPr>
            <a:r>
              <a:rPr lang="en-IN" dirty="0">
                <a:ea typeface="Calibri" panose="020F0502020204030204" pitchFamily="34" charset="0"/>
                <a:cs typeface="Times New Roman" panose="02020603050405020304" pitchFamily="18" charset="0"/>
              </a:rPr>
              <a:t>Assess a work site and identify existing or potential hazards before work begins at the work site.</a:t>
            </a:r>
          </a:p>
          <a:p>
            <a:pPr marL="285750" marR="0" lvl="0" indent="-285750">
              <a:lnSpc>
                <a:spcPct val="115000"/>
              </a:lnSpc>
              <a:spcBef>
                <a:spcPts val="0"/>
              </a:spcBef>
              <a:spcAft>
                <a:spcPts val="0"/>
              </a:spcAft>
              <a:buSzPct val="105000"/>
              <a:buFont typeface="Wingdings 3" pitchFamily="18" charset="2"/>
              <a:buChar char="p"/>
            </a:pPr>
            <a:r>
              <a:rPr lang="en-IN" dirty="0">
                <a:ea typeface="Calibri" panose="020F0502020204030204" pitchFamily="34" charset="0"/>
                <a:cs typeface="Times New Roman" panose="02020603050405020304" pitchFamily="18" charset="0"/>
              </a:rPr>
              <a:t>Prepare a report of the results of a hazard assessment and the methods used to control or eliminate the hazards identified.</a:t>
            </a:r>
          </a:p>
          <a:p>
            <a:pPr marL="285750" marR="0" lvl="0" indent="-285750">
              <a:lnSpc>
                <a:spcPct val="115000"/>
              </a:lnSpc>
              <a:spcBef>
                <a:spcPts val="0"/>
              </a:spcBef>
              <a:spcAft>
                <a:spcPts val="0"/>
              </a:spcAft>
              <a:buSzPct val="105000"/>
              <a:buFont typeface="Wingdings 3" pitchFamily="18" charset="2"/>
              <a:buChar char="p"/>
            </a:pPr>
            <a:r>
              <a:rPr lang="en-IN" dirty="0">
                <a:ea typeface="Calibri" panose="020F0502020204030204" pitchFamily="34" charset="0"/>
                <a:cs typeface="Times New Roman" panose="02020603050405020304" pitchFamily="18" charset="0"/>
              </a:rPr>
              <a:t>Ensure that the date on which the hazard assessment is prepared or revised is recorded on it.</a:t>
            </a:r>
          </a:p>
          <a:p>
            <a:pPr marL="285750" marR="0" lvl="0" indent="-285750">
              <a:lnSpc>
                <a:spcPct val="115000"/>
              </a:lnSpc>
              <a:spcBef>
                <a:spcPts val="0"/>
              </a:spcBef>
              <a:spcAft>
                <a:spcPts val="0"/>
              </a:spcAft>
              <a:buSzPct val="105000"/>
              <a:buFont typeface="Wingdings 3" pitchFamily="18" charset="2"/>
              <a:buChar char="p"/>
            </a:pPr>
            <a:r>
              <a:rPr lang="en-IN" dirty="0">
                <a:ea typeface="Calibri" panose="020F0502020204030204" pitchFamily="34" charset="0"/>
                <a:cs typeface="Times New Roman" panose="02020603050405020304" pitchFamily="18" charset="0"/>
              </a:rPr>
              <a:t>Ensure that the hazard assessment is repeated </a:t>
            </a:r>
            <a:endParaRPr lang="en-US" dirty="0">
              <a:ea typeface="Calibri" panose="020F0502020204030204" pitchFamily="34" charset="0"/>
              <a:cs typeface="Times New Roman" panose="02020603050405020304" pitchFamily="18" charset="0"/>
            </a:endParaRPr>
          </a:p>
          <a:p>
            <a:pPr marL="742950" lvl="1" indent="-285750">
              <a:lnSpc>
                <a:spcPct val="115000"/>
              </a:lnSpc>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At reasonably practicable intervals to prevent the development of unsafe and unhealthy working conditions.</a:t>
            </a:r>
            <a:endParaRPr lang="en-US" dirty="0">
              <a:ea typeface="Calibri" panose="020F0502020204030204" pitchFamily="34" charset="0"/>
              <a:cs typeface="Times New Roman" panose="02020603050405020304" pitchFamily="18" charset="0"/>
            </a:endParaRPr>
          </a:p>
          <a:p>
            <a:pPr marL="742950" lvl="1" indent="-285750">
              <a:lnSpc>
                <a:spcPct val="115000"/>
              </a:lnSpc>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When a new work process is introduced.</a:t>
            </a:r>
            <a:endParaRPr lang="en-US" dirty="0">
              <a:ea typeface="Calibri" panose="020F0502020204030204" pitchFamily="34" charset="0"/>
              <a:cs typeface="Times New Roman" panose="02020603050405020304" pitchFamily="18" charset="0"/>
            </a:endParaRPr>
          </a:p>
          <a:p>
            <a:pPr marL="742950" lvl="1" indent="-285750">
              <a:lnSpc>
                <a:spcPct val="115000"/>
              </a:lnSpc>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When a work process or operation changes.</a:t>
            </a:r>
            <a:endParaRPr lang="en-US" dirty="0">
              <a:ea typeface="Calibri" panose="020F0502020204030204" pitchFamily="34" charset="0"/>
              <a:cs typeface="Times New Roman" panose="02020603050405020304" pitchFamily="18" charset="0"/>
            </a:endParaRPr>
          </a:p>
          <a:p>
            <a:pPr marL="742950" lvl="1" indent="-285750">
              <a:lnSpc>
                <a:spcPct val="115000"/>
              </a:lnSpc>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Before the construction of a new work site </a:t>
            </a: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381000" y="682625"/>
            <a:ext cx="8439150" cy="533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IN" altLang="en-US" sz="3200" noProof="1"/>
              <a:t>EMPLOYER RESPONSIBILITY</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200" y="4191000"/>
            <a:ext cx="2802082" cy="2317376"/>
          </a:xfrm>
          <a:prstGeom prst="rect">
            <a:avLst/>
          </a:prstGeom>
        </p:spPr>
      </p:pic>
    </p:spTree>
    <p:extLst>
      <p:ext uri="{BB962C8B-B14F-4D97-AF65-F5344CB8AC3E}">
        <p14:creationId xmlns:p14="http://schemas.microsoft.com/office/powerpoint/2010/main" val="3536703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413092"/>
            <a:ext cx="8686800" cy="376238"/>
          </a:xfrm>
          <a:prstGeom prst="rect">
            <a:avLst/>
          </a:prstGeom>
          <a:solidFill>
            <a:srgbClr val="99003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L="285750" indent="-285750">
              <a:spcBef>
                <a:spcPts val="0"/>
              </a:spcBef>
              <a:spcAft>
                <a:spcPts val="0"/>
              </a:spcAft>
              <a:buSzPct val="105000"/>
              <a:defRPr/>
            </a:pPr>
            <a:endParaRPr lang="en-US" dirty="0">
              <a:solidFill>
                <a:srgbClr val="000000"/>
              </a:solidFill>
              <a:latin typeface="Arial" panose="020B0604020202020204" pitchFamily="34" charset="0"/>
              <a:ea typeface="Calibri" panose="020F0502020204030204" pitchFamily="34" charset="0"/>
            </a:endParaRPr>
          </a:p>
        </p:txBody>
      </p:sp>
      <p:sp>
        <p:nvSpPr>
          <p:cNvPr id="7" name="Rectangle 6"/>
          <p:cNvSpPr>
            <a:spLocks noChangeArrowheads="1"/>
          </p:cNvSpPr>
          <p:nvPr/>
        </p:nvSpPr>
        <p:spPr bwMode="gray">
          <a:xfrm>
            <a:off x="228600" y="1789330"/>
            <a:ext cx="8686800" cy="4687669"/>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marL="342900" indent="-342900">
              <a:lnSpc>
                <a:spcPct val="115000"/>
              </a:lnSpc>
              <a:buSzPct val="105000"/>
              <a:buFont typeface="Wingdings 3" pitchFamily="18" charset="2"/>
              <a:buChar char="p"/>
            </a:pPr>
            <a:r>
              <a:rPr lang="en-IN" dirty="0">
                <a:ea typeface="Calibri" panose="020F0502020204030204" pitchFamily="34" charset="0"/>
                <a:cs typeface="Aharoni" panose="02010803020104030203" pitchFamily="2" charset="-79"/>
              </a:rPr>
              <a:t>The objective of this module is to provide the workman with a general</a:t>
            </a:r>
            <a:endParaRPr lang="en-US" dirty="0">
              <a:ea typeface="Calibri" panose="020F0502020204030204" pitchFamily="34" charset="0"/>
              <a:cs typeface="Times New Roman" panose="02020603050405020304" pitchFamily="18" charset="0"/>
            </a:endParaRPr>
          </a:p>
          <a:p>
            <a:pPr marL="742950" lvl="1" indent="-285750">
              <a:lnSpc>
                <a:spcPct val="115000"/>
              </a:lnSpc>
              <a:buSzPct val="105000"/>
              <a:buFont typeface="Wingdings 3" panose="05040102010807070707" pitchFamily="18" charset="2"/>
              <a:buChar char=""/>
            </a:pPr>
            <a:r>
              <a:rPr lang="en-IN" dirty="0">
                <a:ea typeface="Calibri" panose="020F0502020204030204" pitchFamily="34" charset="0"/>
                <a:cs typeface="Aharoni" panose="02010803020104030203" pitchFamily="2" charset="-79"/>
              </a:rPr>
              <a:t>Understanding of the following:</a:t>
            </a:r>
            <a:endParaRPr lang="en-US" dirty="0">
              <a:ea typeface="Calibri" panose="020F0502020204030204" pitchFamily="34" charset="0"/>
              <a:cs typeface="Times New Roman" panose="02020603050405020304" pitchFamily="18" charset="0"/>
            </a:endParaRPr>
          </a:p>
          <a:p>
            <a:pPr marL="1200150" lvl="2" indent="-285750">
              <a:lnSpc>
                <a:spcPct val="115000"/>
              </a:lnSpc>
              <a:buSzPct val="105000"/>
              <a:buFont typeface="Wingdings" panose="05000000000000000000" pitchFamily="2" charset="2"/>
              <a:buChar char="S"/>
            </a:pPr>
            <a:r>
              <a:rPr lang="en-IN" dirty="0">
                <a:ea typeface="Calibri" panose="020F0502020204030204" pitchFamily="34" charset="0"/>
                <a:cs typeface="Aharoni" panose="02010803020104030203" pitchFamily="2" charset="-79"/>
              </a:rPr>
              <a:t>What a hazard assessment is.</a:t>
            </a:r>
            <a:endParaRPr lang="en-US" dirty="0">
              <a:ea typeface="Calibri" panose="020F0502020204030204" pitchFamily="34" charset="0"/>
              <a:cs typeface="Times New Roman" panose="02020603050405020304" pitchFamily="18" charset="0"/>
            </a:endParaRPr>
          </a:p>
          <a:p>
            <a:pPr marL="1200150" lvl="2" indent="-285750">
              <a:lnSpc>
                <a:spcPct val="115000"/>
              </a:lnSpc>
              <a:buSzPct val="105000"/>
              <a:buFont typeface="Wingdings" panose="05000000000000000000" pitchFamily="2" charset="2"/>
              <a:buChar char="S"/>
            </a:pPr>
            <a:r>
              <a:rPr lang="en-IN" dirty="0">
                <a:ea typeface="Calibri" panose="020F0502020204030204" pitchFamily="34" charset="0"/>
                <a:cs typeface="Aharoni" panose="02010803020104030203" pitchFamily="2" charset="-79"/>
              </a:rPr>
              <a:t>Types of hazards within the workplace.</a:t>
            </a:r>
            <a:endParaRPr lang="en-US" dirty="0">
              <a:ea typeface="Calibri" panose="020F0502020204030204" pitchFamily="34" charset="0"/>
              <a:cs typeface="Times New Roman" panose="02020603050405020304" pitchFamily="18" charset="0"/>
            </a:endParaRPr>
          </a:p>
          <a:p>
            <a:pPr marL="1200150" lvl="2" indent="-285750">
              <a:lnSpc>
                <a:spcPct val="115000"/>
              </a:lnSpc>
              <a:buSzPct val="105000"/>
              <a:buFont typeface="Wingdings" panose="05000000000000000000" pitchFamily="2" charset="2"/>
              <a:buChar char="S"/>
            </a:pPr>
            <a:r>
              <a:rPr lang="en-IN" dirty="0">
                <a:ea typeface="Calibri" panose="020F0502020204030204" pitchFamily="34" charset="0"/>
                <a:cs typeface="Aharoni" panose="02010803020104030203" pitchFamily="2" charset="-79"/>
              </a:rPr>
              <a:t>Different methods used in hazard assessment.</a:t>
            </a:r>
            <a:endParaRPr lang="en-US" dirty="0">
              <a:ea typeface="Calibri" panose="020F0502020204030204" pitchFamily="34" charset="0"/>
              <a:cs typeface="Times New Roman" panose="02020603050405020304" pitchFamily="18" charset="0"/>
            </a:endParaRPr>
          </a:p>
          <a:p>
            <a:pPr marL="1200150" lvl="2" indent="-285750">
              <a:lnSpc>
                <a:spcPct val="115000"/>
              </a:lnSpc>
              <a:buSzPct val="105000"/>
              <a:buFont typeface="Wingdings" panose="05000000000000000000" pitchFamily="2" charset="2"/>
              <a:buChar char="S"/>
            </a:pPr>
            <a:r>
              <a:rPr lang="en-IN" dirty="0">
                <a:ea typeface="Calibri" panose="020F0502020204030204" pitchFamily="34" charset="0"/>
                <a:cs typeface="Aharoni" panose="02010803020104030203" pitchFamily="2" charset="-79"/>
              </a:rPr>
              <a:t>Benefits of performing hazard assessments.</a:t>
            </a:r>
            <a:endParaRPr lang="en-US" dirty="0">
              <a:ea typeface="Calibri" panose="020F0502020204030204" pitchFamily="34" charset="0"/>
              <a:cs typeface="Times New Roman" panose="02020603050405020304" pitchFamily="18" charset="0"/>
            </a:endParaRPr>
          </a:p>
          <a:p>
            <a:pPr marL="1200150" lvl="2" indent="-285750">
              <a:lnSpc>
                <a:spcPct val="115000"/>
              </a:lnSpc>
              <a:buSzPct val="105000"/>
              <a:buFont typeface="Wingdings" panose="05000000000000000000" pitchFamily="2" charset="2"/>
              <a:buChar char="S"/>
            </a:pPr>
            <a:r>
              <a:rPr lang="en-IN" dirty="0">
                <a:ea typeface="Calibri" panose="020F0502020204030204" pitchFamily="34" charset="0"/>
                <a:cs typeface="Aharoni" panose="02010803020104030203" pitchFamily="2" charset="-79"/>
              </a:rPr>
              <a:t>Hazard elimination and control measures. </a:t>
            </a:r>
            <a:endParaRPr lang="en-US" dirty="0">
              <a:ea typeface="Calibri" panose="020F0502020204030204" pitchFamily="34" charset="0"/>
              <a:cs typeface="Times New Roman" panose="02020603050405020304" pitchFamily="18" charset="0"/>
            </a:endParaRPr>
          </a:p>
          <a:p>
            <a:pPr marL="742950" lvl="1" indent="-285750">
              <a:lnSpc>
                <a:spcPct val="115000"/>
              </a:lnSpc>
              <a:buSzPct val="105000"/>
              <a:buFont typeface="Wingdings 3" panose="05040102010807070707" pitchFamily="18" charset="2"/>
              <a:buChar char=""/>
            </a:pPr>
            <a:r>
              <a:rPr lang="en-IN" dirty="0">
                <a:ea typeface="Calibri" panose="020F0502020204030204" pitchFamily="34" charset="0"/>
                <a:cs typeface="Aharoni" panose="02010803020104030203" pitchFamily="2" charset="-79"/>
              </a:rPr>
              <a:t>A hazard is any condition at the worksite that has the potential to cause injury, illness or loss. </a:t>
            </a:r>
          </a:p>
          <a:p>
            <a:pPr marL="742950" lvl="1" indent="-285750">
              <a:lnSpc>
                <a:spcPct val="115000"/>
              </a:lnSpc>
              <a:buSzPct val="105000"/>
              <a:buFont typeface="Wingdings 3" panose="05040102010807070707" pitchFamily="18" charset="2"/>
              <a:buChar char=""/>
            </a:pPr>
            <a:r>
              <a:rPr lang="en-IN" dirty="0">
                <a:ea typeface="Calibri" panose="020F0502020204030204" pitchFamily="34" charset="0"/>
                <a:cs typeface="Aharoni" panose="02010803020104030203" pitchFamily="2" charset="-79"/>
              </a:rPr>
              <a:t>A hazard assessment is a systematic and ongoing approach aimed at identifying all known hazards associated with the job. </a:t>
            </a:r>
            <a:endParaRPr lang="en-US" dirty="0">
              <a:ea typeface="Calibri" panose="020F0502020204030204" pitchFamily="34" charset="0"/>
              <a:cs typeface="Times New Roman" panose="02020603050405020304" pitchFamily="18" charset="0"/>
            </a:endParaRPr>
          </a:p>
          <a:p>
            <a:pPr>
              <a:lnSpc>
                <a:spcPct val="115000"/>
              </a:lnSpc>
              <a:buSzPct val="105000"/>
              <a:buFont typeface="Wingdings 3" pitchFamily="18" charset="2"/>
              <a:buChar char="p"/>
            </a:pPr>
            <a:r>
              <a:rPr lang="en-IN" b="1" dirty="0">
                <a:ea typeface="Calibri" panose="020F0502020204030204" pitchFamily="34" charset="0"/>
                <a:cs typeface="Aharoni" panose="02010803020104030203" pitchFamily="2" charset="-79"/>
              </a:rPr>
              <a:t>  Types of hazards</a:t>
            </a:r>
            <a:endParaRPr lang="en-US" b="1" dirty="0">
              <a:ea typeface="Calibri" panose="020F0502020204030204" pitchFamily="34" charset="0"/>
              <a:cs typeface="Times New Roman" panose="02020603050405020304" pitchFamily="18" charset="0"/>
            </a:endParaRPr>
          </a:p>
          <a:p>
            <a:pPr marL="742950" lvl="1" indent="-285750">
              <a:lnSpc>
                <a:spcPct val="115000"/>
              </a:lnSpc>
              <a:buSzPct val="105000"/>
              <a:buFont typeface="Wingdings 3" panose="05040102010807070707" pitchFamily="18" charset="2"/>
              <a:buChar char=""/>
            </a:pPr>
            <a:r>
              <a:rPr lang="en-IN" dirty="0">
                <a:ea typeface="Calibri" panose="020F0502020204030204" pitchFamily="34" charset="0"/>
                <a:cs typeface="Aharoni" panose="02010803020104030203" pitchFamily="2" charset="-79"/>
              </a:rPr>
              <a:t>In order to perform a hazard assessment it is important to understand the different types of hazards that you may encounter. </a:t>
            </a:r>
            <a:endParaRPr lang="en-US" dirty="0">
              <a:ea typeface="Calibri" panose="020F0502020204030204" pitchFamily="34" charset="0"/>
              <a:cs typeface="Times New Roman" panose="02020603050405020304" pitchFamily="18" charset="0"/>
            </a:endParaRPr>
          </a:p>
          <a:p>
            <a:pPr marL="285750" marR="0" lvl="0" indent="-285750">
              <a:lnSpc>
                <a:spcPct val="115000"/>
              </a:lnSpc>
              <a:spcBef>
                <a:spcPts val="0"/>
              </a:spcBef>
              <a:spcAft>
                <a:spcPts val="0"/>
              </a:spcAft>
              <a:buSzPct val="105000"/>
              <a:buFont typeface="Wingdings 3" pitchFamily="18" charset="2"/>
              <a:buChar char="p"/>
            </a:pP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381000" y="682625"/>
            <a:ext cx="8439150" cy="533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IN" altLang="en-US" sz="3200" noProof="1"/>
              <a:t>EMPLOYER RESPONSIBILITY</a:t>
            </a:r>
          </a:p>
        </p:txBody>
      </p:sp>
    </p:spTree>
    <p:extLst>
      <p:ext uri="{BB962C8B-B14F-4D97-AF65-F5344CB8AC3E}">
        <p14:creationId xmlns:p14="http://schemas.microsoft.com/office/powerpoint/2010/main" val="3486757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413092"/>
            <a:ext cx="8686800" cy="376238"/>
          </a:xfrm>
          <a:prstGeom prst="rect">
            <a:avLst/>
          </a:prstGeom>
          <a:solidFill>
            <a:srgbClr val="99003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L="285750" indent="-285750">
              <a:spcBef>
                <a:spcPts val="0"/>
              </a:spcBef>
              <a:spcAft>
                <a:spcPts val="0"/>
              </a:spcAft>
              <a:buSzPct val="105000"/>
              <a:defRPr/>
            </a:pPr>
            <a:endParaRPr lang="en-US" dirty="0">
              <a:solidFill>
                <a:srgbClr val="000000"/>
              </a:solidFill>
              <a:ea typeface="Calibri" panose="020F0502020204030204" pitchFamily="34" charset="0"/>
            </a:endParaRPr>
          </a:p>
        </p:txBody>
      </p:sp>
      <p:sp>
        <p:nvSpPr>
          <p:cNvPr id="7" name="Rectangle 6"/>
          <p:cNvSpPr>
            <a:spLocks noChangeArrowheads="1"/>
          </p:cNvSpPr>
          <p:nvPr/>
        </p:nvSpPr>
        <p:spPr bwMode="gray">
          <a:xfrm>
            <a:off x="228600" y="1789330"/>
            <a:ext cx="8686800" cy="4687669"/>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marR="0" lvl="0" indent="-285750">
              <a:lnSpc>
                <a:spcPct val="115000"/>
              </a:lnSpc>
              <a:spcBef>
                <a:spcPts val="0"/>
              </a:spcBef>
              <a:spcAft>
                <a:spcPts val="0"/>
              </a:spcAft>
              <a:buSzPct val="105000"/>
              <a:buFont typeface="Wingdings 3" pitchFamily="18" charset="2"/>
              <a:buChar char="p"/>
            </a:pPr>
            <a:r>
              <a:rPr lang="en-US" dirty="0">
                <a:ea typeface="Calibri" panose="020F0502020204030204" pitchFamily="34" charset="0"/>
                <a:cs typeface="Aharoni" panose="02010803020104030203" pitchFamily="2" charset="-79"/>
              </a:rPr>
              <a:t>In order to perform </a:t>
            </a:r>
            <a:r>
              <a:rPr lang="en-IN" dirty="0">
                <a:ea typeface="Calibri" panose="020F0502020204030204" pitchFamily="34" charset="0"/>
                <a:cs typeface="Aharoni" panose="02010803020104030203" pitchFamily="2" charset="-79"/>
              </a:rPr>
              <a:t>a hazard assessment it is important to understand the different types of hazards that you may encounter. </a:t>
            </a:r>
          </a:p>
          <a:p>
            <a:pPr marL="285750" marR="0" lvl="0" indent="-285750">
              <a:lnSpc>
                <a:spcPct val="115000"/>
              </a:lnSpc>
              <a:spcBef>
                <a:spcPts val="0"/>
              </a:spcBef>
              <a:spcAft>
                <a:spcPts val="0"/>
              </a:spcAft>
              <a:buSzPct val="105000"/>
              <a:buFont typeface="Wingdings 3" pitchFamily="18" charset="2"/>
              <a:buChar char="p"/>
            </a:pPr>
            <a:r>
              <a:rPr lang="en-IN" dirty="0">
                <a:ea typeface="Calibri" panose="020F0502020204030204" pitchFamily="34" charset="0"/>
                <a:cs typeface="Times New Roman" panose="02020603050405020304" pitchFamily="18" charset="0"/>
              </a:rPr>
              <a:t>Chemical - chemical hazards include mists, vapours gases, fumes, dusts, liquids</a:t>
            </a:r>
            <a:r>
              <a:rPr lang="en-US" dirty="0">
                <a:ea typeface="Calibri" panose="020F0502020204030204" pitchFamily="34" charset="0"/>
                <a:cs typeface="Times New Roman" panose="02020603050405020304" pitchFamily="18" charset="0"/>
              </a:rPr>
              <a:t> </a:t>
            </a:r>
            <a:r>
              <a:rPr lang="en-IN" dirty="0">
                <a:ea typeface="Calibri" panose="020F0502020204030204" pitchFamily="34" charset="0"/>
                <a:cs typeface="Times New Roman" panose="02020603050405020304" pitchFamily="18" charset="0"/>
              </a:rPr>
              <a:t>and pastes whose chemical composition can create problems.</a:t>
            </a:r>
            <a:endParaRPr lang="en-US" dirty="0">
              <a:ea typeface="Calibri" panose="020F0502020204030204" pitchFamily="34" charset="0"/>
              <a:cs typeface="Times New Roman" panose="02020603050405020304" pitchFamily="18" charset="0"/>
            </a:endParaRPr>
          </a:p>
          <a:p>
            <a:pPr marL="285750" marR="0" lvl="0" indent="-285750">
              <a:lnSpc>
                <a:spcPct val="115000"/>
              </a:lnSpc>
              <a:spcBef>
                <a:spcPts val="0"/>
              </a:spcBef>
              <a:spcAft>
                <a:spcPts val="0"/>
              </a:spcAft>
              <a:buSzPct val="105000"/>
              <a:buFont typeface="Wingdings 3" pitchFamily="18" charset="2"/>
              <a:buChar char="p"/>
            </a:pP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381000" y="682625"/>
            <a:ext cx="8439150" cy="533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IN" altLang="en-US" sz="3200" noProof="1">
                <a:latin typeface="+mn-lt"/>
              </a:rPr>
              <a:t>EMPLOYER RESPONSIBILITY</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22803" y="4572000"/>
            <a:ext cx="3470449" cy="1582798"/>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151" y="4572000"/>
            <a:ext cx="3470449" cy="1582798"/>
          </a:xfrm>
          <a:prstGeom prst="rect">
            <a:avLst/>
          </a:prstGeom>
        </p:spPr>
      </p:pic>
    </p:spTree>
    <p:extLst>
      <p:ext uri="{BB962C8B-B14F-4D97-AF65-F5344CB8AC3E}">
        <p14:creationId xmlns:p14="http://schemas.microsoft.com/office/powerpoint/2010/main" val="2535642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413092"/>
            <a:ext cx="8686800" cy="376238"/>
          </a:xfrm>
          <a:prstGeom prst="rect">
            <a:avLst/>
          </a:prstGeom>
          <a:solidFill>
            <a:srgbClr val="99003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L="342900" indent="-342900">
              <a:lnSpc>
                <a:spcPct val="115000"/>
              </a:lnSpc>
              <a:buSzPct val="105000"/>
            </a:pPr>
            <a:r>
              <a:rPr lang="en-IN" sz="2000" b="1" dirty="0">
                <a:solidFill>
                  <a:schemeClr val="bg1"/>
                </a:solidFill>
                <a:ea typeface="Calibri" panose="020F0502020204030204" pitchFamily="34" charset="0"/>
                <a:cs typeface="Aharoni" panose="02010803020104030203" pitchFamily="2" charset="-79"/>
              </a:rPr>
              <a:t>Types of hazards</a:t>
            </a:r>
            <a:endParaRPr lang="en-US" sz="2000" b="1" dirty="0">
              <a:solidFill>
                <a:schemeClr val="bg1"/>
              </a:solidFill>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228600" y="1789330"/>
            <a:ext cx="8686800" cy="4687669"/>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marR="0" lvl="0" indent="-285750">
              <a:lnSpc>
                <a:spcPct val="115000"/>
              </a:lnSpc>
              <a:spcBef>
                <a:spcPts val="0"/>
              </a:spcBef>
              <a:spcAft>
                <a:spcPts val="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Biological - biological hazards include insects, rodents, mold, fungi, bacteria,</a:t>
            </a:r>
            <a:r>
              <a:rPr lang="en-US" dirty="0">
                <a:ea typeface="Calibri" panose="020F0502020204030204" pitchFamily="34" charset="0"/>
                <a:cs typeface="Times New Roman" panose="02020603050405020304" pitchFamily="18" charset="0"/>
              </a:rPr>
              <a:t> </a:t>
            </a:r>
            <a:r>
              <a:rPr lang="en-IN" dirty="0">
                <a:ea typeface="Calibri" panose="020F0502020204030204" pitchFamily="34" charset="0"/>
                <a:cs typeface="Times New Roman" panose="02020603050405020304" pitchFamily="18" charset="0"/>
              </a:rPr>
              <a:t>viruses, and other agents.</a:t>
            </a:r>
          </a:p>
          <a:p>
            <a:pPr marL="285750" marR="0" lvl="0" indent="-285750">
              <a:lnSpc>
                <a:spcPct val="115000"/>
              </a:lnSpc>
              <a:spcBef>
                <a:spcPts val="0"/>
              </a:spcBef>
              <a:spcAft>
                <a:spcPts val="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Ergonomic - ergonomic hazards include such issues as workstation design, work</a:t>
            </a:r>
            <a:r>
              <a:rPr lang="en-US" dirty="0">
                <a:ea typeface="Calibri" panose="020F0502020204030204" pitchFamily="34" charset="0"/>
                <a:cs typeface="Times New Roman" panose="02020603050405020304" pitchFamily="18" charset="0"/>
              </a:rPr>
              <a:t> </a:t>
            </a:r>
            <a:r>
              <a:rPr lang="en-IN" dirty="0">
                <a:ea typeface="Calibri" panose="020F0502020204030204" pitchFamily="34" charset="0"/>
                <a:cs typeface="Times New Roman" panose="02020603050405020304" pitchFamily="18" charset="0"/>
              </a:rPr>
              <a:t>posture, poor tool design, manual materials handling, work-rest</a:t>
            </a:r>
            <a:r>
              <a:rPr lang="en-US" dirty="0">
                <a:ea typeface="Calibri" panose="020F0502020204030204" pitchFamily="34" charset="0"/>
                <a:cs typeface="Times New Roman" panose="02020603050405020304" pitchFamily="18" charset="0"/>
              </a:rPr>
              <a:t> </a:t>
            </a:r>
            <a:r>
              <a:rPr lang="en-IN" dirty="0">
                <a:ea typeface="Calibri" panose="020F0502020204030204" pitchFamily="34" charset="0"/>
                <a:cs typeface="Times New Roman" panose="02020603050405020304" pitchFamily="18" charset="0"/>
              </a:rPr>
              <a:t>cycles, repetition, local contract stresses, and seating.</a:t>
            </a:r>
            <a:endParaRPr lang="en-US" dirty="0">
              <a:ea typeface="Calibri" panose="020F0502020204030204" pitchFamily="34" charset="0"/>
              <a:cs typeface="Times New Roman" panose="02020603050405020304" pitchFamily="18" charset="0"/>
            </a:endParaRPr>
          </a:p>
          <a:p>
            <a:pPr marL="285750" indent="-285750">
              <a:lnSpc>
                <a:spcPct val="115000"/>
              </a:lnSpc>
              <a:buSzPct val="105000"/>
              <a:buFont typeface="Wingdings 3" panose="05040102010807070707" pitchFamily="18" charset="2"/>
              <a:buChar char="p"/>
            </a:pP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381000" y="682625"/>
            <a:ext cx="8439150" cy="533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IN" altLang="en-US" sz="3200" noProof="1">
                <a:latin typeface="+mn-lt"/>
              </a:rPr>
              <a:t>EMPLOYER RESPONSIBILITY</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0" y="4151304"/>
            <a:ext cx="3280751" cy="1904999"/>
          </a:xfrm>
          <a:prstGeom prst="rect">
            <a:avLst/>
          </a:prstGeom>
        </p:spPr>
      </p:pic>
      <p:pic>
        <p:nvPicPr>
          <p:cNvPr id="11" name="Picture 10"/>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9852" y="4151303"/>
            <a:ext cx="3249706" cy="1905000"/>
          </a:xfrm>
          <a:prstGeom prst="rect">
            <a:avLst/>
          </a:prstGeom>
        </p:spPr>
      </p:pic>
    </p:spTree>
    <p:extLst>
      <p:ext uri="{BB962C8B-B14F-4D97-AF65-F5344CB8AC3E}">
        <p14:creationId xmlns:p14="http://schemas.microsoft.com/office/powerpoint/2010/main" val="2581191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413092"/>
            <a:ext cx="8686800" cy="376238"/>
          </a:xfrm>
          <a:prstGeom prst="rect">
            <a:avLst/>
          </a:prstGeom>
          <a:solidFill>
            <a:srgbClr val="99003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L="342900" indent="-342900">
              <a:lnSpc>
                <a:spcPct val="115000"/>
              </a:lnSpc>
              <a:buSzPct val="105000"/>
            </a:pPr>
            <a:endParaRPr lang="en-US" sz="2000" b="1" dirty="0">
              <a:solidFill>
                <a:schemeClr val="bg1"/>
              </a:solidFill>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228600" y="1789330"/>
            <a:ext cx="8686800" cy="4687669"/>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marL="342900" marR="0" lvl="0" indent="-342900">
              <a:lnSpc>
                <a:spcPct val="115000"/>
              </a:lnSpc>
              <a:spcBef>
                <a:spcPts val="0"/>
              </a:spcBef>
              <a:spcAft>
                <a:spcPts val="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Physical inspections : Doing a walkthrough of the workplace and identifying the hazards. Usually with the assistance of a Workplace Inspection Checklist.</a:t>
            </a:r>
          </a:p>
          <a:p>
            <a:pPr marL="342900" marR="0" lvl="0" indent="-342900">
              <a:lnSpc>
                <a:spcPct val="115000"/>
              </a:lnSpc>
              <a:spcBef>
                <a:spcPts val="0"/>
              </a:spcBef>
              <a:spcAft>
                <a:spcPts val="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Task or job hazard analysis: Breaking down the actions required in the job into individual tasks then identifying the hazards involved with each task.</a:t>
            </a: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381000" y="682625"/>
            <a:ext cx="8439150" cy="533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IN" altLang="en-US" sz="3200" noProof="1"/>
              <a:t>METHOD OF HAZARD ASSESSMENT</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1" y="4419600"/>
            <a:ext cx="3353038" cy="1659857"/>
          </a:xfrm>
          <a:prstGeom prst="rect">
            <a:avLst/>
          </a:prstGeom>
        </p:spPr>
      </p:pic>
      <p:pic>
        <p:nvPicPr>
          <p:cNvPr id="12" name="Picture 2" descr="Image result for job task photos"/>
          <p:cNvPicPr>
            <a:picLocks noChangeAspect="1" noChangeArrowheads="1"/>
          </p:cNvPicPr>
          <p:nvPr/>
        </p:nvPicPr>
        <p:blipFill>
          <a:blip r:embed="rId3" cstate="print"/>
          <a:srcRect/>
          <a:stretch>
            <a:fillRect/>
          </a:stretch>
        </p:blipFill>
        <p:spPr bwMode="auto">
          <a:xfrm>
            <a:off x="1069992" y="4419600"/>
            <a:ext cx="3103489" cy="1659858"/>
          </a:xfrm>
          <a:prstGeom prst="rect">
            <a:avLst/>
          </a:prstGeom>
          <a:noFill/>
        </p:spPr>
      </p:pic>
    </p:spTree>
    <p:extLst>
      <p:ext uri="{BB962C8B-B14F-4D97-AF65-F5344CB8AC3E}">
        <p14:creationId xmlns:p14="http://schemas.microsoft.com/office/powerpoint/2010/main" val="403888776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ImageCreateDate xmlns="B6023AA3-3CEE-413F-91F8-322A2644F388" xsi:nil="true"/>
    <wic_System_Copyright xmlns="http://schemas.microsoft.com/sharepoint/v3/fields" xsi:nil="true"/>
    <_dlc_DocId xmlns="0f0eb950-47b7-49a7-b2b9-b0c411c9c3b8">VJPUPS4RKR3C-4-97</_dlc_DocId>
    <_dlc_DocIdUrl xmlns="0f0eb950-47b7-49a7-b2b9-b0c411c9c3b8">
      <Url>http://thenest-aoa-in.nestle.com/_layouts/DocIdRedir.aspx?ID=VJPUPS4RKR3C-4-97</Url>
      <Description>VJPUPS4RKR3C-4-97</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CB1185A5A6DA634F89857E7C01440748" ma:contentTypeVersion="1" ma:contentTypeDescription="Upload an image." ma:contentTypeScope="" ma:versionID="89928a2722378c5a305ce3eb8532539f">
  <xsd:schema xmlns:xsd="http://www.w3.org/2001/XMLSchema" xmlns:xs="http://www.w3.org/2001/XMLSchema" xmlns:p="http://schemas.microsoft.com/office/2006/metadata/properties" xmlns:ns1="http://schemas.microsoft.com/sharepoint/v3" xmlns:ns2="B6023AA3-3CEE-413F-91F8-322A2644F388" xmlns:ns3="http://schemas.microsoft.com/sharepoint/v3/fields" xmlns:ns4="0f0eb950-47b7-49a7-b2b9-b0c411c9c3b8" targetNamespace="http://schemas.microsoft.com/office/2006/metadata/properties" ma:root="true" ma:fieldsID="415cc3288ccbe700ad9137c8513b77d6" ns1:_="" ns2:_="" ns3:_="" ns4:_="">
    <xsd:import namespace="http://schemas.microsoft.com/sharepoint/v3"/>
    <xsd:import namespace="B6023AA3-3CEE-413F-91F8-322A2644F388"/>
    <xsd:import namespace="http://schemas.microsoft.com/sharepoint/v3/fields"/>
    <xsd:import namespace="0f0eb950-47b7-49a7-b2b9-b0c411c9c3b8"/>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_dlc_DocId" minOccurs="0"/>
                <xsd:element ref="ns4:_dlc_DocIdUrl" minOccurs="0"/>
                <xsd:element ref="ns4: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30" nillable="true" ma:displayName="Scheduling Start Date" ma:description="" ma:hidden="true" ma:internalName="PublishingStartDate">
      <xsd:simpleType>
        <xsd:restriction base="dms:Unknown"/>
      </xsd:simpleType>
    </xsd:element>
    <xsd:element name="PublishingExpirationDate" ma:index="31"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6023AA3-3CEE-413F-91F8-322A2644F388"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f0eb950-47b7-49a7-b2b9-b0c411c9c3b8" elementFormDefault="qualified">
    <xsd:import namespace="http://schemas.microsoft.com/office/2006/documentManagement/types"/>
    <xsd:import namespace="http://schemas.microsoft.com/office/infopath/2007/PartnerControls"/>
    <xsd:element name="_dlc_DocId" ma:index="27" nillable="true" ma:displayName="Document ID Value" ma:description="The value of the document ID assigned to this item." ma:internalName="_dlc_DocId" ma:readOnly="true">
      <xsd:simpleType>
        <xsd:restriction base="dms:Text"/>
      </xsd:simpleType>
    </xsd:element>
    <xsd:element name="_dlc_DocIdUrl" ma:index="2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F0180CB-08B1-436B-9799-0C76022FBD6C}">
  <ds:schemaRefs>
    <ds:schemaRef ds:uri="http://www.w3.org/XML/1998/namespace"/>
    <ds:schemaRef ds:uri="http://purl.org/dc/terms/"/>
    <ds:schemaRef ds:uri="http://purl.org/dc/dcmitype/"/>
    <ds:schemaRef ds:uri="http://schemas.openxmlformats.org/package/2006/metadata/core-properties"/>
    <ds:schemaRef ds:uri="http://schemas.microsoft.com/office/infopath/2007/PartnerControls"/>
    <ds:schemaRef ds:uri="B6023AA3-3CEE-413F-91F8-322A2644F388"/>
    <ds:schemaRef ds:uri="http://purl.org/dc/elements/1.1/"/>
    <ds:schemaRef ds:uri="http://schemas.microsoft.com/office/2006/documentManagement/types"/>
    <ds:schemaRef ds:uri="0f0eb950-47b7-49a7-b2b9-b0c411c9c3b8"/>
    <ds:schemaRef ds:uri="http://schemas.microsoft.com/sharepoint/v3/fields"/>
    <ds:schemaRef ds:uri="http://schemas.microsoft.com/sharepoint/v3"/>
    <ds:schemaRef ds:uri="http://schemas.microsoft.com/office/2006/metadata/properties"/>
  </ds:schemaRefs>
</ds:datastoreItem>
</file>

<file path=customXml/itemProps2.xml><?xml version="1.0" encoding="utf-8"?>
<ds:datastoreItem xmlns:ds="http://schemas.openxmlformats.org/officeDocument/2006/customXml" ds:itemID="{576FB07F-DD47-4C62-89FB-E79CBDA66930}">
  <ds:schemaRefs>
    <ds:schemaRef ds:uri="http://schemas.microsoft.com/sharepoint/events"/>
  </ds:schemaRefs>
</ds:datastoreItem>
</file>

<file path=customXml/itemProps3.xml><?xml version="1.0" encoding="utf-8"?>
<ds:datastoreItem xmlns:ds="http://schemas.openxmlformats.org/officeDocument/2006/customXml" ds:itemID="{7C728180-122B-4C3C-A2BE-33F0F38364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6023AA3-3CEE-413F-91F8-322A2644F388"/>
    <ds:schemaRef ds:uri="http://schemas.microsoft.com/sharepoint/v3/fields"/>
    <ds:schemaRef ds:uri="0f0eb950-47b7-49a7-b2b9-b0c411c9c3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184455A5-5B1F-42D7-89F4-4C018F6FE88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ES-501_BG-001</Template>
  <TotalTime>5198</TotalTime>
  <Words>1427</Words>
  <Application>Microsoft Office PowerPoint</Application>
  <PresentationFormat>On-screen Show (4:3)</PresentationFormat>
  <Paragraphs>148</Paragraphs>
  <Slides>21</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Aparajita</vt:lpstr>
      <vt:lpstr>Arial</vt:lpstr>
      <vt:lpstr>Calibri</vt:lpstr>
      <vt:lpstr>Calibri Light</vt:lpstr>
      <vt:lpstr>Times New Roman</vt:lpstr>
      <vt:lpstr>Webdings</vt:lpstr>
      <vt:lpstr>Wingdings</vt:lpstr>
      <vt:lpstr>Wingdings 3</vt:lpstr>
      <vt:lpstr>Office Theme</vt:lpstr>
      <vt:lpstr>PowerPoint Presentation</vt:lpstr>
      <vt:lpstr>PowerPoint Presentation</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collin</dc:creator>
  <cp:lastModifiedBy>Shimmi Sebastian</cp:lastModifiedBy>
  <cp:revision>772</cp:revision>
  <cp:lastPrinted>2014-11-21T06:58:07Z</cp:lastPrinted>
  <dcterms:created xsi:type="dcterms:W3CDTF">2014-04-07T11:41:40Z</dcterms:created>
  <dcterms:modified xsi:type="dcterms:W3CDTF">2021-02-02T04:49:14Z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0x0101009148F5A04DDD49CBA7127AADA5FB792B00AADE34325A8B49CDA8BB4DB53328F21400CB1185A5A6DA634F89857E7C01440748</vt:lpwstr>
  </property>
  <property fmtid="{D5CDD505-2E9C-101B-9397-08002B2CF9AE}" pid="3" name="_dlc_DocIdItemGuid">
    <vt:lpwstr>69089008-09ec-4558-8149-065431535be3</vt:lpwstr>
  </property>
</Properties>
</file>