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8" r:id="rId1"/>
  </p:sldMasterIdLst>
  <p:notesMasterIdLst>
    <p:notesMasterId r:id="rId28"/>
  </p:notesMasterIdLst>
  <p:sldIdLst>
    <p:sldId id="256" r:id="rId2"/>
    <p:sldId id="453" r:id="rId3"/>
    <p:sldId id="395" r:id="rId4"/>
    <p:sldId id="455" r:id="rId5"/>
    <p:sldId id="415" r:id="rId6"/>
    <p:sldId id="433" r:id="rId7"/>
    <p:sldId id="435" r:id="rId8"/>
    <p:sldId id="434" r:id="rId9"/>
    <p:sldId id="436" r:id="rId10"/>
    <p:sldId id="437" r:id="rId11"/>
    <p:sldId id="438" r:id="rId12"/>
    <p:sldId id="439" r:id="rId13"/>
    <p:sldId id="441" r:id="rId14"/>
    <p:sldId id="440" r:id="rId15"/>
    <p:sldId id="442" r:id="rId16"/>
    <p:sldId id="443" r:id="rId17"/>
    <p:sldId id="444" r:id="rId18"/>
    <p:sldId id="445" r:id="rId19"/>
    <p:sldId id="446" r:id="rId20"/>
    <p:sldId id="447" r:id="rId21"/>
    <p:sldId id="448" r:id="rId22"/>
    <p:sldId id="449" r:id="rId23"/>
    <p:sldId id="450" r:id="rId24"/>
    <p:sldId id="452" r:id="rId25"/>
    <p:sldId id="451" r:id="rId26"/>
    <p:sldId id="30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040"/>
    <a:srgbClr val="66FF99"/>
    <a:srgbClr val="660066"/>
    <a:srgbClr val="0000CC"/>
    <a:srgbClr val="008A3E"/>
    <a:srgbClr val="F61E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1" autoAdjust="0"/>
    <p:restoredTop sz="94660"/>
  </p:normalViewPr>
  <p:slideViewPr>
    <p:cSldViewPr snapToGrid="0">
      <p:cViewPr varScale="1">
        <p:scale>
          <a:sx n="81" d="100"/>
          <a:sy n="81" d="100"/>
        </p:scale>
        <p:origin x="155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99D3B9-4218-4CF7-9A53-AB68C0ACF766}"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IN"/>
        </a:p>
      </dgm:t>
    </dgm:pt>
    <dgm:pt modelId="{DD61AD09-9BEB-41F6-B1F3-7A941CEC714C}" type="pres">
      <dgm:prSet presAssocID="{9399D3B9-4218-4CF7-9A53-AB68C0ACF766}" presName="Name0" presStyleCnt="0">
        <dgm:presLayoutVars>
          <dgm:dir/>
          <dgm:animLvl val="lvl"/>
          <dgm:resizeHandles val="exact"/>
        </dgm:presLayoutVars>
      </dgm:prSet>
      <dgm:spPr/>
    </dgm:pt>
  </dgm:ptLst>
  <dgm:cxnLst>
    <dgm:cxn modelId="{BA1EB9B4-B720-4067-9F9D-B695E6054232}" type="presOf" srcId="{9399D3B9-4218-4CF7-9A53-AB68C0ACF766}" destId="{DD61AD09-9BEB-41F6-B1F3-7A941CEC714C}" srcOrd="0"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25369D-B52E-4FB6-AE92-3AB6102C5BB7}" type="datetimeFigureOut">
              <a:rPr lang="en-IN" smtClean="0"/>
              <a:pPr/>
              <a:t>02-02-2021</a:t>
            </a:fld>
            <a:endParaRPr lang="en-IN"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87A56D-5555-444C-80BF-183C7DC24C0E}" type="slidenum">
              <a:rPr lang="en-IN" smtClean="0"/>
              <a:pPr/>
              <a:t>‹#›</a:t>
            </a:fld>
            <a:endParaRPr lang="en-IN" dirty="0"/>
          </a:p>
        </p:txBody>
      </p:sp>
    </p:spTree>
    <p:extLst>
      <p:ext uri="{BB962C8B-B14F-4D97-AF65-F5344CB8AC3E}">
        <p14:creationId xmlns:p14="http://schemas.microsoft.com/office/powerpoint/2010/main" val="422380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miter lim="800000"/>
            <a:headEnd/>
            <a:tailEnd/>
          </a:ln>
        </p:spPr>
        <p:txBody>
          <a:bodyPr/>
          <a:lstStyle/>
          <a:p>
            <a:fld id="{995A5A7B-235D-4E45-8BF4-14D245607DA4}" type="slidenum">
              <a:rPr altLang="en-US"/>
              <a:pPr/>
              <a:t>3</a:t>
            </a:fld>
            <a:endParaRPr lang="en-IN" altLang="en-US" dirty="0"/>
          </a:p>
        </p:txBody>
      </p:sp>
      <p:sp>
        <p:nvSpPr>
          <p:cNvPr id="13315" name="Rectangle 7"/>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eaLnBrk="1" hangingPunct="1"/>
            <a:fld id="{6F917077-4ED0-43CB-A694-F2F89155FE7F}" type="slidenum">
              <a:rPr lang="en-GB" altLang="en-US" sz="1300"/>
              <a:pPr algn="r" defTabSz="947738" eaLnBrk="1" hangingPunct="1"/>
              <a:t>3</a:t>
            </a:fld>
            <a:endParaRPr lang="en-GB" altLang="en-US" sz="1300" dirty="0"/>
          </a:p>
        </p:txBody>
      </p:sp>
      <p:sp>
        <p:nvSpPr>
          <p:cNvPr id="13316" name="Rectangle 2"/>
          <p:cNvSpPr>
            <a:spLocks noGrp="1" noRot="1" noChangeAspect="1" noChangeArrowheads="1" noTextEdit="1"/>
          </p:cNvSpPr>
          <p:nvPr>
            <p:ph type="sldImg"/>
          </p:nvPr>
        </p:nvSpPr>
        <p:spPr>
          <a:xfrm>
            <a:off x="1143000" y="685800"/>
            <a:ext cx="4573588" cy="3430588"/>
          </a:xfrm>
          <a:ln/>
        </p:spPr>
      </p:sp>
      <p:sp>
        <p:nvSpPr>
          <p:cNvPr id="13317"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latin typeface="Arial" charset="0"/>
              <a:cs typeface="Arial" charset="0"/>
            </a:endParaRPr>
          </a:p>
        </p:txBody>
      </p:sp>
    </p:spTree>
    <p:extLst>
      <p:ext uri="{BB962C8B-B14F-4D97-AF65-F5344CB8AC3E}">
        <p14:creationId xmlns:p14="http://schemas.microsoft.com/office/powerpoint/2010/main" val="1681664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miter lim="800000"/>
            <a:headEnd/>
            <a:tailEnd/>
          </a:ln>
        </p:spPr>
        <p:txBody>
          <a:bodyPr/>
          <a:lstStyle/>
          <a:p>
            <a:fld id="{995A5A7B-235D-4E45-8BF4-14D245607DA4}" type="slidenum">
              <a:rPr altLang="en-US"/>
              <a:pPr/>
              <a:t>4</a:t>
            </a:fld>
            <a:endParaRPr lang="en-IN" altLang="en-US" dirty="0"/>
          </a:p>
        </p:txBody>
      </p:sp>
      <p:sp>
        <p:nvSpPr>
          <p:cNvPr id="13315" name="Rectangle 7"/>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eaLnBrk="1" hangingPunct="1"/>
            <a:fld id="{6F917077-4ED0-43CB-A694-F2F89155FE7F}" type="slidenum">
              <a:rPr lang="en-GB" altLang="en-US" sz="1300"/>
              <a:pPr algn="r" defTabSz="947738" eaLnBrk="1" hangingPunct="1"/>
              <a:t>4</a:t>
            </a:fld>
            <a:endParaRPr lang="en-GB" altLang="en-US" sz="1300" dirty="0"/>
          </a:p>
        </p:txBody>
      </p:sp>
      <p:sp>
        <p:nvSpPr>
          <p:cNvPr id="13316" name="Rectangle 2"/>
          <p:cNvSpPr>
            <a:spLocks noGrp="1" noRot="1" noChangeAspect="1" noChangeArrowheads="1" noTextEdit="1"/>
          </p:cNvSpPr>
          <p:nvPr>
            <p:ph type="sldImg"/>
          </p:nvPr>
        </p:nvSpPr>
        <p:spPr>
          <a:xfrm>
            <a:off x="1143000" y="685800"/>
            <a:ext cx="4573588" cy="3430588"/>
          </a:xfrm>
          <a:ln/>
        </p:spPr>
      </p:sp>
      <p:sp>
        <p:nvSpPr>
          <p:cNvPr id="13317"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latin typeface="Arial" charset="0"/>
              <a:cs typeface="Arial" charset="0"/>
            </a:endParaRPr>
          </a:p>
        </p:txBody>
      </p:sp>
    </p:spTree>
    <p:extLst>
      <p:ext uri="{BB962C8B-B14F-4D97-AF65-F5344CB8AC3E}">
        <p14:creationId xmlns:p14="http://schemas.microsoft.com/office/powerpoint/2010/main" val="2438228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B55683-9E17-4AD1-9C5E-E92057326C35}" type="slidenum">
              <a:rPr lang="en-US" smtClean="0"/>
              <a:t>26</a:t>
            </a:fld>
            <a:endParaRPr lang="en-US" dirty="0"/>
          </a:p>
        </p:txBody>
      </p:sp>
    </p:spTree>
    <p:extLst>
      <p:ext uri="{BB962C8B-B14F-4D97-AF65-F5344CB8AC3E}">
        <p14:creationId xmlns:p14="http://schemas.microsoft.com/office/powerpoint/2010/main" val="1352850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1" indent="0" algn="ctr">
              <a:buNone/>
              <a:defRPr sz="2000"/>
            </a:lvl2pPr>
            <a:lvl3pPr marL="914361" indent="0" algn="ctr">
              <a:buNone/>
              <a:defRPr sz="1800"/>
            </a:lvl3pPr>
            <a:lvl4pPr marL="1371543" indent="0" algn="ctr">
              <a:buNone/>
              <a:defRPr sz="1600"/>
            </a:lvl4pPr>
            <a:lvl5pPr marL="1828724" indent="0" algn="ctr">
              <a:buNone/>
              <a:defRPr sz="1600"/>
            </a:lvl5pPr>
            <a:lvl6pPr marL="2285904" indent="0" algn="ctr">
              <a:buNone/>
              <a:defRPr sz="1600"/>
            </a:lvl6pPr>
            <a:lvl7pPr marL="2743085" indent="0" algn="ctr">
              <a:buNone/>
              <a:defRPr sz="1600"/>
            </a:lvl7pPr>
            <a:lvl8pPr marL="3200266" indent="0" algn="ctr">
              <a:buNone/>
              <a:defRPr sz="1600"/>
            </a:lvl8pPr>
            <a:lvl9pPr marL="3657447"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73176579-FE05-417F-8609-C7CAFF5E6B08}"/>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
        <p:nvSpPr>
          <p:cNvPr id="9" name="Date Placeholder 3">
            <a:extLst>
              <a:ext uri="{FF2B5EF4-FFF2-40B4-BE49-F238E27FC236}">
                <a16:creationId xmlns:a16="http://schemas.microsoft.com/office/drawing/2014/main" id="{3DFF2D0C-D2C9-46FB-ADF6-A99561CA6EB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3E882DF1-27FD-4ADD-91C2-9C181CCE0E13}" type="datetime1">
              <a:rPr lang="en-US" smtClean="0"/>
              <a:t>2/2/2021</a:t>
            </a:fld>
            <a:endParaRPr lang="en-US" dirty="0"/>
          </a:p>
        </p:txBody>
      </p:sp>
      <p:sp>
        <p:nvSpPr>
          <p:cNvPr id="10" name="Footer Placeholder 4">
            <a:extLst>
              <a:ext uri="{FF2B5EF4-FFF2-40B4-BE49-F238E27FC236}">
                <a16:creationId xmlns:a16="http://schemas.microsoft.com/office/drawing/2014/main" id="{4F167844-14C8-4475-9827-0B1589FE1BEF}"/>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1" name="Slide Number Placeholder 5">
            <a:extLst>
              <a:ext uri="{FF2B5EF4-FFF2-40B4-BE49-F238E27FC236}">
                <a16:creationId xmlns:a16="http://schemas.microsoft.com/office/drawing/2014/main" id="{0249D29F-51EA-42FF-836F-210591C749A7}"/>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175937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3F581E-3D60-4789-81BA-A8F1555C1ECB}" type="datetime1">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3090A-E985-4837-A97A-059404DB2C46}" type="slidenum">
              <a:rPr lang="en-US" smtClean="0"/>
              <a:t>‹#›</a:t>
            </a:fld>
            <a:endParaRPr lang="en-US"/>
          </a:p>
        </p:txBody>
      </p:sp>
      <p:sp>
        <p:nvSpPr>
          <p:cNvPr id="8" name="Rectangle 7">
            <a:extLst>
              <a:ext uri="{FF2B5EF4-FFF2-40B4-BE49-F238E27FC236}">
                <a16:creationId xmlns:a16="http://schemas.microsoft.com/office/drawing/2014/main" id="{A5820914-E4BC-433E-AEBE-0A380D1DF40F}"/>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Tree>
    <p:extLst>
      <p:ext uri="{BB962C8B-B14F-4D97-AF65-F5344CB8AC3E}">
        <p14:creationId xmlns:p14="http://schemas.microsoft.com/office/powerpoint/2010/main" val="870597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E70FB658-1DD4-4E67-9DD4-9075B9581AC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EFE675B3-901B-4884-9D3B-DD82244241A2}" type="datetime1">
              <a:rPr lang="en-US" smtClean="0"/>
              <a:t>2/2/2021</a:t>
            </a:fld>
            <a:endParaRPr lang="en-US" dirty="0"/>
          </a:p>
        </p:txBody>
      </p:sp>
      <p:sp>
        <p:nvSpPr>
          <p:cNvPr id="7" name="Footer Placeholder 4">
            <a:extLst>
              <a:ext uri="{FF2B5EF4-FFF2-40B4-BE49-F238E27FC236}">
                <a16:creationId xmlns:a16="http://schemas.microsoft.com/office/drawing/2014/main" id="{45ABC8AF-6C8D-4E94-B42A-425E6E33DCB4}"/>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EF3970AF-C2BE-4BB0-A0D9-0C90862EA158}"/>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849426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62B0F-90E2-412D-AE42-DE276FA4C40E}" type="datetime1">
              <a:rPr lang="en-US" smtClean="0"/>
              <a:t>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33090A-E985-4837-A97A-059404DB2C46}" type="slidenum">
              <a:rPr lang="en-US" smtClean="0"/>
              <a:t>‹#›</a:t>
            </a:fld>
            <a:endParaRPr lang="en-US"/>
          </a:p>
        </p:txBody>
      </p:sp>
    </p:spTree>
    <p:extLst>
      <p:ext uri="{BB962C8B-B14F-4D97-AF65-F5344CB8AC3E}">
        <p14:creationId xmlns:p14="http://schemas.microsoft.com/office/powerpoint/2010/main" val="2145536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pmg.engineering/" TargetMode="External"/><Relationship Id="rId3" Type="http://schemas.openxmlformats.org/officeDocument/2006/relationships/slideLayout" Target="../slideLayouts/slideLayout3.xml"/><Relationship Id="rId7" Type="http://schemas.openxmlformats.org/officeDocument/2006/relationships/hyperlink" Target="mailto:info@pmg.engineerin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4000"/>
            <a:lum/>
          </a:blip>
          <a:srcRect/>
          <a:tile tx="0" ty="0" sx="77000" sy="77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6487" y="787183"/>
            <a:ext cx="7886700" cy="8921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768411"/>
            <a:ext cx="7886700" cy="44753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ABF94DA7-86D7-474D-A1B4-F15BA50BEFE7}" type="datetime1">
              <a:rPr lang="en-US" smtClean="0"/>
              <a:t>2/2/2021</a:t>
            </a:fld>
            <a:endParaRPr lang="en-US" dirty="0"/>
          </a:p>
        </p:txBody>
      </p:sp>
      <p:sp>
        <p:nvSpPr>
          <p:cNvPr id="5" name="Footer Placeholder 4"/>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cxnSp>
        <p:nvCxnSpPr>
          <p:cNvPr id="8" name="Straight Connector 7">
            <a:extLst>
              <a:ext uri="{FF2B5EF4-FFF2-40B4-BE49-F238E27FC236}">
                <a16:creationId xmlns:a16="http://schemas.microsoft.com/office/drawing/2014/main" id="{C0F075A5-6ECF-45AD-8CF3-F2A10412AC53}"/>
              </a:ext>
            </a:extLst>
          </p:cNvPr>
          <p:cNvCxnSpPr>
            <a:cxnSpLocks/>
          </p:cNvCxnSpPr>
          <p:nvPr userDrawn="1"/>
        </p:nvCxnSpPr>
        <p:spPr>
          <a:xfrm>
            <a:off x="636487" y="698107"/>
            <a:ext cx="78867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8">
            <a:extLst>
              <a:ext uri="{FF2B5EF4-FFF2-40B4-BE49-F238E27FC236}">
                <a16:creationId xmlns:a16="http://schemas.microsoft.com/office/drawing/2014/main" id="{01D93101-9D13-482D-A0BE-6AB1F6CE3654}"/>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23" dirty="0"/>
              <a:t>Competent People. Smarter Work Systems. Exceptional Customer Interactions.</a:t>
            </a:r>
          </a:p>
        </p:txBody>
      </p:sp>
      <p:sp>
        <p:nvSpPr>
          <p:cNvPr id="12" name="Text Placeholder 2">
            <a:extLst>
              <a:ext uri="{FF2B5EF4-FFF2-40B4-BE49-F238E27FC236}">
                <a16:creationId xmlns:a16="http://schemas.microsoft.com/office/drawing/2014/main" id="{123DB47D-1AD0-4B44-BB13-503C998C195C}"/>
              </a:ext>
            </a:extLst>
          </p:cNvPr>
          <p:cNvSpPr txBox="1">
            <a:spLocks/>
          </p:cNvSpPr>
          <p:nvPr userDrawn="1"/>
        </p:nvSpPr>
        <p:spPr>
          <a:xfrm>
            <a:off x="628650" y="58232"/>
            <a:ext cx="3417341" cy="639875"/>
          </a:xfrm>
          <a:prstGeom prst="rect">
            <a:avLst/>
          </a:prstGeom>
        </p:spPr>
        <p:txBody>
          <a:bodyPr vert="horz" lIns="63305" tIns="31652" rIns="63305" bIns="31652"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62" b="1" dirty="0"/>
              <a:t>PMG Engineering Private Limited</a:t>
            </a:r>
          </a:p>
          <a:p>
            <a:pPr marL="0" indent="0">
              <a:lnSpc>
                <a:spcPct val="100000"/>
              </a:lnSpc>
              <a:spcBef>
                <a:spcPts val="0"/>
              </a:spcBef>
              <a:buNone/>
            </a:pPr>
            <a:r>
              <a:rPr lang="en-US" sz="1108" b="0" i="0" kern="1200" dirty="0">
                <a:solidFill>
                  <a:schemeClr val="tx1"/>
                </a:solidFill>
                <a:effectLst/>
                <a:latin typeface="+mn-lt"/>
                <a:ea typeface="+mn-ea"/>
                <a:cs typeface="+mn-cs"/>
              </a:rPr>
              <a:t>The End-to-End Engineering Company in Food Industry</a:t>
            </a:r>
          </a:p>
          <a:p>
            <a:pPr marL="0" indent="0">
              <a:lnSpc>
                <a:spcPct val="100000"/>
              </a:lnSpc>
              <a:spcBef>
                <a:spcPts val="0"/>
              </a:spcBef>
              <a:buNone/>
            </a:pPr>
            <a:r>
              <a:rPr lang="en-US" sz="1108" b="0" i="0" kern="1200" dirty="0" err="1">
                <a:solidFill>
                  <a:schemeClr val="tx1"/>
                </a:solidFill>
                <a:effectLst/>
                <a:latin typeface="+mn-lt"/>
                <a:ea typeface="+mn-ea"/>
                <a:cs typeface="+mn-cs"/>
                <a:hlinkClick r:id="rId7"/>
              </a:rPr>
              <a:t>info@pmg.engineering</a:t>
            </a:r>
            <a:r>
              <a:rPr lang="en-US" sz="1108" b="0" i="0" kern="1200" dirty="0">
                <a:solidFill>
                  <a:schemeClr val="tx1"/>
                </a:solidFill>
                <a:effectLst/>
                <a:latin typeface="+mn-lt"/>
                <a:ea typeface="+mn-ea"/>
                <a:cs typeface="+mn-cs"/>
              </a:rPr>
              <a:t> | </a:t>
            </a:r>
            <a:r>
              <a:rPr lang="en-US" sz="1108" b="0" i="0" kern="1200" dirty="0">
                <a:solidFill>
                  <a:schemeClr val="tx1"/>
                </a:solidFill>
                <a:effectLst/>
                <a:latin typeface="+mn-lt"/>
                <a:ea typeface="+mn-ea"/>
                <a:cs typeface="+mn-cs"/>
                <a:hlinkClick r:id="rId8"/>
              </a:rPr>
              <a:t>www.pmg.engineering</a:t>
            </a:r>
            <a:endParaRPr lang="en-US" sz="1108" b="0" i="0" kern="1200" dirty="0">
              <a:solidFill>
                <a:schemeClr val="tx1"/>
              </a:solidFill>
              <a:effectLst/>
              <a:latin typeface="+mn-lt"/>
              <a:ea typeface="+mn-ea"/>
              <a:cs typeface="+mn-cs"/>
            </a:endParaRPr>
          </a:p>
        </p:txBody>
      </p:sp>
      <p:sp>
        <p:nvSpPr>
          <p:cNvPr id="13" name="TextBox 12">
            <a:extLst>
              <a:ext uri="{FF2B5EF4-FFF2-40B4-BE49-F238E27FC236}">
                <a16:creationId xmlns:a16="http://schemas.microsoft.com/office/drawing/2014/main" id="{6620805C-D2DD-477E-877E-F4DEF1025626}"/>
              </a:ext>
            </a:extLst>
          </p:cNvPr>
          <p:cNvSpPr txBox="1"/>
          <p:nvPr userDrawn="1"/>
        </p:nvSpPr>
        <p:spPr>
          <a:xfrm>
            <a:off x="7028458" y="505951"/>
            <a:ext cx="1560042" cy="241476"/>
          </a:xfrm>
          <a:prstGeom prst="rect">
            <a:avLst/>
          </a:prstGeom>
          <a:noFill/>
        </p:spPr>
        <p:txBody>
          <a:bodyPr wrap="none" rtlCol="0">
            <a:spAutoFit/>
          </a:bodyPr>
          <a:lstStyle/>
          <a:p>
            <a:r>
              <a:rPr lang="en-US" sz="969" b="0" dirty="0">
                <a:solidFill>
                  <a:srgbClr val="FF8A04"/>
                </a:solidFill>
              </a:rPr>
              <a:t>Reputation built on </a:t>
            </a:r>
            <a:r>
              <a:rPr lang="en-US" sz="969" b="0" u="none" dirty="0">
                <a:solidFill>
                  <a:srgbClr val="FF8A04"/>
                </a:solidFill>
              </a:rPr>
              <a:t>Results</a:t>
            </a:r>
          </a:p>
        </p:txBody>
      </p:sp>
      <p:pic>
        <p:nvPicPr>
          <p:cNvPr id="14" name="Picture 13" descr="A picture containing clock&#10;&#10;Description automatically generated">
            <a:extLst>
              <a:ext uri="{FF2B5EF4-FFF2-40B4-BE49-F238E27FC236}">
                <a16:creationId xmlns:a16="http://schemas.microsoft.com/office/drawing/2014/main" id="{EDD520AD-DDE1-4DCD-9090-3F04B1CE750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003952" y="58232"/>
            <a:ext cx="1511398" cy="474785"/>
          </a:xfrm>
          <a:prstGeom prst="rect">
            <a:avLst/>
          </a:prstGeom>
        </p:spPr>
      </p:pic>
    </p:spTree>
    <p:extLst>
      <p:ext uri="{BB962C8B-B14F-4D97-AF65-F5344CB8AC3E}">
        <p14:creationId xmlns:p14="http://schemas.microsoft.com/office/powerpoint/2010/main" val="55480946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Lst>
  <p:hf hdr="0" ftr="0" dt="0"/>
  <p:txStyles>
    <p:titleStyle>
      <a:lvl1pPr algn="l" defTabSz="9143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2" indent="-228591" algn="l" defTabSz="9143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2" indent="-228591" algn="l" defTabSz="9143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3"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1" rtl="0" eaLnBrk="1" latinLnBrk="0" hangingPunct="1">
        <a:defRPr sz="1800" kern="1200">
          <a:solidFill>
            <a:schemeClr val="tx1"/>
          </a:solidFill>
          <a:latin typeface="+mn-lt"/>
          <a:ea typeface="+mn-ea"/>
          <a:cs typeface="+mn-cs"/>
        </a:defRPr>
      </a:lvl1pPr>
      <a:lvl2pPr marL="457181" algn="l" defTabSz="914361" rtl="0" eaLnBrk="1" latinLnBrk="0" hangingPunct="1">
        <a:defRPr sz="1800" kern="1200">
          <a:solidFill>
            <a:schemeClr val="tx1"/>
          </a:solidFill>
          <a:latin typeface="+mn-lt"/>
          <a:ea typeface="+mn-ea"/>
          <a:cs typeface="+mn-cs"/>
        </a:defRPr>
      </a:lvl2pPr>
      <a:lvl3pPr marL="914361" algn="l" defTabSz="914361" rtl="0" eaLnBrk="1" latinLnBrk="0" hangingPunct="1">
        <a:defRPr sz="1800" kern="1200">
          <a:solidFill>
            <a:schemeClr val="tx1"/>
          </a:solidFill>
          <a:latin typeface="+mn-lt"/>
          <a:ea typeface="+mn-ea"/>
          <a:cs typeface="+mn-cs"/>
        </a:defRPr>
      </a:lvl3pPr>
      <a:lvl4pPr marL="1371543" algn="l" defTabSz="914361" rtl="0" eaLnBrk="1" latinLnBrk="0" hangingPunct="1">
        <a:defRPr sz="1800" kern="1200">
          <a:solidFill>
            <a:schemeClr val="tx1"/>
          </a:solidFill>
          <a:latin typeface="+mn-lt"/>
          <a:ea typeface="+mn-ea"/>
          <a:cs typeface="+mn-cs"/>
        </a:defRPr>
      </a:lvl4pPr>
      <a:lvl5pPr marL="1828724" algn="l" defTabSz="914361" rtl="0" eaLnBrk="1" latinLnBrk="0" hangingPunct="1">
        <a:defRPr sz="1800" kern="1200">
          <a:solidFill>
            <a:schemeClr val="tx1"/>
          </a:solidFill>
          <a:latin typeface="+mn-lt"/>
          <a:ea typeface="+mn-ea"/>
          <a:cs typeface="+mn-cs"/>
        </a:defRPr>
      </a:lvl5pPr>
      <a:lvl6pPr marL="2285904" algn="l" defTabSz="914361" rtl="0" eaLnBrk="1" latinLnBrk="0" hangingPunct="1">
        <a:defRPr sz="1800" kern="1200">
          <a:solidFill>
            <a:schemeClr val="tx1"/>
          </a:solidFill>
          <a:latin typeface="+mn-lt"/>
          <a:ea typeface="+mn-ea"/>
          <a:cs typeface="+mn-cs"/>
        </a:defRPr>
      </a:lvl6pPr>
      <a:lvl7pPr marL="2743085" algn="l" defTabSz="914361" rtl="0" eaLnBrk="1" latinLnBrk="0" hangingPunct="1">
        <a:defRPr sz="1800" kern="1200">
          <a:solidFill>
            <a:schemeClr val="tx1"/>
          </a:solidFill>
          <a:latin typeface="+mn-lt"/>
          <a:ea typeface="+mn-ea"/>
          <a:cs typeface="+mn-cs"/>
        </a:defRPr>
      </a:lvl7pPr>
      <a:lvl8pPr marL="3200266" algn="l" defTabSz="914361" rtl="0" eaLnBrk="1" latinLnBrk="0" hangingPunct="1">
        <a:defRPr sz="1800" kern="1200">
          <a:solidFill>
            <a:schemeClr val="tx1"/>
          </a:solidFill>
          <a:latin typeface="+mn-lt"/>
          <a:ea typeface="+mn-ea"/>
          <a:cs typeface="+mn-cs"/>
        </a:defRPr>
      </a:lvl8pPr>
      <a:lvl9pPr marL="3657447" algn="l" defTabSz="9143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p:cNvGraphicFramePr/>
          <p:nvPr/>
        </p:nvGraphicFramePr>
        <p:xfrm>
          <a:off x="0" y="5516880"/>
          <a:ext cx="9144000" cy="137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1964499" y="1047234"/>
            <a:ext cx="5062604" cy="1015663"/>
          </a:xfrm>
          <a:prstGeom prst="rect">
            <a:avLst/>
          </a:prstGeom>
        </p:spPr>
        <p:txBody>
          <a:bodyPr wrap="none">
            <a:spAutoFit/>
          </a:bodyPr>
          <a:lstStyle/>
          <a:p>
            <a:pPr algn="ctr"/>
            <a:r>
              <a:rPr lang="en-US" sz="6000" b="1" dirty="0">
                <a:ln>
                  <a:solidFill>
                    <a:srgbClr val="66FF99"/>
                  </a:solidFill>
                </a:ln>
                <a:latin typeface="Algerian" panose="04020705040A02060702" pitchFamily="82" charset="0"/>
                <a:cs typeface="Arabic Typesetting" panose="03020402040406030203" pitchFamily="66" charset="-78"/>
              </a:rPr>
              <a:t>HEAT STRESS</a:t>
            </a:r>
            <a:endParaRPr lang="en-IN" sz="6000" b="1" dirty="0">
              <a:ln>
                <a:solidFill>
                  <a:srgbClr val="66FF99"/>
                </a:solidFill>
              </a:ln>
              <a:latin typeface="Algerian" panose="04020705040A02060702" pitchFamily="82" charset="0"/>
              <a:cs typeface="Arabic Typesetting" panose="03020402040406030203" pitchFamily="66" charset="-78"/>
            </a:endParaRPr>
          </a:p>
        </p:txBody>
      </p:sp>
      <p:pic>
        <p:nvPicPr>
          <p:cNvPr id="1032" name="Picture 8" descr="Image result for HEAT STRESS"/>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65438" y="2890944"/>
            <a:ext cx="3319462" cy="3509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049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44232" y="1429543"/>
            <a:ext cx="8615289" cy="376238"/>
          </a:xfrm>
          <a:prstGeom prst="rect">
            <a:avLst/>
          </a:prstGeom>
          <a:solidFill>
            <a:srgbClr val="00C04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5" name="Title 2"/>
          <p:cNvSpPr txBox="1">
            <a:spLocks/>
          </p:cNvSpPr>
          <p:nvPr/>
        </p:nvSpPr>
        <p:spPr>
          <a:xfrm>
            <a:off x="243840" y="591820"/>
            <a:ext cx="8900160" cy="546100"/>
          </a:xfrm>
          <a:prstGeom prst="rect">
            <a:avLst/>
          </a:prstGeom>
        </p:spPr>
        <p:txBody>
          <a:bodyPr/>
          <a:lstStyle/>
          <a:p>
            <a:r>
              <a:rPr lang="en-IN" sz="3200" dirty="0"/>
              <a:t>CAUSE OF HEAT STRESS AND HEART RELATED ILNESS</a:t>
            </a:r>
          </a:p>
        </p:txBody>
      </p:sp>
      <p:sp>
        <p:nvSpPr>
          <p:cNvPr id="6" name="Rectangle 5"/>
          <p:cNvSpPr>
            <a:spLocks noChangeArrowheads="1"/>
          </p:cNvSpPr>
          <p:nvPr/>
        </p:nvSpPr>
        <p:spPr bwMode="gray">
          <a:xfrm>
            <a:off x="244231" y="1805781"/>
            <a:ext cx="8615289" cy="46761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buSzPct val="105000"/>
              <a:buFont typeface="Wingdings 3" pitchFamily="18" charset="2"/>
              <a:buChar char="p"/>
            </a:pPr>
            <a:r>
              <a:rPr lang="en-IN" dirty="0"/>
              <a:t> There are many factors which can cause heat stress and heat-related illness, including:</a:t>
            </a:r>
          </a:p>
          <a:p>
            <a:pPr marL="742950" lvl="1" indent="-285750">
              <a:buSzPct val="105000"/>
              <a:buFont typeface="Wingdings 3" pitchFamily="18" charset="2"/>
              <a:buChar char=""/>
            </a:pPr>
            <a:r>
              <a:rPr lang="en-IN" b="1" dirty="0"/>
              <a:t>Dehydration</a:t>
            </a:r>
            <a:r>
              <a:rPr lang="en-IN" dirty="0"/>
              <a:t> – to keep healthy, our body temperature needs to stay around 37°C.</a:t>
            </a:r>
          </a:p>
          <a:p>
            <a:pPr marL="742950" lvl="1" indent="-285750">
              <a:buSzPct val="105000"/>
              <a:buFont typeface="Wingdings 3" pitchFamily="18" charset="2"/>
              <a:buChar char=""/>
            </a:pPr>
            <a:r>
              <a:rPr lang="en-IN" dirty="0"/>
              <a:t>The body cools itself by sweating, which normally accounts for 70 to 80 per cent of the body’s heat loss.</a:t>
            </a:r>
          </a:p>
          <a:p>
            <a:pPr marL="742950" lvl="1" indent="-285750">
              <a:buSzPct val="105000"/>
              <a:buFont typeface="Wingdings 3" pitchFamily="18" charset="2"/>
              <a:buChar char=""/>
            </a:pPr>
            <a:r>
              <a:rPr lang="en-IN" dirty="0"/>
              <a:t>If a person becomes dehydrated, they don’t sweat as much and their body temperature keeps rising.</a:t>
            </a:r>
          </a:p>
          <a:p>
            <a:pPr marL="742950" lvl="1" indent="-285750">
              <a:buSzPct val="105000"/>
              <a:buFont typeface="Wingdings 3" pitchFamily="18" charset="2"/>
              <a:buChar char=""/>
            </a:pPr>
            <a:r>
              <a:rPr lang="en-IN" b="1" dirty="0"/>
              <a:t>Lack of airflow</a:t>
            </a:r>
            <a:r>
              <a:rPr lang="en-IN" dirty="0"/>
              <a:t> – working in hot, poorly ventilated or confined areas.</a:t>
            </a:r>
          </a:p>
          <a:p>
            <a:pPr marL="742950" lvl="1" indent="-285750">
              <a:buSzPct val="105000"/>
              <a:buFont typeface="Wingdings 3" pitchFamily="18" charset="2"/>
              <a:buChar char=""/>
            </a:pPr>
            <a:r>
              <a:rPr lang="en-IN" b="1" dirty="0"/>
              <a:t>Sun exposure </a:t>
            </a:r>
            <a:r>
              <a:rPr lang="en-IN" dirty="0"/>
              <a:t>– especially on hot days, between 11am and 3pm.</a:t>
            </a:r>
          </a:p>
          <a:p>
            <a:pPr marL="742950" lvl="1" indent="-285750">
              <a:buSzPct val="105000"/>
              <a:buFont typeface="Wingdings 3" pitchFamily="18" charset="2"/>
              <a:buChar char=""/>
            </a:pPr>
            <a:r>
              <a:rPr lang="en-IN" b="1" dirty="0"/>
              <a:t>Hot and crowded conditions</a:t>
            </a:r>
            <a:r>
              <a:rPr lang="en-IN" dirty="0"/>
              <a:t> – people attending large events (concerts, dance parties or sporting events) in hot or crowded conditions may also experience heat stress that can result in illness.</a:t>
            </a:r>
          </a:p>
          <a:p>
            <a:pPr marL="742950" lvl="1" indent="-285750">
              <a:buSzPct val="105000"/>
              <a:buFont typeface="Wingdings 3" pitchFamily="18" charset="2"/>
              <a:buChar char=""/>
            </a:pPr>
            <a:r>
              <a:rPr lang="en-IN" b="1" dirty="0"/>
              <a:t>Bushfires</a:t>
            </a:r>
            <a:r>
              <a:rPr lang="en-IN" dirty="0"/>
              <a:t> – exposure to radiant heat from bushfires can cause rapid dehydration and heat-related illness. Bushfires usually occur when the temperature is high, which adds to the risk.</a:t>
            </a:r>
          </a:p>
        </p:txBody>
      </p:sp>
    </p:spTree>
    <p:extLst>
      <p:ext uri="{BB962C8B-B14F-4D97-AF65-F5344CB8AC3E}">
        <p14:creationId xmlns:p14="http://schemas.microsoft.com/office/powerpoint/2010/main" val="763487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44232" y="1429543"/>
            <a:ext cx="8615289" cy="376238"/>
          </a:xfrm>
          <a:prstGeom prst="rect">
            <a:avLst/>
          </a:prstGeom>
          <a:solidFill>
            <a:srgbClr val="00C04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5" name="Title 2"/>
          <p:cNvSpPr txBox="1">
            <a:spLocks/>
          </p:cNvSpPr>
          <p:nvPr/>
        </p:nvSpPr>
        <p:spPr>
          <a:xfrm>
            <a:off x="243840" y="591820"/>
            <a:ext cx="8900160" cy="546100"/>
          </a:xfrm>
          <a:prstGeom prst="rect">
            <a:avLst/>
          </a:prstGeom>
        </p:spPr>
        <p:txBody>
          <a:bodyPr/>
          <a:lstStyle/>
          <a:p>
            <a:r>
              <a:rPr lang="en-IN" sz="3200" dirty="0"/>
              <a:t>CAUSE OF HEAT STRESS AND HEART RELATED ILNESS</a:t>
            </a:r>
          </a:p>
        </p:txBody>
      </p:sp>
      <p:sp>
        <p:nvSpPr>
          <p:cNvPr id="6" name="Rectangle 5"/>
          <p:cNvSpPr>
            <a:spLocks noChangeArrowheads="1"/>
          </p:cNvSpPr>
          <p:nvPr/>
        </p:nvSpPr>
        <p:spPr bwMode="gray">
          <a:xfrm>
            <a:off x="244231" y="1805781"/>
            <a:ext cx="8615289" cy="46761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a:t>Symptoms vary according to the type of heat-related illness. </a:t>
            </a:r>
          </a:p>
          <a:p>
            <a:pPr marL="285750" indent="-285750">
              <a:buSzPct val="105000"/>
              <a:buFont typeface="Wingdings 3" pitchFamily="18" charset="2"/>
              <a:buChar char="p"/>
            </a:pPr>
            <a:r>
              <a:rPr lang="en-IN" dirty="0"/>
              <a:t>Babies and young children may show signs of restlessness or irritability and have fewer wet nappies. </a:t>
            </a:r>
          </a:p>
          <a:p>
            <a:pPr marL="285750" indent="-285750">
              <a:buSzPct val="105000"/>
              <a:buFont typeface="Wingdings 3" pitchFamily="18" charset="2"/>
              <a:buChar char="p"/>
            </a:pPr>
            <a:r>
              <a:rPr lang="en-IN" dirty="0"/>
              <a:t>Older people may become lightheaded, confused, weak or faint.</a:t>
            </a:r>
          </a:p>
          <a:p>
            <a:pPr marL="285750" indent="-285750">
              <a:buSzPct val="105000"/>
              <a:buFont typeface="Wingdings 3" pitchFamily="18" charset="2"/>
              <a:buChar char="p"/>
            </a:pPr>
            <a:r>
              <a:rPr lang="en-IN" dirty="0"/>
              <a:t>Some heat-related illness and common symptoms include:</a:t>
            </a:r>
          </a:p>
          <a:p>
            <a:pPr marL="742950" lvl="1" indent="-285750">
              <a:buSzPct val="105000"/>
              <a:buFont typeface="Wingdings 3" pitchFamily="18" charset="2"/>
              <a:buChar char=""/>
            </a:pPr>
            <a:r>
              <a:rPr lang="en-IN" b="1" dirty="0"/>
              <a:t>Deterioration in existing medical conditions</a:t>
            </a:r>
            <a:r>
              <a:rPr lang="en-IN" dirty="0"/>
              <a:t> – this is the most common health problem of heat stress.</a:t>
            </a:r>
          </a:p>
          <a:p>
            <a:pPr marL="742950" lvl="1" indent="-285750">
              <a:buSzPct val="105000"/>
              <a:buFont typeface="Wingdings 3" pitchFamily="18" charset="2"/>
              <a:buChar char=""/>
            </a:pPr>
            <a:r>
              <a:rPr lang="en-IN" b="1" dirty="0"/>
              <a:t>Heat rash</a:t>
            </a:r>
            <a:r>
              <a:rPr lang="en-IN" dirty="0"/>
              <a:t> – sometimes called ‘prickly heat’, this is a skin irritation caused by excessive sweating. </a:t>
            </a:r>
          </a:p>
          <a:p>
            <a:pPr marL="742950" lvl="1" indent="-285750">
              <a:buSzPct val="105000"/>
              <a:buFont typeface="Wingdings 3" pitchFamily="18" charset="2"/>
              <a:buChar char=""/>
            </a:pPr>
            <a:r>
              <a:rPr lang="en-IN" dirty="0"/>
              <a:t>It can occur at any age, but is most common in young children.</a:t>
            </a:r>
          </a:p>
          <a:p>
            <a:pPr marL="742950" lvl="1" indent="-285750">
              <a:buSzPct val="105000"/>
              <a:buFont typeface="Wingdings 3" pitchFamily="18" charset="2"/>
              <a:buChar char=""/>
            </a:pPr>
            <a:r>
              <a:rPr lang="en-IN" dirty="0"/>
              <a:t>It looks like a red cluster of pimples or small blisters. </a:t>
            </a:r>
          </a:p>
          <a:p>
            <a:pPr marL="742950" lvl="1" indent="-285750">
              <a:buSzPct val="105000"/>
              <a:buFont typeface="Wingdings 3" pitchFamily="18" charset="2"/>
              <a:buChar char=""/>
            </a:pPr>
            <a:r>
              <a:rPr lang="en-IN" dirty="0"/>
              <a:t>It is most likely to occur on the neck and upper chest, in the groin, under the breasts and in the elbow creases.</a:t>
            </a:r>
          </a:p>
          <a:p>
            <a:pPr lvl="1">
              <a:buSzPct val="105000"/>
            </a:pPr>
            <a:endParaRPr lang="en-IN" dirty="0"/>
          </a:p>
        </p:txBody>
      </p:sp>
    </p:spTree>
    <p:extLst>
      <p:ext uri="{BB962C8B-B14F-4D97-AF65-F5344CB8AC3E}">
        <p14:creationId xmlns:p14="http://schemas.microsoft.com/office/powerpoint/2010/main" val="1708456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44232" y="1429543"/>
            <a:ext cx="8615289" cy="376238"/>
          </a:xfrm>
          <a:prstGeom prst="rect">
            <a:avLst/>
          </a:prstGeom>
          <a:solidFill>
            <a:srgbClr val="00C04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5" name="Title 2"/>
          <p:cNvSpPr txBox="1">
            <a:spLocks/>
          </p:cNvSpPr>
          <p:nvPr/>
        </p:nvSpPr>
        <p:spPr>
          <a:xfrm>
            <a:off x="243840" y="591820"/>
            <a:ext cx="8900160" cy="546100"/>
          </a:xfrm>
          <a:prstGeom prst="rect">
            <a:avLst/>
          </a:prstGeom>
        </p:spPr>
        <p:txBody>
          <a:bodyPr/>
          <a:lstStyle/>
          <a:p>
            <a:r>
              <a:rPr lang="en-IN" sz="3200" dirty="0"/>
              <a:t>CAUSE OF HEAT STRESS AND HEART RELATED ILNESS</a:t>
            </a:r>
          </a:p>
        </p:txBody>
      </p:sp>
      <p:sp>
        <p:nvSpPr>
          <p:cNvPr id="6" name="Rectangle 5"/>
          <p:cNvSpPr>
            <a:spLocks noChangeArrowheads="1"/>
          </p:cNvSpPr>
          <p:nvPr/>
        </p:nvSpPr>
        <p:spPr bwMode="gray">
          <a:xfrm>
            <a:off x="244231" y="1805781"/>
            <a:ext cx="8615289" cy="46761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b="1" dirty="0"/>
              <a:t>Heat cramps</a:t>
            </a:r>
            <a:r>
              <a:rPr lang="en-IN" dirty="0"/>
              <a:t> – these include muscle pains or spasms, usually in the abdomen, arms or legs.</a:t>
            </a:r>
          </a:p>
          <a:p>
            <a:pPr marL="742950" lvl="1" indent="-285750">
              <a:buSzPct val="105000"/>
              <a:buFont typeface="Wingdings 3" pitchFamily="18" charset="2"/>
              <a:buChar char=""/>
            </a:pPr>
            <a:r>
              <a:rPr lang="en-IN" dirty="0"/>
              <a:t>They may occur after strenuous activity in a hot environment, when the body gets depleted of salt and water. </a:t>
            </a:r>
          </a:p>
          <a:p>
            <a:pPr marL="742950" lvl="1" indent="-285750">
              <a:buSzPct val="105000"/>
              <a:buFont typeface="Wingdings 3" pitchFamily="18" charset="2"/>
              <a:buChar char=""/>
            </a:pPr>
            <a:r>
              <a:rPr lang="en-IN" dirty="0"/>
              <a:t>They may also be a symptom of heat exhaustion.</a:t>
            </a:r>
          </a:p>
        </p:txBody>
      </p:sp>
    </p:spTree>
    <p:extLst>
      <p:ext uri="{BB962C8B-B14F-4D97-AF65-F5344CB8AC3E}">
        <p14:creationId xmlns:p14="http://schemas.microsoft.com/office/powerpoint/2010/main" val="525703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44232" y="1429543"/>
            <a:ext cx="8615289" cy="376238"/>
          </a:xfrm>
          <a:prstGeom prst="rect">
            <a:avLst/>
          </a:prstGeom>
          <a:solidFill>
            <a:srgbClr val="00C04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5" name="Title 2"/>
          <p:cNvSpPr txBox="1">
            <a:spLocks/>
          </p:cNvSpPr>
          <p:nvPr/>
        </p:nvSpPr>
        <p:spPr>
          <a:xfrm>
            <a:off x="243840" y="591820"/>
            <a:ext cx="8900160" cy="546100"/>
          </a:xfrm>
          <a:prstGeom prst="rect">
            <a:avLst/>
          </a:prstGeom>
        </p:spPr>
        <p:txBody>
          <a:bodyPr/>
          <a:lstStyle/>
          <a:p>
            <a:pPr algn="ctr"/>
            <a:r>
              <a:rPr lang="en-IN" sz="3200" dirty="0"/>
              <a:t>SYPTOMS OF HEAT RELATED ILNESS</a:t>
            </a:r>
          </a:p>
        </p:txBody>
      </p:sp>
      <p:sp>
        <p:nvSpPr>
          <p:cNvPr id="6" name="Rectangle 5"/>
          <p:cNvSpPr>
            <a:spLocks noChangeArrowheads="1"/>
          </p:cNvSpPr>
          <p:nvPr/>
        </p:nvSpPr>
        <p:spPr bwMode="gray">
          <a:xfrm>
            <a:off x="244231" y="1805781"/>
            <a:ext cx="8615289" cy="46761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nSpc>
                <a:spcPts val="1650"/>
              </a:lnSpc>
              <a:buSzPct val="105000"/>
              <a:buFont typeface="Wingdings 3" panose="05040102010807070707" pitchFamily="18" charset="2"/>
              <a:buChar char="p"/>
            </a:pPr>
            <a:r>
              <a:rPr lang="en-IN" b="1" dirty="0"/>
              <a:t>Dizziness and fainting</a:t>
            </a:r>
            <a:r>
              <a:rPr lang="en-IN" dirty="0"/>
              <a:t> – heat-related dizziness and fainting results from reduced blood flow to the brain. </a:t>
            </a:r>
          </a:p>
          <a:p>
            <a:pPr marL="742950" lvl="1" indent="-285750">
              <a:lnSpc>
                <a:spcPts val="1650"/>
              </a:lnSpc>
              <a:buSzPct val="105000"/>
              <a:buFont typeface="Wingdings 3" pitchFamily="18" charset="2"/>
              <a:buChar char=""/>
            </a:pPr>
            <a:r>
              <a:rPr lang="en-IN" dirty="0"/>
              <a:t>Heat causes an increase in blood flow to the skin and pooling of blood in the legs, which can lead to a sudden drop in blood pressure.</a:t>
            </a:r>
          </a:p>
          <a:p>
            <a:pPr marL="742950" lvl="1" indent="-285750">
              <a:lnSpc>
                <a:spcPts val="1650"/>
              </a:lnSpc>
              <a:buSzPct val="105000"/>
              <a:buFont typeface="Wingdings 3" pitchFamily="18" charset="2"/>
              <a:buChar char=""/>
            </a:pPr>
            <a:r>
              <a:rPr lang="en-IN" dirty="0"/>
              <a:t>There can be a feeling of light-headedness before fainting occurs.</a:t>
            </a:r>
          </a:p>
          <a:p>
            <a:pPr marL="285750" indent="-285750">
              <a:lnSpc>
                <a:spcPts val="1650"/>
              </a:lnSpc>
              <a:buSzPct val="105000"/>
              <a:buFont typeface="Wingdings 3" panose="05040102010807070707" pitchFamily="18" charset="2"/>
              <a:buChar char="p"/>
            </a:pPr>
            <a:r>
              <a:rPr lang="en-IN" b="1" dirty="0"/>
              <a:t>Heat exhaustion</a:t>
            </a:r>
            <a:r>
              <a:rPr lang="en-IN" dirty="0"/>
              <a:t> – this is a serious condition that can develop into heatstroke.</a:t>
            </a:r>
          </a:p>
          <a:p>
            <a:pPr marL="742950" lvl="1" indent="-285750">
              <a:lnSpc>
                <a:spcPts val="1650"/>
              </a:lnSpc>
              <a:buSzPct val="105000"/>
              <a:buFont typeface="Wingdings 3" pitchFamily="18" charset="2"/>
              <a:buChar char=""/>
            </a:pPr>
            <a:r>
              <a:rPr lang="en-IN" dirty="0"/>
              <a:t>It occurs when excessive sweating in a hot environment reduces the blood volume.</a:t>
            </a:r>
          </a:p>
          <a:p>
            <a:pPr marL="742950" lvl="1" indent="-285750">
              <a:lnSpc>
                <a:spcPts val="1650"/>
              </a:lnSpc>
              <a:buSzPct val="105000"/>
              <a:buFont typeface="Wingdings 3" pitchFamily="18" charset="2"/>
              <a:buChar char=""/>
            </a:pPr>
            <a:r>
              <a:rPr lang="en-IN" dirty="0"/>
              <a:t>Warning signs may include paleness and sweating, rapid heart rate, muscle cramps (usually in the abdomen, arms or legs), headache, nausea and vomiting, dizziness or fainting.</a:t>
            </a:r>
          </a:p>
          <a:p>
            <a:pPr marL="742950" lvl="1" indent="-285750">
              <a:lnSpc>
                <a:spcPts val="1650"/>
              </a:lnSpc>
              <a:buSzPct val="105000"/>
              <a:buFont typeface="Wingdings 3" pitchFamily="18" charset="2"/>
              <a:buChar char=""/>
            </a:pPr>
            <a:endParaRPr lang="en-IN" dirty="0"/>
          </a:p>
        </p:txBody>
      </p:sp>
    </p:spTree>
    <p:extLst>
      <p:ext uri="{BB962C8B-B14F-4D97-AF65-F5344CB8AC3E}">
        <p14:creationId xmlns:p14="http://schemas.microsoft.com/office/powerpoint/2010/main" val="823994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44232" y="1429543"/>
            <a:ext cx="8615289" cy="376238"/>
          </a:xfrm>
          <a:prstGeom prst="rect">
            <a:avLst/>
          </a:prstGeom>
          <a:solidFill>
            <a:srgbClr val="00C04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5" name="Title 2"/>
          <p:cNvSpPr txBox="1">
            <a:spLocks/>
          </p:cNvSpPr>
          <p:nvPr/>
        </p:nvSpPr>
        <p:spPr>
          <a:xfrm>
            <a:off x="243840" y="591820"/>
            <a:ext cx="8900160" cy="546100"/>
          </a:xfrm>
          <a:prstGeom prst="rect">
            <a:avLst/>
          </a:prstGeom>
        </p:spPr>
        <p:txBody>
          <a:bodyPr/>
          <a:lstStyle/>
          <a:p>
            <a:pPr algn="ctr"/>
            <a:r>
              <a:rPr lang="en-IN" sz="3200" dirty="0"/>
              <a:t>SYPTOMS OF HEAT RELATED ILNESS</a:t>
            </a:r>
          </a:p>
        </p:txBody>
      </p:sp>
      <p:sp>
        <p:nvSpPr>
          <p:cNvPr id="6" name="Rectangle 5"/>
          <p:cNvSpPr>
            <a:spLocks noChangeArrowheads="1"/>
          </p:cNvSpPr>
          <p:nvPr/>
        </p:nvSpPr>
        <p:spPr bwMode="gray">
          <a:xfrm>
            <a:off x="244231" y="1805781"/>
            <a:ext cx="8615289" cy="46761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nSpc>
                <a:spcPts val="1650"/>
              </a:lnSpc>
              <a:buSzPct val="105000"/>
              <a:buFont typeface="Wingdings 3" panose="05040102010807070707" pitchFamily="18" charset="2"/>
              <a:buChar char="p"/>
            </a:pPr>
            <a:r>
              <a:rPr lang="en-IN" b="1" dirty="0"/>
              <a:t>Heatstroke</a:t>
            </a:r>
            <a:r>
              <a:rPr lang="en-IN" dirty="0"/>
              <a:t> – </a:t>
            </a:r>
            <a:r>
              <a:rPr lang="en-IN" b="1" dirty="0"/>
              <a:t>this is a medical emergency and requires urgent attention.</a:t>
            </a:r>
            <a:r>
              <a:rPr lang="en-IN" dirty="0"/>
              <a:t> </a:t>
            </a:r>
          </a:p>
          <a:p>
            <a:pPr>
              <a:lnSpc>
                <a:spcPts val="1650"/>
              </a:lnSpc>
              <a:buSzPct val="105000"/>
            </a:pPr>
            <a:endParaRPr lang="en-IN" dirty="0"/>
          </a:p>
          <a:p>
            <a:pPr marL="742950" lvl="1" indent="-285750">
              <a:lnSpc>
                <a:spcPts val="1650"/>
              </a:lnSpc>
              <a:buSzPct val="105000"/>
              <a:buFont typeface="Wingdings 3" pitchFamily="18" charset="2"/>
              <a:buChar char=""/>
            </a:pPr>
            <a:r>
              <a:rPr lang="en-IN" dirty="0"/>
              <a:t>Heatstroke occurs when the core body temperature rises above 40.5 °C and the body’s internal systems start to shut down. </a:t>
            </a:r>
          </a:p>
          <a:p>
            <a:pPr marL="742950" lvl="1" indent="-285750">
              <a:lnSpc>
                <a:spcPts val="1650"/>
              </a:lnSpc>
              <a:buSzPct val="105000"/>
              <a:buFont typeface="Wingdings 3" pitchFamily="18" charset="2"/>
              <a:buChar char=""/>
            </a:pPr>
            <a:r>
              <a:rPr lang="en-IN" dirty="0"/>
              <a:t>Many organs in the body suffer damage and the body temperature must be reduced quickly. </a:t>
            </a:r>
          </a:p>
          <a:p>
            <a:pPr marL="742950" lvl="1" indent="-285750">
              <a:lnSpc>
                <a:spcPts val="1650"/>
              </a:lnSpc>
              <a:buSzPct val="105000"/>
              <a:buFont typeface="Wingdings 3" pitchFamily="18" charset="2"/>
              <a:buChar char=""/>
            </a:pPr>
            <a:r>
              <a:rPr lang="en-IN" dirty="0"/>
              <a:t>Most people will have profound central nervous system changes such as delirium, coma and seizures. </a:t>
            </a:r>
          </a:p>
          <a:p>
            <a:pPr marL="742950" lvl="1" indent="-285750">
              <a:lnSpc>
                <a:spcPts val="1650"/>
              </a:lnSpc>
              <a:buSzPct val="105000"/>
              <a:buFont typeface="Wingdings 3" pitchFamily="18" charset="2"/>
              <a:buChar char=""/>
            </a:pPr>
            <a:r>
              <a:rPr lang="en-IN" dirty="0"/>
              <a:t>The person may stagger, appear confused, have a fit or collapse and become unconscious. </a:t>
            </a:r>
          </a:p>
          <a:p>
            <a:pPr marL="742950" lvl="1" indent="-285750">
              <a:lnSpc>
                <a:spcPts val="1650"/>
              </a:lnSpc>
              <a:buSzPct val="105000"/>
              <a:buFont typeface="Wingdings 3" pitchFamily="18" charset="2"/>
              <a:buChar char=""/>
            </a:pPr>
            <a:r>
              <a:rPr lang="en-IN" dirty="0"/>
              <a:t>As well as effects on the nervous system, there can be liver, kidney, muscle and heart damage.</a:t>
            </a:r>
          </a:p>
          <a:p>
            <a:pPr marL="742950" lvl="1" indent="-285750">
              <a:lnSpc>
                <a:spcPts val="1650"/>
              </a:lnSpc>
              <a:buSzPct val="105000"/>
              <a:buFont typeface="Wingdings 3" pitchFamily="18" charset="2"/>
              <a:buChar char=""/>
            </a:pPr>
            <a:r>
              <a:rPr lang="en-IN" dirty="0"/>
              <a:t>The symptoms of heatstroke may be the same as for heat exhaustion, but the skin may be dry with no sweating and the person’s mental condition worsens. </a:t>
            </a:r>
          </a:p>
        </p:txBody>
      </p:sp>
    </p:spTree>
    <p:extLst>
      <p:ext uri="{BB962C8B-B14F-4D97-AF65-F5344CB8AC3E}">
        <p14:creationId xmlns:p14="http://schemas.microsoft.com/office/powerpoint/2010/main" val="1718096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44232" y="1429543"/>
            <a:ext cx="8615289" cy="376238"/>
          </a:xfrm>
          <a:prstGeom prst="rect">
            <a:avLst/>
          </a:prstGeom>
          <a:solidFill>
            <a:srgbClr val="00C04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5" name="Title 2"/>
          <p:cNvSpPr txBox="1">
            <a:spLocks/>
          </p:cNvSpPr>
          <p:nvPr/>
        </p:nvSpPr>
        <p:spPr>
          <a:xfrm>
            <a:off x="243840" y="591820"/>
            <a:ext cx="8900160" cy="546100"/>
          </a:xfrm>
          <a:prstGeom prst="rect">
            <a:avLst/>
          </a:prstGeom>
        </p:spPr>
        <p:txBody>
          <a:bodyPr/>
          <a:lstStyle/>
          <a:p>
            <a:pPr algn="ctr"/>
            <a:r>
              <a:rPr lang="en-IN" sz="3200" dirty="0"/>
              <a:t>TREATMENT FOR HEAT RELATED ILNESS</a:t>
            </a:r>
          </a:p>
        </p:txBody>
      </p:sp>
      <p:sp>
        <p:nvSpPr>
          <p:cNvPr id="6" name="Rectangle 5"/>
          <p:cNvSpPr>
            <a:spLocks noChangeArrowheads="1"/>
          </p:cNvSpPr>
          <p:nvPr/>
        </p:nvSpPr>
        <p:spPr bwMode="gray">
          <a:xfrm>
            <a:off x="244231" y="1805781"/>
            <a:ext cx="8615289" cy="46761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dirty="0"/>
              <a:t>Treatment options vary according to the type of heat-related illness. Apply first aid and seek medical assistance immediately if you, or someone you are with, shows any sign of heat exhaustion or heatstroke. </a:t>
            </a:r>
          </a:p>
          <a:p>
            <a:endParaRPr lang="en-IN" b="1" dirty="0"/>
          </a:p>
        </p:txBody>
      </p:sp>
      <p:sp>
        <p:nvSpPr>
          <p:cNvPr id="9" name="Rectangle 8"/>
          <p:cNvSpPr>
            <a:spLocks noChangeArrowheads="1"/>
          </p:cNvSpPr>
          <p:nvPr/>
        </p:nvSpPr>
        <p:spPr bwMode="gray">
          <a:xfrm>
            <a:off x="401513" y="2826724"/>
            <a:ext cx="4150362" cy="3459776"/>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buSzPct val="105000"/>
              <a:buFont typeface="Wingdings 3" pitchFamily="18" charset="2"/>
              <a:buChar char="p"/>
            </a:pPr>
            <a:r>
              <a:rPr lang="en-IN" sz="1700" b="1" dirty="0"/>
              <a:t> Heat cramps – treatment</a:t>
            </a:r>
          </a:p>
          <a:p>
            <a:pPr marL="742950" lvl="1" indent="-285750">
              <a:buSzPct val="105000"/>
              <a:buFont typeface="Wingdings 3" panose="05040102010807070707" pitchFamily="18" charset="2"/>
              <a:buChar char=""/>
            </a:pPr>
            <a:r>
              <a:rPr lang="en-IN" sz="1700" dirty="0"/>
              <a:t>Treatment for heat cramps includes: </a:t>
            </a:r>
          </a:p>
          <a:p>
            <a:pPr marL="1200150" lvl="2" indent="-285750">
              <a:buSzPct val="105000"/>
              <a:buFont typeface="Wingdings" panose="05000000000000000000" pitchFamily="2" charset="2"/>
              <a:buChar char="S"/>
            </a:pPr>
            <a:r>
              <a:rPr lang="en-IN" sz="1700" dirty="0"/>
              <a:t>Stop activity and sit quietly in a cool place.</a:t>
            </a:r>
          </a:p>
          <a:p>
            <a:pPr marL="1200150" lvl="2" indent="-285750">
              <a:buSzPct val="105000"/>
              <a:buFont typeface="Wingdings" panose="05000000000000000000" pitchFamily="2" charset="2"/>
              <a:buChar char="S"/>
            </a:pPr>
            <a:r>
              <a:rPr lang="en-IN" sz="1700" dirty="0"/>
              <a:t>Increase fluid intake. Rest a few hours before returning to activity.</a:t>
            </a:r>
          </a:p>
          <a:p>
            <a:pPr marL="1200150" lvl="2" indent="-285750">
              <a:buSzPct val="105000"/>
              <a:buFont typeface="Wingdings" panose="05000000000000000000" pitchFamily="2" charset="2"/>
              <a:buChar char="S"/>
            </a:pPr>
            <a:r>
              <a:rPr lang="en-IN" sz="1700" dirty="0"/>
              <a:t>Seek medical help if there is no improvement.</a:t>
            </a:r>
          </a:p>
        </p:txBody>
      </p:sp>
      <p:sp>
        <p:nvSpPr>
          <p:cNvPr id="8" name="Rectangle 7"/>
          <p:cNvSpPr>
            <a:spLocks noChangeArrowheads="1"/>
          </p:cNvSpPr>
          <p:nvPr/>
        </p:nvSpPr>
        <p:spPr bwMode="gray">
          <a:xfrm>
            <a:off x="4551875" y="2826724"/>
            <a:ext cx="4134925" cy="3459776"/>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buSzPct val="105000"/>
              <a:buFont typeface="Wingdings 3" pitchFamily="18" charset="2"/>
              <a:buChar char="p"/>
            </a:pPr>
            <a:r>
              <a:rPr lang="en-IN" sz="1700" b="1" dirty="0"/>
              <a:t> Heat rash – treatment</a:t>
            </a:r>
          </a:p>
          <a:p>
            <a:pPr lvl="1">
              <a:buSzPct val="105000"/>
              <a:buFont typeface="Wingdings 3" pitchFamily="18" charset="2"/>
              <a:buChar char=""/>
            </a:pPr>
            <a:r>
              <a:rPr lang="en-IN" sz="1700" dirty="0"/>
              <a:t> Treatment for heat rash includes: </a:t>
            </a:r>
          </a:p>
          <a:p>
            <a:pPr marL="1200150" lvl="2" indent="-285750">
              <a:buSzPct val="105000"/>
              <a:buFont typeface="Wingdings" panose="05000000000000000000" pitchFamily="2" charset="2"/>
              <a:buChar char="S"/>
            </a:pPr>
            <a:r>
              <a:rPr lang="en-IN" sz="1700" dirty="0"/>
              <a:t>Move the person to a cooler, less humid environment.</a:t>
            </a:r>
          </a:p>
          <a:p>
            <a:pPr marL="1200150" lvl="2" indent="-285750">
              <a:buSzPct val="105000"/>
              <a:buFont typeface="Wingdings" panose="05000000000000000000" pitchFamily="2" charset="2"/>
              <a:buChar char="S"/>
            </a:pPr>
            <a:r>
              <a:rPr lang="en-IN" sz="1700" dirty="0"/>
              <a:t>Keep the affected area dry.</a:t>
            </a:r>
          </a:p>
          <a:p>
            <a:pPr marL="1200150" lvl="2" indent="-285750">
              <a:buSzPct val="105000"/>
              <a:buFont typeface="Wingdings" panose="05000000000000000000" pitchFamily="2" charset="2"/>
              <a:buChar char="S"/>
            </a:pPr>
            <a:r>
              <a:rPr lang="en-IN" sz="1700" dirty="0"/>
              <a:t>Try using unperfumed talcum powder to increase comfort.</a:t>
            </a:r>
          </a:p>
          <a:p>
            <a:pPr marL="1200150" lvl="2" indent="-285750">
              <a:buSzPct val="105000"/>
              <a:buFont typeface="Wingdings" panose="05000000000000000000" pitchFamily="2" charset="2"/>
              <a:buChar char="S"/>
            </a:pPr>
            <a:r>
              <a:rPr lang="en-IN" sz="1700" dirty="0"/>
              <a:t>Avoid using ointments or creams, as they keep the skin warm and moist, and may make the condition worse.</a:t>
            </a:r>
          </a:p>
        </p:txBody>
      </p:sp>
    </p:spTree>
    <p:extLst>
      <p:ext uri="{BB962C8B-B14F-4D97-AF65-F5344CB8AC3E}">
        <p14:creationId xmlns:p14="http://schemas.microsoft.com/office/powerpoint/2010/main" val="4072428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44232" y="1429543"/>
            <a:ext cx="8615289" cy="376238"/>
          </a:xfrm>
          <a:prstGeom prst="rect">
            <a:avLst/>
          </a:prstGeom>
          <a:solidFill>
            <a:srgbClr val="00C04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5" name="Title 2"/>
          <p:cNvSpPr txBox="1">
            <a:spLocks/>
          </p:cNvSpPr>
          <p:nvPr/>
        </p:nvSpPr>
        <p:spPr>
          <a:xfrm>
            <a:off x="243840" y="591820"/>
            <a:ext cx="8900160" cy="546100"/>
          </a:xfrm>
          <a:prstGeom prst="rect">
            <a:avLst/>
          </a:prstGeom>
        </p:spPr>
        <p:txBody>
          <a:bodyPr/>
          <a:lstStyle/>
          <a:p>
            <a:pPr algn="ctr"/>
            <a:r>
              <a:rPr lang="en-IN" sz="3200" dirty="0"/>
              <a:t>TREATMENT FOR HEAT RELATED ILNESS</a:t>
            </a:r>
          </a:p>
        </p:txBody>
      </p:sp>
      <p:sp>
        <p:nvSpPr>
          <p:cNvPr id="6" name="Rectangle 5"/>
          <p:cNvSpPr>
            <a:spLocks noChangeArrowheads="1"/>
          </p:cNvSpPr>
          <p:nvPr/>
        </p:nvSpPr>
        <p:spPr bwMode="gray">
          <a:xfrm>
            <a:off x="244231" y="1805781"/>
            <a:ext cx="8615289" cy="46761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endParaRPr lang="en-IN" b="1" dirty="0"/>
          </a:p>
        </p:txBody>
      </p:sp>
      <p:sp>
        <p:nvSpPr>
          <p:cNvPr id="9" name="Rectangle 8"/>
          <p:cNvSpPr>
            <a:spLocks noChangeArrowheads="1"/>
          </p:cNvSpPr>
          <p:nvPr/>
        </p:nvSpPr>
        <p:spPr bwMode="gray">
          <a:xfrm>
            <a:off x="401513" y="1899624"/>
            <a:ext cx="4150362" cy="4488476"/>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buSzPct val="105000"/>
              <a:buFont typeface="Wingdings 3" pitchFamily="18" charset="2"/>
              <a:buChar char="p"/>
            </a:pPr>
            <a:r>
              <a:rPr lang="en-IN" b="1" dirty="0"/>
              <a:t> Dizziness and fainting – treatment</a:t>
            </a:r>
          </a:p>
          <a:p>
            <a:pPr marL="742950" lvl="1" indent="-285750">
              <a:buSzPct val="105000"/>
              <a:buFont typeface="Wingdings 3" panose="05040102010807070707" pitchFamily="18" charset="2"/>
              <a:buChar char=""/>
            </a:pPr>
            <a:r>
              <a:rPr lang="en-IN" dirty="0"/>
              <a:t>Treatment for dizziness or fainting includes: </a:t>
            </a:r>
          </a:p>
          <a:p>
            <a:pPr marL="1200150" lvl="2" indent="-285750">
              <a:buSzPct val="105000"/>
              <a:buFont typeface="Wingdings" pitchFamily="2" charset="2"/>
              <a:buChar char="S"/>
            </a:pPr>
            <a:r>
              <a:rPr lang="en-IN" dirty="0"/>
              <a:t>Get the person to a cool area and lay them down.</a:t>
            </a:r>
          </a:p>
          <a:p>
            <a:pPr marL="1200150" lvl="2" indent="-285750">
              <a:buSzPct val="105000"/>
              <a:buFont typeface="Wingdings" pitchFamily="2" charset="2"/>
              <a:buChar char="S"/>
            </a:pPr>
            <a:r>
              <a:rPr lang="en-IN" dirty="0"/>
              <a:t>If fully conscious, increase fluid intake</a:t>
            </a:r>
            <a:r>
              <a:rPr lang="en-IN" dirty="0">
                <a:solidFill>
                  <a:srgbClr val="FF0000"/>
                </a:solidFill>
              </a:rPr>
              <a:t>.</a:t>
            </a:r>
          </a:p>
        </p:txBody>
      </p:sp>
      <p:sp>
        <p:nvSpPr>
          <p:cNvPr id="8" name="Rectangle 7"/>
          <p:cNvSpPr>
            <a:spLocks noChangeArrowheads="1"/>
          </p:cNvSpPr>
          <p:nvPr/>
        </p:nvSpPr>
        <p:spPr bwMode="gray">
          <a:xfrm>
            <a:off x="4551875" y="1899624"/>
            <a:ext cx="4134925" cy="4488476"/>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buSzPct val="105000"/>
              <a:buFont typeface="Wingdings 3" pitchFamily="18" charset="2"/>
              <a:buChar char="p"/>
            </a:pPr>
            <a:r>
              <a:rPr lang="en-IN" b="1" dirty="0"/>
              <a:t> Heat exhaustion – treatment</a:t>
            </a:r>
          </a:p>
          <a:p>
            <a:pPr marL="742950" lvl="1" indent="-285750">
              <a:buSzPct val="105000"/>
              <a:buFont typeface="Wingdings 3" panose="05040102010807070707" pitchFamily="18" charset="2"/>
              <a:buChar char=""/>
            </a:pPr>
            <a:r>
              <a:rPr lang="en-IN" dirty="0"/>
              <a:t>Treatment for heat exhaustion includes:</a:t>
            </a:r>
          </a:p>
          <a:p>
            <a:pPr marL="1200150" lvl="2" indent="-285750">
              <a:buSzPct val="105000"/>
              <a:buFont typeface="Wingdings" panose="05000000000000000000" pitchFamily="2" charset="2"/>
              <a:buChar char="S"/>
            </a:pPr>
            <a:r>
              <a:rPr lang="en-IN" dirty="0"/>
              <a:t>Get the person to a cool area and lay them down.</a:t>
            </a:r>
          </a:p>
          <a:p>
            <a:pPr marL="1200150" lvl="2" indent="-285750">
              <a:buSzPct val="105000"/>
              <a:buFont typeface="Wingdings" panose="05000000000000000000" pitchFamily="2" charset="2"/>
              <a:buChar char="S"/>
            </a:pPr>
            <a:r>
              <a:rPr lang="en-IN" dirty="0"/>
              <a:t>Remove outer clothing.</a:t>
            </a:r>
          </a:p>
          <a:p>
            <a:pPr marL="1200150" lvl="2" indent="-285750">
              <a:buSzPct val="105000"/>
              <a:buFont typeface="Wingdings" panose="05000000000000000000" pitchFamily="2" charset="2"/>
              <a:buChar char="S"/>
            </a:pPr>
            <a:r>
              <a:rPr lang="en-IN" dirty="0"/>
              <a:t>Wet skin with cool water or wet cloths.</a:t>
            </a:r>
          </a:p>
          <a:p>
            <a:pPr marL="1200150" lvl="2" indent="-285750">
              <a:buSzPct val="105000"/>
              <a:buFont typeface="Wingdings" panose="05000000000000000000" pitchFamily="2" charset="2"/>
              <a:buChar char="S"/>
            </a:pPr>
            <a:r>
              <a:rPr lang="en-IN" dirty="0"/>
              <a:t>Increase fluid intake if they are fully conscious.</a:t>
            </a:r>
          </a:p>
          <a:p>
            <a:pPr marL="1200150" lvl="2" indent="-285750">
              <a:buSzPct val="105000"/>
              <a:buFont typeface="Wingdings" panose="05000000000000000000" pitchFamily="2" charset="2"/>
              <a:buChar char="S"/>
            </a:pPr>
            <a:r>
              <a:rPr lang="en-IN" dirty="0"/>
              <a:t>Seek medical advice.</a:t>
            </a:r>
          </a:p>
        </p:txBody>
      </p:sp>
      <p:pic>
        <p:nvPicPr>
          <p:cNvPr id="7" name="Picture 2" descr="Image result for Dizziness and fainting – treatment"/>
          <p:cNvPicPr>
            <a:picLocks noChangeAspect="1" noChangeArrowheads="1"/>
          </p:cNvPicPr>
          <p:nvPr/>
        </p:nvPicPr>
        <p:blipFill>
          <a:blip r:embed="rId2" cstate="print">
            <a:clrChange>
              <a:clrFrom>
                <a:srgbClr val="9BA6A8"/>
              </a:clrFrom>
              <a:clrTo>
                <a:srgbClr val="9BA6A8">
                  <a:alpha val="0"/>
                </a:srgbClr>
              </a:clrTo>
            </a:clrChange>
          </a:blip>
          <a:srcRect/>
          <a:stretch>
            <a:fillRect/>
          </a:stretch>
        </p:blipFill>
        <p:spPr bwMode="auto">
          <a:xfrm>
            <a:off x="1900265" y="4714559"/>
            <a:ext cx="2572969" cy="1592451"/>
          </a:xfrm>
          <a:prstGeom prst="rect">
            <a:avLst/>
          </a:prstGeom>
          <a:noFill/>
        </p:spPr>
      </p:pic>
      <p:pic>
        <p:nvPicPr>
          <p:cNvPr id="10" name="Picture 4" descr="Image result for Heat exhaustion – treatmen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709157" y="4795649"/>
            <a:ext cx="2463800" cy="1592451"/>
          </a:xfrm>
          <a:prstGeom prst="rect">
            <a:avLst/>
          </a:prstGeom>
          <a:noFill/>
        </p:spPr>
      </p:pic>
    </p:spTree>
    <p:extLst>
      <p:ext uri="{BB962C8B-B14F-4D97-AF65-F5344CB8AC3E}">
        <p14:creationId xmlns:p14="http://schemas.microsoft.com/office/powerpoint/2010/main" val="1144640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44232" y="1429543"/>
            <a:ext cx="8615289" cy="376238"/>
          </a:xfrm>
          <a:prstGeom prst="rect">
            <a:avLst/>
          </a:prstGeom>
          <a:solidFill>
            <a:srgbClr val="00C04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5" name="Title 2"/>
          <p:cNvSpPr txBox="1">
            <a:spLocks/>
          </p:cNvSpPr>
          <p:nvPr/>
        </p:nvSpPr>
        <p:spPr>
          <a:xfrm>
            <a:off x="243840" y="591820"/>
            <a:ext cx="8900160" cy="546100"/>
          </a:xfrm>
          <a:prstGeom prst="rect">
            <a:avLst/>
          </a:prstGeom>
        </p:spPr>
        <p:txBody>
          <a:bodyPr/>
          <a:lstStyle/>
          <a:p>
            <a:pPr algn="ctr"/>
            <a:r>
              <a:rPr lang="en-IN" sz="3200" dirty="0"/>
              <a:t>TREATMENT FOR HEAT RELATED ILNESS</a:t>
            </a:r>
          </a:p>
        </p:txBody>
      </p:sp>
      <p:sp>
        <p:nvSpPr>
          <p:cNvPr id="6" name="Rectangle 5"/>
          <p:cNvSpPr>
            <a:spLocks noChangeArrowheads="1"/>
          </p:cNvSpPr>
          <p:nvPr/>
        </p:nvSpPr>
        <p:spPr bwMode="gray">
          <a:xfrm>
            <a:off x="244231" y="1805781"/>
            <a:ext cx="8615289" cy="46761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buSzPct val="105000"/>
              <a:buFont typeface="Wingdings 3" pitchFamily="18" charset="2"/>
              <a:buChar char="p"/>
            </a:pPr>
            <a:r>
              <a:rPr lang="en-IN" dirty="0"/>
              <a:t> Heatstroke is a medical emergency and requires urgent attention:</a:t>
            </a:r>
          </a:p>
          <a:p>
            <a:pPr>
              <a:buSzPct val="105000"/>
              <a:buFont typeface="Wingdings 3" pitchFamily="18" charset="2"/>
              <a:buChar char="p"/>
            </a:pPr>
            <a:r>
              <a:rPr lang="en-IN" b="1" dirty="0"/>
              <a:t> Heatstroke – treatment</a:t>
            </a:r>
          </a:p>
          <a:p>
            <a:pPr marL="742950" lvl="1" indent="-285750">
              <a:buSzPct val="105000"/>
              <a:buFont typeface="Wingdings 3" pitchFamily="18" charset="2"/>
              <a:buChar char=""/>
            </a:pPr>
            <a:r>
              <a:rPr lang="en-IN" dirty="0"/>
              <a:t>Call triple zero (102) for an ambulance.</a:t>
            </a:r>
          </a:p>
          <a:p>
            <a:pPr marL="742950" lvl="1" indent="-285750">
              <a:buSzPct val="105000"/>
              <a:buFont typeface="Wingdings 3" pitchFamily="18" charset="2"/>
              <a:buChar char=""/>
            </a:pPr>
            <a:r>
              <a:rPr lang="en-IN" dirty="0"/>
              <a:t>Get the person to a cool, shady area and lay them down while you’re waiting for emergency medical help.</a:t>
            </a:r>
          </a:p>
          <a:p>
            <a:pPr marL="742950" lvl="1" indent="-285750">
              <a:buSzPct val="105000"/>
              <a:buFont typeface="Wingdings 3" pitchFamily="18" charset="2"/>
              <a:buChar char=""/>
            </a:pPr>
            <a:r>
              <a:rPr lang="en-IN" dirty="0"/>
              <a:t>Remove clothing and wet their skin with water, fanning continuously. </a:t>
            </a:r>
          </a:p>
          <a:p>
            <a:pPr marL="742950" lvl="1" indent="-285750">
              <a:buSzPct val="105000"/>
              <a:buFont typeface="Wingdings 3" pitchFamily="18" charset="2"/>
              <a:buChar char=""/>
            </a:pPr>
            <a:r>
              <a:rPr lang="en-IN" dirty="0"/>
              <a:t>Do not give the person fluids to drink.</a:t>
            </a:r>
          </a:p>
          <a:p>
            <a:pPr marL="742950" lvl="1" indent="-285750">
              <a:buSzPct val="105000"/>
              <a:buFont typeface="Wingdings 3" pitchFamily="18" charset="2"/>
              <a:buChar char=""/>
            </a:pPr>
            <a:r>
              <a:rPr lang="en-IN" dirty="0"/>
              <a:t>Position an unconscious person on their side and clear their airway.</a:t>
            </a:r>
          </a:p>
          <a:p>
            <a:pPr marL="742950" lvl="1" indent="-285750">
              <a:buSzPct val="105000"/>
              <a:buFont typeface="Wingdings 3" pitchFamily="18" charset="2"/>
              <a:buChar char=""/>
            </a:pPr>
            <a:r>
              <a:rPr lang="en-IN" dirty="0"/>
              <a:t>If medical attention is delayed, seek further instructions from ambulance or hospital emergency staff.</a:t>
            </a:r>
          </a:p>
          <a:p>
            <a:pPr>
              <a:buSzPct val="105000"/>
              <a:buFont typeface="Wingdings 3" pitchFamily="18" charset="2"/>
              <a:buChar char="p"/>
            </a:pPr>
            <a:endParaRPr lang="en-IN" dirty="0"/>
          </a:p>
        </p:txBody>
      </p:sp>
      <p:pic>
        <p:nvPicPr>
          <p:cNvPr id="7" name="Picture 2" descr="Image result for Heatstroke – treatment"/>
          <p:cNvPicPr>
            <a:picLocks noChangeAspect="1" noChangeArrowheads="1"/>
          </p:cNvPicPr>
          <p:nvPr/>
        </p:nvPicPr>
        <p:blipFill>
          <a:blip r:embed="rId2" cstate="print">
            <a:clrChange>
              <a:clrFrom>
                <a:srgbClr val="666633"/>
              </a:clrFrom>
              <a:clrTo>
                <a:srgbClr val="666633">
                  <a:alpha val="0"/>
                </a:srgbClr>
              </a:clrTo>
            </a:clrChange>
          </a:blip>
          <a:srcRect/>
          <a:stretch>
            <a:fillRect/>
          </a:stretch>
        </p:blipFill>
        <p:spPr bwMode="auto">
          <a:xfrm>
            <a:off x="5092700" y="4796834"/>
            <a:ext cx="3645217" cy="1543959"/>
          </a:xfrm>
          <a:prstGeom prst="rect">
            <a:avLst/>
          </a:prstGeom>
          <a:noFill/>
        </p:spPr>
      </p:pic>
    </p:spTree>
    <p:extLst>
      <p:ext uri="{BB962C8B-B14F-4D97-AF65-F5344CB8AC3E}">
        <p14:creationId xmlns:p14="http://schemas.microsoft.com/office/powerpoint/2010/main" val="257076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44232" y="1429543"/>
            <a:ext cx="8615289" cy="376238"/>
          </a:xfrm>
          <a:prstGeom prst="rect">
            <a:avLst/>
          </a:prstGeom>
          <a:solidFill>
            <a:srgbClr val="00C04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5" name="Title 2"/>
          <p:cNvSpPr txBox="1">
            <a:spLocks/>
          </p:cNvSpPr>
          <p:nvPr/>
        </p:nvSpPr>
        <p:spPr>
          <a:xfrm>
            <a:off x="243840" y="591820"/>
            <a:ext cx="8900160" cy="546100"/>
          </a:xfrm>
          <a:prstGeom prst="rect">
            <a:avLst/>
          </a:prstGeom>
        </p:spPr>
        <p:txBody>
          <a:bodyPr/>
          <a:lstStyle/>
          <a:p>
            <a:pPr algn="ctr"/>
            <a:r>
              <a:rPr lang="en-IN" sz="3200" dirty="0"/>
              <a:t>PREVENTION OF HEAT RELATED ILNESS</a:t>
            </a:r>
          </a:p>
        </p:txBody>
      </p:sp>
      <p:sp>
        <p:nvSpPr>
          <p:cNvPr id="6" name="Rectangle 5"/>
          <p:cNvSpPr>
            <a:spLocks noChangeArrowheads="1"/>
          </p:cNvSpPr>
          <p:nvPr/>
        </p:nvSpPr>
        <p:spPr bwMode="gray">
          <a:xfrm>
            <a:off x="244231" y="1805781"/>
            <a:ext cx="8615289" cy="46761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buSzPct val="105000"/>
              <a:buFont typeface="Wingdings 3" pitchFamily="18" charset="2"/>
              <a:buChar char="p"/>
            </a:pPr>
            <a:r>
              <a:rPr lang="en-IN" dirty="0"/>
              <a:t> Prevention is the best way to manage heat-related illness. </a:t>
            </a:r>
          </a:p>
          <a:p>
            <a:pPr>
              <a:buSzPct val="105000"/>
              <a:buFont typeface="Wingdings 3" pitchFamily="18" charset="2"/>
              <a:buChar char="p"/>
            </a:pPr>
            <a:r>
              <a:rPr lang="en-IN" dirty="0"/>
              <a:t> Some tips to prevent heat stress include:</a:t>
            </a:r>
          </a:p>
          <a:p>
            <a:pPr marL="742950" lvl="1" indent="-285750">
              <a:buSzPct val="105000"/>
              <a:buFont typeface="Wingdings 3" pitchFamily="18" charset="2"/>
              <a:buChar char=""/>
            </a:pPr>
            <a:r>
              <a:rPr lang="en-IN" b="1" dirty="0"/>
              <a:t>Drink plenty of water</a:t>
            </a:r>
            <a:r>
              <a:rPr lang="en-IN" dirty="0"/>
              <a:t> – you need to drink more during hot weather, regardless of how active you are, even if you don't feel thirsty (check with your doctor if you are on limited fluids or fluid pills). </a:t>
            </a:r>
          </a:p>
          <a:p>
            <a:pPr marL="742950" lvl="1" indent="-285750">
              <a:buSzPct val="105000"/>
              <a:buFont typeface="Wingdings 3" pitchFamily="18" charset="2"/>
              <a:buChar char=""/>
            </a:pPr>
            <a:r>
              <a:rPr lang="en-IN" dirty="0"/>
              <a:t>Avoid alcohol or drinks that contain lots of sugar. </a:t>
            </a:r>
          </a:p>
          <a:p>
            <a:pPr marL="742950" lvl="1" indent="-285750">
              <a:buSzPct val="105000"/>
              <a:buFont typeface="Wingdings 3" pitchFamily="18" charset="2"/>
              <a:buChar char=""/>
            </a:pPr>
            <a:r>
              <a:rPr lang="en-IN" dirty="0"/>
              <a:t>Don’t have extremely cold liquids, as they may cause stomach cramps.</a:t>
            </a:r>
          </a:p>
          <a:p>
            <a:pPr marL="742950" lvl="1" indent="-285750">
              <a:buSzPct val="105000"/>
              <a:buFont typeface="Wingdings 3" pitchFamily="18" charset="2"/>
              <a:buChar char=""/>
            </a:pPr>
            <a:r>
              <a:rPr lang="en-IN" b="1" dirty="0"/>
              <a:t>Avoid exposure to heat</a:t>
            </a:r>
            <a:r>
              <a:rPr lang="en-IN" dirty="0"/>
              <a:t> – stay out of the sun as much as you can,</a:t>
            </a:r>
          </a:p>
          <a:p>
            <a:pPr marL="742950" lvl="1" indent="-285750">
              <a:buSzPct val="105000"/>
              <a:buFont typeface="Wingdings 3" pitchFamily="18" charset="2"/>
              <a:buChar char=""/>
            </a:pPr>
            <a:r>
              <a:rPr lang="en-IN" b="1" dirty="0"/>
              <a:t>Protect yourself outside</a:t>
            </a:r>
            <a:r>
              <a:rPr lang="en-IN" dirty="0"/>
              <a:t> – if you must be outdoors, remember to</a:t>
            </a:r>
            <a:r>
              <a:rPr lang="en-IN" b="1" dirty="0"/>
              <a:t> </a:t>
            </a:r>
            <a:r>
              <a:rPr lang="en-IN" dirty="0"/>
              <a:t>protect yourself from the sun – </a:t>
            </a:r>
            <a:r>
              <a:rPr lang="en-IN" b="1" dirty="0"/>
              <a:t>‘slip, slop, slap’</a:t>
            </a:r>
            <a:r>
              <a:rPr lang="en-IN" dirty="0"/>
              <a:t> by covering exposed skin with lightweight clothes, using sunscreen and wearing a hat, ‘</a:t>
            </a:r>
            <a:r>
              <a:rPr lang="en-IN" b="1" dirty="0"/>
              <a:t>seek’ </a:t>
            </a:r>
            <a:r>
              <a:rPr lang="en-IN" dirty="0"/>
              <a:t>shade and ‘</a:t>
            </a:r>
            <a:r>
              <a:rPr lang="en-IN" b="1" dirty="0"/>
              <a:t>slide’ </a:t>
            </a:r>
            <a:r>
              <a:rPr lang="en-IN" dirty="0"/>
              <a:t>on sunglasses.</a:t>
            </a:r>
          </a:p>
          <a:p>
            <a:pPr marL="742950" lvl="1" indent="-285750">
              <a:buSzPct val="105000"/>
              <a:buFont typeface="Wingdings 3" pitchFamily="18" charset="2"/>
              <a:buChar char=""/>
            </a:pPr>
            <a:r>
              <a:rPr lang="en-IN" b="1" dirty="0"/>
              <a:t>Plan ahead</a:t>
            </a:r>
            <a:r>
              <a:rPr lang="en-IN" dirty="0"/>
              <a:t> – too much activity on a hot day can lead to heat stress. If you can, restrict activity to cooler parts of the day. Avoid physical activities like sport, renovating and gardening.</a:t>
            </a:r>
          </a:p>
          <a:p>
            <a:pPr marL="742950" lvl="1" indent="-285750">
              <a:buSzPct val="105000"/>
              <a:buFont typeface="Wingdings 3" pitchFamily="18" charset="2"/>
              <a:buChar char=""/>
            </a:pPr>
            <a:r>
              <a:rPr lang="en-IN" b="1" dirty="0"/>
              <a:t>Take it easy</a:t>
            </a:r>
            <a:r>
              <a:rPr lang="en-IN" dirty="0"/>
              <a:t> – rest often and, whenever possible, stay indoors or in the shade.</a:t>
            </a:r>
          </a:p>
        </p:txBody>
      </p:sp>
    </p:spTree>
    <p:extLst>
      <p:ext uri="{BB962C8B-B14F-4D97-AF65-F5344CB8AC3E}">
        <p14:creationId xmlns:p14="http://schemas.microsoft.com/office/powerpoint/2010/main" val="511333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44232" y="1429543"/>
            <a:ext cx="8615289" cy="376238"/>
          </a:xfrm>
          <a:prstGeom prst="rect">
            <a:avLst/>
          </a:prstGeom>
          <a:solidFill>
            <a:srgbClr val="00C04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5" name="Title 2"/>
          <p:cNvSpPr txBox="1">
            <a:spLocks/>
          </p:cNvSpPr>
          <p:nvPr/>
        </p:nvSpPr>
        <p:spPr>
          <a:xfrm>
            <a:off x="243840" y="591820"/>
            <a:ext cx="8900160" cy="546100"/>
          </a:xfrm>
          <a:prstGeom prst="rect">
            <a:avLst/>
          </a:prstGeom>
        </p:spPr>
        <p:txBody>
          <a:bodyPr/>
          <a:lstStyle/>
          <a:p>
            <a:pPr algn="ctr"/>
            <a:r>
              <a:rPr lang="en-IN" sz="3200" dirty="0"/>
              <a:t>PREVENTION OF HEAT RELATED ILNESS</a:t>
            </a:r>
          </a:p>
        </p:txBody>
      </p:sp>
      <p:sp>
        <p:nvSpPr>
          <p:cNvPr id="6" name="Rectangle 5"/>
          <p:cNvSpPr>
            <a:spLocks noChangeArrowheads="1"/>
          </p:cNvSpPr>
          <p:nvPr/>
        </p:nvSpPr>
        <p:spPr bwMode="gray">
          <a:xfrm>
            <a:off x="244231" y="1805781"/>
            <a:ext cx="8615289" cy="46761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b="1" dirty="0"/>
              <a:t> Stay cool</a:t>
            </a:r>
            <a:r>
              <a:rPr lang="en-IN" dirty="0"/>
              <a:t> – and keep air circulating around you. </a:t>
            </a:r>
          </a:p>
          <a:p>
            <a:pPr marL="285750" indent="-285750">
              <a:buSzPct val="105000"/>
              <a:buFont typeface="Wingdings 3" panose="05040102010807070707" pitchFamily="18" charset="2"/>
              <a:buChar char="p"/>
            </a:pPr>
            <a:r>
              <a:rPr lang="en-IN" dirty="0"/>
              <a:t> Draw your blinds or curtains and use a fan or air conditioning.</a:t>
            </a:r>
          </a:p>
          <a:p>
            <a:pPr marL="285750" indent="-285750">
              <a:buSzPct val="105000"/>
              <a:buFont typeface="Wingdings 3" panose="05040102010807070707" pitchFamily="18" charset="2"/>
              <a:buChar char="p"/>
            </a:pPr>
            <a:r>
              <a:rPr lang="en-IN" dirty="0"/>
              <a:t> Keep yourself cool by using wet towels, putting your feet in cool water and taking cool (not cold) showers.</a:t>
            </a:r>
          </a:p>
          <a:p>
            <a:pPr marL="285750" indent="-285750">
              <a:buSzPct val="105000"/>
              <a:buFont typeface="Wingdings 3" panose="05040102010807070707" pitchFamily="18" charset="2"/>
              <a:buChar char="p"/>
            </a:pPr>
            <a:r>
              <a:rPr lang="en-IN" b="1" dirty="0"/>
              <a:t> Keep up your energy levels</a:t>
            </a:r>
            <a:r>
              <a:rPr lang="en-IN" dirty="0"/>
              <a:t> – eat smaller meals more often and cold meals such as salads.</a:t>
            </a:r>
          </a:p>
        </p:txBody>
      </p:sp>
      <p:pic>
        <p:nvPicPr>
          <p:cNvPr id="7" name="Picture 2" descr="Image result for PREVENTION OF HEAT RELATED ILLNESS"/>
          <p:cNvPicPr>
            <a:picLocks noChangeAspect="1" noChangeArrowheads="1"/>
          </p:cNvPicPr>
          <p:nvPr/>
        </p:nvPicPr>
        <p:blipFill>
          <a:blip r:embed="rId2" cstate="print">
            <a:clrChange>
              <a:clrFrom>
                <a:srgbClr val="7D99BE"/>
              </a:clrFrom>
              <a:clrTo>
                <a:srgbClr val="7D99BE">
                  <a:alpha val="0"/>
                </a:srgbClr>
              </a:clrTo>
            </a:clrChange>
          </a:blip>
          <a:srcRect/>
          <a:stretch>
            <a:fillRect/>
          </a:stretch>
        </p:blipFill>
        <p:spPr bwMode="auto">
          <a:xfrm>
            <a:off x="5740400" y="4307352"/>
            <a:ext cx="2987039" cy="2071224"/>
          </a:xfrm>
          <a:prstGeom prst="rect">
            <a:avLst/>
          </a:prstGeom>
          <a:noFill/>
        </p:spPr>
      </p:pic>
    </p:spTree>
    <p:extLst>
      <p:ext uri="{BB962C8B-B14F-4D97-AF65-F5344CB8AC3E}">
        <p14:creationId xmlns:p14="http://schemas.microsoft.com/office/powerpoint/2010/main" val="2186045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631825"/>
            <a:ext cx="8229600" cy="681038"/>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IN" sz="3200" dirty="0">
                <a:latin typeface="+mn-lt"/>
              </a:rPr>
              <a:t>ABOUT PMG</a:t>
            </a:r>
            <a:endParaRPr lang="en-IN" sz="3200" dirty="0">
              <a:latin typeface="+mn-lt"/>
              <a:cs typeface="Arial" panose="020B0604020202020204" pitchFamily="34" charset="0"/>
            </a:endParaRPr>
          </a:p>
        </p:txBody>
      </p:sp>
      <p:sp>
        <p:nvSpPr>
          <p:cNvPr id="7" name="Rectangle 6"/>
          <p:cNvSpPr/>
          <p:nvPr/>
        </p:nvSpPr>
        <p:spPr>
          <a:xfrm>
            <a:off x="158750" y="1795463"/>
            <a:ext cx="8786813" cy="2586037"/>
          </a:xfrm>
          <a:prstGeom prst="rect">
            <a:avLst/>
          </a:prstGeom>
        </p:spPr>
        <p:txBody>
          <a:bodyPr>
            <a:spAutoFit/>
          </a:bodyPr>
          <a:lstStyle/>
          <a:p>
            <a:pPr>
              <a:defRPr/>
            </a:pPr>
            <a:r>
              <a:rPr lang="en-US" sz="1600" dirty="0">
                <a:latin typeface="+mn-lt"/>
                <a:ea typeface="Calibri" panose="020F0502020204030204" pitchFamily="34" charset="0"/>
                <a:cs typeface="Times New Roman" panose="02020603050405020304" pitchFamily="18" charset="0"/>
              </a:rPr>
              <a:t>At PMG, we deliver Engineering Design and Project Management scopes in Food and Beverage industry. Our team of design engineers and engineering executives has rich experience in Project Planning, Design, Execution and Commissioning with key competencies in areas like 3D Plant Design, Hygienic Engineering, and Project Management. Our safe-by-choice, result-oriented, and pro-active work-ethics allow us deliver work scopes meeting objectives, complete stakeholder alignment and first-time quality.</a:t>
            </a:r>
          </a:p>
          <a:p>
            <a:pPr>
              <a:defRPr/>
            </a:pPr>
            <a:endParaRPr lang="en-US" sz="1600" dirty="0">
              <a:latin typeface="+mn-lt"/>
            </a:endParaRPr>
          </a:p>
          <a:p>
            <a:pPr>
              <a:defRPr/>
            </a:pPr>
            <a:r>
              <a:rPr lang="en-US" b="1" dirty="0">
                <a:solidFill>
                  <a:srgbClr val="00B050"/>
                </a:solidFill>
                <a:latin typeface="+mn-lt"/>
                <a:ea typeface="Calibri" panose="020F0502020204030204" pitchFamily="34" charset="0"/>
                <a:cs typeface="Times New Roman" panose="02020603050405020304" pitchFamily="18" charset="0"/>
              </a:rPr>
              <a:t>PMG Knowledge Repository: </a:t>
            </a:r>
            <a:r>
              <a:rPr lang="en-US" b="1" dirty="0">
                <a:latin typeface="+mn-lt"/>
                <a:ea typeface="Calibri" panose="020F0502020204030204" pitchFamily="34" charset="0"/>
                <a:cs typeface="Times New Roman" panose="02020603050405020304" pitchFamily="18" charset="0"/>
              </a:rPr>
              <a:t>Targeted Knowledge Sharing &amp; Skill Development</a:t>
            </a:r>
            <a:endParaRPr lang="en-US" dirty="0">
              <a:latin typeface="+mn-lt"/>
            </a:endParaRPr>
          </a:p>
          <a:p>
            <a:pPr>
              <a:defRPr/>
            </a:pPr>
            <a:r>
              <a:rPr lang="en-US" sz="1600" dirty="0">
                <a:latin typeface="+mn-lt"/>
                <a:ea typeface="Calibri" panose="020F0502020204030204" pitchFamily="34" charset="0"/>
                <a:cs typeface="Times New Roman" panose="02020603050405020304" pitchFamily="18" charset="0"/>
              </a:rPr>
              <a:t>Precise and focused training modules for the exhaustive set of people working in manufacturing industry, instilling qualities of self-belief, creative thinking &amp; widened perspective.</a:t>
            </a:r>
            <a:endParaRPr lang="en-US" sz="1600" dirty="0">
              <a:latin typeface="+mn-lt"/>
            </a:endParaRPr>
          </a:p>
          <a:p>
            <a:pPr>
              <a:defRPr/>
            </a:pPr>
            <a:endParaRPr lang="en-US" sz="1600" dirty="0">
              <a:latin typeface="+mn-lt"/>
            </a:endParaRPr>
          </a:p>
        </p:txBody>
      </p:sp>
      <p:sp>
        <p:nvSpPr>
          <p:cNvPr id="8" name="Rectangle 7"/>
          <p:cNvSpPr/>
          <p:nvPr/>
        </p:nvSpPr>
        <p:spPr>
          <a:xfrm>
            <a:off x="158750" y="1312863"/>
            <a:ext cx="8786813" cy="585787"/>
          </a:xfrm>
          <a:prstGeom prst="rect">
            <a:avLst/>
          </a:prstGeom>
        </p:spPr>
        <p:txBody>
          <a:bodyPr>
            <a:spAutoFit/>
          </a:bodyPr>
          <a:lstStyle/>
          <a:p>
            <a:pPr>
              <a:spcAft>
                <a:spcPts val="3300"/>
              </a:spcAft>
              <a:defRPr/>
            </a:pPr>
            <a:r>
              <a:rPr lang="en-IN" sz="1600" b="1" dirty="0">
                <a:solidFill>
                  <a:srgbClr val="00B050"/>
                </a:solidFill>
                <a:latin typeface="+mn-lt"/>
                <a:ea typeface="Calibri" panose="020F0502020204030204" pitchFamily="34" charset="0"/>
                <a:cs typeface="Times New Roman" panose="02020603050405020304" pitchFamily="18" charset="0"/>
              </a:rPr>
              <a:t>“BUILDING FOOD FACTORIES WITH TOP QUALITY STANDARDS OF NESTLE, MONDELEZ,ABBOTT,    DANONE USING 3D DESIGN AND HYGIENIC ENGINEERING.”</a:t>
            </a:r>
            <a:endParaRPr lang="en-US" sz="1100" dirty="0">
              <a:latin typeface="+mn-lt"/>
              <a:ea typeface="Calibri" panose="020F0502020204030204" pitchFamily="34" charset="0"/>
              <a:cs typeface="Times New Roman" panose="02020603050405020304" pitchFamily="18" charset="0"/>
            </a:endParaRPr>
          </a:p>
        </p:txBody>
      </p:sp>
      <p:sp>
        <p:nvSpPr>
          <p:cNvPr id="9" name="TextBox 8"/>
          <p:cNvSpPr txBox="1"/>
          <p:nvPr/>
        </p:nvSpPr>
        <p:spPr>
          <a:xfrm>
            <a:off x="603250" y="4279900"/>
            <a:ext cx="4041775" cy="2030413"/>
          </a:xfrm>
          <a:prstGeom prst="rect">
            <a:avLst/>
          </a:prstGeom>
          <a:noFill/>
        </p:spPr>
        <p:txBody>
          <a:bodyPr>
            <a:spAutoFit/>
          </a:bodyPr>
          <a:lstStyle/>
          <a:p>
            <a:pPr marL="285750" indent="-285750">
              <a:buClr>
                <a:srgbClr val="00B050"/>
              </a:buClr>
              <a:buFont typeface="Webdings" panose="05030102010509060703" pitchFamily="18" charset="2"/>
              <a:buChar char=""/>
              <a:defRPr/>
            </a:pPr>
            <a:r>
              <a:rPr lang="en-US" sz="1400" dirty="0">
                <a:solidFill>
                  <a:srgbClr val="00B050"/>
                </a:solidFill>
                <a:latin typeface="+mn-lt"/>
              </a:rPr>
              <a:t>Clear Learning Objectives</a:t>
            </a:r>
          </a:p>
          <a:p>
            <a:pPr>
              <a:buClr>
                <a:srgbClr val="00B050"/>
              </a:buClr>
              <a:defRPr/>
            </a:pPr>
            <a:r>
              <a:rPr lang="en-US" sz="1400" dirty="0">
                <a:latin typeface="+mn-lt"/>
              </a:rPr>
              <a:t>Focused approach to skill development and     knowledge sharing</a:t>
            </a:r>
          </a:p>
          <a:p>
            <a:pPr marL="285750" indent="-285750">
              <a:buClr>
                <a:srgbClr val="00B050"/>
              </a:buClr>
              <a:buFont typeface="Webdings" panose="05030102010509060703" pitchFamily="18" charset="2"/>
              <a:buChar char=""/>
              <a:defRPr/>
            </a:pPr>
            <a:r>
              <a:rPr lang="en-US" sz="1400" dirty="0">
                <a:solidFill>
                  <a:srgbClr val="00B050"/>
                </a:solidFill>
                <a:latin typeface="+mn-lt"/>
              </a:rPr>
              <a:t>Progressive Evaluation</a:t>
            </a:r>
          </a:p>
          <a:p>
            <a:pPr>
              <a:buClr>
                <a:srgbClr val="00B050"/>
              </a:buClr>
              <a:defRPr/>
            </a:pPr>
            <a:r>
              <a:rPr lang="en-US" sz="1400" dirty="0">
                <a:latin typeface="+mn-lt"/>
              </a:rPr>
              <a:t>Gauging improvement on every step and keeping audience connected.</a:t>
            </a:r>
          </a:p>
          <a:p>
            <a:pPr marL="285750" indent="-285750">
              <a:buClr>
                <a:srgbClr val="00B050"/>
              </a:buClr>
              <a:buFont typeface="Webdings" panose="05030102010509060703" pitchFamily="18" charset="2"/>
              <a:buChar char=""/>
              <a:defRPr/>
            </a:pPr>
            <a:r>
              <a:rPr lang="en-US" sz="1400" dirty="0">
                <a:solidFill>
                  <a:srgbClr val="00B050"/>
                </a:solidFill>
                <a:latin typeface="+mn-lt"/>
              </a:rPr>
              <a:t>After-training follow-ups</a:t>
            </a:r>
          </a:p>
          <a:p>
            <a:pPr>
              <a:buClr>
                <a:srgbClr val="00B050"/>
              </a:buClr>
              <a:defRPr/>
            </a:pPr>
            <a:r>
              <a:rPr lang="en-US" sz="1400" dirty="0">
                <a:latin typeface="+mn-lt"/>
              </a:rPr>
              <a:t>We systematically track differential progress of recipients after the training.</a:t>
            </a:r>
          </a:p>
        </p:txBody>
      </p:sp>
      <p:sp>
        <p:nvSpPr>
          <p:cNvPr id="13" name="TextBox 12"/>
          <p:cNvSpPr txBox="1"/>
          <p:nvPr/>
        </p:nvSpPr>
        <p:spPr>
          <a:xfrm>
            <a:off x="4645025" y="4279900"/>
            <a:ext cx="4041775" cy="2030413"/>
          </a:xfrm>
          <a:prstGeom prst="rect">
            <a:avLst/>
          </a:prstGeom>
          <a:noFill/>
        </p:spPr>
        <p:txBody>
          <a:bodyPr>
            <a:spAutoFit/>
          </a:bodyPr>
          <a:lstStyle/>
          <a:p>
            <a:pPr marL="285750" indent="-285750">
              <a:buClr>
                <a:srgbClr val="00B050"/>
              </a:buClr>
              <a:buFont typeface="Webdings" panose="05030102010509060703" pitchFamily="18" charset="2"/>
              <a:buChar char=""/>
              <a:defRPr/>
            </a:pPr>
            <a:r>
              <a:rPr lang="en-US" sz="1400" dirty="0">
                <a:solidFill>
                  <a:srgbClr val="00B050"/>
                </a:solidFill>
                <a:latin typeface="+mn-lt"/>
              </a:rPr>
              <a:t>Audience Specific Approach</a:t>
            </a:r>
          </a:p>
          <a:p>
            <a:pPr>
              <a:buClr>
                <a:srgbClr val="00B050"/>
              </a:buClr>
              <a:defRPr/>
            </a:pPr>
            <a:r>
              <a:rPr lang="en-US" sz="1400" dirty="0">
                <a:latin typeface="+mn-lt"/>
              </a:rPr>
              <a:t>Programs are fine-tuned to the ability and interests of the recipients.</a:t>
            </a:r>
          </a:p>
          <a:p>
            <a:pPr marL="285750" indent="-285750">
              <a:buClr>
                <a:srgbClr val="00B050"/>
              </a:buClr>
              <a:buFont typeface="Webdings" panose="05030102010509060703" pitchFamily="18" charset="2"/>
              <a:buChar char=""/>
              <a:defRPr/>
            </a:pPr>
            <a:r>
              <a:rPr lang="en-US" sz="1400" dirty="0">
                <a:solidFill>
                  <a:srgbClr val="00B050"/>
                </a:solidFill>
                <a:latin typeface="+mn-lt"/>
              </a:rPr>
              <a:t>Multiple Awe-moments</a:t>
            </a:r>
          </a:p>
          <a:p>
            <a:pPr>
              <a:buClr>
                <a:srgbClr val="00B050"/>
              </a:buClr>
              <a:defRPr/>
            </a:pPr>
            <a:r>
              <a:rPr lang="en-US" sz="1400" dirty="0">
                <a:latin typeface="+mn-lt"/>
              </a:rPr>
              <a:t>Awe-moments are refreshing and increase receptivity many-fold.</a:t>
            </a:r>
          </a:p>
          <a:p>
            <a:pPr marL="285750" indent="-285750">
              <a:buClr>
                <a:srgbClr val="00B050"/>
              </a:buClr>
              <a:buFont typeface="Webdings" panose="05030102010509060703" pitchFamily="18" charset="2"/>
              <a:buChar char=""/>
              <a:defRPr/>
            </a:pPr>
            <a:r>
              <a:rPr lang="en-US" sz="1400" dirty="0">
                <a:solidFill>
                  <a:srgbClr val="00B050"/>
                </a:solidFill>
                <a:latin typeface="+mn-lt"/>
              </a:rPr>
              <a:t>Seasoned Trainers</a:t>
            </a:r>
          </a:p>
          <a:p>
            <a:pPr>
              <a:buClr>
                <a:srgbClr val="00B050"/>
              </a:buClr>
              <a:defRPr/>
            </a:pPr>
            <a:r>
              <a:rPr lang="en-US" sz="1400" dirty="0">
                <a:latin typeface="+mn-lt"/>
              </a:rPr>
              <a:t>PMG trainers are subject matter experts with substantial work experience.</a:t>
            </a:r>
          </a:p>
        </p:txBody>
      </p:sp>
    </p:spTree>
    <p:extLst>
      <p:ext uri="{BB962C8B-B14F-4D97-AF65-F5344CB8AC3E}">
        <p14:creationId xmlns:p14="http://schemas.microsoft.com/office/powerpoint/2010/main" val="1404235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44232" y="1429543"/>
            <a:ext cx="8615289" cy="376238"/>
          </a:xfrm>
          <a:prstGeom prst="rect">
            <a:avLst/>
          </a:prstGeom>
          <a:solidFill>
            <a:srgbClr val="00C04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5" name="Title 2"/>
          <p:cNvSpPr txBox="1">
            <a:spLocks/>
          </p:cNvSpPr>
          <p:nvPr/>
        </p:nvSpPr>
        <p:spPr>
          <a:xfrm>
            <a:off x="243840" y="591820"/>
            <a:ext cx="8900160" cy="546100"/>
          </a:xfrm>
          <a:prstGeom prst="rect">
            <a:avLst/>
          </a:prstGeom>
        </p:spPr>
        <p:txBody>
          <a:bodyPr/>
          <a:lstStyle/>
          <a:p>
            <a:pPr algn="ctr" fontAlgn="base"/>
            <a:r>
              <a:rPr lang="en-IN" sz="3200" dirty="0"/>
              <a:t>PREVENT DEHYDRATION</a:t>
            </a:r>
          </a:p>
        </p:txBody>
      </p:sp>
      <p:sp>
        <p:nvSpPr>
          <p:cNvPr id="6" name="Rectangle 5"/>
          <p:cNvSpPr>
            <a:spLocks noChangeArrowheads="1"/>
          </p:cNvSpPr>
          <p:nvPr/>
        </p:nvSpPr>
        <p:spPr bwMode="gray">
          <a:xfrm>
            <a:off x="244231" y="1805781"/>
            <a:ext cx="8615289" cy="46761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dirty="0"/>
              <a:t>Working in a hot environment causes sweating which helps keep people cool but means losing vital water that must be replaced. </a:t>
            </a:r>
          </a:p>
          <a:p>
            <a:pPr marL="285750" indent="-285750">
              <a:buSzPct val="105000"/>
              <a:buFont typeface="Wingdings 3" panose="05040102010807070707" pitchFamily="18" charset="2"/>
              <a:buChar char="p"/>
            </a:pPr>
            <a:r>
              <a:rPr lang="en-IN" dirty="0"/>
              <a:t>Provide cool water in the workplace and encourage workers to drink it frequently in small amounts before, during (this is not possible in some situations </a:t>
            </a:r>
            <a:r>
              <a:rPr lang="en-IN" dirty="0" err="1"/>
              <a:t>eg</a:t>
            </a:r>
            <a:r>
              <a:rPr lang="en-IN" dirty="0"/>
              <a:t> respiratory protective equipment use or asbestos removal) and after working.</a:t>
            </a:r>
          </a:p>
        </p:txBody>
      </p:sp>
      <p:pic>
        <p:nvPicPr>
          <p:cNvPr id="8" name="Picture 10" descr="Image result for PREVENT DEHYDRATION"/>
          <p:cNvPicPr>
            <a:picLocks noChangeAspect="1" noChangeArrowheads="1"/>
          </p:cNvPicPr>
          <p:nvPr/>
        </p:nvPicPr>
        <p:blipFill>
          <a:blip r:embed="rId2" cstate="print">
            <a:clrChange>
              <a:clrFrom>
                <a:srgbClr val="4DB5EC"/>
              </a:clrFrom>
              <a:clrTo>
                <a:srgbClr val="4DB5EC">
                  <a:alpha val="0"/>
                </a:srgbClr>
              </a:clrTo>
            </a:clrChange>
          </a:blip>
          <a:srcRect/>
          <a:stretch>
            <a:fillRect/>
          </a:stretch>
        </p:blipFill>
        <p:spPr bwMode="auto">
          <a:xfrm>
            <a:off x="5346701" y="4301846"/>
            <a:ext cx="3368674" cy="2052918"/>
          </a:xfrm>
          <a:prstGeom prst="rect">
            <a:avLst/>
          </a:prstGeom>
          <a:noFill/>
        </p:spPr>
      </p:pic>
    </p:spTree>
    <p:extLst>
      <p:ext uri="{BB962C8B-B14F-4D97-AF65-F5344CB8AC3E}">
        <p14:creationId xmlns:p14="http://schemas.microsoft.com/office/powerpoint/2010/main" val="3658645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44232" y="1429543"/>
            <a:ext cx="8615289" cy="376238"/>
          </a:xfrm>
          <a:prstGeom prst="rect">
            <a:avLst/>
          </a:prstGeom>
          <a:solidFill>
            <a:srgbClr val="00C04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5" name="Title 2"/>
          <p:cNvSpPr txBox="1">
            <a:spLocks/>
          </p:cNvSpPr>
          <p:nvPr/>
        </p:nvSpPr>
        <p:spPr>
          <a:xfrm>
            <a:off x="243840" y="591820"/>
            <a:ext cx="8900160" cy="546100"/>
          </a:xfrm>
          <a:prstGeom prst="rect">
            <a:avLst/>
          </a:prstGeom>
        </p:spPr>
        <p:txBody>
          <a:bodyPr/>
          <a:lstStyle/>
          <a:p>
            <a:pPr algn="ctr" fontAlgn="base"/>
            <a:r>
              <a:rPr lang="en-IN" sz="3200" dirty="0"/>
              <a:t>PROVIDE PERSONAL PROTECTIVE EQUIPMENTS</a:t>
            </a:r>
          </a:p>
        </p:txBody>
      </p:sp>
      <p:sp>
        <p:nvSpPr>
          <p:cNvPr id="6" name="Rectangle 5"/>
          <p:cNvSpPr>
            <a:spLocks noChangeArrowheads="1"/>
          </p:cNvSpPr>
          <p:nvPr/>
        </p:nvSpPr>
        <p:spPr bwMode="gray">
          <a:xfrm>
            <a:off x="244231" y="1805781"/>
            <a:ext cx="8615289" cy="46761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fontAlgn="base">
              <a:buSzPct val="105000"/>
              <a:buFont typeface="Wingdings 3" pitchFamily="18" charset="2"/>
              <a:buChar char="p"/>
            </a:pPr>
            <a:r>
              <a:rPr lang="en-IN" dirty="0"/>
              <a:t>Specialised personal protective clothing is available which incorporates, for example, personal cooling systems or breathable fabrics.</a:t>
            </a:r>
          </a:p>
          <a:p>
            <a:pPr marL="285750" indent="-285750" fontAlgn="base">
              <a:buSzPct val="105000"/>
              <a:buFont typeface="Wingdings 3" pitchFamily="18" charset="2"/>
              <a:buChar char="p"/>
            </a:pPr>
            <a:r>
              <a:rPr lang="en-IN" dirty="0"/>
              <a:t>This may help protect workers in certain hot environments. </a:t>
            </a:r>
          </a:p>
          <a:p>
            <a:pPr marL="285750" indent="-285750" fontAlgn="base">
              <a:buSzPct val="105000"/>
              <a:buFont typeface="Wingdings 3" pitchFamily="18" charset="2"/>
              <a:buChar char="p"/>
            </a:pPr>
            <a:r>
              <a:rPr lang="en-IN" dirty="0"/>
              <a:t>Protective clothing or respiratory protective equipment is often provided to protect from a hazard at work e.g. asbestos. </a:t>
            </a:r>
          </a:p>
          <a:p>
            <a:pPr marL="285750" indent="-285750" fontAlgn="base">
              <a:buSzPct val="105000"/>
              <a:buFont typeface="Wingdings 3" pitchFamily="18" charset="2"/>
              <a:buChar char="p"/>
            </a:pPr>
            <a:r>
              <a:rPr lang="en-IN" dirty="0"/>
              <a:t>This type of equipment, while protecting the employee from this hazard may expose the employee to heat stress.</a:t>
            </a:r>
          </a:p>
        </p:txBody>
      </p:sp>
      <p:pic>
        <p:nvPicPr>
          <p:cNvPr id="7" name="Picture 2" descr="Related image"/>
          <p:cNvPicPr>
            <a:picLocks noChangeAspect="1" noChangeArrowheads="1"/>
          </p:cNvPicPr>
          <p:nvPr/>
        </p:nvPicPr>
        <p:blipFill>
          <a:blip r:embed="rId2" cstate="print"/>
          <a:srcRect/>
          <a:stretch>
            <a:fillRect/>
          </a:stretch>
        </p:blipFill>
        <p:spPr bwMode="auto">
          <a:xfrm>
            <a:off x="5333999" y="4357380"/>
            <a:ext cx="3418841" cy="2001193"/>
          </a:xfrm>
          <a:prstGeom prst="rect">
            <a:avLst/>
          </a:prstGeom>
          <a:noFill/>
        </p:spPr>
      </p:pic>
    </p:spTree>
    <p:extLst>
      <p:ext uri="{BB962C8B-B14F-4D97-AF65-F5344CB8AC3E}">
        <p14:creationId xmlns:p14="http://schemas.microsoft.com/office/powerpoint/2010/main" val="3187751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44232" y="1429543"/>
            <a:ext cx="8615289" cy="376238"/>
          </a:xfrm>
          <a:prstGeom prst="rect">
            <a:avLst/>
          </a:prstGeom>
          <a:solidFill>
            <a:srgbClr val="00C04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5" name="Title 2"/>
          <p:cNvSpPr txBox="1">
            <a:spLocks/>
          </p:cNvSpPr>
          <p:nvPr/>
        </p:nvSpPr>
        <p:spPr>
          <a:xfrm>
            <a:off x="243840" y="591820"/>
            <a:ext cx="8900160" cy="546100"/>
          </a:xfrm>
          <a:prstGeom prst="rect">
            <a:avLst/>
          </a:prstGeom>
        </p:spPr>
        <p:txBody>
          <a:bodyPr/>
          <a:lstStyle/>
          <a:p>
            <a:pPr algn="ctr" fontAlgn="base"/>
            <a:r>
              <a:rPr lang="en-IN" sz="3200" dirty="0"/>
              <a:t>TRAINING</a:t>
            </a:r>
          </a:p>
        </p:txBody>
      </p:sp>
      <p:sp>
        <p:nvSpPr>
          <p:cNvPr id="6" name="Rectangle 5"/>
          <p:cNvSpPr>
            <a:spLocks noChangeArrowheads="1"/>
          </p:cNvSpPr>
          <p:nvPr/>
        </p:nvSpPr>
        <p:spPr bwMode="gray">
          <a:xfrm>
            <a:off x="244231" y="1805781"/>
            <a:ext cx="8615289" cy="46761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fontAlgn="base">
              <a:buSzPct val="105000"/>
              <a:buFont typeface="Wingdings 3" panose="05040102010807070707" pitchFamily="18" charset="2"/>
              <a:buChar char="p"/>
            </a:pPr>
            <a:r>
              <a:rPr lang="en-IN" dirty="0"/>
              <a:t>Provide training for your workers, especially new and young employees telling them about the risks of heat stress associated with their work, what symptoms to look out for, safe working practices and emergency procedures.</a:t>
            </a:r>
          </a:p>
        </p:txBody>
      </p:sp>
      <p:pic>
        <p:nvPicPr>
          <p:cNvPr id="8" name="Picture 4" descr="Image result for TRAINING ON HEAT STRESS"/>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50036" y="3489801"/>
            <a:ext cx="6461514" cy="2992120"/>
          </a:xfrm>
          <a:prstGeom prst="rect">
            <a:avLst/>
          </a:prstGeom>
          <a:noFill/>
        </p:spPr>
      </p:pic>
      <p:sp>
        <p:nvSpPr>
          <p:cNvPr id="9" name="TextBox 8"/>
          <p:cNvSpPr txBox="1"/>
          <p:nvPr/>
        </p:nvSpPr>
        <p:spPr>
          <a:xfrm>
            <a:off x="3568700" y="3975100"/>
            <a:ext cx="1643380" cy="400110"/>
          </a:xfrm>
          <a:prstGeom prst="rect">
            <a:avLst/>
          </a:prstGeom>
          <a:noFill/>
        </p:spPr>
        <p:txBody>
          <a:bodyPr wrap="square" rtlCol="0">
            <a:spAutoFit/>
          </a:bodyPr>
          <a:lstStyle/>
          <a:p>
            <a:r>
              <a:rPr lang="en-US" sz="2000" dirty="0">
                <a:solidFill>
                  <a:srgbClr val="002060"/>
                </a:solidFill>
              </a:rPr>
              <a:t>HEAT STRESS</a:t>
            </a:r>
            <a:endParaRPr lang="en-IN" sz="2000" dirty="0">
              <a:solidFill>
                <a:srgbClr val="002060"/>
              </a:solidFill>
            </a:endParaRPr>
          </a:p>
        </p:txBody>
      </p:sp>
    </p:spTree>
    <p:extLst>
      <p:ext uri="{BB962C8B-B14F-4D97-AF65-F5344CB8AC3E}">
        <p14:creationId xmlns:p14="http://schemas.microsoft.com/office/powerpoint/2010/main" val="4240764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44232" y="1429543"/>
            <a:ext cx="8615289" cy="376238"/>
          </a:xfrm>
          <a:prstGeom prst="rect">
            <a:avLst/>
          </a:prstGeom>
          <a:solidFill>
            <a:srgbClr val="00C04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5" name="Title 2"/>
          <p:cNvSpPr txBox="1">
            <a:spLocks/>
          </p:cNvSpPr>
          <p:nvPr/>
        </p:nvSpPr>
        <p:spPr>
          <a:xfrm>
            <a:off x="243840" y="591820"/>
            <a:ext cx="8900160" cy="546100"/>
          </a:xfrm>
          <a:prstGeom prst="rect">
            <a:avLst/>
          </a:prstGeom>
        </p:spPr>
        <p:txBody>
          <a:bodyPr/>
          <a:lstStyle/>
          <a:p>
            <a:pPr algn="ctr" fontAlgn="base"/>
            <a:r>
              <a:rPr lang="en-IN" sz="3200" dirty="0"/>
              <a:t>ACCLIMATISATION</a:t>
            </a:r>
          </a:p>
        </p:txBody>
      </p:sp>
      <p:sp>
        <p:nvSpPr>
          <p:cNvPr id="6" name="Rectangle 5"/>
          <p:cNvSpPr>
            <a:spLocks noChangeArrowheads="1"/>
          </p:cNvSpPr>
          <p:nvPr/>
        </p:nvSpPr>
        <p:spPr bwMode="gray">
          <a:xfrm>
            <a:off x="244231" y="1805781"/>
            <a:ext cx="8615289" cy="46761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fontAlgn="base">
              <a:buSzPct val="105000"/>
              <a:buFont typeface="Wingdings 3" panose="05040102010807070707" pitchFamily="18" charset="2"/>
              <a:buChar char="p"/>
            </a:pPr>
            <a:r>
              <a:rPr lang="en-IN" b="1" dirty="0"/>
              <a:t> </a:t>
            </a:r>
            <a:r>
              <a:rPr lang="en-IN" dirty="0"/>
              <a:t>Allow workers to acclimatise to their environment and identify which workers are acclimatised/assessed as fit to work in hot conditions.</a:t>
            </a:r>
          </a:p>
        </p:txBody>
      </p:sp>
      <p:pic>
        <p:nvPicPr>
          <p:cNvPr id="7" name="Picture 2" descr="Image result for TRAINING ON HEAT STRESS"/>
          <p:cNvPicPr>
            <a:picLocks noChangeAspect="1" noChangeArrowheads="1"/>
          </p:cNvPicPr>
          <p:nvPr/>
        </p:nvPicPr>
        <p:blipFill>
          <a:blip r:embed="rId2" cstate="print"/>
          <a:srcRect/>
          <a:stretch>
            <a:fillRect/>
          </a:stretch>
        </p:blipFill>
        <p:spPr bwMode="auto">
          <a:xfrm>
            <a:off x="2387600" y="4504918"/>
            <a:ext cx="4664709" cy="1812062"/>
          </a:xfrm>
          <a:prstGeom prst="rect">
            <a:avLst/>
          </a:prstGeom>
          <a:noFill/>
        </p:spPr>
      </p:pic>
    </p:spTree>
    <p:extLst>
      <p:ext uri="{BB962C8B-B14F-4D97-AF65-F5344CB8AC3E}">
        <p14:creationId xmlns:p14="http://schemas.microsoft.com/office/powerpoint/2010/main" val="639583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44232" y="1429543"/>
            <a:ext cx="8615289" cy="376238"/>
          </a:xfrm>
          <a:prstGeom prst="rect">
            <a:avLst/>
          </a:prstGeom>
          <a:solidFill>
            <a:srgbClr val="00C04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5" name="Title 2"/>
          <p:cNvSpPr txBox="1">
            <a:spLocks/>
          </p:cNvSpPr>
          <p:nvPr/>
        </p:nvSpPr>
        <p:spPr>
          <a:xfrm>
            <a:off x="243840" y="591820"/>
            <a:ext cx="8900160" cy="546100"/>
          </a:xfrm>
          <a:prstGeom prst="rect">
            <a:avLst/>
          </a:prstGeom>
        </p:spPr>
        <p:txBody>
          <a:bodyPr/>
          <a:lstStyle/>
          <a:p>
            <a:pPr algn="ctr" fontAlgn="base"/>
            <a:r>
              <a:rPr lang="en-IN" sz="3200" dirty="0"/>
              <a:t>IDENTIFY WHO IS AT RISK</a:t>
            </a:r>
          </a:p>
        </p:txBody>
      </p:sp>
      <p:sp>
        <p:nvSpPr>
          <p:cNvPr id="6" name="Rectangle 5"/>
          <p:cNvSpPr>
            <a:spLocks noChangeArrowheads="1"/>
          </p:cNvSpPr>
          <p:nvPr/>
        </p:nvSpPr>
        <p:spPr bwMode="gray">
          <a:xfrm>
            <a:off x="244231" y="1805781"/>
            <a:ext cx="8615289" cy="46761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fontAlgn="base">
              <a:buSzPct val="105000"/>
              <a:buFont typeface="Wingdings 3" pitchFamily="18" charset="2"/>
              <a:buChar char="p"/>
            </a:pPr>
            <a:r>
              <a:rPr lang="en-IN" dirty="0"/>
              <a:t>Identify employees who are more susceptible to heat stress either because of an illness/condition or medication that may encourage the early onset of heat stress, </a:t>
            </a:r>
            <a:r>
              <a:rPr lang="en-IN" dirty="0" err="1"/>
              <a:t>eg</a:t>
            </a:r>
            <a:r>
              <a:rPr lang="en-IN" dirty="0"/>
              <a:t> those with heart conditions.</a:t>
            </a:r>
          </a:p>
          <a:p>
            <a:pPr marL="285750" indent="-285750" fontAlgn="base">
              <a:buSzPct val="105000"/>
              <a:buFont typeface="Wingdings 3" pitchFamily="18" charset="2"/>
              <a:buChar char="p"/>
            </a:pPr>
            <a:r>
              <a:rPr lang="en-IN" dirty="0"/>
              <a:t>Advice may be needed from an occupational health professional or medical practitioner. </a:t>
            </a:r>
          </a:p>
          <a:p>
            <a:pPr marL="285750" indent="-285750" fontAlgn="base">
              <a:buSzPct val="105000"/>
              <a:buFont typeface="Wingdings 3" pitchFamily="18" charset="2"/>
              <a:buChar char="p"/>
            </a:pPr>
            <a:endParaRPr lang="en-IN" dirty="0"/>
          </a:p>
        </p:txBody>
      </p:sp>
      <p:pic>
        <p:nvPicPr>
          <p:cNvPr id="8" name="Picture 2" descr="Image result for IDENTIFY WHO IS AT RISK OF HEAT STRESS"/>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168448" y="3860799"/>
            <a:ext cx="3727266" cy="2603501"/>
          </a:xfrm>
          <a:prstGeom prst="rect">
            <a:avLst/>
          </a:prstGeom>
          <a:noFill/>
        </p:spPr>
      </p:pic>
    </p:spTree>
    <p:extLst>
      <p:ext uri="{BB962C8B-B14F-4D97-AF65-F5344CB8AC3E}">
        <p14:creationId xmlns:p14="http://schemas.microsoft.com/office/powerpoint/2010/main" val="705577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44232" y="1429543"/>
            <a:ext cx="8615289" cy="376238"/>
          </a:xfrm>
          <a:prstGeom prst="rect">
            <a:avLst/>
          </a:prstGeom>
          <a:solidFill>
            <a:srgbClr val="00C04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5" name="Title 2"/>
          <p:cNvSpPr txBox="1">
            <a:spLocks/>
          </p:cNvSpPr>
          <p:nvPr/>
        </p:nvSpPr>
        <p:spPr>
          <a:xfrm>
            <a:off x="243840" y="591820"/>
            <a:ext cx="8900160" cy="546100"/>
          </a:xfrm>
          <a:prstGeom prst="rect">
            <a:avLst/>
          </a:prstGeom>
        </p:spPr>
        <p:txBody>
          <a:bodyPr/>
          <a:lstStyle/>
          <a:p>
            <a:pPr algn="ctr" fontAlgn="base"/>
            <a:r>
              <a:rPr lang="en-IN" sz="3200" dirty="0"/>
              <a:t>MONITOR HEALTH</a:t>
            </a:r>
          </a:p>
        </p:txBody>
      </p:sp>
      <p:sp>
        <p:nvSpPr>
          <p:cNvPr id="6" name="Rectangle 5"/>
          <p:cNvSpPr>
            <a:spLocks noChangeArrowheads="1"/>
          </p:cNvSpPr>
          <p:nvPr/>
        </p:nvSpPr>
        <p:spPr bwMode="gray">
          <a:xfrm>
            <a:off x="244231" y="1805781"/>
            <a:ext cx="8615289" cy="46761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fontAlgn="base">
              <a:buSzPct val="105000"/>
              <a:buFont typeface="Wingdings 3" pitchFamily="18" charset="2"/>
              <a:buChar char="p"/>
            </a:pPr>
            <a:r>
              <a:rPr lang="en-IN" dirty="0"/>
              <a:t>Monitor the health of workers at risk. </a:t>
            </a:r>
          </a:p>
          <a:p>
            <a:pPr marL="285750" indent="-285750" fontAlgn="base">
              <a:buSzPct val="105000"/>
              <a:buFont typeface="Wingdings 3" pitchFamily="18" charset="2"/>
              <a:buChar char="p"/>
            </a:pPr>
            <a:r>
              <a:rPr lang="en-IN" dirty="0"/>
              <a:t>Where it is considered that a residual risk remains after implementing as many control measures as practicable, you may need to monitor the health of workers exposed to the risk. </a:t>
            </a:r>
          </a:p>
          <a:p>
            <a:pPr marL="285750" indent="-285750" fontAlgn="base">
              <a:buSzPct val="105000"/>
              <a:buFont typeface="Wingdings 3" pitchFamily="18" charset="2"/>
              <a:buChar char="p"/>
            </a:pPr>
            <a:r>
              <a:rPr lang="en-IN" dirty="0"/>
              <a:t>Seek advice from occupational health professionals with a good working knowledge of the risks associated with working in heat stress situations.</a:t>
            </a:r>
          </a:p>
        </p:txBody>
      </p:sp>
      <p:pic>
        <p:nvPicPr>
          <p:cNvPr id="8" name="Picture 2" descr="Image result for MONITORING HEALTH ILLNESS OH HEAT STRESS"/>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791009" y="4254499"/>
            <a:ext cx="2966910" cy="2091691"/>
          </a:xfrm>
          <a:prstGeom prst="rect">
            <a:avLst/>
          </a:prstGeom>
          <a:noFill/>
        </p:spPr>
      </p:pic>
    </p:spTree>
    <p:extLst>
      <p:ext uri="{BB962C8B-B14F-4D97-AF65-F5344CB8AC3E}">
        <p14:creationId xmlns:p14="http://schemas.microsoft.com/office/powerpoint/2010/main" val="1502940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730B1E-53B0-4646-8E61-6A0330F71A0A}"/>
              </a:ext>
            </a:extLst>
          </p:cNvPr>
          <p:cNvPicPr>
            <a:picLocks noChangeAspect="1"/>
          </p:cNvPicPr>
          <p:nvPr/>
        </p:nvPicPr>
        <p:blipFill rotWithShape="1">
          <a:blip r:embed="rId3"/>
          <a:srcRect b="58920"/>
          <a:stretch/>
        </p:blipFill>
        <p:spPr>
          <a:xfrm>
            <a:off x="1406768" y="928148"/>
            <a:ext cx="6330462" cy="3534393"/>
          </a:xfrm>
          <a:prstGeom prst="rect">
            <a:avLst/>
          </a:prstGeom>
        </p:spPr>
      </p:pic>
      <p:pic>
        <p:nvPicPr>
          <p:cNvPr id="4" name="Picture 3">
            <a:extLst>
              <a:ext uri="{FF2B5EF4-FFF2-40B4-BE49-F238E27FC236}">
                <a16:creationId xmlns:a16="http://schemas.microsoft.com/office/drawing/2014/main" id="{5798C835-DF88-40D4-9590-F27BD73B6781}"/>
              </a:ext>
            </a:extLst>
          </p:cNvPr>
          <p:cNvPicPr>
            <a:picLocks noChangeAspect="1"/>
          </p:cNvPicPr>
          <p:nvPr/>
        </p:nvPicPr>
        <p:blipFill rotWithShape="1">
          <a:blip r:embed="rId3"/>
          <a:srcRect t="48943" r="4993" b="27857"/>
          <a:stretch/>
        </p:blipFill>
        <p:spPr>
          <a:xfrm>
            <a:off x="140676" y="4953158"/>
            <a:ext cx="4431323" cy="1429380"/>
          </a:xfrm>
          <a:prstGeom prst="rect">
            <a:avLst/>
          </a:prstGeom>
        </p:spPr>
      </p:pic>
      <p:pic>
        <p:nvPicPr>
          <p:cNvPr id="5" name="Picture 4">
            <a:extLst>
              <a:ext uri="{FF2B5EF4-FFF2-40B4-BE49-F238E27FC236}">
                <a16:creationId xmlns:a16="http://schemas.microsoft.com/office/drawing/2014/main" id="{E576D916-2B9B-4D55-A6C5-D5E4D3EF4F6D}"/>
              </a:ext>
            </a:extLst>
          </p:cNvPr>
          <p:cNvPicPr>
            <a:picLocks noChangeAspect="1"/>
          </p:cNvPicPr>
          <p:nvPr/>
        </p:nvPicPr>
        <p:blipFill rotWithShape="1">
          <a:blip r:embed="rId3"/>
          <a:srcRect t="73145" b="4308"/>
          <a:stretch/>
        </p:blipFill>
        <p:spPr>
          <a:xfrm>
            <a:off x="4571999" y="4953158"/>
            <a:ext cx="4431323" cy="1429380"/>
          </a:xfrm>
          <a:prstGeom prst="rect">
            <a:avLst/>
          </a:prstGeom>
        </p:spPr>
      </p:pic>
      <p:sp>
        <p:nvSpPr>
          <p:cNvPr id="2" name="Rectangle 1">
            <a:extLst>
              <a:ext uri="{FF2B5EF4-FFF2-40B4-BE49-F238E27FC236}">
                <a16:creationId xmlns:a16="http://schemas.microsoft.com/office/drawing/2014/main" id="{A5C249ED-D29B-4DCC-8AF3-E2460BF5C784}"/>
              </a:ext>
            </a:extLst>
          </p:cNvPr>
          <p:cNvSpPr/>
          <p:nvPr/>
        </p:nvSpPr>
        <p:spPr>
          <a:xfrm>
            <a:off x="3706217" y="4573637"/>
            <a:ext cx="1731567" cy="373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15" dirty="0">
                <a:solidFill>
                  <a:srgbClr val="00B050"/>
                </a:solidFill>
              </a:rPr>
              <a:t>Our Clients</a:t>
            </a:r>
          </a:p>
        </p:txBody>
      </p:sp>
    </p:spTree>
    <p:extLst>
      <p:ext uri="{BB962C8B-B14F-4D97-AF65-F5344CB8AC3E}">
        <p14:creationId xmlns:p14="http://schemas.microsoft.com/office/powerpoint/2010/main" val="1266030354"/>
      </p:ext>
    </p:extLst>
  </p:cSld>
  <p:clrMapOvr>
    <a:masterClrMapping/>
  </p:clrMapOvr>
  <mc:AlternateContent xmlns:mc="http://schemas.openxmlformats.org/markup-compatibility/2006" xmlns:p14="http://schemas.microsoft.com/office/powerpoint/2010/main">
    <mc:Choice Requires="p14">
      <p:transition spd="slow" p14:dur="2000" advTm="10822"/>
    </mc:Choice>
    <mc:Fallback xmlns="">
      <p:transition spd="slow" advTm="1082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59"/>
          <p:cNvSpPr>
            <a:spLocks noChangeArrowheads="1"/>
          </p:cNvSpPr>
          <p:nvPr/>
        </p:nvSpPr>
        <p:spPr bwMode="gray">
          <a:xfrm>
            <a:off x="323850" y="2184400"/>
            <a:ext cx="482600" cy="484188"/>
          </a:xfrm>
          <a:prstGeom prst="rect">
            <a:avLst/>
          </a:prstGeom>
          <a:solidFill>
            <a:srgbClr val="00C04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800" b="1" noProof="1"/>
              <a:t>2</a:t>
            </a:r>
          </a:p>
        </p:txBody>
      </p:sp>
      <p:sp>
        <p:nvSpPr>
          <p:cNvPr id="12295" name="Rectangle 60"/>
          <p:cNvSpPr>
            <a:spLocks noChangeArrowheads="1"/>
          </p:cNvSpPr>
          <p:nvPr/>
        </p:nvSpPr>
        <p:spPr bwMode="gray">
          <a:xfrm>
            <a:off x="950913" y="2184400"/>
            <a:ext cx="7869237" cy="484188"/>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dirty="0"/>
              <a:t>Body react to heat</a:t>
            </a:r>
          </a:p>
        </p:txBody>
      </p:sp>
      <p:sp>
        <p:nvSpPr>
          <p:cNvPr id="12296" name="Rectangle 61"/>
          <p:cNvSpPr>
            <a:spLocks noChangeArrowheads="1"/>
          </p:cNvSpPr>
          <p:nvPr/>
        </p:nvSpPr>
        <p:spPr bwMode="gray">
          <a:xfrm>
            <a:off x="323850" y="2809875"/>
            <a:ext cx="482600" cy="484188"/>
          </a:xfrm>
          <a:prstGeom prst="rect">
            <a:avLst/>
          </a:prstGeom>
          <a:solidFill>
            <a:srgbClr val="00C04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800" b="1" noProof="1"/>
              <a:t>3</a:t>
            </a:r>
          </a:p>
        </p:txBody>
      </p:sp>
      <p:sp>
        <p:nvSpPr>
          <p:cNvPr id="12297" name="Rectangle 62"/>
          <p:cNvSpPr>
            <a:spLocks noChangeArrowheads="1"/>
          </p:cNvSpPr>
          <p:nvPr/>
        </p:nvSpPr>
        <p:spPr bwMode="gray">
          <a:xfrm>
            <a:off x="950913" y="2809875"/>
            <a:ext cx="7869237" cy="484188"/>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r>
              <a:rPr lang="en-IN" dirty="0"/>
              <a:t>Risk of heat related illness</a:t>
            </a:r>
          </a:p>
        </p:txBody>
      </p:sp>
      <p:sp>
        <p:nvSpPr>
          <p:cNvPr id="12298" name="Rectangle 63"/>
          <p:cNvSpPr>
            <a:spLocks noChangeArrowheads="1"/>
          </p:cNvSpPr>
          <p:nvPr/>
        </p:nvSpPr>
        <p:spPr bwMode="gray">
          <a:xfrm>
            <a:off x="323850" y="3436938"/>
            <a:ext cx="482600" cy="484187"/>
          </a:xfrm>
          <a:prstGeom prst="rect">
            <a:avLst/>
          </a:prstGeom>
          <a:solidFill>
            <a:srgbClr val="00C04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800" b="1" noProof="1"/>
              <a:t>4</a:t>
            </a:r>
          </a:p>
        </p:txBody>
      </p:sp>
      <p:sp>
        <p:nvSpPr>
          <p:cNvPr id="12299" name="Rectangle 64"/>
          <p:cNvSpPr>
            <a:spLocks noChangeArrowheads="1"/>
          </p:cNvSpPr>
          <p:nvPr/>
        </p:nvSpPr>
        <p:spPr bwMode="gray">
          <a:xfrm>
            <a:off x="950913" y="3436938"/>
            <a:ext cx="7869237" cy="484187"/>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r>
              <a:rPr lang="en-IN" dirty="0"/>
              <a:t>Cause of heat stress and heart related illness</a:t>
            </a:r>
          </a:p>
        </p:txBody>
      </p:sp>
      <p:sp>
        <p:nvSpPr>
          <p:cNvPr id="12300" name="Rectangle 65"/>
          <p:cNvSpPr>
            <a:spLocks noChangeArrowheads="1"/>
          </p:cNvSpPr>
          <p:nvPr/>
        </p:nvSpPr>
        <p:spPr bwMode="gray">
          <a:xfrm>
            <a:off x="323850" y="4064000"/>
            <a:ext cx="482600" cy="484188"/>
          </a:xfrm>
          <a:prstGeom prst="rect">
            <a:avLst/>
          </a:prstGeom>
          <a:solidFill>
            <a:srgbClr val="00C04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800" b="1" noProof="1"/>
              <a:t>5</a:t>
            </a:r>
          </a:p>
        </p:txBody>
      </p:sp>
      <p:sp>
        <p:nvSpPr>
          <p:cNvPr id="12301" name="Rectangle 66"/>
          <p:cNvSpPr>
            <a:spLocks noChangeArrowheads="1"/>
          </p:cNvSpPr>
          <p:nvPr/>
        </p:nvSpPr>
        <p:spPr bwMode="gray">
          <a:xfrm>
            <a:off x="950913" y="4064000"/>
            <a:ext cx="7869237" cy="484188"/>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r>
              <a:rPr lang="en-IN" dirty="0"/>
              <a:t>Symptoms of heat related illness</a:t>
            </a:r>
          </a:p>
        </p:txBody>
      </p:sp>
      <p:sp>
        <p:nvSpPr>
          <p:cNvPr id="12302" name="Rectangle 67"/>
          <p:cNvSpPr>
            <a:spLocks noChangeArrowheads="1"/>
          </p:cNvSpPr>
          <p:nvPr/>
        </p:nvSpPr>
        <p:spPr bwMode="gray">
          <a:xfrm>
            <a:off x="323850" y="4694238"/>
            <a:ext cx="482600" cy="484187"/>
          </a:xfrm>
          <a:prstGeom prst="rect">
            <a:avLst/>
          </a:prstGeom>
          <a:solidFill>
            <a:srgbClr val="00C04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800" b="1" noProof="1"/>
              <a:t>6</a:t>
            </a:r>
          </a:p>
        </p:txBody>
      </p:sp>
      <p:sp>
        <p:nvSpPr>
          <p:cNvPr id="12303" name="Rectangle 68"/>
          <p:cNvSpPr>
            <a:spLocks noChangeArrowheads="1"/>
          </p:cNvSpPr>
          <p:nvPr/>
        </p:nvSpPr>
        <p:spPr bwMode="gray">
          <a:xfrm>
            <a:off x="950913" y="4694238"/>
            <a:ext cx="7869237" cy="484187"/>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r>
              <a:rPr lang="en-IN" dirty="0"/>
              <a:t>Treatment for heat related illness</a:t>
            </a:r>
          </a:p>
        </p:txBody>
      </p:sp>
      <p:sp>
        <p:nvSpPr>
          <p:cNvPr id="12304" name="Rectangle 69"/>
          <p:cNvSpPr>
            <a:spLocks noChangeArrowheads="1"/>
          </p:cNvSpPr>
          <p:nvPr/>
        </p:nvSpPr>
        <p:spPr bwMode="gray">
          <a:xfrm>
            <a:off x="323850" y="5318125"/>
            <a:ext cx="482600" cy="484188"/>
          </a:xfrm>
          <a:prstGeom prst="rect">
            <a:avLst/>
          </a:prstGeom>
          <a:solidFill>
            <a:srgbClr val="00C04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800" b="1" noProof="1"/>
              <a:t>7</a:t>
            </a:r>
          </a:p>
        </p:txBody>
      </p:sp>
      <p:sp>
        <p:nvSpPr>
          <p:cNvPr id="12305" name="Rectangle 70"/>
          <p:cNvSpPr>
            <a:spLocks noChangeArrowheads="1"/>
          </p:cNvSpPr>
          <p:nvPr/>
        </p:nvSpPr>
        <p:spPr bwMode="gray">
          <a:xfrm>
            <a:off x="950913" y="5318125"/>
            <a:ext cx="7869237" cy="484188"/>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r>
              <a:rPr lang="en-IN" dirty="0"/>
              <a:t>Prevention of heat related illness</a:t>
            </a:r>
          </a:p>
        </p:txBody>
      </p:sp>
      <p:sp>
        <p:nvSpPr>
          <p:cNvPr id="25" name="Rectangle 59"/>
          <p:cNvSpPr>
            <a:spLocks noChangeArrowheads="1"/>
          </p:cNvSpPr>
          <p:nvPr/>
        </p:nvSpPr>
        <p:spPr bwMode="gray">
          <a:xfrm>
            <a:off x="323850" y="1544320"/>
            <a:ext cx="482600" cy="484188"/>
          </a:xfrm>
          <a:prstGeom prst="rect">
            <a:avLst/>
          </a:prstGeom>
          <a:solidFill>
            <a:srgbClr val="00C04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US" altLang="en-US" sz="2800" b="1" noProof="1"/>
              <a:t>1</a:t>
            </a:r>
            <a:endParaRPr lang="en-IN" altLang="en-US" sz="2800" b="1" noProof="1"/>
          </a:p>
        </p:txBody>
      </p:sp>
      <p:sp>
        <p:nvSpPr>
          <p:cNvPr id="26" name="Rectangle 60"/>
          <p:cNvSpPr>
            <a:spLocks noChangeArrowheads="1"/>
          </p:cNvSpPr>
          <p:nvPr/>
        </p:nvSpPr>
        <p:spPr bwMode="gray">
          <a:xfrm>
            <a:off x="950913" y="1544320"/>
            <a:ext cx="7869237" cy="484188"/>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buSzPct val="105000"/>
            </a:pPr>
            <a:r>
              <a:rPr lang="en-IN" dirty="0"/>
              <a:t>Introduction </a:t>
            </a:r>
          </a:p>
        </p:txBody>
      </p:sp>
      <p:sp>
        <p:nvSpPr>
          <p:cNvPr id="24" name="Title 2"/>
          <p:cNvSpPr txBox="1">
            <a:spLocks/>
          </p:cNvSpPr>
          <p:nvPr/>
        </p:nvSpPr>
        <p:spPr>
          <a:xfrm>
            <a:off x="243840" y="591820"/>
            <a:ext cx="8590280" cy="546100"/>
          </a:xfrm>
          <a:prstGeom prst="rect">
            <a:avLst/>
          </a:prstGeom>
        </p:spPr>
        <p:txBody>
          <a:bodyPr/>
          <a:lstStyle/>
          <a:p>
            <a:pPr algn="ctr">
              <a:buSzPct val="105000"/>
            </a:pPr>
            <a:r>
              <a:rPr lang="en-IN" altLang="en-US" sz="3200" noProof="1"/>
              <a:t>AGENDA</a:t>
            </a:r>
            <a:endParaRPr lang="en-IN" sz="3200"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59"/>
          <p:cNvSpPr>
            <a:spLocks noChangeArrowheads="1"/>
          </p:cNvSpPr>
          <p:nvPr/>
        </p:nvSpPr>
        <p:spPr bwMode="gray">
          <a:xfrm>
            <a:off x="323850" y="2184400"/>
            <a:ext cx="482600" cy="484188"/>
          </a:xfrm>
          <a:prstGeom prst="rect">
            <a:avLst/>
          </a:prstGeom>
          <a:solidFill>
            <a:srgbClr val="00C04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800" b="1" noProof="1"/>
              <a:t>9</a:t>
            </a:r>
          </a:p>
        </p:txBody>
      </p:sp>
      <p:sp>
        <p:nvSpPr>
          <p:cNvPr id="12295" name="Rectangle 60"/>
          <p:cNvSpPr>
            <a:spLocks noChangeArrowheads="1"/>
          </p:cNvSpPr>
          <p:nvPr/>
        </p:nvSpPr>
        <p:spPr bwMode="gray">
          <a:xfrm>
            <a:off x="950913" y="2184400"/>
            <a:ext cx="7869237" cy="484188"/>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fontAlgn="base"/>
            <a:r>
              <a:rPr lang="en-IN" dirty="0"/>
              <a:t>Provide personal protective equipment's</a:t>
            </a:r>
          </a:p>
        </p:txBody>
      </p:sp>
      <p:sp>
        <p:nvSpPr>
          <p:cNvPr id="12296" name="Rectangle 61"/>
          <p:cNvSpPr>
            <a:spLocks noChangeArrowheads="1"/>
          </p:cNvSpPr>
          <p:nvPr/>
        </p:nvSpPr>
        <p:spPr bwMode="gray">
          <a:xfrm>
            <a:off x="323850" y="2809875"/>
            <a:ext cx="482600" cy="484188"/>
          </a:xfrm>
          <a:prstGeom prst="rect">
            <a:avLst/>
          </a:prstGeom>
          <a:solidFill>
            <a:srgbClr val="00C04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800" b="1" noProof="1"/>
              <a:t>10</a:t>
            </a:r>
          </a:p>
        </p:txBody>
      </p:sp>
      <p:sp>
        <p:nvSpPr>
          <p:cNvPr id="12297" name="Rectangle 62"/>
          <p:cNvSpPr>
            <a:spLocks noChangeArrowheads="1"/>
          </p:cNvSpPr>
          <p:nvPr/>
        </p:nvSpPr>
        <p:spPr bwMode="gray">
          <a:xfrm>
            <a:off x="950913" y="2809875"/>
            <a:ext cx="7869237" cy="484188"/>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fontAlgn="base"/>
            <a:r>
              <a:rPr lang="en-IN" dirty="0"/>
              <a:t>Training</a:t>
            </a:r>
          </a:p>
        </p:txBody>
      </p:sp>
      <p:sp>
        <p:nvSpPr>
          <p:cNvPr id="12298" name="Rectangle 63"/>
          <p:cNvSpPr>
            <a:spLocks noChangeArrowheads="1"/>
          </p:cNvSpPr>
          <p:nvPr/>
        </p:nvSpPr>
        <p:spPr bwMode="gray">
          <a:xfrm>
            <a:off x="323850" y="3436938"/>
            <a:ext cx="482600" cy="484187"/>
          </a:xfrm>
          <a:prstGeom prst="rect">
            <a:avLst/>
          </a:prstGeom>
          <a:solidFill>
            <a:srgbClr val="00C04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800" b="1" noProof="1"/>
              <a:t>11</a:t>
            </a:r>
          </a:p>
        </p:txBody>
      </p:sp>
      <p:sp>
        <p:nvSpPr>
          <p:cNvPr id="12299" name="Rectangle 64"/>
          <p:cNvSpPr>
            <a:spLocks noChangeArrowheads="1"/>
          </p:cNvSpPr>
          <p:nvPr/>
        </p:nvSpPr>
        <p:spPr bwMode="gray">
          <a:xfrm>
            <a:off x="950913" y="3436938"/>
            <a:ext cx="7869237" cy="484187"/>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fontAlgn="base"/>
            <a:r>
              <a:rPr lang="en-IN" dirty="0"/>
              <a:t>Acclimatisation</a:t>
            </a:r>
          </a:p>
        </p:txBody>
      </p:sp>
      <p:sp>
        <p:nvSpPr>
          <p:cNvPr id="12300" name="Rectangle 65"/>
          <p:cNvSpPr>
            <a:spLocks noChangeArrowheads="1"/>
          </p:cNvSpPr>
          <p:nvPr/>
        </p:nvSpPr>
        <p:spPr bwMode="gray">
          <a:xfrm>
            <a:off x="323850" y="4064000"/>
            <a:ext cx="482600" cy="484188"/>
          </a:xfrm>
          <a:prstGeom prst="rect">
            <a:avLst/>
          </a:prstGeom>
          <a:solidFill>
            <a:srgbClr val="00C04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800" b="1" noProof="1"/>
              <a:t>12</a:t>
            </a:r>
          </a:p>
        </p:txBody>
      </p:sp>
      <p:sp>
        <p:nvSpPr>
          <p:cNvPr id="12301" name="Rectangle 66"/>
          <p:cNvSpPr>
            <a:spLocks noChangeArrowheads="1"/>
          </p:cNvSpPr>
          <p:nvPr/>
        </p:nvSpPr>
        <p:spPr bwMode="gray">
          <a:xfrm>
            <a:off x="950913" y="4064000"/>
            <a:ext cx="7869237" cy="484188"/>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fontAlgn="base"/>
            <a:r>
              <a:rPr lang="en-IN" dirty="0"/>
              <a:t>Identify who is at risk</a:t>
            </a:r>
          </a:p>
        </p:txBody>
      </p:sp>
      <p:sp>
        <p:nvSpPr>
          <p:cNvPr id="12302" name="Rectangle 67"/>
          <p:cNvSpPr>
            <a:spLocks noChangeArrowheads="1"/>
          </p:cNvSpPr>
          <p:nvPr/>
        </p:nvSpPr>
        <p:spPr bwMode="gray">
          <a:xfrm>
            <a:off x="323850" y="4694238"/>
            <a:ext cx="482600" cy="484187"/>
          </a:xfrm>
          <a:prstGeom prst="rect">
            <a:avLst/>
          </a:prstGeom>
          <a:solidFill>
            <a:srgbClr val="00C04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800" b="1" noProof="1"/>
              <a:t>13</a:t>
            </a:r>
          </a:p>
        </p:txBody>
      </p:sp>
      <p:sp>
        <p:nvSpPr>
          <p:cNvPr id="12303" name="Rectangle 68"/>
          <p:cNvSpPr>
            <a:spLocks noChangeArrowheads="1"/>
          </p:cNvSpPr>
          <p:nvPr/>
        </p:nvSpPr>
        <p:spPr bwMode="gray">
          <a:xfrm>
            <a:off x="950913" y="4694238"/>
            <a:ext cx="7869237" cy="484187"/>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fontAlgn="base"/>
            <a:r>
              <a:rPr lang="en-IN" dirty="0"/>
              <a:t>Monitor health</a:t>
            </a:r>
          </a:p>
        </p:txBody>
      </p:sp>
      <p:sp>
        <p:nvSpPr>
          <p:cNvPr id="25" name="Rectangle 59"/>
          <p:cNvSpPr>
            <a:spLocks noChangeArrowheads="1"/>
          </p:cNvSpPr>
          <p:nvPr/>
        </p:nvSpPr>
        <p:spPr bwMode="gray">
          <a:xfrm>
            <a:off x="323850" y="1544320"/>
            <a:ext cx="482600" cy="484188"/>
          </a:xfrm>
          <a:prstGeom prst="rect">
            <a:avLst/>
          </a:prstGeom>
          <a:solidFill>
            <a:srgbClr val="00C04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US" altLang="en-US" sz="2800" b="1" noProof="1"/>
              <a:t>8</a:t>
            </a:r>
            <a:endParaRPr lang="en-IN" altLang="en-US" sz="2800" b="1" noProof="1"/>
          </a:p>
        </p:txBody>
      </p:sp>
      <p:sp>
        <p:nvSpPr>
          <p:cNvPr id="26" name="Rectangle 60"/>
          <p:cNvSpPr>
            <a:spLocks noChangeArrowheads="1"/>
          </p:cNvSpPr>
          <p:nvPr/>
        </p:nvSpPr>
        <p:spPr bwMode="gray">
          <a:xfrm>
            <a:off x="950913" y="1544320"/>
            <a:ext cx="7869237" cy="484188"/>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fontAlgn="base"/>
            <a:r>
              <a:rPr lang="en-IN" dirty="0"/>
              <a:t>Prevent dehydration</a:t>
            </a:r>
          </a:p>
        </p:txBody>
      </p:sp>
      <p:sp>
        <p:nvSpPr>
          <p:cNvPr id="24" name="Title 2"/>
          <p:cNvSpPr txBox="1">
            <a:spLocks/>
          </p:cNvSpPr>
          <p:nvPr/>
        </p:nvSpPr>
        <p:spPr>
          <a:xfrm>
            <a:off x="243840" y="591820"/>
            <a:ext cx="8590280" cy="546100"/>
          </a:xfrm>
          <a:prstGeom prst="rect">
            <a:avLst/>
          </a:prstGeom>
        </p:spPr>
        <p:txBody>
          <a:bodyPr/>
          <a:lstStyle/>
          <a:p>
            <a:pPr algn="ctr">
              <a:buSzPct val="105000"/>
            </a:pPr>
            <a:r>
              <a:rPr lang="en-IN" altLang="en-US" sz="3200" noProof="1"/>
              <a:t>AGENDA</a:t>
            </a:r>
            <a:endParaRPr lang="en-IN" sz="3200" dirty="0"/>
          </a:p>
        </p:txBody>
      </p:sp>
    </p:spTree>
    <p:extLst>
      <p:ext uri="{BB962C8B-B14F-4D97-AF65-F5344CB8AC3E}">
        <p14:creationId xmlns:p14="http://schemas.microsoft.com/office/powerpoint/2010/main" val="352251600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44232" y="1429543"/>
            <a:ext cx="8615289" cy="376238"/>
          </a:xfrm>
          <a:prstGeom prst="rect">
            <a:avLst/>
          </a:prstGeom>
          <a:solidFill>
            <a:srgbClr val="00C04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5" name="Title 2"/>
          <p:cNvSpPr txBox="1">
            <a:spLocks/>
          </p:cNvSpPr>
          <p:nvPr/>
        </p:nvSpPr>
        <p:spPr>
          <a:xfrm>
            <a:off x="243840" y="591820"/>
            <a:ext cx="8590280" cy="546100"/>
          </a:xfrm>
          <a:prstGeom prst="rect">
            <a:avLst/>
          </a:prstGeom>
        </p:spPr>
        <p:txBody>
          <a:bodyPr/>
          <a:lstStyle/>
          <a:p>
            <a:pPr algn="ctr">
              <a:buSzPct val="105000"/>
            </a:pPr>
            <a:r>
              <a:rPr lang="en-IN" sz="3200" dirty="0"/>
              <a:t>HEAT STRESS</a:t>
            </a:r>
          </a:p>
        </p:txBody>
      </p:sp>
      <p:sp>
        <p:nvSpPr>
          <p:cNvPr id="6" name="Rectangle 5"/>
          <p:cNvSpPr>
            <a:spLocks noChangeArrowheads="1"/>
          </p:cNvSpPr>
          <p:nvPr/>
        </p:nvSpPr>
        <p:spPr bwMode="gray">
          <a:xfrm>
            <a:off x="244231" y="1805781"/>
            <a:ext cx="8615289" cy="46761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fontAlgn="base">
              <a:buSzPct val="105000"/>
              <a:buFont typeface="Wingdings 3" panose="05040102010807070707" pitchFamily="18" charset="2"/>
              <a:buChar char="p"/>
            </a:pPr>
            <a:r>
              <a:rPr lang="en-IN" dirty="0"/>
              <a:t>In many jobs heat stress is an issue all year round but this information is also applicable during the hot summer months where there may be an increased risk of heat stress for some people.</a:t>
            </a:r>
          </a:p>
          <a:p>
            <a:pPr marL="285750" indent="-285750" fontAlgn="base">
              <a:buSzPct val="105000"/>
              <a:buFont typeface="Wingdings 3" panose="05040102010807070707" pitchFamily="18" charset="2"/>
              <a:buChar char="p"/>
            </a:pPr>
            <a:r>
              <a:rPr lang="en-IN" dirty="0"/>
              <a:t>Heat stress occurs when the body’s means of controlling its internal temperature starts to fail. </a:t>
            </a:r>
          </a:p>
          <a:p>
            <a:pPr marL="285750" indent="-285750" fontAlgn="base">
              <a:buSzPct val="105000"/>
              <a:buFont typeface="Wingdings 3" panose="05040102010807070707" pitchFamily="18" charset="2"/>
              <a:buChar char="p"/>
            </a:pPr>
            <a:r>
              <a:rPr lang="en-IN" dirty="0"/>
              <a:t>As well as air temperature, factors such as work rate, humidity and clothing worn while working may lead to heat stress. </a:t>
            </a:r>
          </a:p>
          <a:p>
            <a:pPr marL="285750" indent="-285750" fontAlgn="base">
              <a:buSzPct val="105000"/>
              <a:buFont typeface="Wingdings 3" panose="05040102010807070707" pitchFamily="18" charset="2"/>
              <a:buChar char="p"/>
            </a:pPr>
            <a:r>
              <a:rPr lang="en-IN" dirty="0"/>
              <a:t>It may not be obvious to someone passing through the workplace that there is a risk of heat stress</a:t>
            </a:r>
          </a:p>
        </p:txBody>
      </p:sp>
    </p:spTree>
    <p:extLst>
      <p:ext uri="{BB962C8B-B14F-4D97-AF65-F5344CB8AC3E}">
        <p14:creationId xmlns:p14="http://schemas.microsoft.com/office/powerpoint/2010/main" val="771655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44232" y="1429543"/>
            <a:ext cx="8615289" cy="376238"/>
          </a:xfrm>
          <a:prstGeom prst="rect">
            <a:avLst/>
          </a:prstGeom>
          <a:solidFill>
            <a:srgbClr val="00C04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5" name="Title 2"/>
          <p:cNvSpPr txBox="1">
            <a:spLocks/>
          </p:cNvSpPr>
          <p:nvPr/>
        </p:nvSpPr>
        <p:spPr>
          <a:xfrm>
            <a:off x="243840" y="591820"/>
            <a:ext cx="8590280" cy="546100"/>
          </a:xfrm>
          <a:prstGeom prst="rect">
            <a:avLst/>
          </a:prstGeom>
        </p:spPr>
        <p:txBody>
          <a:bodyPr/>
          <a:lstStyle/>
          <a:p>
            <a:pPr algn="ctr">
              <a:buSzPct val="105000"/>
            </a:pPr>
            <a:r>
              <a:rPr lang="en-IN" sz="3200" dirty="0"/>
              <a:t>BODY REACT TO HEAT</a:t>
            </a:r>
          </a:p>
        </p:txBody>
      </p:sp>
      <p:sp>
        <p:nvSpPr>
          <p:cNvPr id="6" name="Rectangle 5"/>
          <p:cNvSpPr>
            <a:spLocks noChangeArrowheads="1"/>
          </p:cNvSpPr>
          <p:nvPr/>
        </p:nvSpPr>
        <p:spPr bwMode="gray">
          <a:xfrm>
            <a:off x="244231" y="1805781"/>
            <a:ext cx="8615289" cy="46761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fontAlgn="base">
              <a:lnSpc>
                <a:spcPts val="1900"/>
              </a:lnSpc>
              <a:buSzPct val="105000"/>
              <a:buFont typeface="Wingdings 3" pitchFamily="18" charset="2"/>
              <a:buChar char="p"/>
            </a:pPr>
            <a:r>
              <a:rPr lang="en-IN" dirty="0"/>
              <a:t>The body reacts to heat by increasing the blood flow to the skin’s surface and by sweating. </a:t>
            </a:r>
          </a:p>
          <a:p>
            <a:pPr marL="285750" indent="-285750" fontAlgn="base">
              <a:lnSpc>
                <a:spcPts val="1900"/>
              </a:lnSpc>
              <a:buSzPct val="105000"/>
              <a:buFont typeface="Wingdings 3" pitchFamily="18" charset="2"/>
              <a:buChar char="p"/>
            </a:pPr>
            <a:r>
              <a:rPr lang="en-IN" dirty="0"/>
              <a:t>This cools the body as heat is carried to the surface from within by the increased blood flow and sweat evaporates. </a:t>
            </a:r>
          </a:p>
          <a:p>
            <a:pPr marL="285750" indent="-285750" fontAlgn="base">
              <a:lnSpc>
                <a:spcPts val="1900"/>
              </a:lnSpc>
              <a:buSzPct val="105000"/>
              <a:buFont typeface="Wingdings 3" pitchFamily="18" charset="2"/>
              <a:buChar char="p"/>
            </a:pPr>
            <a:r>
              <a:rPr lang="en-IN" dirty="0"/>
              <a:t>Heat can also be lost by radiation and convection from the body’s surface. </a:t>
            </a:r>
          </a:p>
          <a:p>
            <a:pPr marL="285750" indent="-285750" fontAlgn="base">
              <a:lnSpc>
                <a:spcPts val="1900"/>
              </a:lnSpc>
              <a:buSzPct val="105000"/>
              <a:buFont typeface="Wingdings 3" pitchFamily="18" charset="2"/>
              <a:buChar char="p"/>
            </a:pPr>
            <a:r>
              <a:rPr lang="en-IN" dirty="0"/>
              <a:t>Heat stress situation</a:t>
            </a:r>
          </a:p>
          <a:p>
            <a:pPr marL="285750" indent="-285750" fontAlgn="base">
              <a:lnSpc>
                <a:spcPts val="1900"/>
              </a:lnSpc>
              <a:buSzPct val="105000"/>
              <a:buFont typeface="Wingdings 3" pitchFamily="18" charset="2"/>
              <a:buChar char="p"/>
            </a:pPr>
            <a:r>
              <a:rPr lang="en-IN" b="1" dirty="0"/>
              <a:t>Someone wearing protective clothing and performing heavy work in hot and humid conditions could be at risk of heat stress because:</a:t>
            </a:r>
            <a:r>
              <a:rPr lang="en-IN" dirty="0"/>
              <a:t> </a:t>
            </a:r>
          </a:p>
          <a:p>
            <a:pPr marL="742950" lvl="1" indent="-285750" fontAlgn="base">
              <a:lnSpc>
                <a:spcPts val="1900"/>
              </a:lnSpc>
              <a:buSzPct val="105000"/>
              <a:buFont typeface="Wingdings 3" pitchFamily="18" charset="2"/>
              <a:buChar char=""/>
            </a:pPr>
            <a:r>
              <a:rPr lang="en-IN" dirty="0"/>
              <a:t>Sweat evaporation is restricted by the type of clothing and the humidity of the environment. </a:t>
            </a:r>
          </a:p>
          <a:p>
            <a:pPr marL="742950" lvl="1" indent="-285750" fontAlgn="base">
              <a:lnSpc>
                <a:spcPts val="1900"/>
              </a:lnSpc>
              <a:buSzPct val="105000"/>
              <a:buFont typeface="Wingdings 3" pitchFamily="18" charset="2"/>
              <a:buChar char=""/>
            </a:pPr>
            <a:r>
              <a:rPr lang="en-IN" dirty="0"/>
              <a:t>Heat will be produced within the body due to the work rate and if insufficient heat is lost deep body temperature will rise. </a:t>
            </a:r>
          </a:p>
          <a:p>
            <a:pPr lvl="1" fontAlgn="base">
              <a:lnSpc>
                <a:spcPts val="1900"/>
              </a:lnSpc>
              <a:buSzPct val="105000"/>
            </a:pPr>
            <a:r>
              <a:rPr lang="en-IN" dirty="0"/>
              <a:t> </a:t>
            </a:r>
          </a:p>
        </p:txBody>
      </p:sp>
    </p:spTree>
    <p:extLst>
      <p:ext uri="{BB962C8B-B14F-4D97-AF65-F5344CB8AC3E}">
        <p14:creationId xmlns:p14="http://schemas.microsoft.com/office/powerpoint/2010/main" val="2447368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44232" y="1429543"/>
            <a:ext cx="8615289" cy="376238"/>
          </a:xfrm>
          <a:prstGeom prst="rect">
            <a:avLst/>
          </a:prstGeom>
          <a:solidFill>
            <a:srgbClr val="00C04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5" name="Title 2"/>
          <p:cNvSpPr txBox="1">
            <a:spLocks/>
          </p:cNvSpPr>
          <p:nvPr/>
        </p:nvSpPr>
        <p:spPr>
          <a:xfrm>
            <a:off x="243840" y="591820"/>
            <a:ext cx="8590280" cy="546100"/>
          </a:xfrm>
          <a:prstGeom prst="rect">
            <a:avLst/>
          </a:prstGeom>
        </p:spPr>
        <p:txBody>
          <a:bodyPr/>
          <a:lstStyle/>
          <a:p>
            <a:pPr algn="ctr">
              <a:buSzPct val="105000"/>
            </a:pPr>
            <a:r>
              <a:rPr lang="en-IN" sz="3200" dirty="0"/>
              <a:t>BODY REACT TO HEAT</a:t>
            </a:r>
          </a:p>
        </p:txBody>
      </p:sp>
      <p:sp>
        <p:nvSpPr>
          <p:cNvPr id="6" name="Rectangle 5"/>
          <p:cNvSpPr>
            <a:spLocks noChangeArrowheads="1"/>
          </p:cNvSpPr>
          <p:nvPr/>
        </p:nvSpPr>
        <p:spPr bwMode="gray">
          <a:xfrm>
            <a:off x="244231" y="1805781"/>
            <a:ext cx="8615289" cy="46761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742950" lvl="1" indent="-285750" fontAlgn="base">
              <a:lnSpc>
                <a:spcPts val="1900"/>
              </a:lnSpc>
              <a:buSzPct val="105000"/>
              <a:buFont typeface="Wingdings 3" pitchFamily="18" charset="2"/>
              <a:buChar char=""/>
            </a:pPr>
            <a:r>
              <a:rPr lang="en-IN" dirty="0"/>
              <a:t>As deep body temperature rises the body reacts by increasing the amount of sweat produced, which may lead to dehydration. </a:t>
            </a:r>
          </a:p>
          <a:p>
            <a:pPr marL="742950" lvl="1" indent="-285750" fontAlgn="base">
              <a:lnSpc>
                <a:spcPts val="1900"/>
              </a:lnSpc>
              <a:buSzPct val="105000"/>
              <a:buFont typeface="Wingdings 3" pitchFamily="18" charset="2"/>
              <a:buChar char=""/>
            </a:pPr>
            <a:r>
              <a:rPr lang="en-IN" dirty="0"/>
              <a:t>Heart rate also increases which puts additional strain on the body. </a:t>
            </a:r>
          </a:p>
          <a:p>
            <a:pPr marL="742950" lvl="1" indent="-285750" fontAlgn="base">
              <a:lnSpc>
                <a:spcPts val="1900"/>
              </a:lnSpc>
              <a:buSzPct val="105000"/>
              <a:buFont typeface="Wingdings 3" pitchFamily="18" charset="2"/>
              <a:buChar char=""/>
            </a:pPr>
            <a:r>
              <a:rPr lang="en-IN" dirty="0"/>
              <a:t>If the body is gaining more heat than it can lose then the deep body temperature will continue to rise. </a:t>
            </a:r>
          </a:p>
          <a:p>
            <a:pPr marL="742950" lvl="1" indent="-285750" fontAlgn="base">
              <a:lnSpc>
                <a:spcPts val="1900"/>
              </a:lnSpc>
              <a:buSzPct val="105000"/>
              <a:buFont typeface="Wingdings 3" pitchFamily="18" charset="2"/>
              <a:buChar char=""/>
            </a:pPr>
            <a:r>
              <a:rPr lang="en-IN" dirty="0"/>
              <a:t>Eventually it reaches a point where the body’s control mechanisms start to fail. </a:t>
            </a:r>
          </a:p>
          <a:p>
            <a:pPr marL="742950" lvl="1" indent="-285750" fontAlgn="base">
              <a:lnSpc>
                <a:spcPts val="1900"/>
              </a:lnSpc>
              <a:buSzPct val="105000"/>
              <a:buFont typeface="Wingdings 3" pitchFamily="18" charset="2"/>
              <a:buChar char=""/>
            </a:pPr>
            <a:r>
              <a:rPr lang="en-IN" dirty="0"/>
              <a:t>The symptoms will get worse the longer someone remains working in the same conditions. </a:t>
            </a:r>
          </a:p>
        </p:txBody>
      </p:sp>
      <p:pic>
        <p:nvPicPr>
          <p:cNvPr id="2050" name="Picture 2" descr="Image result for HOW DOES THE BODY REACT TO HEA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5556" y="4684179"/>
            <a:ext cx="2667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318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44232" y="1429543"/>
            <a:ext cx="8615289" cy="376238"/>
          </a:xfrm>
          <a:prstGeom prst="rect">
            <a:avLst/>
          </a:prstGeom>
          <a:solidFill>
            <a:srgbClr val="00C04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5" name="Title 2"/>
          <p:cNvSpPr txBox="1">
            <a:spLocks/>
          </p:cNvSpPr>
          <p:nvPr/>
        </p:nvSpPr>
        <p:spPr>
          <a:xfrm>
            <a:off x="243840" y="591820"/>
            <a:ext cx="8590280" cy="546100"/>
          </a:xfrm>
          <a:prstGeom prst="rect">
            <a:avLst/>
          </a:prstGeom>
        </p:spPr>
        <p:txBody>
          <a:bodyPr/>
          <a:lstStyle/>
          <a:p>
            <a:pPr algn="ctr">
              <a:buSzPct val="105000"/>
            </a:pPr>
            <a:r>
              <a:rPr lang="en-IN" sz="3200" dirty="0"/>
              <a:t>BODY REACT TO HEAT</a:t>
            </a:r>
          </a:p>
        </p:txBody>
      </p:sp>
      <p:sp>
        <p:nvSpPr>
          <p:cNvPr id="6" name="Rectangle 5"/>
          <p:cNvSpPr>
            <a:spLocks noChangeArrowheads="1"/>
          </p:cNvSpPr>
          <p:nvPr/>
        </p:nvSpPr>
        <p:spPr bwMode="gray">
          <a:xfrm>
            <a:off x="244231" y="1805781"/>
            <a:ext cx="8615289" cy="46761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fontAlgn="base">
              <a:lnSpc>
                <a:spcPts val="1900"/>
              </a:lnSpc>
              <a:buSzPct val="105000"/>
              <a:buFont typeface="Wingdings 3" pitchFamily="18" charset="2"/>
              <a:buChar char="p"/>
            </a:pPr>
            <a:r>
              <a:rPr lang="en-IN" dirty="0"/>
              <a:t>Heat stress can affect individuals in different ways and some people are more susceptible to it than others. </a:t>
            </a:r>
          </a:p>
          <a:p>
            <a:pPr marL="285750" indent="-285750" fontAlgn="base">
              <a:lnSpc>
                <a:spcPts val="1900"/>
              </a:lnSpc>
              <a:buSzPct val="105000"/>
              <a:buFont typeface="Wingdings 3" pitchFamily="18" charset="2"/>
              <a:buChar char="p"/>
            </a:pPr>
            <a:r>
              <a:rPr lang="en-IN" dirty="0"/>
              <a:t>Typical symptoms are: </a:t>
            </a:r>
          </a:p>
          <a:p>
            <a:pPr marL="742950" lvl="1" indent="-285750" fontAlgn="base">
              <a:lnSpc>
                <a:spcPts val="1900"/>
              </a:lnSpc>
              <a:buSzPct val="105000"/>
              <a:buFont typeface="Wingdings 3" pitchFamily="18" charset="2"/>
              <a:buChar char=""/>
            </a:pPr>
            <a:r>
              <a:rPr lang="en-IN" dirty="0"/>
              <a:t>An inability to concentrate; </a:t>
            </a:r>
          </a:p>
          <a:p>
            <a:pPr marL="742950" lvl="1" indent="-285750" fontAlgn="base">
              <a:lnSpc>
                <a:spcPts val="1900"/>
              </a:lnSpc>
              <a:buSzPct val="105000"/>
              <a:buFont typeface="Wingdings 3" pitchFamily="18" charset="2"/>
              <a:buChar char=""/>
            </a:pPr>
            <a:r>
              <a:rPr lang="en-IN" dirty="0"/>
              <a:t>Muscle cramps; </a:t>
            </a:r>
          </a:p>
          <a:p>
            <a:pPr marL="742950" lvl="1" indent="-285750" fontAlgn="base">
              <a:lnSpc>
                <a:spcPts val="1900"/>
              </a:lnSpc>
              <a:buSzPct val="105000"/>
              <a:buFont typeface="Wingdings 3" pitchFamily="18" charset="2"/>
              <a:buChar char=""/>
            </a:pPr>
            <a:r>
              <a:rPr lang="en-IN" dirty="0"/>
              <a:t>Heat rash; </a:t>
            </a:r>
          </a:p>
          <a:p>
            <a:pPr marL="742950" lvl="1" indent="-285750" fontAlgn="base">
              <a:lnSpc>
                <a:spcPts val="1900"/>
              </a:lnSpc>
              <a:buSzPct val="105000"/>
              <a:buFont typeface="Wingdings 3" pitchFamily="18" charset="2"/>
              <a:buChar char=""/>
            </a:pPr>
            <a:r>
              <a:rPr lang="en-IN" dirty="0"/>
              <a:t>Severe thirst – a late symptom of heat stress; </a:t>
            </a:r>
          </a:p>
          <a:p>
            <a:pPr marL="742950" lvl="1" indent="-285750" fontAlgn="base">
              <a:lnSpc>
                <a:spcPts val="1900"/>
              </a:lnSpc>
              <a:buSzPct val="105000"/>
              <a:buFont typeface="Wingdings 3" pitchFamily="18" charset="2"/>
              <a:buChar char=""/>
            </a:pPr>
            <a:r>
              <a:rPr lang="en-IN" dirty="0"/>
              <a:t>Fainting; </a:t>
            </a:r>
          </a:p>
          <a:p>
            <a:pPr marL="742950" lvl="1" indent="-285750" fontAlgn="base">
              <a:lnSpc>
                <a:spcPts val="1900"/>
              </a:lnSpc>
              <a:buSzPct val="105000"/>
              <a:buFont typeface="Wingdings 3" pitchFamily="18" charset="2"/>
              <a:buChar char=""/>
            </a:pPr>
            <a:r>
              <a:rPr lang="en-IN" dirty="0"/>
              <a:t>Heat exhaustion – fatigue, giddiness, nausea, headache, moist skin; </a:t>
            </a:r>
          </a:p>
          <a:p>
            <a:pPr marL="742950" lvl="1" indent="-285750" fontAlgn="base">
              <a:lnSpc>
                <a:spcPts val="1900"/>
              </a:lnSpc>
              <a:buSzPct val="105000"/>
              <a:buFont typeface="Wingdings 3" pitchFamily="18" charset="2"/>
              <a:buChar char=""/>
            </a:pPr>
            <a:r>
              <a:rPr lang="en-IN" dirty="0"/>
              <a:t>Heat stroke – hot dry skin, confusion, convulsions and eventual loss of consciousness. This is the most severe disorder and can result in death if not detected at an early stage. </a:t>
            </a:r>
          </a:p>
        </p:txBody>
      </p:sp>
    </p:spTree>
    <p:extLst>
      <p:ext uri="{BB962C8B-B14F-4D97-AF65-F5344CB8AC3E}">
        <p14:creationId xmlns:p14="http://schemas.microsoft.com/office/powerpoint/2010/main" val="1382729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44232" y="1429543"/>
            <a:ext cx="8615289" cy="376238"/>
          </a:xfrm>
          <a:prstGeom prst="rect">
            <a:avLst/>
          </a:prstGeom>
          <a:solidFill>
            <a:srgbClr val="00C04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5" name="Title 2"/>
          <p:cNvSpPr txBox="1">
            <a:spLocks/>
          </p:cNvSpPr>
          <p:nvPr/>
        </p:nvSpPr>
        <p:spPr>
          <a:xfrm>
            <a:off x="243840" y="591820"/>
            <a:ext cx="8590280" cy="546100"/>
          </a:xfrm>
          <a:prstGeom prst="rect">
            <a:avLst/>
          </a:prstGeom>
        </p:spPr>
        <p:txBody>
          <a:bodyPr/>
          <a:lstStyle/>
          <a:p>
            <a:pPr algn="ctr"/>
            <a:r>
              <a:rPr lang="en-IN" sz="3200" dirty="0"/>
              <a:t>RISK OF HEAT RELATED ILNESS</a:t>
            </a:r>
          </a:p>
        </p:txBody>
      </p:sp>
      <p:sp>
        <p:nvSpPr>
          <p:cNvPr id="6" name="Rectangle 5"/>
          <p:cNvSpPr>
            <a:spLocks noChangeArrowheads="1"/>
          </p:cNvSpPr>
          <p:nvPr/>
        </p:nvSpPr>
        <p:spPr bwMode="gray">
          <a:xfrm>
            <a:off x="244231" y="1805781"/>
            <a:ext cx="8615289" cy="46761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dirty="0"/>
              <a:t> Anyone can suffer from heat-related illness, but those most at risk are: </a:t>
            </a:r>
          </a:p>
          <a:p>
            <a:pPr marL="742950" lvl="1" indent="-285750">
              <a:buSzPct val="105000"/>
              <a:buFont typeface="Wingdings 3" pitchFamily="18" charset="2"/>
              <a:buChar char=""/>
            </a:pPr>
            <a:r>
              <a:rPr lang="en-IN" dirty="0"/>
              <a:t>People over 65 years, particularly those living alone or without air conditioning.</a:t>
            </a:r>
          </a:p>
          <a:p>
            <a:pPr marL="742950" lvl="1" indent="-285750">
              <a:buSzPct val="105000"/>
              <a:buFont typeface="Wingdings 3" pitchFamily="18" charset="2"/>
              <a:buChar char=""/>
            </a:pPr>
            <a:r>
              <a:rPr lang="en-IN" dirty="0"/>
              <a:t>Babies and young children </a:t>
            </a:r>
          </a:p>
          <a:p>
            <a:pPr marL="742950" lvl="1" indent="-285750">
              <a:buSzPct val="105000"/>
              <a:buFont typeface="Wingdings 3" pitchFamily="18" charset="2"/>
              <a:buChar char=""/>
            </a:pPr>
            <a:r>
              <a:rPr lang="en-IN" dirty="0"/>
              <a:t>Pregnant and nursing mothers</a:t>
            </a:r>
          </a:p>
          <a:p>
            <a:pPr marL="742950" lvl="1" indent="-285750">
              <a:buSzPct val="105000"/>
              <a:buFont typeface="Wingdings 3" pitchFamily="18" charset="2"/>
              <a:buChar char=""/>
            </a:pPr>
            <a:r>
              <a:rPr lang="en-IN" dirty="0"/>
              <a:t>People who are physically unwell, especially with heart disease, high blood pressure or lung disease.</a:t>
            </a:r>
          </a:p>
          <a:p>
            <a:pPr marL="742950" lvl="1" indent="-285750">
              <a:buSzPct val="105000"/>
              <a:buFont typeface="Wingdings 3" pitchFamily="18" charset="2"/>
              <a:buChar char=""/>
            </a:pPr>
            <a:r>
              <a:rPr lang="en-IN" dirty="0"/>
              <a:t>People on medications for mental illness.</a:t>
            </a:r>
          </a:p>
          <a:p>
            <a:pPr marL="285750" indent="-285750">
              <a:buSzPct val="105000"/>
              <a:buFont typeface="Wingdings 3" pitchFamily="18" charset="2"/>
              <a:buChar char="p"/>
            </a:pPr>
            <a:r>
              <a:rPr lang="en-IN" dirty="0"/>
              <a:t>Elderly people are more prone to heat stress than younger people because their body may not adjust well to sudden or prolonged temperature change. </a:t>
            </a:r>
          </a:p>
          <a:p>
            <a:pPr marL="285750" indent="-285750">
              <a:buSzPct val="105000"/>
              <a:buFont typeface="Wingdings 3" pitchFamily="18" charset="2"/>
              <a:buChar char="p"/>
            </a:pPr>
            <a:r>
              <a:rPr lang="en-IN" dirty="0"/>
              <a:t>They are also more likely to have a chronic medical condition and be taking medication that may interfere with the body’s ability to regulate temperature.</a:t>
            </a:r>
          </a:p>
        </p:txBody>
      </p:sp>
      <p:pic>
        <p:nvPicPr>
          <p:cNvPr id="7" name="Picture 2" descr="Image result for RISK OF HEAT RELATED ILLNESS"/>
          <p:cNvPicPr>
            <a:picLocks noChangeAspect="1" noChangeArrowheads="1"/>
          </p:cNvPicPr>
          <p:nvPr/>
        </p:nvPicPr>
        <p:blipFill>
          <a:blip r:embed="rId2" cstate="print">
            <a:clrChange>
              <a:clrFrom>
                <a:srgbClr val="FEFEFC"/>
              </a:clrFrom>
              <a:clrTo>
                <a:srgbClr val="FEFEFC">
                  <a:alpha val="0"/>
                </a:srgbClr>
              </a:clrTo>
            </a:clrChange>
          </a:blip>
          <a:srcRect/>
          <a:stretch>
            <a:fillRect/>
          </a:stretch>
        </p:blipFill>
        <p:spPr bwMode="auto">
          <a:xfrm>
            <a:off x="5542052" y="5199857"/>
            <a:ext cx="3292068" cy="1269364"/>
          </a:xfrm>
          <a:prstGeom prst="rect">
            <a:avLst/>
          </a:prstGeom>
          <a:noFill/>
        </p:spPr>
      </p:pic>
    </p:spTree>
    <p:extLst>
      <p:ext uri="{BB962C8B-B14F-4D97-AF65-F5344CB8AC3E}">
        <p14:creationId xmlns:p14="http://schemas.microsoft.com/office/powerpoint/2010/main" val="1638609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ES-501_BG-001</Template>
  <TotalTime>5554</TotalTime>
  <Words>2389</Words>
  <Application>Microsoft Office PowerPoint</Application>
  <PresentationFormat>On-screen Show (4:3)</PresentationFormat>
  <Paragraphs>200</Paragraphs>
  <Slides>26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Algerian</vt:lpstr>
      <vt:lpstr>Arial</vt:lpstr>
      <vt:lpstr>Calibri</vt:lpstr>
      <vt:lpstr>Calibri Light</vt:lpstr>
      <vt:lpstr>Webdings</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PMG - 03</dc:creator>
  <cp:lastModifiedBy>Shimmi Sebastian</cp:lastModifiedBy>
  <cp:revision>375</cp:revision>
  <dcterms:created xsi:type="dcterms:W3CDTF">2017-01-12T05:32:14Z</dcterms:created>
  <dcterms:modified xsi:type="dcterms:W3CDTF">2021-02-02T04:49:15Z</dcterms:modified>
</cp:coreProperties>
</file>