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sldIdLst>
    <p:sldId id="256" r:id="rId2"/>
    <p:sldId id="343" r:id="rId3"/>
    <p:sldId id="301" r:id="rId4"/>
    <p:sldId id="302" r:id="rId5"/>
    <p:sldId id="303"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6" r:id="rId27"/>
    <p:sldId id="365"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E8A"/>
    <a:srgbClr val="C78E55"/>
    <a:srgbClr val="996633"/>
    <a:srgbClr val="660066"/>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snapToGrid="0">
      <p:cViewPr varScale="1">
        <p:scale>
          <a:sx n="81" d="100"/>
          <a:sy n="81" d="100"/>
        </p:scale>
        <p:origin x="151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369D-B52E-4FB6-AE92-3AB6102C5BB7}" type="datetimeFigureOut">
              <a:rPr lang="en-IN" smtClean="0"/>
              <a:pPr/>
              <a:t>02-02-2021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7A56D-5555-444C-80BF-183C7DC24C0E}" type="slidenum">
              <a:rPr lang="en-IN" smtClean="0"/>
              <a:pPr/>
              <a:t>‹#›</a:t>
            </a:fld>
            <a:endParaRPr lang="en-IN"/>
          </a:p>
        </p:txBody>
      </p:sp>
    </p:spTree>
    <p:extLst>
      <p:ext uri="{BB962C8B-B14F-4D97-AF65-F5344CB8AC3E}">
        <p14:creationId xmlns:p14="http://schemas.microsoft.com/office/powerpoint/2010/main" val="244932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528DC74A-3E3B-4B4D-9339-6D6AAB4C9BBC}" type="slidenum">
              <a:rPr altLang="en-US"/>
              <a:pPr/>
              <a:t>3</a:t>
            </a:fld>
            <a:endParaRPr lang="en-IN" altLang="en-US"/>
          </a:p>
        </p:txBody>
      </p:sp>
      <p:sp>
        <p:nvSpPr>
          <p:cNvPr id="1741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55D89D0A-2ECC-471C-95AD-63AA1A76243A}" type="slidenum">
              <a:rPr lang="en-GB" altLang="en-US" sz="1300"/>
              <a:pPr algn="r" defTabSz="947738" eaLnBrk="1" hangingPunct="1"/>
              <a:t>3</a:t>
            </a:fld>
            <a:endParaRPr lang="en-GB" altLang="en-US" sz="1300"/>
          </a:p>
        </p:txBody>
      </p:sp>
      <p:sp>
        <p:nvSpPr>
          <p:cNvPr id="17412" name="Rectangle 2"/>
          <p:cNvSpPr>
            <a:spLocks noGrp="1" noRot="1" noChangeAspect="1" noChangeArrowheads="1" noTextEdit="1"/>
          </p:cNvSpPr>
          <p:nvPr>
            <p:ph type="sldImg"/>
          </p:nvPr>
        </p:nvSpPr>
        <p:spPr>
          <a:xfrm>
            <a:off x="1143000" y="685800"/>
            <a:ext cx="4573588" cy="3430588"/>
          </a:xfrm>
          <a:ln/>
        </p:spPr>
      </p:sp>
      <p:sp>
        <p:nvSpPr>
          <p:cNvPr id="17413"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238069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528DC74A-3E3B-4B4D-9339-6D6AAB4C9BBC}" type="slidenum">
              <a:rPr altLang="en-US"/>
              <a:pPr/>
              <a:t>4</a:t>
            </a:fld>
            <a:endParaRPr lang="en-IN" altLang="en-US"/>
          </a:p>
        </p:txBody>
      </p:sp>
      <p:sp>
        <p:nvSpPr>
          <p:cNvPr id="1741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55D89D0A-2ECC-471C-95AD-63AA1A76243A}" type="slidenum">
              <a:rPr lang="en-GB" altLang="en-US" sz="1300"/>
              <a:pPr algn="r" defTabSz="947738" eaLnBrk="1" hangingPunct="1"/>
              <a:t>4</a:t>
            </a:fld>
            <a:endParaRPr lang="en-GB" altLang="en-US" sz="1300"/>
          </a:p>
        </p:txBody>
      </p:sp>
      <p:sp>
        <p:nvSpPr>
          <p:cNvPr id="17412" name="Rectangle 2"/>
          <p:cNvSpPr>
            <a:spLocks noGrp="1" noRot="1" noChangeAspect="1" noChangeArrowheads="1" noTextEdit="1"/>
          </p:cNvSpPr>
          <p:nvPr>
            <p:ph type="sldImg"/>
          </p:nvPr>
        </p:nvSpPr>
        <p:spPr>
          <a:xfrm>
            <a:off x="1143000" y="685800"/>
            <a:ext cx="4573588" cy="3430588"/>
          </a:xfrm>
          <a:ln/>
        </p:spPr>
      </p:sp>
      <p:sp>
        <p:nvSpPr>
          <p:cNvPr id="17413"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176230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49</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4838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97753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2599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44781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0408020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6100" y="673100"/>
            <a:ext cx="8229600" cy="2311400"/>
          </a:xfrm>
        </p:spPr>
        <p:txBody>
          <a:bodyPr>
            <a:normAutofit fontScale="90000"/>
          </a:bodyPr>
          <a:lstStyle/>
          <a:p>
            <a:r>
              <a:rPr lang="en-US" sz="5400" b="1" dirty="0">
                <a:ln w="19050">
                  <a:solidFill>
                    <a:schemeClr val="tx1"/>
                  </a:solidFill>
                </a:ln>
                <a:solidFill>
                  <a:srgbClr val="C78E55"/>
                </a:solidFill>
                <a:latin typeface="Gungsuh" panose="02030600000101010101" pitchFamily="18" charset="-127"/>
                <a:ea typeface="Gungsuh" panose="02030600000101010101" pitchFamily="18" charset="-127"/>
              </a:rPr>
              <a:t>LADDER AND SCAFFOLDING SAFETY TRAINING</a:t>
            </a:r>
          </a:p>
        </p:txBody>
      </p:sp>
      <p:pic>
        <p:nvPicPr>
          <p:cNvPr id="1032" name="Picture 8"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6912" y="3168651"/>
            <a:ext cx="2571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ladder and scaffoldi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586" y="3143250"/>
            <a:ext cx="4014787"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ladder and scaffoldi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7074" y="3155950"/>
            <a:ext cx="28098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04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Double Scaffolding</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Double Scaffolding is generally used for stone masonry so, it is also called as mason’s scaffolding. </a:t>
            </a:r>
          </a:p>
          <a:p>
            <a:pPr marL="285750" indent="-285750">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In stone walls, it is hard to make holes in the wall to support putlogs. </a:t>
            </a:r>
          </a:p>
          <a:p>
            <a:pPr marL="285750" indent="-285750">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So, two rows of scaffolding is constructed to make it strong. </a:t>
            </a:r>
          </a:p>
          <a:p>
            <a:pPr marL="285750" indent="-285750">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The first row is 20 – 30 cm away from the wall and the other one is 1m away from the first row. </a:t>
            </a:r>
          </a:p>
          <a:p>
            <a:pPr marL="285750" indent="-285750">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Then putlogs are placed which are supported by the both frames. </a:t>
            </a:r>
          </a:p>
          <a:p>
            <a:pPr marL="285750" indent="-285750">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To make it more strong rakes and cross braces are provided. </a:t>
            </a:r>
          </a:p>
          <a:p>
            <a:pPr marL="285750" indent="-285750">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This is also called as independent scaffolding.</a:t>
            </a:r>
            <a:endParaRPr lang="en-IN"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TYPE OF SCALFFOLDS</a:t>
            </a:r>
          </a:p>
        </p:txBody>
      </p:sp>
      <p:pic>
        <p:nvPicPr>
          <p:cNvPr id="7" name="Picture 2" descr="Image result for double sCAFFOLD hd PIC"/>
          <p:cNvPicPr>
            <a:picLocks noChangeAspect="1" noChangeArrowheads="1"/>
          </p:cNvPicPr>
          <p:nvPr/>
        </p:nvPicPr>
        <p:blipFill>
          <a:blip r:embed="rId3" cstate="print">
            <a:clrChange>
              <a:clrFrom>
                <a:srgbClr val="FEFFFF"/>
              </a:clrFrom>
              <a:clrTo>
                <a:srgbClr val="FEFFFF">
                  <a:alpha val="0"/>
                </a:srgbClr>
              </a:clrTo>
            </a:clrChange>
          </a:blip>
          <a:srcRect/>
          <a:stretch>
            <a:fillRect/>
          </a:stretch>
        </p:blipFill>
        <p:spPr bwMode="auto">
          <a:xfrm>
            <a:off x="7073900" y="3928434"/>
            <a:ext cx="1837055" cy="2563806"/>
          </a:xfrm>
          <a:prstGeom prst="rect">
            <a:avLst/>
          </a:prstGeom>
          <a:noFill/>
        </p:spPr>
      </p:pic>
    </p:spTree>
    <p:extLst>
      <p:ext uri="{BB962C8B-B14F-4D97-AF65-F5344CB8AC3E}">
        <p14:creationId xmlns:p14="http://schemas.microsoft.com/office/powerpoint/2010/main" val="167167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Cantilever Scaffolding</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180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This type of scaffolding in which the standards are supported on series of needles and these needles are taken out through holes in the wall. </a:t>
            </a:r>
          </a:p>
          <a:p>
            <a:pPr>
              <a:lnSpc>
                <a:spcPts val="180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This is called single frame type scaffolding. In the other type needles are strutted inside the floors through the openings and this is called independent or double frame type scaffolding. Care should be taken while construction of cantilever scaffolding.</a:t>
            </a:r>
            <a:endParaRPr lang="en-US" dirty="0">
              <a:ea typeface="Times New Roman" panose="02020603050405020304" pitchFamily="18" charset="0"/>
            </a:endParaRPr>
          </a:p>
          <a:p>
            <a:pPr>
              <a:lnSpc>
                <a:spcPts val="1800"/>
              </a:lnSpc>
              <a:spcAft>
                <a:spcPts val="1950"/>
              </a:spcAft>
            </a:pPr>
            <a:r>
              <a:rPr lang="en-IN" b="1" dirty="0">
                <a:solidFill>
                  <a:srgbClr val="000000"/>
                </a:solidFill>
                <a:ea typeface="Times New Roman" panose="02020603050405020304" pitchFamily="18" charset="0"/>
                <a:cs typeface="Calibri" panose="020F0502020204030204" pitchFamily="34" charset="0"/>
              </a:rPr>
              <a:t>Generally cantilever scaffoldings are used under conditions such as</a:t>
            </a:r>
          </a:p>
          <a:p>
            <a:pPr marL="742950" lvl="1" indent="-285750">
              <a:lnSpc>
                <a:spcPts val="1800"/>
              </a:lnSpc>
              <a:spcAft>
                <a:spcPts val="195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When the ground does not having the capacity to support standards.</a:t>
            </a:r>
          </a:p>
          <a:p>
            <a:pPr marL="742950" lvl="1" indent="-285750">
              <a:lnSpc>
                <a:spcPts val="1800"/>
              </a:lnSpc>
              <a:spcAft>
                <a:spcPts val="195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When the Ground near the wall is to be free from traffic.</a:t>
            </a:r>
          </a:p>
          <a:p>
            <a:pPr marL="742950" lvl="1" indent="-285750">
              <a:lnSpc>
                <a:spcPts val="1800"/>
              </a:lnSpc>
              <a:spcAft>
                <a:spcPts val="1950"/>
              </a:spcAft>
              <a:buSzPct val="105000"/>
              <a:buFont typeface="Wingdings 3" pitchFamily="18" charset="2"/>
              <a:buChar char=""/>
            </a:pPr>
            <a:r>
              <a:rPr lang="en-IN" dirty="0">
                <a:solidFill>
                  <a:srgbClr val="000000"/>
                </a:solidFill>
                <a:ea typeface="Times New Roman" panose="02020603050405020304" pitchFamily="18" charset="0"/>
                <a:cs typeface="Calibri" panose="020F0502020204030204" pitchFamily="34" charset="0"/>
              </a:rPr>
              <a:t>When upper part of the wall is under construction.</a:t>
            </a:r>
            <a:endParaRPr lang="en-IN"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TYPE OF SCALFFOLDS</a:t>
            </a:r>
          </a:p>
        </p:txBody>
      </p:sp>
      <p:pic>
        <p:nvPicPr>
          <p:cNvPr id="9" name="Picture 2" descr="Image result for Cantilever scaffold HD PIC"/>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86600" y="3857990"/>
            <a:ext cx="1828800" cy="2604723"/>
          </a:xfrm>
          <a:prstGeom prst="rect">
            <a:avLst/>
          </a:prstGeom>
          <a:noFill/>
        </p:spPr>
      </p:pic>
    </p:spTree>
    <p:extLst>
      <p:ext uri="{BB962C8B-B14F-4D97-AF65-F5344CB8AC3E}">
        <p14:creationId xmlns:p14="http://schemas.microsoft.com/office/powerpoint/2010/main" val="335168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Suspended Scaffold</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In suspended scaffolding, the working platform is suspended from roofs with the help of wire ropes or chains etc.</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it can be raised or lowered to our required level.</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This type of scaffolding is used for repair works, pointing, paintings etc.</a:t>
            </a:r>
            <a:endParaRPr lang="en-IN"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TYPE OF SCALFFOLDS</a:t>
            </a:r>
          </a:p>
        </p:txBody>
      </p:sp>
      <p:pic>
        <p:nvPicPr>
          <p:cNvPr id="7" name="Picture 2" descr="Image result for Suspended scaffold HD PIC"/>
          <p:cNvPicPr>
            <a:picLocks noChangeAspect="1" noChangeArrowheads="1"/>
          </p:cNvPicPr>
          <p:nvPr/>
        </p:nvPicPr>
        <p:blipFill>
          <a:blip r:embed="rId3" cstate="print">
            <a:clrChange>
              <a:clrFrom>
                <a:srgbClr val="81B5EF"/>
              </a:clrFrom>
              <a:clrTo>
                <a:srgbClr val="81B5EF">
                  <a:alpha val="0"/>
                </a:srgbClr>
              </a:clrTo>
            </a:clrChange>
          </a:blip>
          <a:srcRect/>
          <a:stretch>
            <a:fillRect/>
          </a:stretch>
        </p:blipFill>
        <p:spPr bwMode="auto">
          <a:xfrm>
            <a:off x="5564312" y="4622801"/>
            <a:ext cx="3221548" cy="1714500"/>
          </a:xfrm>
          <a:prstGeom prst="rect">
            <a:avLst/>
          </a:prstGeom>
          <a:noFill/>
        </p:spPr>
      </p:pic>
    </p:spTree>
    <p:extLst>
      <p:ext uri="{BB962C8B-B14F-4D97-AF65-F5344CB8AC3E}">
        <p14:creationId xmlns:p14="http://schemas.microsoft.com/office/powerpoint/2010/main" val="322745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Trestle Scaffold</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In Trestle scaffolding, the working platform is supported on movable tripods or ladders.</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This is generally used for work inside the room, such as paintings, repairs etc., up to a height of 5m.</a:t>
            </a:r>
            <a:endParaRPr lang="en-IN"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TYPE OF SCALFFOLDS</a:t>
            </a:r>
          </a:p>
        </p:txBody>
      </p:sp>
      <p:pic>
        <p:nvPicPr>
          <p:cNvPr id="9" name="Picture 8"/>
          <p:cNvPicPr>
            <a:picLocks noChangeAspect="1"/>
          </p:cNvPicPr>
          <p:nvPr/>
        </p:nvPicPr>
        <p:blipFill>
          <a:blip r:embed="rId3" cstate="print">
            <a:clrChange>
              <a:clrFrom>
                <a:srgbClr val="979D9B"/>
              </a:clrFrom>
              <a:clrTo>
                <a:srgbClr val="979D9B">
                  <a:alpha val="0"/>
                </a:srgbClr>
              </a:clrTo>
            </a:clrChange>
          </a:blip>
          <a:stretch>
            <a:fillRect/>
          </a:stretch>
        </p:blipFill>
        <p:spPr>
          <a:xfrm>
            <a:off x="5184141" y="4326590"/>
            <a:ext cx="3649979" cy="1987360"/>
          </a:xfrm>
          <a:prstGeom prst="rect">
            <a:avLst/>
          </a:prstGeom>
        </p:spPr>
      </p:pic>
    </p:spTree>
    <p:extLst>
      <p:ext uri="{BB962C8B-B14F-4D97-AF65-F5344CB8AC3E}">
        <p14:creationId xmlns:p14="http://schemas.microsoft.com/office/powerpoint/2010/main" val="259083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Steel Scaffolding</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Steel scaffolding is constructed by steel tubes which are fixed together by steel couplers or fittings. </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It is very easy to construct or dismantle.</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It has greater strength, greater durability and higher fire resistance.</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It is not economical but will give more safety for workers. So, it is used extensively nowadays.</a:t>
            </a:r>
            <a:endParaRPr lang="en-US" sz="2000" dirty="0">
              <a:ea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TYPE OF SCALFFOLDS</a:t>
            </a:r>
          </a:p>
        </p:txBody>
      </p:sp>
      <p:pic>
        <p:nvPicPr>
          <p:cNvPr id="7" name="Picture 2" descr="Image result for Steel Scaffolding HD image"/>
          <p:cNvPicPr>
            <a:picLocks noChangeAspect="1" noChangeArrowheads="1"/>
          </p:cNvPicPr>
          <p:nvPr/>
        </p:nvPicPr>
        <p:blipFill>
          <a:blip r:embed="rId3" cstate="print"/>
          <a:srcRect/>
          <a:stretch>
            <a:fillRect/>
          </a:stretch>
        </p:blipFill>
        <p:spPr bwMode="auto">
          <a:xfrm>
            <a:off x="5930900" y="4230270"/>
            <a:ext cx="2844800" cy="2068730"/>
          </a:xfrm>
          <a:prstGeom prst="rect">
            <a:avLst/>
          </a:prstGeom>
          <a:noFill/>
        </p:spPr>
      </p:pic>
    </p:spTree>
    <p:extLst>
      <p:ext uri="{BB962C8B-B14F-4D97-AF65-F5344CB8AC3E}">
        <p14:creationId xmlns:p14="http://schemas.microsoft.com/office/powerpoint/2010/main" val="132258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Patented Scaffolding</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Patented scaffoldings are made up of steel but these are equipped with special couplings and frames etc.,</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These are readymade scaffoldings which are available in the market. </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In this type of scaffolding working platform is arranged on brackets which can be adjustable to our required level</a:t>
            </a:r>
            <a:endParaRPr lang="en-US" sz="2000" dirty="0">
              <a:ea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TYPE OF SCALFFOLDS</a:t>
            </a:r>
          </a:p>
        </p:txBody>
      </p:sp>
      <p:pic>
        <p:nvPicPr>
          <p:cNvPr id="9" name="Picture 2" descr="Image result for Patented    scaffoldi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7753" y="3721100"/>
            <a:ext cx="3640667" cy="273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31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Aerial Lift</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gn="just">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They are also known as aerial platforms. </a:t>
            </a:r>
          </a:p>
          <a:p>
            <a:pPr algn="just">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The most common are vehicle-mounted aerial platforms (scissor type), and vehicle-mounted aerial lifts with telescopic and rotating boom. </a:t>
            </a:r>
          </a:p>
          <a:p>
            <a:pPr algn="just">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They allow workers to access multiple levels in order to do their job.</a:t>
            </a:r>
            <a:endParaRPr lang="en-US" sz="2000" dirty="0">
              <a:ea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TYPE OF SCALFFOLDS</a:t>
            </a:r>
          </a:p>
        </p:txBody>
      </p:sp>
      <p:pic>
        <p:nvPicPr>
          <p:cNvPr id="7" name="Picture 2" descr="Image result for Aerial Lift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1900" y="3650452"/>
            <a:ext cx="2603500" cy="289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0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Aerial Lift</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lvl="1" indent="-342900">
              <a:buSzPct val="105000"/>
              <a:buFont typeface="Wingdings 3" pitchFamily="18" charset="2"/>
              <a:buChar char="p"/>
            </a:pPr>
            <a:r>
              <a:rPr lang="en-IN" b="1" dirty="0"/>
              <a:t>Base Plate/ Jacks-</a:t>
            </a:r>
            <a:r>
              <a:rPr lang="en-IN" dirty="0"/>
              <a:t> to safe carry and spread the load. </a:t>
            </a:r>
          </a:p>
          <a:p>
            <a:pPr marL="800100" lvl="2" indent="-342900">
              <a:buSzPct val="105000"/>
              <a:buFont typeface="Wingdings 3" panose="05040102010807070707" pitchFamily="18" charset="2"/>
              <a:buChar char=""/>
            </a:pPr>
            <a:r>
              <a:rPr lang="en-IN" dirty="0"/>
              <a:t>A metal plate with a spigot for distributing the load from a standard or raker or other load –Bearing  tube. </a:t>
            </a:r>
          </a:p>
          <a:p>
            <a:pPr marL="800100" lvl="2" indent="-342900">
              <a:buSzPct val="105000"/>
              <a:buFont typeface="Wingdings 3" panose="05040102010807070707" pitchFamily="18" charset="2"/>
              <a:buChar char=""/>
            </a:pPr>
            <a:r>
              <a:rPr lang="en-IN" dirty="0"/>
              <a:t>An adjustable base plate is a metal base plate embodying a screw jack</a:t>
            </a:r>
          </a:p>
          <a:p>
            <a:pPr marL="342900" lvl="1" indent="-342900">
              <a:buSzPct val="105000"/>
              <a:buFont typeface="Wingdings 3" pitchFamily="18" charset="2"/>
              <a:buChar char="p"/>
            </a:pPr>
            <a:endParaRPr lang="en-IN" dirty="0"/>
          </a:p>
          <a:p>
            <a:pPr marL="342900" lvl="1" indent="-342900">
              <a:buSzPct val="105000"/>
              <a:buFont typeface="Wingdings 3" pitchFamily="18" charset="2"/>
              <a:buChar char="p"/>
            </a:pPr>
            <a:r>
              <a:rPr lang="en-IN" b="1" dirty="0"/>
              <a:t>Transom-</a:t>
            </a:r>
            <a:r>
              <a:rPr lang="en-IN" dirty="0"/>
              <a:t> to produce a rigid unit that speeds scaffold erection significantly resulting in large saving on labour coast. </a:t>
            </a:r>
          </a:p>
          <a:p>
            <a:pPr marL="800100" lvl="2" indent="-342900">
              <a:buSzPct val="105000"/>
              <a:buFont typeface="Wingdings 3" panose="05040102010807070707" pitchFamily="18" charset="2"/>
              <a:buChar char=""/>
            </a:pPr>
            <a:r>
              <a:rPr lang="en-IN" dirty="0"/>
              <a:t>A lube or beam spanning across ledgers to form the support for board forming the working platform or to connect the outer standards to the inner standards</a:t>
            </a:r>
            <a:endParaRPr lang="en-US" dirty="0"/>
          </a:p>
          <a:p>
            <a:pPr marL="0" lvl="1">
              <a:buSzPct val="105000"/>
            </a:pPr>
            <a:endParaRPr lang="en-US"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TYPE OF SCALFFOLDS</a:t>
            </a:r>
          </a:p>
        </p:txBody>
      </p:sp>
      <p:pic>
        <p:nvPicPr>
          <p:cNvPr id="9" name="Picture 2" descr="Image result for SCAFFOLDING MATERIALS Base Plate/ Jack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1722" y="4578396"/>
            <a:ext cx="2867877" cy="17919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SCAFFOLDING MATERIALS Transom"/>
          <p:cNvPicPr>
            <a:picLocks noChangeAspect="1" noChangeArrowheads="1"/>
          </p:cNvPicPr>
          <p:nvPr/>
        </p:nvPicPr>
        <p:blipFill>
          <a:blip r:embed="rId4" cstate="print">
            <a:clrChange>
              <a:clrFrom>
                <a:srgbClr val="D3D3D3"/>
              </a:clrFrom>
              <a:clrTo>
                <a:srgbClr val="D3D3D3">
                  <a:alpha val="0"/>
                </a:srgbClr>
              </a:clrTo>
            </a:clrChange>
            <a:extLst>
              <a:ext uri="{28A0092B-C50C-407E-A947-70E740481C1C}">
                <a14:useLocalDpi xmlns:a14="http://schemas.microsoft.com/office/drawing/2010/main" val="0"/>
              </a:ext>
            </a:extLst>
          </a:blip>
          <a:srcRect/>
          <a:stretch>
            <a:fillRect/>
          </a:stretch>
        </p:blipFill>
        <p:spPr bwMode="auto">
          <a:xfrm>
            <a:off x="5238752" y="4578396"/>
            <a:ext cx="2481579" cy="179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0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1" indent="-285750">
              <a:buSzPct val="105000"/>
              <a:buFont typeface="Wingdings 3" panose="05040102010807070707" pitchFamily="18" charset="2"/>
              <a:buChar char="p"/>
            </a:pPr>
            <a:r>
              <a:rPr lang="en-IN" b="1" dirty="0"/>
              <a:t>Boards/ Planks –</a:t>
            </a:r>
            <a:r>
              <a:rPr lang="en-IN" dirty="0"/>
              <a:t> to Carry and / or use as a working platform.</a:t>
            </a:r>
            <a:endParaRPr lang="en-US" dirty="0"/>
          </a:p>
          <a:p>
            <a:pPr marL="285750" indent="-285750">
              <a:buSzPct val="105000"/>
              <a:buFont typeface="Wingdings 3" pitchFamily="18" charset="2"/>
              <a:buChar char="p"/>
            </a:pPr>
            <a:r>
              <a:rPr lang="en-IN" b="1" dirty="0"/>
              <a:t>Sole Plates –</a:t>
            </a:r>
            <a:r>
              <a:rPr lang="en-IN" dirty="0"/>
              <a:t> A timber, concrete or metal bearer used to distribute the load from a standard or base plate to the ground.</a:t>
            </a:r>
          </a:p>
          <a:p>
            <a:pPr marL="285750" indent="-285750">
              <a:buSzPct val="105000"/>
              <a:buFont typeface="Wingdings 3" pitchFamily="18" charset="2"/>
              <a:buChar char="p"/>
            </a:pPr>
            <a:r>
              <a:rPr lang="en-IN" b="1" dirty="0"/>
              <a:t>Ledger-</a:t>
            </a:r>
            <a:r>
              <a:rPr lang="en-IN" dirty="0"/>
              <a:t> The assembly of ledger and putlogs forming each horizontal  level of a scaffold. The lift height is the vertical distance between two lifts, measured centre to centre</a:t>
            </a:r>
            <a:endParaRPr lang="en-US" dirty="0"/>
          </a:p>
          <a:p>
            <a:pPr marL="285750" indent="-285750">
              <a:buSzPct val="105000"/>
              <a:buFont typeface="Wingdings 3" pitchFamily="18" charset="2"/>
              <a:buChar char="p"/>
            </a:pPr>
            <a:r>
              <a:rPr lang="en-IN" b="1" dirty="0"/>
              <a:t>Guardrails</a:t>
            </a:r>
            <a:r>
              <a:rPr lang="en-IN" dirty="0"/>
              <a:t>- A rail or barrier secured to standards or upright members, and erected along the exposed side ands of working platform to prevent persons from falling. A lower rail which is fixed to standard midway the guard rail and platform is termed a mid rail.</a:t>
            </a:r>
            <a:endParaRPr lang="en-US" dirty="0"/>
          </a:p>
          <a:p>
            <a:pPr marL="285750" indent="-285750">
              <a:buSzPct val="105000"/>
              <a:buFont typeface="Wingdings 3" pitchFamily="18" charset="2"/>
              <a:buChar char="p"/>
            </a:pPr>
            <a:endParaRPr lang="en-IN"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3200" dirty="0"/>
              <a:t>SCAFFOLD MATERIAL</a:t>
            </a:r>
          </a:p>
        </p:txBody>
      </p:sp>
      <p:pic>
        <p:nvPicPr>
          <p:cNvPr id="7" name="Picture 2" descr="Image result for SCAFFOLDING MATERIALS Sole Pl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9613" y="4813299"/>
            <a:ext cx="1517888" cy="14910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CAFFOLDING MATERIALS Boards/ Plank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80" t="13102" r="10434" b="10302"/>
          <a:stretch/>
        </p:blipFill>
        <p:spPr bwMode="auto">
          <a:xfrm>
            <a:off x="736600" y="4813300"/>
            <a:ext cx="1478948" cy="14910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SCAFFOLDING MATERIALS Ledg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8697"/>
          <a:stretch/>
        </p:blipFill>
        <p:spPr bwMode="auto">
          <a:xfrm>
            <a:off x="6870700" y="4813299"/>
            <a:ext cx="1703864" cy="14910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SCAFFOLDING MATERIALS Guardrails"/>
          <p:cNvPicPr>
            <a:picLocks noChangeAspect="1" noChangeArrowheads="1"/>
          </p:cNvPicPr>
          <p:nvPr/>
        </p:nvPicPr>
        <p:blipFill>
          <a:blip r:embed="rId6" cstate="print">
            <a:clrChange>
              <a:clrFrom>
                <a:srgbClr val="E4E4E4"/>
              </a:clrFrom>
              <a:clrTo>
                <a:srgbClr val="E4E4E4">
                  <a:alpha val="0"/>
                </a:srgbClr>
              </a:clrTo>
            </a:clrChange>
            <a:extLst>
              <a:ext uri="{28A0092B-C50C-407E-A947-70E740481C1C}">
                <a14:useLocalDpi xmlns:a14="http://schemas.microsoft.com/office/drawing/2010/main" val="0"/>
              </a:ext>
            </a:extLst>
          </a:blip>
          <a:srcRect/>
          <a:stretch>
            <a:fillRect/>
          </a:stretch>
        </p:blipFill>
        <p:spPr bwMode="auto">
          <a:xfrm>
            <a:off x="2325096" y="4813300"/>
            <a:ext cx="2500269" cy="149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5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AU" b="1" dirty="0"/>
              <a:t> Braces-</a:t>
            </a:r>
            <a:r>
              <a:rPr lang="en-AU" dirty="0"/>
              <a:t> A member placed diagonally with respect to the vertical or horizontal member of scaffold and fix to them to afford stability.</a:t>
            </a:r>
          </a:p>
          <a:p>
            <a:pPr>
              <a:buSzPct val="105000"/>
              <a:buFont typeface="Wingdings 3" pitchFamily="18" charset="2"/>
              <a:buChar char="p"/>
            </a:pPr>
            <a:r>
              <a:rPr lang="en-AU" b="1" dirty="0"/>
              <a:t>Standard-</a:t>
            </a:r>
            <a:r>
              <a:rPr lang="en-AU" dirty="0"/>
              <a:t> An upright member used for transmitting the weight of the load from the working platform to the base of scaffolding.</a:t>
            </a:r>
          </a:p>
          <a:p>
            <a:pPr>
              <a:buSzPct val="105000"/>
            </a:pPr>
            <a:endParaRPr lang="en-AU"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3200" dirty="0"/>
              <a:t>SCAFFOLD MATERIAL</a:t>
            </a:r>
          </a:p>
        </p:txBody>
      </p:sp>
      <p:pic>
        <p:nvPicPr>
          <p:cNvPr id="9" name="Picture 4" descr="Related image"/>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453" t="66997" r="48619" b="10099"/>
          <a:stretch/>
        </p:blipFill>
        <p:spPr bwMode="auto">
          <a:xfrm>
            <a:off x="1842932" y="4742880"/>
            <a:ext cx="2221068" cy="16714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lated image"/>
          <p:cNvPicPr>
            <a:picLocks noChangeAspect="1" noChangeArrowheads="1"/>
          </p:cNvPicPr>
          <p:nvPr/>
        </p:nvPicPr>
        <p:blipFill rotWithShape="1">
          <a:blip r:embed="rId3" cstate="print">
            <a:clrChange>
              <a:clrFrom>
                <a:srgbClr val="666666"/>
              </a:clrFrom>
              <a:clrTo>
                <a:srgbClr val="666666">
                  <a:alpha val="0"/>
                </a:srgbClr>
              </a:clrTo>
            </a:clrChange>
            <a:extLst>
              <a:ext uri="{28A0092B-C50C-407E-A947-70E740481C1C}">
                <a14:useLocalDpi xmlns:a14="http://schemas.microsoft.com/office/drawing/2010/main" val="0"/>
              </a:ext>
            </a:extLst>
          </a:blip>
          <a:srcRect l="22541" t="50431" r="37841" b="24928"/>
          <a:stretch/>
        </p:blipFill>
        <p:spPr bwMode="auto">
          <a:xfrm>
            <a:off x="5064922" y="4742880"/>
            <a:ext cx="2410460" cy="167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825"/>
            <a:ext cx="8229600" cy="6810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8750" y="1795463"/>
            <a:ext cx="8786813" cy="2586037"/>
          </a:xfrm>
          <a:prstGeom prst="rect">
            <a:avLst/>
          </a:prstGeom>
        </p:spPr>
        <p:txBody>
          <a:bodyPr>
            <a:spAutoFit/>
          </a:bodyPr>
          <a:lstStyle/>
          <a:p>
            <a:pPr>
              <a:defRPr/>
            </a:pPr>
            <a:r>
              <a:rPr lang="en-US" sz="1600" dirty="0">
                <a:latin typeface="+mn-lt"/>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a:defRPr/>
            </a:pPr>
            <a:endParaRPr lang="en-US" sz="1600" dirty="0">
              <a:latin typeface="+mn-lt"/>
            </a:endParaRPr>
          </a:p>
          <a:p>
            <a:pPr>
              <a:defRPr/>
            </a:pPr>
            <a:r>
              <a:rPr lang="en-US" b="1" dirty="0">
                <a:solidFill>
                  <a:srgbClr val="00B050"/>
                </a:solidFill>
                <a:latin typeface="+mn-lt"/>
                <a:ea typeface="Calibri" panose="020F0502020204030204" pitchFamily="34" charset="0"/>
                <a:cs typeface="Times New Roman" panose="02020603050405020304" pitchFamily="18" charset="0"/>
              </a:rPr>
              <a:t>PMG Knowledge Repository: </a:t>
            </a:r>
            <a:r>
              <a:rPr lang="en-US" b="1" dirty="0">
                <a:latin typeface="+mn-lt"/>
                <a:ea typeface="Calibri" panose="020F0502020204030204" pitchFamily="34" charset="0"/>
                <a:cs typeface="Times New Roman" panose="02020603050405020304" pitchFamily="18" charset="0"/>
              </a:rPr>
              <a:t>Targeted Knowledge Sharing &amp; Skill Development</a:t>
            </a:r>
            <a:endParaRPr lang="en-US" dirty="0">
              <a:latin typeface="+mn-lt"/>
            </a:endParaRPr>
          </a:p>
          <a:p>
            <a:pPr>
              <a:defRPr/>
            </a:pPr>
            <a:r>
              <a:rPr lang="en-US" sz="1600" dirty="0">
                <a:latin typeface="+mn-lt"/>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latin typeface="+mn-lt"/>
            </a:endParaRPr>
          </a:p>
          <a:p>
            <a:pPr>
              <a:defRPr/>
            </a:pPr>
            <a:endParaRPr lang="en-US" sz="1600" dirty="0">
              <a:latin typeface="+mn-lt"/>
            </a:endParaRPr>
          </a:p>
        </p:txBody>
      </p:sp>
      <p:sp>
        <p:nvSpPr>
          <p:cNvPr id="8" name="Rectangle 7"/>
          <p:cNvSpPr/>
          <p:nvPr/>
        </p:nvSpPr>
        <p:spPr>
          <a:xfrm>
            <a:off x="158750" y="1312863"/>
            <a:ext cx="8786813" cy="585787"/>
          </a:xfrm>
          <a:prstGeom prst="rect">
            <a:avLst/>
          </a:prstGeom>
        </p:spPr>
        <p:txBody>
          <a:bodyPr>
            <a:spAutoFit/>
          </a:bodyPr>
          <a:lstStyle/>
          <a:p>
            <a:pPr>
              <a:spcAft>
                <a:spcPts val="3300"/>
              </a:spcAft>
              <a:defRPr/>
            </a:pPr>
            <a:r>
              <a:rPr lang="en-IN" sz="1600" b="1" dirty="0">
                <a:solidFill>
                  <a:srgbClr val="00B050"/>
                </a:solidFill>
                <a:latin typeface="+mn-lt"/>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latin typeface="+mn-lt"/>
              <a:ea typeface="Calibri" panose="020F0502020204030204" pitchFamily="34" charset="0"/>
              <a:cs typeface="Times New Roman" panose="02020603050405020304" pitchFamily="18" charset="0"/>
            </a:endParaRPr>
          </a:p>
        </p:txBody>
      </p:sp>
      <p:sp>
        <p:nvSpPr>
          <p:cNvPr id="9" name="TextBox 8"/>
          <p:cNvSpPr txBox="1"/>
          <p:nvPr/>
        </p:nvSpPr>
        <p:spPr>
          <a:xfrm>
            <a:off x="603250"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Clear Learning Objectives</a:t>
            </a:r>
          </a:p>
          <a:p>
            <a:pPr>
              <a:buClr>
                <a:srgbClr val="00B050"/>
              </a:buClr>
              <a:defRPr/>
            </a:pPr>
            <a:r>
              <a:rPr lang="en-US" sz="1400" dirty="0">
                <a:latin typeface="+mn-lt"/>
              </a:rPr>
              <a:t>Focused approach to skill development and     knowledge sharing</a:t>
            </a:r>
          </a:p>
          <a:p>
            <a:pPr marL="285750" indent="-285750">
              <a:buClr>
                <a:srgbClr val="00B050"/>
              </a:buClr>
              <a:buFont typeface="Webdings" panose="05030102010509060703" pitchFamily="18" charset="2"/>
              <a:buChar char=""/>
              <a:defRPr/>
            </a:pPr>
            <a:r>
              <a:rPr lang="en-US" sz="1400" dirty="0">
                <a:solidFill>
                  <a:srgbClr val="00B050"/>
                </a:solidFill>
                <a:latin typeface="+mn-lt"/>
              </a:rPr>
              <a:t>Progressive Evaluation</a:t>
            </a:r>
          </a:p>
          <a:p>
            <a:pPr>
              <a:buClr>
                <a:srgbClr val="00B050"/>
              </a:buClr>
              <a:defRPr/>
            </a:pPr>
            <a:r>
              <a:rPr lang="en-US" sz="1400" dirty="0">
                <a:latin typeface="+mn-lt"/>
              </a:rPr>
              <a:t>Gauging improvement on every step and keeping audience connected.</a:t>
            </a:r>
          </a:p>
          <a:p>
            <a:pPr marL="285750" indent="-285750">
              <a:buClr>
                <a:srgbClr val="00B050"/>
              </a:buClr>
              <a:buFont typeface="Webdings" panose="05030102010509060703" pitchFamily="18" charset="2"/>
              <a:buChar char=""/>
              <a:defRPr/>
            </a:pPr>
            <a:r>
              <a:rPr lang="en-US" sz="1400" dirty="0">
                <a:solidFill>
                  <a:srgbClr val="00B050"/>
                </a:solidFill>
                <a:latin typeface="+mn-lt"/>
              </a:rPr>
              <a:t>After-training follow-ups</a:t>
            </a:r>
          </a:p>
          <a:p>
            <a:pPr>
              <a:buClr>
                <a:srgbClr val="00B050"/>
              </a:buClr>
              <a:defRPr/>
            </a:pPr>
            <a:r>
              <a:rPr lang="en-US" sz="1400" dirty="0">
                <a:latin typeface="+mn-lt"/>
              </a:rPr>
              <a:t>We systematically track differential progress of recipients after the training.</a:t>
            </a:r>
          </a:p>
        </p:txBody>
      </p:sp>
      <p:sp>
        <p:nvSpPr>
          <p:cNvPr id="13" name="TextBox 12"/>
          <p:cNvSpPr txBox="1"/>
          <p:nvPr/>
        </p:nvSpPr>
        <p:spPr>
          <a:xfrm>
            <a:off x="4645025"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Audience Specific Approach</a:t>
            </a:r>
          </a:p>
          <a:p>
            <a:pPr>
              <a:buClr>
                <a:srgbClr val="00B050"/>
              </a:buClr>
              <a:defRPr/>
            </a:pPr>
            <a:r>
              <a:rPr lang="en-US" sz="1400" dirty="0">
                <a:latin typeface="+mn-lt"/>
              </a:rPr>
              <a:t>Programs are fine-tuned to the ability and interests of the recipients.</a:t>
            </a:r>
          </a:p>
          <a:p>
            <a:pPr marL="285750" indent="-285750">
              <a:buClr>
                <a:srgbClr val="00B050"/>
              </a:buClr>
              <a:buFont typeface="Webdings" panose="05030102010509060703" pitchFamily="18" charset="2"/>
              <a:buChar char=""/>
              <a:defRPr/>
            </a:pPr>
            <a:r>
              <a:rPr lang="en-US" sz="1400" dirty="0">
                <a:solidFill>
                  <a:srgbClr val="00B050"/>
                </a:solidFill>
                <a:latin typeface="+mn-lt"/>
              </a:rPr>
              <a:t>Multiple Awe-moments</a:t>
            </a:r>
          </a:p>
          <a:p>
            <a:pPr>
              <a:buClr>
                <a:srgbClr val="00B050"/>
              </a:buClr>
              <a:defRPr/>
            </a:pPr>
            <a:r>
              <a:rPr lang="en-US" sz="1400" dirty="0">
                <a:latin typeface="+mn-lt"/>
              </a:rPr>
              <a:t>Awe-moments are refreshing and increase receptivity many-fold.</a:t>
            </a:r>
          </a:p>
          <a:p>
            <a:pPr marL="285750" indent="-285750">
              <a:buClr>
                <a:srgbClr val="00B050"/>
              </a:buClr>
              <a:buFont typeface="Webdings" panose="05030102010509060703" pitchFamily="18" charset="2"/>
              <a:buChar char=""/>
              <a:defRPr/>
            </a:pPr>
            <a:r>
              <a:rPr lang="en-US" sz="1400" dirty="0">
                <a:solidFill>
                  <a:srgbClr val="00B050"/>
                </a:solidFill>
                <a:latin typeface="+mn-lt"/>
              </a:rPr>
              <a:t>Seasoned Trainers</a:t>
            </a:r>
          </a:p>
          <a:p>
            <a:pPr>
              <a:buClr>
                <a:srgbClr val="00B050"/>
              </a:buClr>
              <a:defRPr/>
            </a:pPr>
            <a:r>
              <a:rPr lang="en-US" sz="1400" dirty="0">
                <a:latin typeface="+mn-lt"/>
              </a:rPr>
              <a:t>PMG trainers are subject matter experts with substantial work experience.</a:t>
            </a:r>
          </a:p>
        </p:txBody>
      </p:sp>
    </p:spTree>
    <p:extLst>
      <p:ext uri="{BB962C8B-B14F-4D97-AF65-F5344CB8AC3E}">
        <p14:creationId xmlns:p14="http://schemas.microsoft.com/office/powerpoint/2010/main" val="149408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b="1" dirty="0"/>
              <a:t>Couplers</a:t>
            </a:r>
            <a:r>
              <a:rPr lang="en-IN" dirty="0"/>
              <a:t> - A fitting used to fix scaffold tube together.</a:t>
            </a:r>
            <a:endParaRPr lang="en-US" dirty="0"/>
          </a:p>
          <a:p>
            <a:pPr marL="971550" lvl="1" indent="-514350">
              <a:buSzPct val="105000"/>
              <a:buFont typeface="Wingdings 3" pitchFamily="18" charset="2"/>
              <a:buChar char=""/>
            </a:pPr>
            <a:r>
              <a:rPr lang="en-IN" dirty="0"/>
              <a:t>Right- angle coupler: A coupler used to join tubes at right angle.</a:t>
            </a:r>
          </a:p>
          <a:p>
            <a:pPr marL="971550" lvl="1" indent="-514350">
              <a:buSzPct val="105000"/>
              <a:buFont typeface="Wingdings 3" pitchFamily="18" charset="2"/>
              <a:buChar char=""/>
            </a:pPr>
            <a:r>
              <a:rPr lang="en-IN" dirty="0"/>
              <a:t>Swivel coupler: A coupler for joining tubes at an angle other than</a:t>
            </a:r>
          </a:p>
          <a:p>
            <a:pPr marL="285750" indent="-285750">
              <a:buSzPct val="105000"/>
              <a:buFont typeface="Wingdings 3" panose="05040102010807070707" pitchFamily="18" charset="2"/>
              <a:buChar char="p"/>
            </a:pPr>
            <a:r>
              <a:rPr lang="en-IN" b="1" dirty="0"/>
              <a:t>Ladder-</a:t>
            </a:r>
            <a:r>
              <a:rPr lang="en-IN" dirty="0"/>
              <a:t> a portable appliance consisting of two stiles joined by steps or rungs designed for  the purpose of climbing and descending of scaffolding.</a:t>
            </a:r>
            <a:endParaRPr lang="en-US" dirty="0"/>
          </a:p>
          <a:p>
            <a:pPr marL="971550" lvl="1" indent="-514350">
              <a:buSzPct val="105000"/>
              <a:buFont typeface="Wingdings 3" pitchFamily="18" charset="2"/>
              <a:buChar char=""/>
            </a:pPr>
            <a:endParaRPr lang="en-US"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3200" dirty="0"/>
              <a:t>SCAFFOLD MATERIAL</a:t>
            </a:r>
          </a:p>
        </p:txBody>
      </p:sp>
      <p:pic>
        <p:nvPicPr>
          <p:cNvPr id="7" name="Picture 4" descr="Image result for SCAFFOLDING MATERIALS Coupler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75" y="3924935"/>
            <a:ext cx="3590925" cy="21684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SCAFFOLDING MATERIALS Ladde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3582" y="3924936"/>
            <a:ext cx="3530797" cy="216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80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AU" b="1" dirty="0"/>
              <a:t>Signage’s-</a:t>
            </a:r>
            <a:r>
              <a:rPr lang="en-AU" dirty="0"/>
              <a:t> used when erection alteration and dismantling of scaffolding structure to avoid unauthorized person climbed and / or use the scaffold.</a:t>
            </a:r>
          </a:p>
          <a:p>
            <a:pPr marL="285750" indent="-285750">
              <a:buSzPct val="105000"/>
              <a:buFont typeface="Wingdings 3" pitchFamily="18" charset="2"/>
              <a:buChar char="p"/>
            </a:pPr>
            <a:r>
              <a:rPr lang="en-IN" b="1" dirty="0"/>
              <a:t> Scaffold system-</a:t>
            </a:r>
            <a:r>
              <a:rPr lang="en-IN" dirty="0"/>
              <a:t> The scaffold tag system has been developed to ensure the health and safety of all person using the scaffolding erected and dismantling by central scaffolding and rigging services.</a:t>
            </a:r>
            <a:endParaRPr lang="en-US" dirty="0"/>
          </a:p>
          <a:p>
            <a:pPr>
              <a:buSzPct val="105000"/>
            </a:pPr>
            <a:endParaRPr lang="en-AU"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a:r>
              <a:rPr lang="en-US" sz="3200" dirty="0"/>
              <a:t>SCAFFOLD MATERIAL</a:t>
            </a:r>
          </a:p>
        </p:txBody>
      </p:sp>
      <p:pic>
        <p:nvPicPr>
          <p:cNvPr id="9" name="Picture 2" descr="Image result for SCAFFOLDING MATERIALS Signage’s"/>
          <p:cNvPicPr>
            <a:picLocks noChangeAspect="1" noChangeArrowheads="1"/>
          </p:cNvPicPr>
          <p:nvPr/>
        </p:nvPicPr>
        <p:blipFill>
          <a:blip r:embed="rId3" cstate="print">
            <a:clrChange>
              <a:clrFrom>
                <a:srgbClr val="FFCC00"/>
              </a:clrFrom>
              <a:clrTo>
                <a:srgbClr val="FFCC00">
                  <a:alpha val="0"/>
                </a:srgbClr>
              </a:clrTo>
            </a:clrChange>
            <a:extLst>
              <a:ext uri="{28A0092B-C50C-407E-A947-70E740481C1C}">
                <a14:useLocalDpi xmlns:a14="http://schemas.microsoft.com/office/drawing/2010/main" val="0"/>
              </a:ext>
            </a:extLst>
          </a:blip>
          <a:srcRect/>
          <a:stretch>
            <a:fillRect/>
          </a:stretch>
        </p:blipFill>
        <p:spPr bwMode="auto">
          <a:xfrm>
            <a:off x="1447799" y="4165600"/>
            <a:ext cx="3047365" cy="1721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SCAFFOLDING MATERIALS Scaffold syst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168489"/>
            <a:ext cx="2965450" cy="171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0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Calibri" panose="020F0502020204030204" pitchFamily="34" charset="0"/>
              </a:rPr>
              <a:t> A person with management or control of a scaffold at a workplace has a responsibility to ensure </a:t>
            </a:r>
          </a:p>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Calibri" panose="020F0502020204030204" pitchFamily="34" charset="0"/>
              </a:rPr>
              <a:t>  a scaffold is inspected and maintained so it is safe to use. </a:t>
            </a:r>
          </a:p>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Calibri" panose="020F0502020204030204" pitchFamily="34" charset="0"/>
              </a:rPr>
              <a:t> This includes inspections at hand-over </a:t>
            </a:r>
            <a:br>
              <a:rPr lang="en-AU" dirty="0">
                <a:solidFill>
                  <a:srgbClr val="000000"/>
                </a:solidFill>
                <a:ea typeface="Times New Roman" panose="02020603050405020304" pitchFamily="18" charset="0"/>
                <a:cs typeface="Calibri" panose="020F0502020204030204" pitchFamily="34" charset="0"/>
              </a:rPr>
            </a:br>
            <a:r>
              <a:rPr lang="en-AU" dirty="0">
                <a:solidFill>
                  <a:srgbClr val="000000"/>
                </a:solidFill>
                <a:ea typeface="Times New Roman" panose="02020603050405020304" pitchFamily="18" charset="0"/>
                <a:cs typeface="Calibri" panose="020F0502020204030204" pitchFamily="34" charset="0"/>
              </a:rPr>
              <a:t>and post-handover and after scaffold repairs, modifications or additions.</a:t>
            </a:r>
            <a:endParaRPr lang="en-AU"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2" algn="ctr"/>
            <a:r>
              <a:rPr lang="en-US" sz="3200" dirty="0"/>
              <a:t>INSPECTION AND MAINTANANCE</a:t>
            </a:r>
          </a:p>
        </p:txBody>
      </p:sp>
      <p:pic>
        <p:nvPicPr>
          <p:cNvPr id="7" name="Picture 2" descr="Image result for INSPECTION AND MAINTEN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408" y="4165600"/>
            <a:ext cx="4588475" cy="2193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99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1950"/>
              </a:lnSpc>
              <a:spcAft>
                <a:spcPts val="1950"/>
              </a:spcAft>
              <a:buSzPct val="105000"/>
              <a:buFont typeface="Wingdings 3" pitchFamily="18" charset="2"/>
              <a:buChar char="p"/>
            </a:pPr>
            <a:r>
              <a:rPr lang="en-AU" dirty="0">
                <a:solidFill>
                  <a:srgbClr val="000000"/>
                </a:solidFill>
                <a:ea typeface="Times New Roman" panose="02020603050405020304" pitchFamily="18" charset="0"/>
                <a:cs typeface="Calibri" panose="020F0502020204030204" pitchFamily="34" charset="0"/>
              </a:rPr>
              <a:t> </a:t>
            </a:r>
            <a:r>
              <a:rPr lang="en-IN" dirty="0">
                <a:solidFill>
                  <a:srgbClr val="000000"/>
                </a:solidFill>
                <a:ea typeface="Times New Roman" panose="02020603050405020304" pitchFamily="18" charset="0"/>
                <a:cs typeface="Calibri" panose="020F0502020204030204" pitchFamily="34" charset="0"/>
              </a:rPr>
              <a:t>The sequence of work should be planned and followed for each type of scaffold to be constructed. </a:t>
            </a:r>
          </a:p>
          <a:p>
            <a:pPr>
              <a:lnSpc>
                <a:spcPts val="1950"/>
              </a:lnSpc>
              <a:spcAft>
                <a:spcPts val="1950"/>
              </a:spcAft>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 The sequence of work should include consideration of the following unless you have developed an alternative process that provides an equivalent or higher level of work health and safety</a:t>
            </a:r>
            <a:endParaRPr lang="en-AU"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pic>
        <p:nvPicPr>
          <p:cNvPr id="9" name="Picture 2" descr="Image result for ERECTING, DISMANTLING AND MODIFYING A SCAFFOLD"/>
          <p:cNvPicPr>
            <a:picLocks noChangeAspect="1" noChangeArrowheads="1"/>
          </p:cNvPicPr>
          <p:nvPr/>
        </p:nvPicPr>
        <p:blipFill>
          <a:blip r:embed="rId3" cstate="print">
            <a:clrChange>
              <a:clrFrom>
                <a:srgbClr val="535763"/>
              </a:clrFrom>
              <a:clrTo>
                <a:srgbClr val="535763">
                  <a:alpha val="0"/>
                </a:srgbClr>
              </a:clrTo>
            </a:clrChange>
            <a:extLst>
              <a:ext uri="{28A0092B-C50C-407E-A947-70E740481C1C}">
                <a14:useLocalDpi xmlns:a14="http://schemas.microsoft.com/office/drawing/2010/main" val="0"/>
              </a:ext>
            </a:extLst>
          </a:blip>
          <a:srcRect/>
          <a:stretch>
            <a:fillRect/>
          </a:stretch>
        </p:blipFill>
        <p:spPr bwMode="auto">
          <a:xfrm>
            <a:off x="1185545" y="4539344"/>
            <a:ext cx="6822440" cy="176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80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AU" dirty="0">
                <a:solidFill>
                  <a:srgbClr val="000000"/>
                </a:solidFill>
                <a:ea typeface="Times New Roman" panose="02020603050405020304" pitchFamily="18" charset="0"/>
                <a:cs typeface="Calibri" panose="020F0502020204030204" pitchFamily="34" charset="0"/>
              </a:rPr>
              <a:t> Erecting a scaffold safely will include preparing the foundations for the scaffold, installing sole boards and base plates where required, and erecting the scaffold including for adequate access and work platforms that minimise the risk to those doing the scaffolding work and people who will use the scaffold.</a:t>
            </a:r>
            <a:endParaRPr lang="en-US"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pic>
        <p:nvPicPr>
          <p:cNvPr id="7" name="Picture 2" descr="Related image"/>
          <p:cNvPicPr>
            <a:picLocks noChangeAspect="1" noChangeArrowheads="1"/>
          </p:cNvPicPr>
          <p:nvPr/>
        </p:nvPicPr>
        <p:blipFill>
          <a:blip r:embed="rId3" cstate="print">
            <a:clrChange>
              <a:clrFrom>
                <a:srgbClr val="BCC2D2"/>
              </a:clrFrom>
              <a:clrTo>
                <a:srgbClr val="BCC2D2">
                  <a:alpha val="0"/>
                </a:srgbClr>
              </a:clrTo>
            </a:clrChange>
            <a:extLst>
              <a:ext uri="{28A0092B-C50C-407E-A947-70E740481C1C}">
                <a14:useLocalDpi xmlns:a14="http://schemas.microsoft.com/office/drawing/2010/main" val="0"/>
              </a:ext>
            </a:extLst>
          </a:blip>
          <a:srcRect/>
          <a:stretch>
            <a:fillRect/>
          </a:stretch>
        </p:blipFill>
        <p:spPr bwMode="auto">
          <a:xfrm>
            <a:off x="5033232" y="4178300"/>
            <a:ext cx="3775488" cy="217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28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b="1" dirty="0">
                <a:solidFill>
                  <a:srgbClr val="000000"/>
                </a:solidFill>
                <a:ea typeface="Times New Roman" panose="02020603050405020304" pitchFamily="18" charset="0"/>
                <a:cs typeface="Calibri" panose="020F0502020204030204" pitchFamily="34" charset="0"/>
              </a:rPr>
              <a:t> Foundation</a:t>
            </a:r>
          </a:p>
          <a:p>
            <a:pPr lvl="1">
              <a:spcBef>
                <a:spcPts val="600"/>
              </a:spcBef>
              <a:spcAft>
                <a:spcPts val="600"/>
              </a:spcAft>
              <a:buSzPct val="105000"/>
              <a:buFont typeface="Wingdings 3" pitchFamily="18" charset="2"/>
              <a:buChar char=""/>
            </a:pPr>
            <a:r>
              <a:rPr lang="en-AU" dirty="0">
                <a:solidFill>
                  <a:srgbClr val="000000"/>
                </a:solidFill>
                <a:ea typeface="Times New Roman" panose="02020603050405020304" pitchFamily="18" charset="0"/>
                <a:cs typeface="Calibri" panose="020F0502020204030204" pitchFamily="34" charset="0"/>
              </a:rPr>
              <a:t>  Scaffold foundations should be designed and constructed to carry and distribute the full weight of the scaffold including both dead and live loads.</a:t>
            </a:r>
          </a:p>
          <a:p>
            <a:pPr lvl="1">
              <a:spcBef>
                <a:spcPts val="600"/>
              </a:spcBef>
              <a:spcAft>
                <a:spcPts val="600"/>
              </a:spcAft>
              <a:buSzPct val="105000"/>
              <a:buFont typeface="Wingdings 3" pitchFamily="18" charset="2"/>
              <a:buChar char=""/>
            </a:pPr>
            <a:r>
              <a:rPr lang="en-AU" dirty="0">
                <a:solidFill>
                  <a:srgbClr val="000000"/>
                </a:solidFill>
                <a:ea typeface="Times New Roman" panose="02020603050405020304" pitchFamily="18" charset="0"/>
                <a:cs typeface="Calibri" panose="020F0502020204030204" pitchFamily="34" charset="0"/>
              </a:rPr>
              <a:t>  Ground conditions, the effects of the weather—particularly wind and rain—and live loads should be considered when designing and preparing the scaffold foundation. </a:t>
            </a:r>
            <a:endParaRPr lang="en-US"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pic>
        <p:nvPicPr>
          <p:cNvPr id="9" name="Picture 2" descr="Image result for ERECTING A SCAFFOLD SAFELY"/>
          <p:cNvPicPr>
            <a:picLocks noChangeAspect="1" noChangeArrowheads="1"/>
          </p:cNvPicPr>
          <p:nvPr/>
        </p:nvPicPr>
        <p:blipFill rotWithShape="1">
          <a:blip r:embed="rId3" cstate="print">
            <a:clrChange>
              <a:clrFrom>
                <a:srgbClr val="799BD8"/>
              </a:clrFrom>
              <a:clrTo>
                <a:srgbClr val="799BD8">
                  <a:alpha val="0"/>
                </a:srgbClr>
              </a:clrTo>
            </a:clrChange>
            <a:extLst>
              <a:ext uri="{28A0092B-C50C-407E-A947-70E740481C1C}">
                <a14:useLocalDpi xmlns:a14="http://schemas.microsoft.com/office/drawing/2010/main" val="0"/>
              </a:ext>
            </a:extLst>
          </a:blip>
          <a:srcRect t="12339"/>
          <a:stretch/>
        </p:blipFill>
        <p:spPr bwMode="auto">
          <a:xfrm>
            <a:off x="5346700" y="3683000"/>
            <a:ext cx="3520440" cy="268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5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lvl="0" eaLnBrk="0" fontAlgn="base" hangingPunct="0">
              <a:spcBef>
                <a:spcPct val="0"/>
              </a:spcBef>
              <a:spcAft>
                <a:spcPct val="0"/>
              </a:spcAft>
              <a:buSzPct val="105000"/>
              <a:buFont typeface="Wingdings 3" pitchFamily="18" charset="2"/>
              <a:buChar char="p"/>
            </a:pPr>
            <a:r>
              <a:rPr lang="en-AU" b="1" dirty="0">
                <a:solidFill>
                  <a:srgbClr val="000000"/>
                </a:solidFill>
                <a:ea typeface="Times New Roman" panose="02020603050405020304" pitchFamily="18" charset="0"/>
                <a:cs typeface="Calibri" panose="020F0502020204030204" pitchFamily="34" charset="0"/>
              </a:rPr>
              <a:t> Sole Boards and Base </a:t>
            </a:r>
            <a:r>
              <a:rPr lang="en-AU" altLang="en-US" b="1" dirty="0">
                <a:solidFill>
                  <a:srgbClr val="000000"/>
                </a:solidFill>
                <a:ea typeface="Times New Roman" panose="02020603050405020304" pitchFamily="18" charset="0"/>
                <a:cs typeface="Calibri" panose="020F0502020204030204" pitchFamily="34" charset="0"/>
              </a:rPr>
              <a:t> </a:t>
            </a:r>
          </a:p>
          <a:p>
            <a:pPr lvl="1" eaLnBrk="0" fontAlgn="base" hangingPunct="0">
              <a:spcBef>
                <a:spcPct val="0"/>
              </a:spcBef>
              <a:spcAft>
                <a:spcPct val="0"/>
              </a:spcAft>
              <a:buSzPct val="105000"/>
              <a:buFont typeface="Wingdings 3" pitchFamily="18" charset="2"/>
              <a:buChar char=""/>
            </a:pPr>
            <a:r>
              <a:rPr lang="en-AU" altLang="en-US" dirty="0">
                <a:solidFill>
                  <a:srgbClr val="000000"/>
                </a:solidFill>
                <a:ea typeface="Times New Roman" panose="02020603050405020304" pitchFamily="18" charset="0"/>
                <a:cs typeface="Calibri" panose="020F0502020204030204" pitchFamily="34" charset="0"/>
              </a:rPr>
              <a:t> Plates boards and base plates should evenly distribute the load from the scaffold to the supporting surface to provide scaffold stability. </a:t>
            </a:r>
          </a:p>
          <a:p>
            <a:pPr lvl="1" eaLnBrk="0" fontAlgn="base" hangingPunct="0">
              <a:spcBef>
                <a:spcPct val="0"/>
              </a:spcBef>
              <a:spcAft>
                <a:spcPct val="0"/>
              </a:spcAft>
              <a:buSzPct val="105000"/>
              <a:buFont typeface="Wingdings 3" pitchFamily="18" charset="2"/>
              <a:buChar char=""/>
            </a:pPr>
            <a:r>
              <a:rPr lang="en-AU" altLang="en-US" dirty="0">
                <a:solidFill>
                  <a:srgbClr val="000000"/>
                </a:solidFill>
                <a:ea typeface="Times New Roman" panose="02020603050405020304" pitchFamily="18" charset="0"/>
                <a:cs typeface="Calibri" panose="020F0502020204030204" pitchFamily="34" charset="0"/>
              </a:rPr>
              <a:t> A sole board distributes the load from a load-bearing member to a supporting surface and is intended for use underneath base plates.</a:t>
            </a:r>
            <a:r>
              <a:rPr lang="en-US" altLang="en-US" dirty="0">
                <a:ea typeface="Times New Roman" panose="02020603050405020304" pitchFamily="18" charset="0"/>
              </a:rPr>
              <a:t> </a:t>
            </a:r>
          </a:p>
          <a:p>
            <a:pPr lvl="1" eaLnBrk="0" fontAlgn="base" hangingPunct="0">
              <a:spcBef>
                <a:spcPct val="0"/>
              </a:spcBef>
              <a:spcAft>
                <a:spcPct val="0"/>
              </a:spcAft>
              <a:buSzPct val="105000"/>
              <a:buFont typeface="Wingdings 3" pitchFamily="18" charset="2"/>
              <a:buChar char=""/>
            </a:pPr>
            <a:r>
              <a:rPr lang="en-US" altLang="en-US" dirty="0">
                <a:solidFill>
                  <a:srgbClr val="000000"/>
                </a:solidFill>
                <a:ea typeface="Times New Roman" panose="02020603050405020304" pitchFamily="18" charset="0"/>
                <a:cs typeface="Calibri" panose="020F0502020204030204" pitchFamily="34" charset="0"/>
              </a:rPr>
              <a:t> </a:t>
            </a:r>
            <a:r>
              <a:rPr lang="en-AU" altLang="en-US" dirty="0">
                <a:solidFill>
                  <a:srgbClr val="000000"/>
                </a:solidFill>
                <a:ea typeface="Times New Roman" panose="02020603050405020304" pitchFamily="18" charset="0"/>
                <a:cs typeface="Calibri" panose="020F0502020204030204" pitchFamily="34" charset="0"/>
              </a:rPr>
              <a:t>Both sole boards and base plates may be required for use on less stable surfaces, for example soil, gravel or fill. </a:t>
            </a:r>
          </a:p>
          <a:p>
            <a:pPr lvl="1" eaLnBrk="0" fontAlgn="base" hangingPunct="0">
              <a:spcBef>
                <a:spcPct val="0"/>
              </a:spcBef>
              <a:spcAft>
                <a:spcPct val="0"/>
              </a:spcAft>
              <a:buSzPct val="105000"/>
              <a:buFont typeface="Wingdings 3" pitchFamily="18" charset="2"/>
              <a:buChar char=""/>
            </a:pPr>
            <a:r>
              <a:rPr lang="en-AU" altLang="en-US" dirty="0">
                <a:solidFill>
                  <a:srgbClr val="000000"/>
                </a:solidFill>
                <a:ea typeface="Times New Roman" panose="02020603050405020304" pitchFamily="18" charset="0"/>
                <a:cs typeface="Calibri" panose="020F0502020204030204" pitchFamily="34" charset="0"/>
              </a:rPr>
              <a:t> The size of the sole board will vary depending on the supporting surface. </a:t>
            </a:r>
          </a:p>
          <a:p>
            <a:pPr lvl="1" eaLnBrk="0" fontAlgn="base" hangingPunct="0">
              <a:spcBef>
                <a:spcPct val="0"/>
              </a:spcBef>
              <a:spcAft>
                <a:spcPct val="0"/>
              </a:spcAft>
              <a:buSzPct val="105000"/>
            </a:pPr>
            <a:endParaRPr lang="en-US"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spTree>
    <p:extLst>
      <p:ext uri="{BB962C8B-B14F-4D97-AF65-F5344CB8AC3E}">
        <p14:creationId xmlns:p14="http://schemas.microsoft.com/office/powerpoint/2010/main" val="144550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eaLnBrk="0" fontAlgn="base" hangingPunct="0">
              <a:spcBef>
                <a:spcPct val="0"/>
              </a:spcBef>
              <a:spcAft>
                <a:spcPct val="0"/>
              </a:spcAft>
              <a:buSzPct val="105000"/>
              <a:buFont typeface="Wingdings 3" panose="05040102010807070707" pitchFamily="18" charset="2"/>
              <a:buChar char=""/>
            </a:pPr>
            <a:r>
              <a:rPr lang="en-AU" altLang="en-US" dirty="0">
                <a:solidFill>
                  <a:srgbClr val="000000"/>
                </a:solidFill>
                <a:ea typeface="Times New Roman" panose="02020603050405020304" pitchFamily="18" charset="0"/>
                <a:cs typeface="Calibri" panose="020F0502020204030204" pitchFamily="34" charset="0"/>
              </a:rPr>
              <a:t>They can be placed under a single standard or multiple standards Where necessary a competent person should determine the bearing capacity of the ground or other supporting structure. </a:t>
            </a:r>
          </a:p>
          <a:p>
            <a:pPr marL="742950" lvl="1" indent="-285750" eaLnBrk="0" fontAlgn="base" hangingPunct="0">
              <a:spcBef>
                <a:spcPct val="0"/>
              </a:spcBef>
              <a:spcAft>
                <a:spcPct val="0"/>
              </a:spcAft>
              <a:buSzPct val="105000"/>
              <a:buFont typeface="Wingdings 3" panose="05040102010807070707" pitchFamily="18" charset="2"/>
              <a:buChar char=""/>
            </a:pPr>
            <a:r>
              <a:rPr lang="en-AU" altLang="en-US" dirty="0">
                <a:solidFill>
                  <a:srgbClr val="000000"/>
                </a:solidFill>
                <a:ea typeface="Times New Roman" panose="02020603050405020304" pitchFamily="18" charset="0"/>
                <a:cs typeface="Calibri" panose="020F0502020204030204" pitchFamily="34" charset="0"/>
              </a:rPr>
              <a:t>Sole boards and base plates should be level. Adjustable bases can be used on uneven surfaces for modular scaffold systems to give a level base lift. </a:t>
            </a:r>
          </a:p>
          <a:p>
            <a:pPr marL="742950" lvl="1" indent="-285750" eaLnBrk="0" fontAlgn="base" hangingPunct="0">
              <a:spcBef>
                <a:spcPct val="0"/>
              </a:spcBef>
              <a:spcAft>
                <a:spcPct val="0"/>
              </a:spcAft>
              <a:buSzPct val="105000"/>
              <a:buFont typeface="Wingdings 3" panose="05040102010807070707" pitchFamily="18" charset="2"/>
              <a:buChar char=""/>
            </a:pPr>
            <a:r>
              <a:rPr lang="en-AU" altLang="en-US" dirty="0">
                <a:solidFill>
                  <a:srgbClr val="000000"/>
                </a:solidFill>
                <a:ea typeface="Times New Roman" panose="02020603050405020304" pitchFamily="18" charset="0"/>
                <a:cs typeface="Calibri" panose="020F0502020204030204" pitchFamily="34" charset="0"/>
              </a:rPr>
              <a:t>No part of the base plate or adjustable base should protrude over the side of the sole board to ensure the loads are carried evenly on the sole board.</a:t>
            </a:r>
          </a:p>
          <a:p>
            <a:pPr marL="742950" lvl="1" indent="-285750" eaLnBrk="0" fontAlgn="base" hangingPunct="0">
              <a:spcBef>
                <a:spcPct val="0"/>
              </a:spcBef>
              <a:spcAft>
                <a:spcPct val="0"/>
              </a:spcAft>
              <a:buSzPct val="105000"/>
              <a:buFont typeface="Wingdings 3" panose="05040102010807070707" pitchFamily="18" charset="2"/>
              <a:buChar char=""/>
            </a:pPr>
            <a:r>
              <a:rPr lang="en-AU" altLang="en-US" dirty="0">
                <a:solidFill>
                  <a:srgbClr val="000000"/>
                </a:solidFill>
                <a:ea typeface="Times New Roman" panose="02020603050405020304" pitchFamily="18" charset="0"/>
                <a:cs typeface="Calibri" panose="020F0502020204030204" pitchFamily="34" charset="0"/>
              </a:rPr>
              <a:t>Needles and spurs should be considered where ground conditions are very unstable.</a:t>
            </a:r>
            <a:endParaRPr lang="en-US"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pic>
        <p:nvPicPr>
          <p:cNvPr id="7" name="Picture 2" descr="This figure shows soleboards and baseplates on a scaffold."/>
          <p:cNvPicPr>
            <a:picLocks noChangeAspect="1" noChangeArrowheads="1"/>
          </p:cNvPicPr>
          <p:nvPr/>
        </p:nvPicPr>
        <p:blipFill>
          <a:blip r:embed="rId3" cstate="print">
            <a:clrChange>
              <a:clrFrom>
                <a:srgbClr val="999A9A"/>
              </a:clrFrom>
              <a:clrTo>
                <a:srgbClr val="999A9A">
                  <a:alpha val="0"/>
                </a:srgbClr>
              </a:clrTo>
            </a:clrChange>
            <a:extLst>
              <a:ext uri="{28A0092B-C50C-407E-A947-70E740481C1C}">
                <a14:useLocalDpi xmlns:a14="http://schemas.microsoft.com/office/drawing/2010/main" val="0"/>
              </a:ext>
            </a:extLst>
          </a:blip>
          <a:srcRect t="9651"/>
          <a:stretch>
            <a:fillRect/>
          </a:stretch>
        </p:blipFill>
        <p:spPr bwMode="auto">
          <a:xfrm>
            <a:off x="5027985" y="4602958"/>
            <a:ext cx="3933135" cy="177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26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b="1" dirty="0">
                <a:solidFill>
                  <a:srgbClr val="000000"/>
                </a:solidFill>
                <a:ea typeface="Times New Roman" panose="02020603050405020304" pitchFamily="18" charset="0"/>
                <a:cs typeface="Calibri" panose="020F0502020204030204" pitchFamily="34" charset="0"/>
              </a:rPr>
              <a:t> Scaffold Erection</a:t>
            </a:r>
          </a:p>
          <a:p>
            <a:pPr>
              <a:spcBef>
                <a:spcPts val="600"/>
              </a:spcBef>
              <a:spcAft>
                <a:spcPts val="600"/>
              </a:spcAft>
            </a:pPr>
            <a:r>
              <a:rPr lang="en-AU" dirty="0">
                <a:solidFill>
                  <a:srgbClr val="000000"/>
                </a:solidFill>
                <a:ea typeface="Times New Roman" panose="02020603050405020304" pitchFamily="18" charset="0"/>
                <a:cs typeface="Calibri" panose="020F0502020204030204" pitchFamily="34" charset="0"/>
              </a:rPr>
              <a:t>The following safe work practices should be used when erecting a scaffold:</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Develop and follow a methodical work sequence—e.g. in a SWMS or scaffolding plan. </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Scaffold fittings and other connections should be securely tightened where required. Fittings should be in accordance with the manufacturer’s or designer’s specifications and the scaffolding plan.</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Scaffolding including all bracing and ties, guy ropes or buttresses should be installed as the scaffold </a:t>
            </a:r>
            <a:br>
              <a:rPr lang="en-AU" spc="-15" dirty="0">
                <a:solidFill>
                  <a:srgbClr val="000000"/>
                </a:solidFill>
                <a:ea typeface="Times New Roman" panose="02020603050405020304" pitchFamily="18" charset="0"/>
                <a:cs typeface="Calibri" panose="020F0502020204030204" pitchFamily="34" charset="0"/>
              </a:rPr>
            </a:br>
            <a:r>
              <a:rPr lang="en-AU" spc="-15" dirty="0">
                <a:solidFill>
                  <a:srgbClr val="000000"/>
                </a:solidFill>
                <a:ea typeface="Times New Roman" panose="02020603050405020304" pitchFamily="18" charset="0"/>
                <a:cs typeface="Calibri" panose="020F0502020204030204" pitchFamily="34" charset="0"/>
              </a:rPr>
              <a:t>is erected.</a:t>
            </a:r>
            <a:endParaRPr lang="en-US" dirty="0">
              <a:ea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spTree>
    <p:extLst>
      <p:ext uri="{BB962C8B-B14F-4D97-AF65-F5344CB8AC3E}">
        <p14:creationId xmlns:p14="http://schemas.microsoft.com/office/powerpoint/2010/main" val="290264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Consider using specifically designed loading platforms or back propping to prevent overloading the building floor or the scaffold.</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Get certification from a competent person before erecting scaffold on awnings.</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Check live loads arising from the work of erecting or dismantling the scaffold are within the specification for the final design—the number of workers on the scaffold at any one time may need to be limited.</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Work from a full deck of planks whenever possible.</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Do not overload scaffold bays with scaffolding awaiting installation.</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Do not climb on guardrails to gain extra height.</a:t>
            </a:r>
            <a:endParaRPr lang="en-US"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spTree>
    <p:extLst>
      <p:ext uri="{BB962C8B-B14F-4D97-AF65-F5344CB8AC3E}">
        <p14:creationId xmlns:p14="http://schemas.microsoft.com/office/powerpoint/2010/main" val="25879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4500" y="660400"/>
            <a:ext cx="8229600" cy="635000"/>
          </a:xfrm>
        </p:spPr>
        <p:txBody>
          <a:bodyPr>
            <a:normAutofit/>
          </a:bodyPr>
          <a:lstStyle/>
          <a:p>
            <a:pPr eaLnBrk="1" hangingPunct="1"/>
            <a:r>
              <a:rPr lang="en-IN" altLang="en-US" sz="3200" noProof="1">
                <a:latin typeface="+mn-lt"/>
              </a:rPr>
              <a:t>AGENDA</a:t>
            </a:r>
          </a:p>
        </p:txBody>
      </p:sp>
      <p:sp>
        <p:nvSpPr>
          <p:cNvPr id="16388" name="Rectangle 72"/>
          <p:cNvSpPr>
            <a:spLocks noChangeArrowheads="1"/>
          </p:cNvSpPr>
          <p:nvPr/>
        </p:nvSpPr>
        <p:spPr bwMode="gray">
          <a:xfrm>
            <a:off x="323850" y="1555750"/>
            <a:ext cx="342900" cy="344488"/>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1</a:t>
            </a:r>
          </a:p>
        </p:txBody>
      </p:sp>
      <p:sp>
        <p:nvSpPr>
          <p:cNvPr id="16389" name="Rectangle 73"/>
          <p:cNvSpPr>
            <a:spLocks noChangeArrowheads="1"/>
          </p:cNvSpPr>
          <p:nvPr/>
        </p:nvSpPr>
        <p:spPr bwMode="gray">
          <a:xfrm>
            <a:off x="811213" y="1555750"/>
            <a:ext cx="8008937" cy="3444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dirty="0"/>
              <a:t> Introduction</a:t>
            </a:r>
            <a:r>
              <a:rPr lang="en-IN" altLang="en-US" noProof="1"/>
              <a:t> </a:t>
            </a:r>
          </a:p>
        </p:txBody>
      </p:sp>
      <p:sp>
        <p:nvSpPr>
          <p:cNvPr id="16390" name="Rectangle 74"/>
          <p:cNvSpPr>
            <a:spLocks noChangeArrowheads="1"/>
          </p:cNvSpPr>
          <p:nvPr/>
        </p:nvSpPr>
        <p:spPr bwMode="gray">
          <a:xfrm>
            <a:off x="323850" y="2043113"/>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2</a:t>
            </a:r>
          </a:p>
        </p:txBody>
      </p:sp>
      <p:sp>
        <p:nvSpPr>
          <p:cNvPr id="16391" name="Rectangle 75"/>
          <p:cNvSpPr>
            <a:spLocks noChangeArrowheads="1"/>
          </p:cNvSpPr>
          <p:nvPr/>
        </p:nvSpPr>
        <p:spPr bwMode="gray">
          <a:xfrm>
            <a:off x="811213" y="2043113"/>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dirty="0"/>
              <a:t>Duties under the law</a:t>
            </a:r>
            <a:r>
              <a:rPr lang="en-IN" altLang="en-US" noProof="1"/>
              <a:t> </a:t>
            </a:r>
          </a:p>
        </p:txBody>
      </p:sp>
      <p:sp>
        <p:nvSpPr>
          <p:cNvPr id="16392" name="Rectangle 76"/>
          <p:cNvSpPr>
            <a:spLocks noChangeArrowheads="1"/>
          </p:cNvSpPr>
          <p:nvPr/>
        </p:nvSpPr>
        <p:spPr bwMode="gray">
          <a:xfrm>
            <a:off x="323850" y="2533650"/>
            <a:ext cx="342900" cy="344488"/>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3</a:t>
            </a:r>
          </a:p>
        </p:txBody>
      </p:sp>
      <p:sp>
        <p:nvSpPr>
          <p:cNvPr id="16393" name="Rectangle 77"/>
          <p:cNvSpPr>
            <a:spLocks noChangeArrowheads="1"/>
          </p:cNvSpPr>
          <p:nvPr/>
        </p:nvSpPr>
        <p:spPr bwMode="gray">
          <a:xfrm>
            <a:off x="811213" y="2533650"/>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Type of scaffolds</a:t>
            </a:r>
            <a:endParaRPr lang="en-IN" altLang="en-US" noProof="1"/>
          </a:p>
        </p:txBody>
      </p:sp>
      <p:sp>
        <p:nvSpPr>
          <p:cNvPr id="16394" name="Rectangle 78"/>
          <p:cNvSpPr>
            <a:spLocks noChangeArrowheads="1"/>
          </p:cNvSpPr>
          <p:nvPr/>
        </p:nvSpPr>
        <p:spPr bwMode="gray">
          <a:xfrm>
            <a:off x="323850" y="3017838"/>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4</a:t>
            </a:r>
          </a:p>
        </p:txBody>
      </p:sp>
      <p:sp>
        <p:nvSpPr>
          <p:cNvPr id="16395" name="Rectangle 79"/>
          <p:cNvSpPr>
            <a:spLocks noChangeArrowheads="1"/>
          </p:cNvSpPr>
          <p:nvPr/>
        </p:nvSpPr>
        <p:spPr bwMode="gray">
          <a:xfrm>
            <a:off x="811213" y="301783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Scaffolding materials</a:t>
            </a:r>
            <a:endParaRPr lang="en-IN" altLang="en-US" noProof="1"/>
          </a:p>
        </p:txBody>
      </p:sp>
      <p:sp>
        <p:nvSpPr>
          <p:cNvPr id="16396" name="Rectangle 80"/>
          <p:cNvSpPr>
            <a:spLocks noChangeArrowheads="1"/>
          </p:cNvSpPr>
          <p:nvPr/>
        </p:nvSpPr>
        <p:spPr bwMode="gray">
          <a:xfrm>
            <a:off x="323850" y="3506788"/>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5</a:t>
            </a:r>
          </a:p>
        </p:txBody>
      </p:sp>
      <p:sp>
        <p:nvSpPr>
          <p:cNvPr id="16397" name="Rectangle 81"/>
          <p:cNvSpPr>
            <a:spLocks noChangeArrowheads="1"/>
          </p:cNvSpPr>
          <p:nvPr/>
        </p:nvSpPr>
        <p:spPr bwMode="gray">
          <a:xfrm>
            <a:off x="811213" y="350678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Inspection and maintenance</a:t>
            </a:r>
            <a:r>
              <a:rPr lang="en-IN" altLang="en-US" noProof="1"/>
              <a:t> </a:t>
            </a:r>
          </a:p>
        </p:txBody>
      </p:sp>
      <p:sp>
        <p:nvSpPr>
          <p:cNvPr id="16398" name="Rectangle 82"/>
          <p:cNvSpPr>
            <a:spLocks noChangeArrowheads="1"/>
          </p:cNvSpPr>
          <p:nvPr/>
        </p:nvSpPr>
        <p:spPr bwMode="gray">
          <a:xfrm>
            <a:off x="323850" y="3997325"/>
            <a:ext cx="342900" cy="344488"/>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6</a:t>
            </a:r>
          </a:p>
        </p:txBody>
      </p:sp>
      <p:sp>
        <p:nvSpPr>
          <p:cNvPr id="16399" name="Rectangle 83"/>
          <p:cNvSpPr>
            <a:spLocks noChangeArrowheads="1"/>
          </p:cNvSpPr>
          <p:nvPr/>
        </p:nvSpPr>
        <p:spPr bwMode="gray">
          <a:xfrm>
            <a:off x="811213" y="3997325"/>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Erecting, dismantling and modifying a scaffold</a:t>
            </a:r>
            <a:endParaRPr lang="en-IN" altLang="en-US" noProof="1"/>
          </a:p>
        </p:txBody>
      </p:sp>
      <p:sp>
        <p:nvSpPr>
          <p:cNvPr id="16400" name="Rectangle 84"/>
          <p:cNvSpPr>
            <a:spLocks noChangeArrowheads="1"/>
          </p:cNvSpPr>
          <p:nvPr/>
        </p:nvSpPr>
        <p:spPr bwMode="gray">
          <a:xfrm>
            <a:off x="323850" y="4484688"/>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7</a:t>
            </a:r>
          </a:p>
        </p:txBody>
      </p:sp>
      <p:sp>
        <p:nvSpPr>
          <p:cNvPr id="16401" name="Rectangle 85"/>
          <p:cNvSpPr>
            <a:spLocks noChangeArrowheads="1"/>
          </p:cNvSpPr>
          <p:nvPr/>
        </p:nvSpPr>
        <p:spPr bwMode="gray">
          <a:xfrm>
            <a:off x="811213" y="448468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Dismantling a scaffold safely</a:t>
            </a:r>
            <a:endParaRPr lang="en-IN" altLang="en-US" noProof="1"/>
          </a:p>
        </p:txBody>
      </p:sp>
      <p:sp>
        <p:nvSpPr>
          <p:cNvPr id="16402" name="Rectangle 86"/>
          <p:cNvSpPr>
            <a:spLocks noChangeArrowheads="1"/>
          </p:cNvSpPr>
          <p:nvPr/>
        </p:nvSpPr>
        <p:spPr bwMode="gray">
          <a:xfrm>
            <a:off x="323850" y="4972050"/>
            <a:ext cx="342900" cy="344488"/>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8</a:t>
            </a:r>
          </a:p>
        </p:txBody>
      </p:sp>
      <p:sp>
        <p:nvSpPr>
          <p:cNvPr id="16403" name="Rectangle 87"/>
          <p:cNvSpPr>
            <a:spLocks noChangeArrowheads="1"/>
          </p:cNvSpPr>
          <p:nvPr/>
        </p:nvSpPr>
        <p:spPr bwMode="gray">
          <a:xfrm>
            <a:off x="811213" y="4972050"/>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Altering a scaffold</a:t>
            </a:r>
            <a:r>
              <a:rPr lang="en-IN" altLang="en-US" noProof="1"/>
              <a:t> </a:t>
            </a:r>
          </a:p>
        </p:txBody>
      </p:sp>
      <p:sp>
        <p:nvSpPr>
          <p:cNvPr id="16404" name="Rectangle 88"/>
          <p:cNvSpPr>
            <a:spLocks noChangeArrowheads="1"/>
          </p:cNvSpPr>
          <p:nvPr/>
        </p:nvSpPr>
        <p:spPr bwMode="gray">
          <a:xfrm>
            <a:off x="323850" y="5459413"/>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9</a:t>
            </a:r>
          </a:p>
        </p:txBody>
      </p:sp>
      <p:sp>
        <p:nvSpPr>
          <p:cNvPr id="16405" name="Rectangle 89"/>
          <p:cNvSpPr>
            <a:spLocks noChangeArrowheads="1"/>
          </p:cNvSpPr>
          <p:nvPr/>
        </p:nvSpPr>
        <p:spPr bwMode="gray">
          <a:xfrm>
            <a:off x="811213" y="5459413"/>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Common hazards and </a:t>
            </a:r>
            <a:r>
              <a:rPr lang="en-IN">
                <a:ea typeface="Times New Roman" panose="02020603050405020304" pitchFamily="18" charset="0"/>
              </a:rPr>
              <a:t>risk controls</a:t>
            </a:r>
            <a:r>
              <a:rPr lang="en-IN" altLang="en-US" noProof="1"/>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b="1" dirty="0">
                <a:solidFill>
                  <a:srgbClr val="000000"/>
                </a:solidFill>
                <a:ea typeface="Times New Roman" panose="02020603050405020304" pitchFamily="18" charset="0"/>
                <a:cs typeface="Calibri" panose="020F0502020204030204" pitchFamily="34" charset="0"/>
              </a:rPr>
              <a:t> Scaffold Erection</a:t>
            </a: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Do not climb on outside of scaffold.</a:t>
            </a: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Calibri" panose="020F0502020204030204" pitchFamily="34" charset="0"/>
              </a:rPr>
              <a:t>Implement measures to control the risk of a fall if the internal gap—the gap between the inner edge of the length of the platform and the face of the building or structure immediately beside the platform—on scaffolds including hanging bracket scaffolds is greater than 225 mm. For example, install:</a:t>
            </a:r>
            <a:endParaRPr lang="en-US" dirty="0">
              <a:ea typeface="Times New Roman" panose="02020603050405020304" pitchFamily="18" charset="0"/>
              <a:cs typeface="Times New Roman" panose="02020603050405020304" pitchFamily="18" charset="0"/>
            </a:endParaRPr>
          </a:p>
          <a:p>
            <a:pPr marL="1257300" lvl="2" indent="-342900">
              <a:spcBef>
                <a:spcPts val="300"/>
              </a:spcBef>
              <a:buSzPct val="100000"/>
              <a:buFont typeface="Wingdings" pitchFamily="2" charset="2"/>
              <a:buChar char="S"/>
              <a:tabLst>
                <a:tab pos="681990" algn="l"/>
              </a:tabLst>
            </a:pPr>
            <a:r>
              <a:rPr lang="en-AU" dirty="0">
                <a:solidFill>
                  <a:srgbClr val="000000"/>
                </a:solidFill>
                <a:ea typeface="Times New Roman" panose="02020603050405020304" pitchFamily="18" charset="0"/>
                <a:cs typeface="Calibri" panose="020F0502020204030204" pitchFamily="34" charset="0"/>
              </a:rPr>
              <a:t>edge protection, and </a:t>
            </a:r>
            <a:endParaRPr lang="en-US" dirty="0">
              <a:ea typeface="Times New Roman" panose="02020603050405020304" pitchFamily="18" charset="0"/>
              <a:cs typeface="Times New Roman" panose="02020603050405020304" pitchFamily="18" charset="0"/>
            </a:endParaRPr>
          </a:p>
          <a:p>
            <a:pPr marL="1257300" lvl="2" indent="-342900">
              <a:spcBef>
                <a:spcPts val="300"/>
              </a:spcBef>
              <a:buSzPct val="100000"/>
              <a:buFont typeface="Wingdings" pitchFamily="2" charset="2"/>
              <a:buChar char="S"/>
              <a:tabLst>
                <a:tab pos="681990" algn="l"/>
              </a:tabLst>
            </a:pPr>
            <a:r>
              <a:rPr lang="en-AU" dirty="0">
                <a:solidFill>
                  <a:srgbClr val="000000"/>
                </a:solidFill>
                <a:ea typeface="Times New Roman" panose="02020603050405020304" pitchFamily="18" charset="0"/>
                <a:cs typeface="Calibri" panose="020F0502020204030204" pitchFamily="34" charset="0"/>
              </a:rPr>
              <a:t>extra scaffold planks to minimise the size of the internal gap.</a:t>
            </a:r>
            <a:endParaRPr lang="en-US" dirty="0">
              <a:ea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spTree>
    <p:extLst>
      <p:ext uri="{BB962C8B-B14F-4D97-AF65-F5344CB8AC3E}">
        <p14:creationId xmlns:p14="http://schemas.microsoft.com/office/powerpoint/2010/main" val="334200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pPr>
            <a:r>
              <a:rPr lang="en-AU" dirty="0"/>
              <a:t>After enough components of the scaffold have been erected to support it, immediately install:</a:t>
            </a:r>
            <a:endParaRPr lang="en-US" dirty="0"/>
          </a:p>
          <a:p>
            <a:pPr marL="742950" lvl="1" indent="-285750" eaLnBrk="0">
              <a:buSzPct val="106000"/>
              <a:buFont typeface="Wingdings 3" pitchFamily="18" charset="2"/>
              <a:buChar char=""/>
            </a:pPr>
            <a:r>
              <a:rPr lang="en-AU" dirty="0"/>
              <a:t>A platform at least 450 mm wide along the full length of the section of scaffold </a:t>
            </a:r>
            <a:endParaRPr lang="en-US" dirty="0"/>
          </a:p>
          <a:p>
            <a:pPr marL="742950" lvl="1" indent="-285750" eaLnBrk="0">
              <a:buSzPct val="106000"/>
              <a:buFont typeface="Wingdings 3" pitchFamily="18" charset="2"/>
              <a:buChar char=""/>
            </a:pPr>
            <a:r>
              <a:rPr lang="en-AU" dirty="0"/>
              <a:t>Edge protection across the space between the standards forming the outer frame of the scaffold at the level the scaffold has reached. </a:t>
            </a:r>
            <a:endParaRPr lang="en-US" dirty="0"/>
          </a:p>
          <a:p>
            <a:pPr marL="742950" lvl="1" indent="-285750" eaLnBrk="0">
              <a:buSzPct val="106000"/>
              <a:buFont typeface="Wingdings 3" pitchFamily="18" charset="2"/>
              <a:buChar char=""/>
            </a:pPr>
            <a:r>
              <a:rPr lang="en-AU" dirty="0"/>
              <a:t>A way to access the scaffold e.g. temporary stairs or a ladder to the level the scaffold has reached.</a:t>
            </a:r>
          </a:p>
          <a:p>
            <a:pPr marL="742950" lvl="1" indent="-285750" eaLnBrk="0">
              <a:buSzPct val="106000"/>
              <a:buFont typeface="Wingdings 3" pitchFamily="18" charset="2"/>
              <a:buChar char=""/>
            </a:pPr>
            <a:r>
              <a:rPr lang="en-AU" dirty="0"/>
              <a:t>Before the next level of the scaffold is erected, a platform should be installed not more than two metres below the position of the next level.</a:t>
            </a:r>
            <a:endParaRPr lang="en-US" dirty="0"/>
          </a:p>
          <a:p>
            <a:pPr lvl="1"/>
            <a:r>
              <a:rPr lang="en-AU" dirty="0"/>
              <a:t>When erecting scaffolding:</a:t>
            </a:r>
            <a:endParaRPr lang="en-US" dirty="0"/>
          </a:p>
          <a:p>
            <a:pPr marL="742950" lvl="1" indent="-285750" eaLnBrk="0">
              <a:buSzPct val="105000"/>
              <a:buFont typeface="Wingdings 3" pitchFamily="18" charset="2"/>
              <a:buChar char=""/>
            </a:pPr>
            <a:r>
              <a:rPr lang="en-AU" dirty="0"/>
              <a:t>A section of the platform may be left open to allow the passing of planks or other scaffolding between levels.</a:t>
            </a:r>
            <a:endParaRPr lang="en-US"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ERECTING A SCAFFOLD SAFELY </a:t>
            </a:r>
          </a:p>
        </p:txBody>
      </p:sp>
    </p:spTree>
    <p:extLst>
      <p:ext uri="{BB962C8B-B14F-4D97-AF65-F5344CB8AC3E}">
        <p14:creationId xmlns:p14="http://schemas.microsoft.com/office/powerpoint/2010/main" val="2507326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The following safe work practices should be used when dismantling a scaffold: </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Edge protection and a way to enter the scaffold can be removed as the scaffold is dismantled, provided it is removed at the last possible stage.</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Where possible a platform of at least 450 mm wide at the level the dismantling has reached should be in place.</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Ensure when dismantling the scaffold the platform immediately below the level the worker is standing on has a full set of planks across its width and is no lower than 2 metres.</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A section of the scaffold may be left open to allow the lowering of planks or other scaffolding </a:t>
            </a:r>
            <a:br>
              <a:rPr lang="en-AU" spc="-15" dirty="0">
                <a:solidFill>
                  <a:srgbClr val="000000"/>
                </a:solidFill>
                <a:ea typeface="Times New Roman" panose="02020603050405020304" pitchFamily="18" charset="0"/>
                <a:cs typeface="Arial" panose="020B0604020202020204" pitchFamily="34" charset="0"/>
              </a:rPr>
            </a:br>
            <a:r>
              <a:rPr lang="en-AU" spc="-15" dirty="0">
                <a:solidFill>
                  <a:srgbClr val="000000"/>
                </a:solidFill>
                <a:ea typeface="Times New Roman" panose="02020603050405020304" pitchFamily="18" charset="0"/>
                <a:cs typeface="Arial" panose="020B0604020202020204" pitchFamily="34" charset="0"/>
              </a:rPr>
              <a:t>between levels.</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Scaffolding should never be dropped in an uncontrolled way when dismantling the scaffold.</a:t>
            </a:r>
            <a:endParaRPr lang="en-IN"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DISMANTLING A SCAFFOLD SAFELY </a:t>
            </a:r>
          </a:p>
        </p:txBody>
      </p:sp>
    </p:spTree>
    <p:extLst>
      <p:ext uri="{BB962C8B-B14F-4D97-AF65-F5344CB8AC3E}">
        <p14:creationId xmlns:p14="http://schemas.microsoft.com/office/powerpoint/2010/main" val="1012511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endParaRPr lang="en-IN"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3"/>
            <a:r>
              <a:rPr lang="en-US" sz="3200" dirty="0"/>
              <a:t>DISMANTLING A SCAFFOLD SAFELY </a:t>
            </a:r>
          </a:p>
        </p:txBody>
      </p:sp>
      <p:pic>
        <p:nvPicPr>
          <p:cNvPr id="7" name="Picture 2" descr="Image result for DISMANTLING A SCAFFOLD SAFELY"/>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10"/>
          <a:stretch/>
        </p:blipFill>
        <p:spPr bwMode="auto">
          <a:xfrm>
            <a:off x="330098" y="2230438"/>
            <a:ext cx="8458403" cy="382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26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1950"/>
              </a:lnSpc>
              <a:spcAft>
                <a:spcPts val="1950"/>
              </a:spcAft>
              <a:buSzPct val="105000"/>
              <a:buFont typeface="Wingdings 3" pitchFamily="18" charset="2"/>
              <a:buChar char="p"/>
            </a:pPr>
            <a:r>
              <a:rPr lang="en-AU">
                <a:solidFill>
                  <a:srgbClr val="000000"/>
                </a:solidFill>
                <a:ea typeface="Times New Roman" panose="02020603050405020304" pitchFamily="18" charset="0"/>
                <a:cs typeface="Arial" panose="020B0604020202020204" pitchFamily="34" charset="0"/>
              </a:rPr>
              <a:t> </a:t>
            </a:r>
            <a:r>
              <a:rPr lang="en-IN">
                <a:solidFill>
                  <a:srgbClr val="000000"/>
                </a:solidFill>
                <a:ea typeface="Times New Roman" panose="02020603050405020304" pitchFamily="18" charset="0"/>
                <a:cs typeface="Arial" panose="020B0604020202020204" pitchFamily="34" charset="0"/>
              </a:rPr>
              <a:t>The following should be considered to control risks associated with scaffolds and scaffolding work. </a:t>
            </a:r>
          </a:p>
          <a:p>
            <a:pPr>
              <a:lnSpc>
                <a:spcPts val="1950"/>
              </a:lnSpc>
              <a:spcAft>
                <a:spcPts val="1950"/>
              </a:spcAft>
              <a:buSzPct val="105000"/>
              <a:buFont typeface="Wingdings 3" pitchFamily="18" charset="2"/>
              <a:buChar char="p"/>
            </a:pPr>
            <a:r>
              <a:rPr lang="en-IN">
                <a:solidFill>
                  <a:srgbClr val="000000"/>
                </a:solidFill>
                <a:ea typeface="Times New Roman" panose="02020603050405020304" pitchFamily="18" charset="0"/>
                <a:cs typeface="Arial" panose="020B0604020202020204" pitchFamily="34" charset="0"/>
              </a:rPr>
              <a:t>  More specific requirements apply to suspended, cantilevered, spur or hung scaffolds and a scaffold from which a person or thing could fall more than 4 metres</a:t>
            </a:r>
            <a:endParaRPr lang="en-IN" dirty="0"/>
          </a:p>
        </p:txBody>
      </p:sp>
      <p:sp>
        <p:nvSpPr>
          <p:cNvPr id="8" name="Rectangle 2"/>
          <p:cNvSpPr txBox="1">
            <a:spLocks noChangeArrowheads="1"/>
          </p:cNvSpPr>
          <p:nvPr/>
        </p:nvSpPr>
        <p:spPr>
          <a:xfrm>
            <a:off x="444500" y="660400"/>
            <a:ext cx="8344001" cy="635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ALTERING A SCAFFOLDING</a:t>
            </a:r>
          </a:p>
        </p:txBody>
      </p:sp>
      <p:pic>
        <p:nvPicPr>
          <p:cNvPr id="9" name="Picture 2" descr="Image result for ALTERING A SCAFFOLDING PICTURES"/>
          <p:cNvPicPr>
            <a:picLocks noChangeAspect="1" noChangeArrowheads="1"/>
          </p:cNvPicPr>
          <p:nvPr/>
        </p:nvPicPr>
        <p:blipFill>
          <a:blip r:embed="rId3" cstate="print">
            <a:clrChange>
              <a:clrFrom>
                <a:srgbClr val="0066CC"/>
              </a:clrFrom>
              <a:clrTo>
                <a:srgbClr val="0066CC">
                  <a:alpha val="0"/>
                </a:srgbClr>
              </a:clrTo>
            </a:clrChange>
          </a:blip>
          <a:srcRect/>
          <a:stretch>
            <a:fillRect/>
          </a:stretch>
        </p:blipFill>
        <p:spPr bwMode="auto">
          <a:xfrm>
            <a:off x="1295399" y="3437432"/>
            <a:ext cx="6327031" cy="2810968"/>
          </a:xfrm>
          <a:prstGeom prst="rect">
            <a:avLst/>
          </a:prstGeom>
          <a:noFill/>
        </p:spPr>
      </p:pic>
    </p:spTree>
    <p:extLst>
      <p:ext uri="{BB962C8B-B14F-4D97-AF65-F5344CB8AC3E}">
        <p14:creationId xmlns:p14="http://schemas.microsoft.com/office/powerpoint/2010/main" val="300683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When altering a scaffold you should:</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Consult the scaffold designer before making alterations</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Ensure scaffold alterations are in accordance with the scaffolding plan</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Ensure alterations do not compromise the structural integrity of the scaffold, </a:t>
            </a: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Ensure systems are in place to identify unauthorised interference with the scaffold e.g. regular inspections.</a:t>
            </a:r>
            <a:endParaRPr lang="en-IN" dirty="0"/>
          </a:p>
        </p:txBody>
      </p:sp>
      <p:sp>
        <p:nvSpPr>
          <p:cNvPr id="8" name="Rectangle 2"/>
          <p:cNvSpPr txBox="1">
            <a:spLocks noChangeArrowheads="1"/>
          </p:cNvSpPr>
          <p:nvPr/>
        </p:nvSpPr>
        <p:spPr>
          <a:xfrm>
            <a:off x="232410" y="660400"/>
            <a:ext cx="860171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COMMON HAZARDS AND RISK CONTROLS</a:t>
            </a:r>
          </a:p>
        </p:txBody>
      </p:sp>
      <p:pic>
        <p:nvPicPr>
          <p:cNvPr id="7" name="Picture 6"/>
          <p:cNvPicPr>
            <a:picLocks noChangeAspect="1"/>
          </p:cNvPicPr>
          <p:nvPr/>
        </p:nvPicPr>
        <p:blipFill>
          <a:blip r:embed="rId3" cstate="print">
            <a:clrChange>
              <a:clrFrom>
                <a:srgbClr val="FFFFFF"/>
              </a:clrFrom>
              <a:clrTo>
                <a:srgbClr val="FFFFFF">
                  <a:alpha val="0"/>
                </a:srgbClr>
              </a:clrTo>
            </a:clrChange>
          </a:blip>
          <a:stretch>
            <a:fillRect/>
          </a:stretch>
        </p:blipFill>
        <p:spPr>
          <a:xfrm>
            <a:off x="1921456" y="4008526"/>
            <a:ext cx="5390087" cy="2283054"/>
          </a:xfrm>
          <a:prstGeom prst="rect">
            <a:avLst/>
          </a:prstGeom>
        </p:spPr>
      </p:pic>
    </p:spTree>
    <p:extLst>
      <p:ext uri="{BB962C8B-B14F-4D97-AF65-F5344CB8AC3E}">
        <p14:creationId xmlns:p14="http://schemas.microsoft.com/office/powerpoint/2010/main" val="13113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ea typeface="Times New Roman" panose="02020603050405020304" pitchFamily="18" charset="0"/>
                <a:cs typeface="Calibri" panose="020F0502020204030204" pitchFamily="34" charset="0"/>
              </a:rPr>
              <a:t>Adjacent building or structures</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No part of the scaffolding work should adversely affect the structural integrity of other buildings. </a:t>
            </a:r>
          </a:p>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Ensure risks are controlled to prevent injury to people or damage to adjacent buildings or structures from the:</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anose="05040102010807070707" pitchFamily="18" charset="2"/>
              <a:buChar char=""/>
            </a:pPr>
            <a:r>
              <a:rPr lang="en-AU" spc="-15" dirty="0">
                <a:solidFill>
                  <a:srgbClr val="000000"/>
                </a:solidFill>
                <a:ea typeface="Times New Roman" panose="02020603050405020304" pitchFamily="18" charset="0"/>
                <a:cs typeface="Arial" panose="020B0604020202020204" pitchFamily="34" charset="0"/>
              </a:rPr>
              <a:t>Collapse of the scaffold onto an adjacent building or structure</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anose="05040102010807070707" pitchFamily="18" charset="2"/>
              <a:buChar char=""/>
            </a:pPr>
            <a:r>
              <a:rPr lang="en-AU" spc="-15" dirty="0">
                <a:solidFill>
                  <a:srgbClr val="000000"/>
                </a:solidFill>
                <a:ea typeface="Times New Roman" panose="02020603050405020304" pitchFamily="18" charset="0"/>
              </a:rPr>
              <a:t>Collapse of an adjacent building or structure, or a part of a building or structure due to scaffolding work or related activities</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COMMON HAZARDS AND RISK CONTROLS</a:t>
            </a:r>
          </a:p>
        </p:txBody>
      </p:sp>
      <p:pic>
        <p:nvPicPr>
          <p:cNvPr id="9" name="Picture 2" descr="Image result for ADJACENT BUILDINGS OR STRUCTURES"/>
          <p:cNvPicPr>
            <a:picLocks noChangeAspect="1" noChangeArrowheads="1"/>
          </p:cNvPicPr>
          <p:nvPr/>
        </p:nvPicPr>
        <p:blipFill>
          <a:blip r:embed="rId3" cstate="print">
            <a:clrChange>
              <a:clrFrom>
                <a:srgbClr val="6666CC"/>
              </a:clrFrom>
              <a:clrTo>
                <a:srgbClr val="6666CC">
                  <a:alpha val="0"/>
                </a:srgbClr>
              </a:clrTo>
            </a:clrChange>
            <a:extLst>
              <a:ext uri="{28A0092B-C50C-407E-A947-70E740481C1C}">
                <a14:useLocalDpi xmlns:a14="http://schemas.microsoft.com/office/drawing/2010/main" val="0"/>
              </a:ext>
            </a:extLst>
          </a:blip>
          <a:srcRect/>
          <a:stretch>
            <a:fillRect/>
          </a:stretch>
        </p:blipFill>
        <p:spPr bwMode="auto">
          <a:xfrm>
            <a:off x="5397500" y="4207568"/>
            <a:ext cx="3416300" cy="216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37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a:t>
            </a:r>
            <a:r>
              <a:rPr lang="en-AU" dirty="0">
                <a:solidFill>
                  <a:srgbClr val="000000"/>
                </a:solidFill>
                <a:ea typeface="Times New Roman" panose="02020603050405020304" pitchFamily="18" charset="0"/>
              </a:rPr>
              <a:t>Electric lines whether overhead or underground can be a significant hazard.</a:t>
            </a:r>
          </a:p>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rPr>
              <a:t> Construction work carried out on or near energised electrical installations or services is high risk construction work and a SWMS must be prepared before this work starts</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ELECTRIC LINES</a:t>
            </a:r>
          </a:p>
        </p:txBody>
      </p:sp>
      <p:pic>
        <p:nvPicPr>
          <p:cNvPr id="7" name="Picture 2" descr="Image result for electronic lines IN construction SITE"/>
          <p:cNvPicPr>
            <a:picLocks noChangeAspect="1" noChangeArrowheads="1"/>
          </p:cNvPicPr>
          <p:nvPr/>
        </p:nvPicPr>
        <p:blipFill>
          <a:blip r:embed="rId3" cstate="print">
            <a:clrChange>
              <a:clrFrom>
                <a:srgbClr val="DCCB9F"/>
              </a:clrFrom>
              <a:clrTo>
                <a:srgbClr val="DCCB9F">
                  <a:alpha val="0"/>
                </a:srgbClr>
              </a:clrTo>
            </a:clrChange>
            <a:extLst>
              <a:ext uri="{28A0092B-C50C-407E-A947-70E740481C1C}">
                <a14:useLocalDpi xmlns:a14="http://schemas.microsoft.com/office/drawing/2010/main" val="0"/>
              </a:ext>
            </a:extLst>
          </a:blip>
          <a:srcRect/>
          <a:stretch>
            <a:fillRect/>
          </a:stretch>
        </p:blipFill>
        <p:spPr bwMode="auto">
          <a:xfrm>
            <a:off x="871830" y="3996814"/>
            <a:ext cx="3798595" cy="2258082"/>
          </a:xfrm>
          <a:prstGeom prst="rect">
            <a:avLst/>
          </a:prstGeom>
          <a:noFill/>
          <a:ln>
            <a:noFill/>
          </a:ln>
        </p:spPr>
        <p:style>
          <a:lnRef idx="2">
            <a:schemeClr val="dk1"/>
          </a:lnRef>
          <a:fillRef idx="1">
            <a:schemeClr val="lt1"/>
          </a:fillRef>
          <a:effectRef idx="0">
            <a:schemeClr val="dk1"/>
          </a:effectRef>
          <a:fontRef idx="minor">
            <a:schemeClr val="dk1"/>
          </a:fontRef>
        </p:style>
      </p:pic>
      <p:pic>
        <p:nvPicPr>
          <p:cNvPr id="10" name="Picture 4" descr="Image result for electronic lines OVERHEAD IN OFFICE"/>
          <p:cNvPicPr>
            <a:picLocks noChangeAspect="1" noChangeArrowheads="1"/>
          </p:cNvPicPr>
          <p:nvPr/>
        </p:nvPicPr>
        <p:blipFill>
          <a:blip r:embed="rId4" cstate="print">
            <a:clrChange>
              <a:clrFrom>
                <a:srgbClr val="CBCFDA"/>
              </a:clrFrom>
              <a:clrTo>
                <a:srgbClr val="CBCFDA">
                  <a:alpha val="0"/>
                </a:srgbClr>
              </a:clrTo>
            </a:clrChange>
            <a:extLst>
              <a:ext uri="{28A0092B-C50C-407E-A947-70E740481C1C}">
                <a14:useLocalDpi xmlns:a14="http://schemas.microsoft.com/office/drawing/2010/main" val="0"/>
              </a:ext>
            </a:extLst>
          </a:blip>
          <a:srcRect/>
          <a:stretch>
            <a:fillRect/>
          </a:stretch>
        </p:blipFill>
        <p:spPr bwMode="auto">
          <a:xfrm>
            <a:off x="4670425" y="3996814"/>
            <a:ext cx="3652520" cy="2258082"/>
          </a:xfrm>
          <a:prstGeom prst="rect">
            <a:avLst/>
          </a:prstGeom>
          <a:noFill/>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68364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Safe entry and exit is required for workers when erecting, using and dismantling a scaffold. </a:t>
            </a:r>
          </a:p>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Common means of entry and exit include:</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Temporary stairs or ladder access systems installed at the start of erection and progressed with the scaffold</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Permanently installed platforms or ramps e.g. part of an adjacent building</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Personnel hoists—non-mechanical forms of exit e.g. a ladder or stair tower should be provided in case of emergency, and</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The existing floor level of a building if entry from there is safe.</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ENTRY AND EXIT</a:t>
            </a:r>
            <a:endParaRPr lang="en-IN" sz="3200" dirty="0">
              <a:latin typeface="+mn-lt"/>
            </a:endParaRPr>
          </a:p>
        </p:txBody>
      </p:sp>
      <p:pic>
        <p:nvPicPr>
          <p:cNvPr id="1026" name="Picture 2" descr="Image result for ENTRY AND EX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176" y="4826000"/>
            <a:ext cx="2151944" cy="154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131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19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A risk to health and safety associated with a fall by a person from one level to another that is reasonably likely to cause injury to the person or any other person must be managed. Hazards that may increase the risk of falls include:</a:t>
            </a:r>
            <a:endParaRPr lang="en-US" dirty="0">
              <a:ea typeface="Times New Roman" panose="02020603050405020304" pitchFamily="18" charset="0"/>
              <a:cs typeface="Times New Roman" panose="02020603050405020304" pitchFamily="18" charset="0"/>
            </a:endParaRPr>
          </a:p>
          <a:p>
            <a:pPr marL="800100" lvl="1" indent="-342900" eaLnBrk="0">
              <a:lnSpc>
                <a:spcPts val="19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Poor environmental conditions </a:t>
            </a:r>
            <a:endParaRPr lang="en-US" dirty="0">
              <a:ea typeface="Times New Roman" panose="02020603050405020304" pitchFamily="18" charset="0"/>
              <a:cs typeface="Times New Roman" panose="02020603050405020304" pitchFamily="18" charset="0"/>
            </a:endParaRPr>
          </a:p>
          <a:p>
            <a:pPr marL="800100" lvl="1" indent="-342900">
              <a:lnSpc>
                <a:spcPts val="1900"/>
              </a:lnSpc>
              <a:spcBef>
                <a:spcPts val="300"/>
              </a:spcBef>
              <a:buSzPct val="105000"/>
              <a:buFont typeface="Wingdings 3" pitchFamily="18" charset="2"/>
              <a:buChar char=""/>
              <a:tabLst>
                <a:tab pos="681990" algn="l"/>
              </a:tabLst>
            </a:pPr>
            <a:r>
              <a:rPr lang="en-AU" dirty="0">
                <a:solidFill>
                  <a:srgbClr val="000000"/>
                </a:solidFill>
                <a:ea typeface="Times New Roman" panose="02020603050405020304" pitchFamily="18" charset="0"/>
                <a:cs typeface="Arial" panose="020B0604020202020204" pitchFamily="34" charset="0"/>
              </a:rPr>
              <a:t>Strong winds that may cause workers to lose balance</a:t>
            </a:r>
            <a:endParaRPr lang="en-US" dirty="0">
              <a:ea typeface="Times New Roman" panose="02020603050405020304" pitchFamily="18" charset="0"/>
              <a:cs typeface="Times New Roman" panose="02020603050405020304" pitchFamily="18" charset="0"/>
            </a:endParaRPr>
          </a:p>
          <a:p>
            <a:pPr marL="800100" lvl="1" indent="-342900">
              <a:lnSpc>
                <a:spcPts val="1900"/>
              </a:lnSpc>
              <a:spcBef>
                <a:spcPts val="300"/>
              </a:spcBef>
              <a:buSzPct val="105000"/>
              <a:buFont typeface="Wingdings 3" pitchFamily="18" charset="2"/>
              <a:buChar char=""/>
              <a:tabLst>
                <a:tab pos="681990" algn="l"/>
              </a:tabLst>
            </a:pPr>
            <a:r>
              <a:rPr lang="en-AU" dirty="0">
                <a:solidFill>
                  <a:srgbClr val="000000"/>
                </a:solidFill>
                <a:ea typeface="Times New Roman" panose="02020603050405020304" pitchFamily="18" charset="0"/>
                <a:cs typeface="Arial" panose="020B0604020202020204" pitchFamily="34" charset="0"/>
              </a:rPr>
              <a:t>Rain causing slippery work surfaces</a:t>
            </a:r>
            <a:endParaRPr lang="en-US" dirty="0">
              <a:ea typeface="Times New Roman" panose="02020603050405020304" pitchFamily="18" charset="0"/>
              <a:cs typeface="Times New Roman" panose="02020603050405020304" pitchFamily="18" charset="0"/>
            </a:endParaRPr>
          </a:p>
          <a:p>
            <a:pPr marL="800100" lvl="1" indent="-342900">
              <a:lnSpc>
                <a:spcPts val="1900"/>
              </a:lnSpc>
              <a:spcBef>
                <a:spcPts val="300"/>
              </a:spcBef>
              <a:buSzPct val="105000"/>
              <a:buFont typeface="Wingdings 3" pitchFamily="18" charset="2"/>
              <a:buChar char=""/>
              <a:tabLst>
                <a:tab pos="681990" algn="l"/>
              </a:tabLst>
            </a:pPr>
            <a:r>
              <a:rPr lang="en-AU" dirty="0">
                <a:solidFill>
                  <a:srgbClr val="000000"/>
                </a:solidFill>
                <a:ea typeface="Times New Roman" panose="02020603050405020304" pitchFamily="18" charset="0"/>
                <a:cs typeface="Arial" panose="020B0604020202020204" pitchFamily="34" charset="0"/>
              </a:rPr>
              <a:t>Glare emitted from work surfaces or poor lighting affecting visibility</a:t>
            </a:r>
            <a:endParaRPr lang="en-US" dirty="0">
              <a:ea typeface="Times New Roman" panose="02020603050405020304" pitchFamily="18" charset="0"/>
              <a:cs typeface="Times New Roman" panose="02020603050405020304" pitchFamily="18" charset="0"/>
            </a:endParaRPr>
          </a:p>
          <a:p>
            <a:pPr marL="800100" lvl="1" indent="-342900" eaLnBrk="0">
              <a:lnSpc>
                <a:spcPts val="19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Materials, equipment or protruding objects below or in adjoining work areas like:</a:t>
            </a:r>
            <a:endParaRPr lang="en-US" dirty="0">
              <a:ea typeface="Times New Roman" panose="02020603050405020304" pitchFamily="18" charset="0"/>
              <a:cs typeface="Times New Roman" panose="02020603050405020304" pitchFamily="18" charset="0"/>
            </a:endParaRPr>
          </a:p>
          <a:p>
            <a:pPr marL="800100" lvl="1" indent="-342900">
              <a:lnSpc>
                <a:spcPts val="1900"/>
              </a:lnSpc>
              <a:spcBef>
                <a:spcPts val="300"/>
              </a:spcBef>
              <a:buSzPct val="105000"/>
              <a:buFont typeface="Wingdings 3" pitchFamily="18" charset="2"/>
              <a:buChar char=""/>
              <a:tabLst>
                <a:tab pos="681990" algn="l"/>
              </a:tabLst>
            </a:pPr>
            <a:r>
              <a:rPr lang="en-AU" dirty="0">
                <a:solidFill>
                  <a:srgbClr val="000000"/>
                </a:solidFill>
                <a:ea typeface="Times New Roman" panose="02020603050405020304" pitchFamily="18" charset="0"/>
                <a:cs typeface="Arial" panose="020B0604020202020204" pitchFamily="34" charset="0"/>
              </a:rPr>
              <a:t>Pallets of construction materials</a:t>
            </a:r>
            <a:endParaRPr lang="en-US" dirty="0">
              <a:ea typeface="Times New Roman" panose="02020603050405020304" pitchFamily="18" charset="0"/>
              <a:cs typeface="Times New Roman" panose="02020603050405020304" pitchFamily="18" charset="0"/>
            </a:endParaRPr>
          </a:p>
          <a:p>
            <a:pPr marL="800100" lvl="1" indent="-342900">
              <a:lnSpc>
                <a:spcPts val="1900"/>
              </a:lnSpc>
              <a:spcBef>
                <a:spcPts val="300"/>
              </a:spcBef>
              <a:buSzPct val="105000"/>
              <a:buFont typeface="Wingdings 3" pitchFamily="18" charset="2"/>
              <a:buChar char=""/>
              <a:tabLst>
                <a:tab pos="681990" algn="l"/>
              </a:tabLst>
            </a:pPr>
            <a:r>
              <a:rPr lang="en-AU" dirty="0">
                <a:solidFill>
                  <a:srgbClr val="000000"/>
                </a:solidFill>
                <a:ea typeface="Times New Roman" panose="02020603050405020304" pitchFamily="18" charset="0"/>
                <a:cs typeface="Arial" panose="020B0604020202020204" pitchFamily="34" charset="0"/>
              </a:rPr>
              <a:t>Vertical reinforcing steel</a:t>
            </a:r>
            <a:endParaRPr lang="en-US" dirty="0">
              <a:ea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FALLS</a:t>
            </a:r>
            <a:endParaRPr lang="en-IN" sz="3200" dirty="0">
              <a:latin typeface="+mn-lt"/>
            </a:endParaRPr>
          </a:p>
        </p:txBody>
      </p:sp>
    </p:spTree>
    <p:extLst>
      <p:ext uri="{BB962C8B-B14F-4D97-AF65-F5344CB8AC3E}">
        <p14:creationId xmlns:p14="http://schemas.microsoft.com/office/powerpoint/2010/main" val="242342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2"/>
          <p:cNvSpPr>
            <a:spLocks noChangeArrowheads="1"/>
          </p:cNvSpPr>
          <p:nvPr/>
        </p:nvSpPr>
        <p:spPr bwMode="gray">
          <a:xfrm>
            <a:off x="323850" y="1555750"/>
            <a:ext cx="342900" cy="344488"/>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000" b="1" noProof="1"/>
              <a:t>10</a:t>
            </a:r>
            <a:endParaRPr lang="en-IN" altLang="en-US" sz="2000" b="1" noProof="1"/>
          </a:p>
        </p:txBody>
      </p:sp>
      <p:sp>
        <p:nvSpPr>
          <p:cNvPr id="16389" name="Rectangle 73"/>
          <p:cNvSpPr>
            <a:spLocks noChangeArrowheads="1"/>
          </p:cNvSpPr>
          <p:nvPr/>
        </p:nvSpPr>
        <p:spPr bwMode="gray">
          <a:xfrm>
            <a:off x="811213" y="1555750"/>
            <a:ext cx="8008937" cy="3444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Electric lines</a:t>
            </a:r>
            <a:r>
              <a:rPr lang="en-IN" altLang="en-US" noProof="1"/>
              <a:t> </a:t>
            </a:r>
          </a:p>
        </p:txBody>
      </p:sp>
      <p:sp>
        <p:nvSpPr>
          <p:cNvPr id="16390" name="Rectangle 74"/>
          <p:cNvSpPr>
            <a:spLocks noChangeArrowheads="1"/>
          </p:cNvSpPr>
          <p:nvPr/>
        </p:nvSpPr>
        <p:spPr bwMode="gray">
          <a:xfrm>
            <a:off x="323850" y="2043113"/>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000" b="1" noProof="1"/>
              <a:t>11</a:t>
            </a:r>
            <a:endParaRPr lang="en-IN" altLang="en-US" sz="2000" b="1" noProof="1"/>
          </a:p>
        </p:txBody>
      </p:sp>
      <p:sp>
        <p:nvSpPr>
          <p:cNvPr id="16391" name="Rectangle 75"/>
          <p:cNvSpPr>
            <a:spLocks noChangeArrowheads="1"/>
          </p:cNvSpPr>
          <p:nvPr/>
        </p:nvSpPr>
        <p:spPr bwMode="gray">
          <a:xfrm>
            <a:off x="811213" y="2043113"/>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Entry and exit</a:t>
            </a:r>
            <a:r>
              <a:rPr lang="en-IN" altLang="en-US" noProof="1"/>
              <a:t> </a:t>
            </a:r>
          </a:p>
        </p:txBody>
      </p:sp>
      <p:sp>
        <p:nvSpPr>
          <p:cNvPr id="16392" name="Rectangle 76"/>
          <p:cNvSpPr>
            <a:spLocks noChangeArrowheads="1"/>
          </p:cNvSpPr>
          <p:nvPr/>
        </p:nvSpPr>
        <p:spPr bwMode="gray">
          <a:xfrm>
            <a:off x="323850" y="2533650"/>
            <a:ext cx="342900" cy="344488"/>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000" b="1" noProof="1"/>
              <a:t>12</a:t>
            </a:r>
            <a:endParaRPr lang="en-IN" altLang="en-US" sz="2000" b="1" noProof="1"/>
          </a:p>
        </p:txBody>
      </p:sp>
      <p:sp>
        <p:nvSpPr>
          <p:cNvPr id="16393" name="Rectangle 77"/>
          <p:cNvSpPr>
            <a:spLocks noChangeArrowheads="1"/>
          </p:cNvSpPr>
          <p:nvPr/>
        </p:nvSpPr>
        <p:spPr bwMode="gray">
          <a:xfrm>
            <a:off x="811213" y="2533650"/>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Falls</a:t>
            </a:r>
            <a:endParaRPr lang="en-IN" altLang="en-US" noProof="1"/>
          </a:p>
        </p:txBody>
      </p:sp>
      <p:sp>
        <p:nvSpPr>
          <p:cNvPr id="16394" name="Rectangle 78"/>
          <p:cNvSpPr>
            <a:spLocks noChangeArrowheads="1"/>
          </p:cNvSpPr>
          <p:nvPr/>
        </p:nvSpPr>
        <p:spPr bwMode="gray">
          <a:xfrm>
            <a:off x="323850" y="3017838"/>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000" b="1" noProof="1"/>
              <a:t>13</a:t>
            </a:r>
            <a:endParaRPr lang="en-IN" altLang="en-US" sz="2000" b="1" noProof="1"/>
          </a:p>
        </p:txBody>
      </p:sp>
      <p:sp>
        <p:nvSpPr>
          <p:cNvPr id="16395" name="Rectangle 79"/>
          <p:cNvSpPr>
            <a:spLocks noChangeArrowheads="1"/>
          </p:cNvSpPr>
          <p:nvPr/>
        </p:nvSpPr>
        <p:spPr bwMode="gray">
          <a:xfrm>
            <a:off x="811213" y="301783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Falling objects</a:t>
            </a:r>
            <a:endParaRPr lang="en-IN" altLang="en-US" noProof="1"/>
          </a:p>
        </p:txBody>
      </p:sp>
      <p:sp>
        <p:nvSpPr>
          <p:cNvPr id="16396" name="Rectangle 80"/>
          <p:cNvSpPr>
            <a:spLocks noChangeArrowheads="1"/>
          </p:cNvSpPr>
          <p:nvPr/>
        </p:nvSpPr>
        <p:spPr bwMode="gray">
          <a:xfrm>
            <a:off x="323850" y="3506788"/>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14</a:t>
            </a:r>
          </a:p>
        </p:txBody>
      </p:sp>
      <p:sp>
        <p:nvSpPr>
          <p:cNvPr id="16397" name="Rectangle 81"/>
          <p:cNvSpPr>
            <a:spLocks noChangeArrowheads="1"/>
          </p:cNvSpPr>
          <p:nvPr/>
        </p:nvSpPr>
        <p:spPr bwMode="gray">
          <a:xfrm>
            <a:off x="811213" y="350678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dirty="0">
                <a:ea typeface="Times New Roman" panose="02020603050405020304" pitchFamily="18" charset="0"/>
              </a:rPr>
              <a:t>Ladders</a:t>
            </a:r>
            <a:r>
              <a:rPr lang="en-IN" altLang="en-US" noProof="1"/>
              <a:t> </a:t>
            </a:r>
          </a:p>
        </p:txBody>
      </p:sp>
      <p:sp>
        <p:nvSpPr>
          <p:cNvPr id="16398" name="Rectangle 82"/>
          <p:cNvSpPr>
            <a:spLocks noChangeArrowheads="1"/>
          </p:cNvSpPr>
          <p:nvPr/>
        </p:nvSpPr>
        <p:spPr bwMode="gray">
          <a:xfrm>
            <a:off x="323850" y="3997325"/>
            <a:ext cx="342900" cy="344488"/>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000" b="1" noProof="1"/>
              <a:t>15</a:t>
            </a:r>
            <a:endParaRPr lang="en-IN" altLang="en-US" sz="2000" b="1" noProof="1"/>
          </a:p>
        </p:txBody>
      </p:sp>
      <p:sp>
        <p:nvSpPr>
          <p:cNvPr id="16399" name="Rectangle 83"/>
          <p:cNvSpPr>
            <a:spLocks noChangeArrowheads="1"/>
          </p:cNvSpPr>
          <p:nvPr/>
        </p:nvSpPr>
        <p:spPr bwMode="gray">
          <a:xfrm>
            <a:off x="811213" y="3997325"/>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Ground conditions</a:t>
            </a:r>
            <a:endParaRPr lang="en-IN" altLang="en-US" noProof="1"/>
          </a:p>
        </p:txBody>
      </p:sp>
      <p:sp>
        <p:nvSpPr>
          <p:cNvPr id="16400" name="Rectangle 84"/>
          <p:cNvSpPr>
            <a:spLocks noChangeArrowheads="1"/>
          </p:cNvSpPr>
          <p:nvPr/>
        </p:nvSpPr>
        <p:spPr bwMode="gray">
          <a:xfrm>
            <a:off x="323850" y="4484688"/>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000" b="1" noProof="1"/>
              <a:t>16</a:t>
            </a:r>
            <a:endParaRPr lang="en-IN" altLang="en-US" sz="2000" b="1" noProof="1"/>
          </a:p>
        </p:txBody>
      </p:sp>
      <p:sp>
        <p:nvSpPr>
          <p:cNvPr id="16401" name="Rectangle 85"/>
          <p:cNvSpPr>
            <a:spLocks noChangeArrowheads="1"/>
          </p:cNvSpPr>
          <p:nvPr/>
        </p:nvSpPr>
        <p:spPr bwMode="gray">
          <a:xfrm>
            <a:off x="811213" y="448468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Loading</a:t>
            </a:r>
            <a:endParaRPr lang="en-IN" altLang="en-US" noProof="1"/>
          </a:p>
        </p:txBody>
      </p:sp>
      <p:sp>
        <p:nvSpPr>
          <p:cNvPr id="16402" name="Rectangle 86"/>
          <p:cNvSpPr>
            <a:spLocks noChangeArrowheads="1"/>
          </p:cNvSpPr>
          <p:nvPr/>
        </p:nvSpPr>
        <p:spPr bwMode="gray">
          <a:xfrm>
            <a:off x="323850" y="4972050"/>
            <a:ext cx="342900" cy="344488"/>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000" b="1" noProof="1"/>
              <a:t>17</a:t>
            </a:r>
            <a:endParaRPr lang="en-IN" altLang="en-US" sz="2000" b="1" noProof="1"/>
          </a:p>
        </p:txBody>
      </p:sp>
      <p:sp>
        <p:nvSpPr>
          <p:cNvPr id="16403" name="Rectangle 87"/>
          <p:cNvSpPr>
            <a:spLocks noChangeArrowheads="1"/>
          </p:cNvSpPr>
          <p:nvPr/>
        </p:nvSpPr>
        <p:spPr bwMode="gray">
          <a:xfrm>
            <a:off x="811213" y="4972050"/>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Supporting structures</a:t>
            </a:r>
            <a:r>
              <a:rPr lang="en-IN" altLang="en-US" noProof="1"/>
              <a:t> </a:t>
            </a:r>
          </a:p>
        </p:txBody>
      </p:sp>
      <p:sp>
        <p:nvSpPr>
          <p:cNvPr id="16404" name="Rectangle 88"/>
          <p:cNvSpPr>
            <a:spLocks noChangeArrowheads="1"/>
          </p:cNvSpPr>
          <p:nvPr/>
        </p:nvSpPr>
        <p:spPr bwMode="gray">
          <a:xfrm>
            <a:off x="323850" y="5459413"/>
            <a:ext cx="342900" cy="344487"/>
          </a:xfrm>
          <a:prstGeom prst="rect">
            <a:avLst/>
          </a:prstGeom>
          <a:blipFill>
            <a:blip r:embed="rId3"/>
            <a:tile tx="0" ty="0" sx="100000" sy="100000" flip="none" algn="tl"/>
          </a:blip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000" b="1" noProof="1"/>
              <a:t>18</a:t>
            </a:r>
            <a:endParaRPr lang="en-IN" altLang="en-US" sz="2000" b="1" noProof="1"/>
          </a:p>
        </p:txBody>
      </p:sp>
      <p:sp>
        <p:nvSpPr>
          <p:cNvPr id="16405" name="Rectangle 89"/>
          <p:cNvSpPr>
            <a:spLocks noChangeArrowheads="1"/>
          </p:cNvSpPr>
          <p:nvPr/>
        </p:nvSpPr>
        <p:spPr bwMode="gray">
          <a:xfrm>
            <a:off x="811213" y="5459413"/>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dirty="0">
                <a:ea typeface="Times New Roman" panose="02020603050405020304" pitchFamily="18" charset="0"/>
              </a:rPr>
              <a:t>Unauthorised access</a:t>
            </a:r>
            <a:r>
              <a:rPr lang="en-IN" altLang="en-US" noProof="1"/>
              <a:t> </a:t>
            </a:r>
          </a:p>
        </p:txBody>
      </p:sp>
      <p:sp>
        <p:nvSpPr>
          <p:cNvPr id="31" name="Rectangle 2"/>
          <p:cNvSpPr>
            <a:spLocks noGrp="1" noChangeArrowheads="1"/>
          </p:cNvSpPr>
          <p:nvPr>
            <p:ph type="title"/>
          </p:nvPr>
        </p:nvSpPr>
        <p:spPr>
          <a:xfrm>
            <a:off x="444500" y="660400"/>
            <a:ext cx="8229600" cy="635000"/>
          </a:xfrm>
        </p:spPr>
        <p:txBody>
          <a:bodyPr>
            <a:normAutofit/>
          </a:bodyPr>
          <a:lstStyle/>
          <a:p>
            <a:pPr eaLnBrk="1" hangingPunct="1"/>
            <a:r>
              <a:rPr lang="en-IN" altLang="en-US" sz="3200" noProof="1">
                <a:latin typeface="+mn-lt"/>
              </a:rPr>
              <a:t>AGENDA</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800100" lvl="1" indent="-342900">
              <a:lnSpc>
                <a:spcPts val="1900"/>
              </a:lnSpc>
              <a:spcBef>
                <a:spcPts val="300"/>
              </a:spcBef>
              <a:buSzPct val="105000"/>
              <a:buFont typeface="Wingdings 3" pitchFamily="18" charset="2"/>
              <a:buChar char=""/>
              <a:tabLst>
                <a:tab pos="681990" algn="l"/>
              </a:tabLst>
            </a:pPr>
            <a:r>
              <a:rPr lang="en-AU" dirty="0">
                <a:solidFill>
                  <a:srgbClr val="000000"/>
                </a:solidFill>
                <a:ea typeface="Times New Roman" panose="02020603050405020304" pitchFamily="18" charset="0"/>
                <a:cs typeface="Arial" panose="020B0604020202020204" pitchFamily="34" charset="0"/>
              </a:rPr>
              <a:t>Rubbish skips</a:t>
            </a:r>
            <a:endParaRPr lang="en-US" dirty="0">
              <a:ea typeface="Times New Roman" panose="02020603050405020304" pitchFamily="18" charset="0"/>
              <a:cs typeface="Times New Roman" panose="02020603050405020304" pitchFamily="18" charset="0"/>
            </a:endParaRPr>
          </a:p>
          <a:p>
            <a:pPr marL="800100" lvl="1" indent="-342900">
              <a:lnSpc>
                <a:spcPts val="1900"/>
              </a:lnSpc>
              <a:spcBef>
                <a:spcPts val="300"/>
              </a:spcBef>
              <a:buSzPct val="105000"/>
              <a:buFont typeface="Wingdings 3" pitchFamily="18" charset="2"/>
              <a:buChar char=""/>
              <a:tabLst>
                <a:tab pos="681990" algn="l"/>
              </a:tabLst>
            </a:pPr>
            <a:r>
              <a:rPr lang="en-AU" dirty="0">
                <a:solidFill>
                  <a:srgbClr val="000000"/>
                </a:solidFill>
                <a:ea typeface="Times New Roman" panose="02020603050405020304" pitchFamily="18" charset="0"/>
                <a:cs typeface="Arial" panose="020B0604020202020204" pitchFamily="34" charset="0"/>
              </a:rPr>
              <a:t>Exposed starter bars</a:t>
            </a:r>
            <a:endParaRPr lang="en-US" dirty="0">
              <a:ea typeface="Times New Roman" panose="02020603050405020304" pitchFamily="18" charset="0"/>
              <a:cs typeface="Times New Roman" panose="02020603050405020304" pitchFamily="18" charset="0"/>
            </a:endParaRPr>
          </a:p>
          <a:p>
            <a:pPr marL="800100" lvl="1" indent="-342900">
              <a:lnSpc>
                <a:spcPts val="1900"/>
              </a:lnSpc>
              <a:spcBef>
                <a:spcPts val="300"/>
              </a:spcBef>
              <a:buSzPct val="105000"/>
              <a:buFont typeface="Wingdings 3" pitchFamily="18" charset="2"/>
              <a:buChar char=""/>
              <a:tabLst>
                <a:tab pos="681990" algn="l"/>
              </a:tabLst>
            </a:pPr>
            <a:r>
              <a:rPr lang="en-AU" dirty="0">
                <a:solidFill>
                  <a:srgbClr val="000000"/>
                </a:solidFill>
                <a:ea typeface="Times New Roman" panose="02020603050405020304" pitchFamily="18" charset="0"/>
                <a:cs typeface="Arial" panose="020B0604020202020204" pitchFamily="34" charset="0"/>
              </a:rPr>
              <a:t>Large tools</a:t>
            </a:r>
            <a:endParaRPr lang="en-US" dirty="0">
              <a:ea typeface="Times New Roman" panose="02020603050405020304" pitchFamily="18" charset="0"/>
              <a:cs typeface="Times New Roman" panose="02020603050405020304" pitchFamily="18" charset="0"/>
            </a:endParaRPr>
          </a:p>
          <a:p>
            <a:pPr marL="800100" lvl="1" indent="-342900" eaLnBrk="0">
              <a:lnSpc>
                <a:spcPts val="19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Void areas not identified or protected e.g. ladder access voids</a:t>
            </a:r>
            <a:endParaRPr lang="en-US" dirty="0">
              <a:ea typeface="Times New Roman" panose="02020603050405020304" pitchFamily="18" charset="0"/>
              <a:cs typeface="Times New Roman" panose="02020603050405020304" pitchFamily="18" charset="0"/>
            </a:endParaRPr>
          </a:p>
          <a:p>
            <a:pPr marL="800100" lvl="1" indent="-342900" eaLnBrk="0">
              <a:lnSpc>
                <a:spcPts val="19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Incomplete scaffolds or loose scaffolding in areas where work is being done or is likely to be done</a:t>
            </a:r>
          </a:p>
          <a:p>
            <a:pPr marL="800100" lvl="1" indent="-342900" eaLnBrk="0">
              <a:lnSpc>
                <a:spcPts val="19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Inadequate training, instruction and supervision of scaffold workers.</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FALLS</a:t>
            </a:r>
            <a:endParaRPr lang="en-IN" sz="3200" dirty="0">
              <a:latin typeface="+mn-lt"/>
            </a:endParaRPr>
          </a:p>
        </p:txBody>
      </p:sp>
      <p:pic>
        <p:nvPicPr>
          <p:cNvPr id="3076" name="Picture 4" descr="Image result for falls hazards"/>
          <p:cNvPicPr>
            <a:picLocks noChangeAspect="1" noChangeArrowheads="1"/>
          </p:cNvPicPr>
          <p:nvPr/>
        </p:nvPicPr>
        <p:blipFill>
          <a:blip r:embed="rId3" cstate="print">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6553200" y="4094480"/>
            <a:ext cx="2280920" cy="228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58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Passive engineering controls like handrails and edge protection can minimise the risk of a fall during work at height. Catch platforms can be used to minimise the distance a person could fall during work at height and also to catch falling objects.</a:t>
            </a:r>
          </a:p>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Fall arrest systems should only be used during the following scaffold activities:</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Erecting or dismantling drop or hung scaffolds where the scaffold is constructed from top to bottom—this allows for a clear fall zone in the event of a fall.</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Fixing and removing trolley tracks on suspension rigs.</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Erecting or dismantling cantilevered needles and decking between the needles. Fall arrest systems could also be used when the first lift of scaffold is erected where workers are standing on the deck between the needles.</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Erecting and dismantling the first lift of a cantilevered scaffold including the first platform. </a:t>
            </a:r>
            <a:endParaRPr lang="en-US"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Attaching and removing spurs projecting from the supporting structure.</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FALLS</a:t>
            </a:r>
            <a:endParaRPr lang="en-IN" sz="3200" dirty="0">
              <a:latin typeface="+mn-lt"/>
            </a:endParaRPr>
          </a:p>
        </p:txBody>
      </p:sp>
    </p:spTree>
    <p:extLst>
      <p:ext uri="{BB962C8B-B14F-4D97-AF65-F5344CB8AC3E}">
        <p14:creationId xmlns:p14="http://schemas.microsoft.com/office/powerpoint/2010/main" val="2665523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Falling object risk control measures include fall arrest platforms, overhead protective structures, perimeter containment screens and exclusion zones to eliminate or minimise the risk of falling objects.</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FALLING OBJECTS</a:t>
            </a:r>
            <a:endParaRPr lang="en-IN" sz="3200" dirty="0">
              <a:latin typeface="+mn-lt"/>
            </a:endParaRPr>
          </a:p>
        </p:txBody>
      </p:sp>
      <p:pic>
        <p:nvPicPr>
          <p:cNvPr id="7" name="Picture 2" descr="Image result for FALLING OBJEC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552" y="3924300"/>
            <a:ext cx="3706327" cy="2292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FALLING OBJEC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4832" y="3924300"/>
            <a:ext cx="3472088" cy="229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01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Ladders may be used where entry to the working platform is needed by only a few people and where tools and equipment can be delivered separately to the working platform, for example by materials hoist, crane or a rope and gin wheel. Ladders used for entry to or exit from a scaffold should be:</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Fixed industrial single ladders—not extensions ladders.</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Located within a separate ladder access bay of the scaffold wherever space permits.</a:t>
            </a:r>
            <a:endParaRPr lang="en-US" sz="2400" dirty="0">
              <a:ea typeface="Times New Roman" panose="02020603050405020304" pitchFamily="18" charset="0"/>
              <a:cs typeface="Times New Roman" panose="02020603050405020304" pitchFamily="18" charset="0"/>
            </a:endParaRPr>
          </a:p>
          <a:p>
            <a:pPr marL="800100" lvl="1" indent="-342900" eaLnBrk="0">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Set up on a firm, level surface, be securely fixed and not used on scaffold bays to gain extra height above the scaffold structure.</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LADDER</a:t>
            </a:r>
            <a:endParaRPr lang="en-IN" sz="3200" dirty="0">
              <a:latin typeface="+mn-lt"/>
            </a:endParaRPr>
          </a:p>
        </p:txBody>
      </p:sp>
      <p:pic>
        <p:nvPicPr>
          <p:cNvPr id="10" name="Picture 2" descr="Image result for LADDER PIC IN H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731929">
            <a:off x="5631815" y="3931920"/>
            <a:ext cx="3429000" cy="2620963"/>
          </a:xfrm>
          <a:prstGeom prst="rect">
            <a:avLst/>
          </a:prstGeom>
          <a:noFill/>
        </p:spPr>
      </p:pic>
    </p:spTree>
    <p:extLst>
      <p:ext uri="{BB962C8B-B14F-4D97-AF65-F5344CB8AC3E}">
        <p14:creationId xmlns:p14="http://schemas.microsoft.com/office/powerpoint/2010/main" val="3249852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1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If the access bay is part of the working platform a trap door should be provided. </a:t>
            </a:r>
          </a:p>
          <a:p>
            <a:pPr>
              <a:lnSpc>
                <a:spcPts val="21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Ladder entry should be far enough away from the working platform where possible to prevent people falling through openings. </a:t>
            </a:r>
          </a:p>
          <a:p>
            <a:pPr>
              <a:lnSpc>
                <a:spcPts val="21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Engineering controls and safe work procedures should be implemented so that the trap door remains closed while working from the platform. </a:t>
            </a:r>
          </a:p>
          <a:p>
            <a:pPr>
              <a:lnSpc>
                <a:spcPts val="21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Platforms should also allow correct use of ladders, for example a person passing through the trap door should not need to hold it open. </a:t>
            </a:r>
          </a:p>
          <a:p>
            <a:pPr>
              <a:lnSpc>
                <a:spcPts val="21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Gates should be self-closing and not open away from the platform. </a:t>
            </a:r>
          </a:p>
          <a:p>
            <a:pPr>
              <a:lnSpc>
                <a:spcPts val="21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Ladders should not be used as a work platform or to gain extra height to carry out work from a scaffold. </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LADDER</a:t>
            </a:r>
            <a:endParaRPr lang="en-IN" sz="3200" dirty="0">
              <a:latin typeface="+mn-lt"/>
            </a:endParaRPr>
          </a:p>
        </p:txBody>
      </p:sp>
    </p:spTree>
    <p:extLst>
      <p:ext uri="{BB962C8B-B14F-4D97-AF65-F5344CB8AC3E}">
        <p14:creationId xmlns:p14="http://schemas.microsoft.com/office/powerpoint/2010/main" val="125749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1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Ground conditions should be stable and those doing the scaffolding work should be aware of any factors that may affect ground stability before the scaffold is erected or during its use</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GROUND CONDITION</a:t>
            </a:r>
            <a:endParaRPr lang="en-IN" sz="3200" dirty="0">
              <a:latin typeface="+mn-lt"/>
            </a:endParaRPr>
          </a:p>
        </p:txBody>
      </p:sp>
      <p:pic>
        <p:nvPicPr>
          <p:cNvPr id="7" name="Picture 2" descr="Image result for SCAFFOLDING GROUND CONDITION PIC IN H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07686" y="3384680"/>
            <a:ext cx="3226434" cy="3092320"/>
          </a:xfrm>
          <a:prstGeom prst="rect">
            <a:avLst/>
          </a:prstGeom>
          <a:noFill/>
        </p:spPr>
      </p:pic>
    </p:spTree>
    <p:extLst>
      <p:ext uri="{BB962C8B-B14F-4D97-AF65-F5344CB8AC3E}">
        <p14:creationId xmlns:p14="http://schemas.microsoft.com/office/powerpoint/2010/main" val="2629027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0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A scaffold should be designed for the most adverse combination of dead and live loads that can reasonably be expected during the period the scaffold is in use. </a:t>
            </a:r>
          </a:p>
          <a:p>
            <a:pPr>
              <a:lnSpc>
                <a:spcPts val="20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Dead loads relate to the self-weight of the scaffold structure and scaffolding including:</a:t>
            </a:r>
            <a:endParaRPr lang="en-US" dirty="0">
              <a:ea typeface="Times New Roman" panose="02020603050405020304" pitchFamily="18" charset="0"/>
              <a:cs typeface="Times New Roman" panose="02020603050405020304" pitchFamily="18" charset="0"/>
            </a:endParaRP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Working, catch or access platforms</a:t>
            </a:r>
            <a:endParaRPr lang="en-US" dirty="0">
              <a:ea typeface="Times New Roman" panose="02020603050405020304" pitchFamily="18" charset="0"/>
              <a:cs typeface="Times New Roman" panose="02020603050405020304" pitchFamily="18" charset="0"/>
            </a:endParaRP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Stairways, ladders, screens and sheeting </a:t>
            </a:r>
            <a:endParaRPr lang="en-US" dirty="0">
              <a:ea typeface="Times New Roman" panose="02020603050405020304" pitchFamily="18" charset="0"/>
              <a:cs typeface="Times New Roman" panose="02020603050405020304" pitchFamily="18" charset="0"/>
            </a:endParaRP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Platform brackets, suspension ropes, secondary ropes, traversing ropes and tie assemblies, and</a:t>
            </a:r>
            <a:endParaRPr lang="en-US" dirty="0">
              <a:ea typeface="Times New Roman" panose="02020603050405020304" pitchFamily="18" charset="0"/>
              <a:cs typeface="Times New Roman" panose="02020603050405020304" pitchFamily="18" charset="0"/>
            </a:endParaRP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Hoists and electrical cables.</a:t>
            </a:r>
            <a:endParaRPr lang="en-US" dirty="0">
              <a:ea typeface="Times New Roman" panose="02020603050405020304" pitchFamily="18" charset="0"/>
              <a:cs typeface="Times New Roman" panose="02020603050405020304" pitchFamily="18" charset="0"/>
            </a:endParaRPr>
          </a:p>
          <a:p>
            <a:pPr marL="742950" lvl="1" indent="-285750">
              <a:lnSpc>
                <a:spcPts val="2000"/>
              </a:lnSpc>
              <a:spcBef>
                <a:spcPts val="600"/>
              </a:spcBef>
              <a:spcAft>
                <a:spcPts val="600"/>
              </a:spcAft>
              <a:buSzPct val="105000"/>
              <a:buFont typeface="Wingdings 3" panose="05040102010807070707" pitchFamily="18" charset="2"/>
              <a:buChar char=""/>
            </a:pPr>
            <a:r>
              <a:rPr lang="en-AU" dirty="0">
                <a:solidFill>
                  <a:srgbClr val="000000"/>
                </a:solidFill>
                <a:ea typeface="Times New Roman" panose="02020603050405020304" pitchFamily="18" charset="0"/>
                <a:cs typeface="Arial" panose="020B0604020202020204" pitchFamily="34" charset="0"/>
              </a:rPr>
              <a:t> Live loads include the:</a:t>
            </a:r>
            <a:endParaRPr lang="en-US" dirty="0">
              <a:ea typeface="Times New Roman" panose="02020603050405020304" pitchFamily="18" charset="0"/>
              <a:cs typeface="Times New Roman" panose="02020603050405020304" pitchFamily="18" charset="0"/>
            </a:endParaRP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Weight of people </a:t>
            </a:r>
            <a:endParaRPr lang="en-US" dirty="0">
              <a:ea typeface="Times New Roman" panose="02020603050405020304" pitchFamily="18" charset="0"/>
              <a:cs typeface="Times New Roman" panose="02020603050405020304" pitchFamily="18" charset="0"/>
            </a:endParaRP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Weight of materials and debris</a:t>
            </a:r>
            <a:endParaRPr lang="en-US" dirty="0">
              <a:ea typeface="Times New Roman" panose="02020603050405020304" pitchFamily="18" charset="0"/>
              <a:cs typeface="Times New Roman" panose="02020603050405020304" pitchFamily="18" charset="0"/>
            </a:endParaRP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Weight of tools and equipment</a:t>
            </a:r>
            <a:endParaRPr lang="en-US" dirty="0">
              <a:ea typeface="Times New Roman" panose="02020603050405020304" pitchFamily="18" charset="0"/>
              <a:cs typeface="Times New Roman" panose="02020603050405020304" pitchFamily="18" charset="0"/>
            </a:endParaRP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Environmental loads e.g. wind, rain etc.</a:t>
            </a:r>
          </a:p>
          <a:p>
            <a:pPr marL="800100" lvl="1" indent="-342900" eaLnBrk="0">
              <a:lnSpc>
                <a:spcPts val="2000"/>
              </a:lnSpc>
              <a:spcBef>
                <a:spcPts val="300"/>
              </a:spcBef>
              <a:buSzPct val="105000"/>
              <a:buFont typeface="Wingdings 3" pitchFamily="18" charset="2"/>
              <a:buChar char=""/>
            </a:pPr>
            <a:r>
              <a:rPr lang="en-AU" spc="-15" dirty="0">
                <a:solidFill>
                  <a:srgbClr val="000000"/>
                </a:solidFill>
                <a:ea typeface="Times New Roman" panose="02020603050405020304" pitchFamily="18" charset="0"/>
                <a:cs typeface="Arial" panose="020B0604020202020204" pitchFamily="34" charset="0"/>
              </a:rPr>
              <a:t>Impact forces.</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LOADING</a:t>
            </a:r>
            <a:endParaRPr lang="en-IN" sz="3200" dirty="0">
              <a:latin typeface="+mn-lt"/>
            </a:endParaRPr>
          </a:p>
        </p:txBody>
      </p:sp>
      <p:pic>
        <p:nvPicPr>
          <p:cNvPr id="9" name="Picture 2" descr="Image result for loading in construction SITE"/>
          <p:cNvPicPr>
            <a:picLocks noChangeAspect="1" noChangeArrowheads="1"/>
          </p:cNvPicPr>
          <p:nvPr/>
        </p:nvPicPr>
        <p:blipFill>
          <a:blip r:embed="rId3" cstate="print">
            <a:clrChange>
              <a:clrFrom>
                <a:srgbClr val="C9D8EB"/>
              </a:clrFrom>
              <a:clrTo>
                <a:srgbClr val="C9D8EB">
                  <a:alpha val="0"/>
                </a:srgbClr>
              </a:clrTo>
            </a:clrChange>
            <a:extLst>
              <a:ext uri="{28A0092B-C50C-407E-A947-70E740481C1C}">
                <a14:useLocalDpi xmlns:a14="http://schemas.microsoft.com/office/drawing/2010/main" val="0"/>
              </a:ext>
            </a:extLst>
          </a:blip>
          <a:srcRect/>
          <a:stretch>
            <a:fillRect/>
          </a:stretch>
        </p:blipFill>
        <p:spPr bwMode="auto">
          <a:xfrm>
            <a:off x="4861560" y="4127500"/>
            <a:ext cx="3985260" cy="229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87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0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You should consider the capability of a supporting structure such as a building to bear the most adverse combination of loads possible when erecting and using the scaffold.</a:t>
            </a:r>
            <a:endParaRPr lang="en-IN" dirty="0"/>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SUPPORTING STRUCTURES</a:t>
            </a:r>
            <a:endParaRPr lang="en-IN" sz="3200" dirty="0">
              <a:latin typeface="+mn-lt"/>
            </a:endParaRPr>
          </a:p>
        </p:txBody>
      </p:sp>
      <p:pic>
        <p:nvPicPr>
          <p:cNvPr id="7" name="Picture 2" descr="Related image"/>
          <p:cNvPicPr>
            <a:picLocks noChangeAspect="1" noChangeArrowheads="1"/>
          </p:cNvPicPr>
          <p:nvPr/>
        </p:nvPicPr>
        <p:blipFill>
          <a:blip r:embed="rId3" cstate="print">
            <a:clrChange>
              <a:clrFrom>
                <a:srgbClr val="24211C"/>
              </a:clrFrom>
              <a:clrTo>
                <a:srgbClr val="24211C">
                  <a:alpha val="0"/>
                </a:srgbClr>
              </a:clrTo>
            </a:clrChange>
            <a:extLst>
              <a:ext uri="{28A0092B-C50C-407E-A947-70E740481C1C}">
                <a14:useLocalDpi xmlns:a14="http://schemas.microsoft.com/office/drawing/2010/main" val="0"/>
              </a:ext>
            </a:extLst>
          </a:blip>
          <a:srcRect/>
          <a:stretch>
            <a:fillRect/>
          </a:stretch>
        </p:blipFill>
        <p:spPr bwMode="auto">
          <a:xfrm>
            <a:off x="4969925" y="3797300"/>
            <a:ext cx="3864195" cy="257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593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000"/>
              </a:lnSpc>
              <a:spcBef>
                <a:spcPts val="600"/>
              </a:spcBef>
              <a:spcAft>
                <a:spcPts val="600"/>
              </a:spcAft>
              <a:buSzPct val="105000"/>
              <a:buFont typeface="Wingdings 3" pitchFamily="18" charset="2"/>
              <a:buChar char="p"/>
            </a:pPr>
            <a:r>
              <a:rPr lang="en-AU" dirty="0">
                <a:solidFill>
                  <a:srgbClr val="000000"/>
                </a:solidFill>
                <a:ea typeface="Times New Roman" panose="02020603050405020304" pitchFamily="18" charset="0"/>
                <a:cs typeface="Arial" panose="020B0604020202020204" pitchFamily="34" charset="0"/>
              </a:rPr>
              <a:t> </a:t>
            </a:r>
            <a:r>
              <a:rPr lang="en-AU" dirty="0">
                <a:solidFill>
                  <a:srgbClr val="FF0000"/>
                </a:solidFill>
                <a:ea typeface="Times New Roman" panose="02020603050405020304" pitchFamily="18" charset="0"/>
                <a:cs typeface="Arial" panose="020B0604020202020204" pitchFamily="34" charset="0"/>
              </a:rPr>
              <a:t>You should consider the capability of a supporting structure such as a building to bear the most adverse combination of loads possible when erecting and using the scaffold.</a:t>
            </a:r>
            <a:endParaRPr lang="en-IN" dirty="0">
              <a:solidFill>
                <a:srgbClr val="FF0000"/>
              </a:solidFill>
            </a:endParaRPr>
          </a:p>
        </p:txBody>
      </p:sp>
      <p:sp>
        <p:nvSpPr>
          <p:cNvPr id="8" name="Rectangle 2"/>
          <p:cNvSpPr txBox="1">
            <a:spLocks noChangeArrowheads="1"/>
          </p:cNvSpPr>
          <p:nvPr/>
        </p:nvSpPr>
        <p:spPr>
          <a:xfrm>
            <a:off x="101600" y="660400"/>
            <a:ext cx="873252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UNAUTHORIZED ACCESS</a:t>
            </a:r>
            <a:endParaRPr lang="en-IN" sz="3200" dirty="0">
              <a:latin typeface="+mn-lt"/>
            </a:endParaRPr>
          </a:p>
        </p:txBody>
      </p:sp>
      <p:pic>
        <p:nvPicPr>
          <p:cNvPr id="9" name="Picture 2" descr="Image result for UNAUTHORISED AC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340" y="3545310"/>
            <a:ext cx="3700780" cy="278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225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b="1" dirty="0">
                <a:solidFill>
                  <a:srgbClr val="000000"/>
                </a:solidFill>
                <a:latin typeface="Calibri" panose="020F0502020204030204" pitchFamily="34" charset="0"/>
                <a:ea typeface="Batang" panose="02030600000101010101" pitchFamily="18" charset="-127"/>
                <a:cs typeface="Calibri" panose="020F0502020204030204" pitchFamily="34" charset="0"/>
              </a:rPr>
              <a:t>  </a:t>
            </a:r>
            <a:r>
              <a:rPr lang="en-AU" b="1" dirty="0">
                <a:solidFill>
                  <a:srgbClr val="000000"/>
                </a:solidFill>
                <a:ea typeface="Batang" panose="02030600000101010101" pitchFamily="18" charset="-127"/>
                <a:cs typeface="Calibri" panose="020F0502020204030204" pitchFamily="34" charset="0"/>
              </a:rPr>
              <a:t>A scaffold</a:t>
            </a:r>
            <a:r>
              <a:rPr lang="en-AU" dirty="0">
                <a:solidFill>
                  <a:srgbClr val="000000"/>
                </a:solidFill>
                <a:ea typeface="Batang" panose="02030600000101010101" pitchFamily="18" charset="-127"/>
                <a:cs typeface="Calibri" panose="020F0502020204030204" pitchFamily="34" charset="0"/>
              </a:rPr>
              <a:t> is a temporary structure erected to support access or working platforms.</a:t>
            </a:r>
          </a:p>
          <a:p>
            <a:pPr lvl="1">
              <a:spcBef>
                <a:spcPts val="600"/>
              </a:spcBef>
              <a:spcAft>
                <a:spcPts val="600"/>
              </a:spcAft>
              <a:buSzPct val="105000"/>
              <a:buFont typeface="Wingdings 3" pitchFamily="18" charset="2"/>
              <a:buChar char=""/>
            </a:pPr>
            <a:r>
              <a:rPr lang="en-AU" dirty="0">
                <a:solidFill>
                  <a:srgbClr val="000000"/>
                </a:solidFill>
                <a:ea typeface="Batang" panose="02030600000101010101" pitchFamily="18" charset="-127"/>
                <a:cs typeface="Calibri" panose="020F0502020204030204" pitchFamily="34" charset="0"/>
              </a:rPr>
              <a:t>Scaffolds are commonly used in construction work so workers have a safe, stable work platform when work cannot be done at ground level or on a finished floor.</a:t>
            </a:r>
            <a:endParaRPr lang="en-US" dirty="0">
              <a:ea typeface="Times New Roman" panose="02020603050405020304" pitchFamily="18" charset="0"/>
              <a:cs typeface="Times New Roman" panose="02020603050405020304" pitchFamily="18" charset="0"/>
            </a:endParaRPr>
          </a:p>
          <a:p>
            <a:pPr>
              <a:spcBef>
                <a:spcPts val="600"/>
              </a:spcBef>
              <a:spcAft>
                <a:spcPts val="600"/>
              </a:spcAft>
              <a:buSzPct val="105000"/>
              <a:buFont typeface="Wingdings 3" pitchFamily="18" charset="2"/>
              <a:buChar char="p"/>
            </a:pPr>
            <a:r>
              <a:rPr lang="en-AU" b="1" dirty="0">
                <a:solidFill>
                  <a:srgbClr val="000000"/>
                </a:solidFill>
                <a:ea typeface="Batang" panose="02030600000101010101" pitchFamily="18" charset="-127"/>
                <a:cs typeface="Calibri" panose="020F0502020204030204" pitchFamily="34" charset="0"/>
              </a:rPr>
              <a:t> Scaffolding</a:t>
            </a:r>
            <a:r>
              <a:rPr lang="en-AU" dirty="0">
                <a:solidFill>
                  <a:srgbClr val="000000"/>
                </a:solidFill>
                <a:ea typeface="Batang" panose="02030600000101010101" pitchFamily="18" charset="-127"/>
                <a:cs typeface="Calibri" panose="020F0502020204030204" pitchFamily="34" charset="0"/>
              </a:rPr>
              <a:t> means the individual components, for example tubes, couplers or frames and materials that when assembled form a scaffold. </a:t>
            </a:r>
          </a:p>
          <a:p>
            <a:pPr lvl="1">
              <a:spcBef>
                <a:spcPts val="600"/>
              </a:spcBef>
              <a:spcAft>
                <a:spcPts val="600"/>
              </a:spcAft>
              <a:buSzPct val="105000"/>
              <a:buFont typeface="Wingdings 3" pitchFamily="18" charset="2"/>
              <a:buChar char=""/>
            </a:pPr>
            <a:r>
              <a:rPr lang="en-AU" dirty="0">
                <a:solidFill>
                  <a:srgbClr val="000000"/>
                </a:solidFill>
                <a:ea typeface="Batang" panose="02030600000101010101" pitchFamily="18" charset="-127"/>
                <a:cs typeface="Calibri" panose="020F0502020204030204" pitchFamily="34" charset="0"/>
              </a:rPr>
              <a:t> Scaffolding is classified as plant under Work Health and Safety Act.</a:t>
            </a:r>
            <a:endParaRPr lang="en-US" dirty="0">
              <a:ea typeface="Times New Roman" panose="02020603050405020304" pitchFamily="18" charset="0"/>
              <a:cs typeface="Times New Roman" panose="02020603050405020304" pitchFamily="18" charset="0"/>
            </a:endParaRPr>
          </a:p>
          <a:p>
            <a:pPr>
              <a:spcBef>
                <a:spcPts val="600"/>
              </a:spcBef>
              <a:spcAft>
                <a:spcPts val="600"/>
              </a:spcAft>
              <a:buSzPct val="105000"/>
              <a:buFont typeface="Wingdings 3" pitchFamily="18" charset="2"/>
              <a:buChar char="p"/>
            </a:pPr>
            <a:r>
              <a:rPr lang="en-AU" b="1" dirty="0">
                <a:solidFill>
                  <a:srgbClr val="000000"/>
                </a:solidFill>
                <a:ea typeface="Batang" panose="02030600000101010101" pitchFamily="18" charset="-127"/>
                <a:cs typeface="Calibri" panose="020F0502020204030204" pitchFamily="34" charset="0"/>
              </a:rPr>
              <a:t> Scaffolding work</a:t>
            </a:r>
            <a:r>
              <a:rPr lang="en-AU" dirty="0">
                <a:solidFill>
                  <a:srgbClr val="000000"/>
                </a:solidFill>
                <a:ea typeface="Batang" panose="02030600000101010101" pitchFamily="18" charset="-127"/>
                <a:cs typeface="Calibri" panose="020F0502020204030204" pitchFamily="34" charset="0"/>
              </a:rPr>
              <a:t> is erecting, altering or dismantling a temporary structure erected to support a platform and from which a person or object could fall more than 4 metres from the platform or the structure. </a:t>
            </a:r>
          </a:p>
          <a:p>
            <a:pPr lvl="1">
              <a:spcBef>
                <a:spcPts val="600"/>
              </a:spcBef>
              <a:spcAft>
                <a:spcPts val="600"/>
              </a:spcAft>
              <a:buSzPct val="105000"/>
              <a:buFont typeface="Wingdings 3" pitchFamily="18" charset="2"/>
              <a:buChar char=""/>
            </a:pPr>
            <a:r>
              <a:rPr lang="en-AU" dirty="0">
                <a:solidFill>
                  <a:srgbClr val="000000"/>
                </a:solidFill>
                <a:ea typeface="Batang" panose="02030600000101010101" pitchFamily="18" charset="-127"/>
                <a:cs typeface="Calibri" panose="020F0502020204030204" pitchFamily="34" charset="0"/>
              </a:rPr>
              <a:t> Scaffolding work must be undertaken by a person holding the appropriate class of high risk work licence. </a:t>
            </a:r>
          </a:p>
          <a:p>
            <a:pPr lvl="1">
              <a:spcBef>
                <a:spcPts val="600"/>
              </a:spcBef>
              <a:spcAft>
                <a:spcPts val="600"/>
              </a:spcAft>
              <a:buSzPct val="105000"/>
              <a:buFont typeface="Wingdings 3" pitchFamily="18" charset="2"/>
              <a:buChar char=""/>
            </a:pPr>
            <a:r>
              <a:rPr lang="en-AU" dirty="0">
                <a:solidFill>
                  <a:srgbClr val="000000"/>
                </a:solidFill>
                <a:ea typeface="Batang" panose="02030600000101010101" pitchFamily="18" charset="-127"/>
                <a:cs typeface="Calibri" panose="020F0502020204030204" pitchFamily="34" charset="0"/>
              </a:rPr>
              <a:t> This definition applies whenever the term ‘scaffolding work’ is used.</a:t>
            </a:r>
            <a:endParaRPr lang="en-US" dirty="0">
              <a:ea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INTRODUCTION</a:t>
            </a:r>
          </a:p>
        </p:txBody>
      </p:sp>
    </p:spTree>
    <p:extLst>
      <p:ext uri="{BB962C8B-B14F-4D97-AF65-F5344CB8AC3E}">
        <p14:creationId xmlns:p14="http://schemas.microsoft.com/office/powerpoint/2010/main" val="128519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ts val="2000"/>
              </a:lnSpc>
              <a:spcBef>
                <a:spcPts val="600"/>
              </a:spcBef>
              <a:spcAft>
                <a:spcPts val="600"/>
              </a:spcAft>
              <a:buSzPct val="105000"/>
              <a:buFont typeface="Wingdings 3" pitchFamily="18" charset="2"/>
              <a:buChar char="p"/>
            </a:pPr>
            <a:r>
              <a:rPr lang="en-AU" dirty="0">
                <a:ea typeface="Times New Roman" panose="02020603050405020304" pitchFamily="18" charset="0"/>
                <a:cs typeface="Arial" panose="020B0604020202020204" pitchFamily="34" charset="0"/>
              </a:rPr>
              <a:t>Everyone in the workplace has work health and safety duties. </a:t>
            </a:r>
          </a:p>
          <a:p>
            <a:pPr>
              <a:lnSpc>
                <a:spcPts val="2000"/>
              </a:lnSpc>
              <a:spcBef>
                <a:spcPts val="600"/>
              </a:spcBef>
              <a:spcAft>
                <a:spcPts val="600"/>
              </a:spcAft>
              <a:buSzPct val="105000"/>
              <a:buFont typeface="Wingdings 3" pitchFamily="18" charset="2"/>
              <a:buChar char="p"/>
            </a:pPr>
            <a:r>
              <a:rPr lang="en-AU" dirty="0">
                <a:ea typeface="Times New Roman" panose="02020603050405020304" pitchFamily="18" charset="0"/>
                <a:cs typeface="Times New Roman" panose="02020603050405020304" pitchFamily="18" charset="0"/>
              </a:rPr>
              <a:t>A range of people have specific responsibilities for scaffolds and scaffolding including</a:t>
            </a:r>
          </a:p>
          <a:p>
            <a:pPr>
              <a:lnSpc>
                <a:spcPts val="2000"/>
              </a:lnSpc>
              <a:spcBef>
                <a:spcPts val="600"/>
              </a:spcBef>
              <a:spcAft>
                <a:spcPts val="600"/>
              </a:spcAft>
              <a:buSzPct val="105000"/>
              <a:buFont typeface="Wingdings 3" pitchFamily="18" charset="2"/>
              <a:buChar char="p"/>
            </a:pPr>
            <a:r>
              <a:rPr lang="en-AU" spc="-15" dirty="0">
                <a:ea typeface="Times New Roman" panose="02020603050405020304" pitchFamily="18" charset="0"/>
                <a:cs typeface="Arial" panose="020B0604020202020204" pitchFamily="34" charset="0"/>
              </a:rPr>
              <a:t>Designers, scaffolding contractors and workers who carry out scaffolding work.</a:t>
            </a:r>
            <a:endParaRPr lang="en-US" dirty="0">
              <a:ea typeface="Times New Roman" panose="02020603050405020304" pitchFamily="18" charset="0"/>
              <a:cs typeface="Times New Roman" panose="02020603050405020304" pitchFamily="18" charset="0"/>
            </a:endParaRPr>
          </a:p>
          <a:p>
            <a:pPr marL="800100" lvl="1" indent="-342900">
              <a:lnSpc>
                <a:spcPts val="2000"/>
              </a:lnSpc>
              <a:spcBef>
                <a:spcPts val="600"/>
              </a:spcBef>
              <a:buSzPct val="105000"/>
              <a:buFont typeface="Wingdings 3" pitchFamily="18" charset="2"/>
              <a:buChar char=""/>
            </a:pPr>
            <a:r>
              <a:rPr lang="en-AU" b="1" dirty="0">
                <a:ea typeface="Batang" panose="02030600000101010101" pitchFamily="18" charset="-127"/>
                <a:cs typeface="Arial" panose="020B0604020202020204" pitchFamily="34" charset="0"/>
              </a:rPr>
              <a:t>A person conducting a business or undertaking</a:t>
            </a:r>
            <a:r>
              <a:rPr lang="en-AU" dirty="0">
                <a:ea typeface="Batang" panose="02030600000101010101" pitchFamily="18" charset="-127"/>
                <a:cs typeface="Arial" panose="020B0604020202020204" pitchFamily="34" charset="0"/>
              </a:rPr>
              <a:t> has the primary duty to ensure, so far as is reasonably practicable, workers and other people are not exposed to health and safety risks arising from the business or undertaking.</a:t>
            </a:r>
          </a:p>
          <a:p>
            <a:pPr marL="800100" lvl="1" indent="-342900">
              <a:lnSpc>
                <a:spcPts val="2000"/>
              </a:lnSpc>
              <a:spcBef>
                <a:spcPts val="600"/>
              </a:spcBef>
              <a:buSzPct val="105000"/>
              <a:buFont typeface="Wingdings 3" pitchFamily="18" charset="2"/>
              <a:buChar char=""/>
            </a:pPr>
            <a:r>
              <a:rPr lang="en-AU" dirty="0">
                <a:ea typeface="Batang" panose="02030600000101010101" pitchFamily="18" charset="-127"/>
                <a:cs typeface="Arial" panose="020B0604020202020204" pitchFamily="34" charset="0"/>
              </a:rPr>
              <a:t>This duty requires the person to manage risks by eliminating health and safety risks so far as is reasonably practicable, and if it is not reasonably practicable to eliminate the risks, by minimising those risks so far as is reasonably practicable. </a:t>
            </a:r>
          </a:p>
          <a:p>
            <a:pPr marL="800100" lvl="1" indent="-342900">
              <a:lnSpc>
                <a:spcPts val="2000"/>
              </a:lnSpc>
              <a:spcBef>
                <a:spcPts val="600"/>
              </a:spcBef>
              <a:buSzPct val="105000"/>
              <a:buFont typeface="Wingdings 3" pitchFamily="18" charset="2"/>
              <a:buChar char=""/>
            </a:pPr>
            <a:r>
              <a:rPr lang="en-AU" dirty="0">
                <a:ea typeface="Batang" panose="02030600000101010101" pitchFamily="18" charset="-127"/>
                <a:cs typeface="Arial" panose="020B0604020202020204" pitchFamily="34" charset="0"/>
              </a:rPr>
              <a:t>It also includes ensuring so far as is reasonably practicable the:</a:t>
            </a:r>
            <a:endParaRPr lang="en-US" dirty="0">
              <a:ea typeface="Times New Roman" panose="02020603050405020304" pitchFamily="18" charset="0"/>
              <a:cs typeface="Times New Roman" panose="02020603050405020304" pitchFamily="18" charset="0"/>
            </a:endParaRPr>
          </a:p>
          <a:p>
            <a:pPr marL="1257300" lvl="2" indent="-342900" eaLnBrk="0">
              <a:lnSpc>
                <a:spcPts val="2000"/>
              </a:lnSpc>
              <a:spcBef>
                <a:spcPts val="300"/>
              </a:spcBef>
              <a:buSzPct val="105000"/>
              <a:buFont typeface="Wingdings" panose="05000000000000000000" pitchFamily="2" charset="2"/>
              <a:buChar char="S"/>
            </a:pPr>
            <a:r>
              <a:rPr lang="en-AU" dirty="0">
                <a:ea typeface="Batang" panose="02030600000101010101" pitchFamily="18" charset="-127"/>
                <a:cs typeface="Arial" panose="020B0604020202020204" pitchFamily="34" charset="0"/>
              </a:rPr>
              <a:t>Safe erection, alteration, dismantling and use of scaffolds, and Safe use, handling, storage and transport of scaffolding.</a:t>
            </a:r>
            <a:endParaRPr lang="en-US" dirty="0">
              <a:ea typeface="Times New Roman" panose="02020603050405020304" pitchFamily="18" charset="0"/>
              <a:cs typeface="Times New Roman" panose="02020603050405020304" pitchFamily="18" charset="0"/>
            </a:endParaRPr>
          </a:p>
          <a:p>
            <a:pPr marL="1200150" lvl="2" indent="-285750" eaLnBrk="0">
              <a:lnSpc>
                <a:spcPts val="2000"/>
              </a:lnSpc>
              <a:spcBef>
                <a:spcPts val="300"/>
              </a:spcBef>
              <a:buSzPct val="105000"/>
              <a:buFont typeface="Wingdings" panose="05000000000000000000" pitchFamily="2" charset="2"/>
              <a:buChar char="S"/>
            </a:pPr>
            <a:r>
              <a:rPr lang="en-AU" dirty="0">
                <a:ea typeface="Batang" panose="02030600000101010101" pitchFamily="18" charset="-127"/>
                <a:cs typeface="Arial" panose="020B0604020202020204" pitchFamily="34" charset="0"/>
              </a:rPr>
              <a:t>The WHS Regulations include specific duties for a person conducting a business or undertaking with management or control of scaffolding plant, powered mobile plant and plant that lifts or suspends loads.</a:t>
            </a:r>
            <a:endParaRPr lang="en-US" dirty="0">
              <a:ea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DUTIES UNDER THE LAW</a:t>
            </a:r>
          </a:p>
        </p:txBody>
      </p:sp>
    </p:spTree>
    <p:extLst>
      <p:ext uri="{BB962C8B-B14F-4D97-AF65-F5344CB8AC3E}">
        <p14:creationId xmlns:p14="http://schemas.microsoft.com/office/powerpoint/2010/main" val="148702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b="1" noProof="1">
              <a:solidFill>
                <a:srgbClr val="FFFFFF"/>
              </a:solidFill>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eaLnBrk="0">
              <a:lnSpc>
                <a:spcPts val="2000"/>
              </a:lnSpc>
              <a:spcBef>
                <a:spcPts val="300"/>
              </a:spcBef>
              <a:spcAft>
                <a:spcPts val="0"/>
              </a:spcAft>
              <a:buSzPct val="105000"/>
              <a:buFont typeface="Wingdings 3" panose="05040102010807070707" pitchFamily="18" charset="2"/>
              <a:buChar char="p"/>
            </a:pPr>
            <a:r>
              <a:rPr lang="en-AU" b="1" dirty="0">
                <a:ea typeface="Batang" panose="02030600000101010101" pitchFamily="18" charset="-127"/>
                <a:cs typeface="Arial" panose="020B0604020202020204" pitchFamily="34" charset="0"/>
              </a:rPr>
              <a:t>Designers, manufacturers, importers and suppliers</a:t>
            </a:r>
            <a:r>
              <a:rPr lang="en-AU" dirty="0">
                <a:ea typeface="Batang" panose="02030600000101010101" pitchFamily="18" charset="-127"/>
                <a:cs typeface="Arial" panose="020B0604020202020204" pitchFamily="34" charset="0"/>
              </a:rPr>
              <a:t> of scaffolding or scaffolds must ensure, so far as is reasonably practicable, the plant or structure they design, manufacture, import or supply is without risks to health and safety. </a:t>
            </a:r>
          </a:p>
          <a:p>
            <a:pPr marL="285750" marR="0" lvl="0" indent="-285750" eaLnBrk="0">
              <a:lnSpc>
                <a:spcPts val="2000"/>
              </a:lnSpc>
              <a:spcBef>
                <a:spcPts val="300"/>
              </a:spcBef>
              <a:spcAft>
                <a:spcPts val="0"/>
              </a:spcAft>
              <a:buSzPct val="105000"/>
              <a:buFont typeface="Wingdings 3" panose="05040102010807070707" pitchFamily="18" charset="2"/>
              <a:buChar char="p"/>
            </a:pPr>
            <a:r>
              <a:rPr lang="en-AU" dirty="0">
                <a:ea typeface="Batang" panose="02030600000101010101" pitchFamily="18" charset="-127"/>
                <a:cs typeface="Arial" panose="020B0604020202020204" pitchFamily="34" charset="0"/>
              </a:rPr>
              <a:t>This duty includes carrying out analysis, testing or an examination and providing specific information about the plant. Information must, so far as is reasonably practicable, be passed on from the designer through to the manufacturer and supplier to the end user.</a:t>
            </a:r>
          </a:p>
          <a:p>
            <a:pPr marL="285750" marR="0" lvl="0" indent="-285750" eaLnBrk="0">
              <a:lnSpc>
                <a:spcPts val="2000"/>
              </a:lnSpc>
              <a:spcBef>
                <a:spcPts val="300"/>
              </a:spcBef>
              <a:spcAft>
                <a:spcPts val="0"/>
              </a:spcAft>
              <a:buSzPct val="105000"/>
              <a:buFont typeface="Wingdings 3" panose="05040102010807070707" pitchFamily="18" charset="2"/>
              <a:buChar char="p"/>
            </a:pPr>
            <a:r>
              <a:rPr lang="en-AU" b="1" dirty="0">
                <a:ea typeface="Batang" panose="02030600000101010101" pitchFamily="18" charset="-127"/>
                <a:cs typeface="Arial" panose="020B0604020202020204" pitchFamily="34" charset="0"/>
              </a:rPr>
              <a:t>People installing, constructing or commissioning</a:t>
            </a:r>
            <a:r>
              <a:rPr lang="en-AU" dirty="0">
                <a:ea typeface="Batang" panose="02030600000101010101" pitchFamily="18" charset="-127"/>
                <a:cs typeface="Arial" panose="020B0604020202020204" pitchFamily="34" charset="0"/>
              </a:rPr>
              <a:t> scaffolding or scaffolds must ensure, so far as is reasonably practicable, all workplace activity relating to the plant or structure including its decommissioning or dismantling is without risks to health or safety.</a:t>
            </a:r>
            <a:endParaRPr lang="en-US" dirty="0">
              <a:ea typeface="Batang" panose="02030600000101010101" pitchFamily="18" charset="-127"/>
              <a:cs typeface="Times New Roman" panose="02020603050405020304" pitchFamily="18" charset="0"/>
            </a:endParaRPr>
          </a:p>
          <a:p>
            <a:pPr marL="285750" marR="0" lvl="0" indent="-285750" eaLnBrk="0">
              <a:lnSpc>
                <a:spcPts val="2000"/>
              </a:lnSpc>
              <a:spcBef>
                <a:spcPts val="300"/>
              </a:spcBef>
              <a:spcAft>
                <a:spcPts val="0"/>
              </a:spcAft>
              <a:buSzPct val="105000"/>
              <a:buFont typeface="Wingdings 3" panose="05040102010807070707" pitchFamily="18" charset="2"/>
              <a:buChar char="p"/>
            </a:pPr>
            <a:r>
              <a:rPr lang="en-AU" b="1" dirty="0">
                <a:ea typeface="Batang" panose="02030600000101010101" pitchFamily="18" charset="-127"/>
                <a:cs typeface="Arial" panose="020B0604020202020204" pitchFamily="34" charset="0"/>
              </a:rPr>
              <a:t>In this Guide the scaffolding contractor is the person responsible for installing, constructing and commissioning scaffolds</a:t>
            </a:r>
            <a:endParaRPr lang="en-US" b="1" dirty="0">
              <a:ea typeface="Times New Roman" panose="02020603050405020304" pitchFamily="18" charset="0"/>
              <a:cs typeface="Times New Roman" panose="02020603050405020304" pitchFamily="18" charset="0"/>
            </a:endParaRPr>
          </a:p>
          <a:p>
            <a:pPr marL="285750" marR="0" lvl="0" indent="-285750" eaLnBrk="0">
              <a:lnSpc>
                <a:spcPts val="2000"/>
              </a:lnSpc>
              <a:spcBef>
                <a:spcPts val="300"/>
              </a:spcBef>
              <a:spcAft>
                <a:spcPts val="0"/>
              </a:spcAft>
              <a:buSzPct val="105000"/>
              <a:buFont typeface="Wingdings 3" panose="05040102010807070707" pitchFamily="18" charset="2"/>
              <a:buChar char="p"/>
            </a:pPr>
            <a:r>
              <a:rPr lang="en-AU" b="1" dirty="0">
                <a:ea typeface="Batang" panose="02030600000101010101" pitchFamily="18" charset="-127"/>
                <a:cs typeface="Arial" panose="020B0604020202020204" pitchFamily="34" charset="0"/>
              </a:rPr>
              <a:t>Officers</a:t>
            </a:r>
            <a:r>
              <a:rPr lang="en-AU" dirty="0">
                <a:ea typeface="Batang" panose="02030600000101010101" pitchFamily="18" charset="-127"/>
                <a:cs typeface="Arial" panose="020B0604020202020204" pitchFamily="34" charset="0"/>
              </a:rPr>
              <a:t>, such as company directors, have a duty to exercise due diligence to ensure the business or undertaking complies with the WHS Act and Regulations. </a:t>
            </a:r>
          </a:p>
          <a:p>
            <a:pPr marL="285750" marR="0" lvl="0" indent="-285750" eaLnBrk="0">
              <a:lnSpc>
                <a:spcPts val="2000"/>
              </a:lnSpc>
              <a:spcBef>
                <a:spcPts val="300"/>
              </a:spcBef>
              <a:spcAft>
                <a:spcPts val="0"/>
              </a:spcAft>
              <a:buSzPct val="105000"/>
              <a:buFont typeface="Wingdings 3" panose="05040102010807070707" pitchFamily="18" charset="2"/>
              <a:buChar char="p"/>
            </a:pPr>
            <a:r>
              <a:rPr lang="en-AU" b="1" dirty="0">
                <a:ea typeface="Batang" panose="02030600000101010101" pitchFamily="18" charset="-127"/>
                <a:cs typeface="Arial" panose="020B0604020202020204" pitchFamily="34" charset="0"/>
              </a:rPr>
              <a:t>Workers and other people</a:t>
            </a:r>
            <a:r>
              <a:rPr lang="en-AU" dirty="0">
                <a:ea typeface="Batang" panose="02030600000101010101" pitchFamily="18" charset="-127"/>
                <a:cs typeface="Arial" panose="020B0604020202020204" pitchFamily="34" charset="0"/>
              </a:rPr>
              <a:t> at the workplace must take reasonable care for their own health and safety, co-operate with reasonable policies, procedures and instructions and not adversely affect other people’s health and safety.</a:t>
            </a:r>
            <a:endParaRPr lang="en-US" dirty="0">
              <a:ea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DUTIES UNDER THE LAW</a:t>
            </a:r>
          </a:p>
        </p:txBody>
      </p:sp>
    </p:spTree>
    <p:extLst>
      <p:ext uri="{BB962C8B-B14F-4D97-AF65-F5344CB8AC3E}">
        <p14:creationId xmlns:p14="http://schemas.microsoft.com/office/powerpoint/2010/main" val="228377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solidFill>
                <a:srgbClr val="FF0000"/>
              </a:solidFill>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spcBef>
                <a:spcPts val="600"/>
              </a:spcBef>
              <a:spcAft>
                <a:spcPts val="600"/>
              </a:spcAft>
              <a:buSzPct val="105000"/>
              <a:buFont typeface="Wingdings 3" pitchFamily="18" charset="2"/>
              <a:buChar char="p"/>
            </a:pPr>
            <a:r>
              <a:rPr lang="en-AU" b="1" dirty="0">
                <a:solidFill>
                  <a:srgbClr val="000000"/>
                </a:solidFill>
                <a:ea typeface="Times New Roman" panose="02020603050405020304" pitchFamily="18" charset="0"/>
                <a:cs typeface="Calibri" panose="020F0502020204030204" pitchFamily="34" charset="0"/>
              </a:rPr>
              <a:t> Following are types of Scaffolding in construction</a:t>
            </a:r>
            <a:r>
              <a:rPr lang="en-AU" dirty="0">
                <a:solidFill>
                  <a:srgbClr val="000000"/>
                </a:solidFill>
                <a:ea typeface="Times New Roman" panose="02020603050405020304" pitchFamily="18" charset="0"/>
                <a:cs typeface="Calibri" panose="020F0502020204030204" pitchFamily="34" charset="0"/>
              </a:rPr>
              <a:t>:</a:t>
            </a:r>
          </a:p>
          <a:p>
            <a:pPr marL="800100" lvl="1" indent="-342900">
              <a:spcBef>
                <a:spcPts val="600"/>
              </a:spcBef>
              <a:spcAft>
                <a:spcPts val="600"/>
              </a:spcAft>
              <a:buSzPct val="105000"/>
              <a:buFont typeface="Wingdings 3" pitchFamily="18" charset="2"/>
              <a:buChar char=""/>
              <a:tabLst>
                <a:tab pos="228600" algn="l"/>
              </a:tabLst>
            </a:pPr>
            <a:r>
              <a:rPr lang="en-IN" dirty="0">
                <a:solidFill>
                  <a:srgbClr val="000000"/>
                </a:solidFill>
                <a:ea typeface="Times New Roman" panose="02020603050405020304" pitchFamily="18" charset="0"/>
                <a:cs typeface="Calibri" panose="020F0502020204030204" pitchFamily="34" charset="0"/>
              </a:rPr>
              <a:t>Single scaffolding</a:t>
            </a:r>
            <a:endParaRPr lang="en-US" dirty="0">
              <a:ea typeface="Times New Roman" panose="02020603050405020304" pitchFamily="18" charset="0"/>
              <a:cs typeface="Times New Roman" panose="02020603050405020304" pitchFamily="18" charset="0"/>
            </a:endParaRPr>
          </a:p>
          <a:p>
            <a:pPr marL="800100" lvl="1" indent="-342900">
              <a:spcBef>
                <a:spcPts val="600"/>
              </a:spcBef>
              <a:spcAft>
                <a:spcPts val="600"/>
              </a:spcAft>
              <a:buSzPct val="105000"/>
              <a:buFont typeface="Wingdings 3" pitchFamily="18" charset="2"/>
              <a:buChar char=""/>
              <a:tabLst>
                <a:tab pos="228600" algn="l"/>
              </a:tabLst>
            </a:pPr>
            <a:r>
              <a:rPr lang="en-IN" dirty="0">
                <a:solidFill>
                  <a:srgbClr val="000000"/>
                </a:solidFill>
                <a:ea typeface="Times New Roman" panose="02020603050405020304" pitchFamily="18" charset="0"/>
                <a:cs typeface="Calibri" panose="020F0502020204030204" pitchFamily="34" charset="0"/>
              </a:rPr>
              <a:t>Double scaffolding</a:t>
            </a:r>
            <a:endParaRPr lang="en-US" dirty="0">
              <a:ea typeface="Times New Roman" panose="02020603050405020304" pitchFamily="18" charset="0"/>
              <a:cs typeface="Times New Roman" panose="02020603050405020304" pitchFamily="18" charset="0"/>
            </a:endParaRPr>
          </a:p>
          <a:p>
            <a:pPr marL="800100" lvl="1" indent="-342900">
              <a:spcBef>
                <a:spcPts val="600"/>
              </a:spcBef>
              <a:spcAft>
                <a:spcPts val="600"/>
              </a:spcAft>
              <a:buSzPct val="105000"/>
              <a:buFont typeface="Wingdings 3" pitchFamily="18" charset="2"/>
              <a:buChar char=""/>
              <a:tabLst>
                <a:tab pos="228600" algn="l"/>
              </a:tabLst>
            </a:pPr>
            <a:r>
              <a:rPr lang="en-IN" dirty="0">
                <a:solidFill>
                  <a:srgbClr val="000000"/>
                </a:solidFill>
                <a:ea typeface="Times New Roman" panose="02020603050405020304" pitchFamily="18" charset="0"/>
                <a:cs typeface="Calibri" panose="020F0502020204030204" pitchFamily="34" charset="0"/>
              </a:rPr>
              <a:t>Cantilever scaffolding</a:t>
            </a:r>
            <a:endParaRPr lang="en-US" dirty="0">
              <a:ea typeface="Times New Roman" panose="02020603050405020304" pitchFamily="18" charset="0"/>
              <a:cs typeface="Times New Roman" panose="02020603050405020304" pitchFamily="18" charset="0"/>
            </a:endParaRPr>
          </a:p>
          <a:p>
            <a:pPr marL="800100" lvl="1" indent="-342900">
              <a:spcBef>
                <a:spcPts val="600"/>
              </a:spcBef>
              <a:spcAft>
                <a:spcPts val="600"/>
              </a:spcAft>
              <a:buSzPct val="105000"/>
              <a:buFont typeface="Wingdings 3" pitchFamily="18" charset="2"/>
              <a:buChar char=""/>
              <a:tabLst>
                <a:tab pos="228600" algn="l"/>
              </a:tabLst>
            </a:pPr>
            <a:r>
              <a:rPr lang="en-IN" dirty="0">
                <a:solidFill>
                  <a:srgbClr val="000000"/>
                </a:solidFill>
                <a:ea typeface="Times New Roman" panose="02020603050405020304" pitchFamily="18" charset="0"/>
                <a:cs typeface="Calibri" panose="020F0502020204030204" pitchFamily="34" charset="0"/>
              </a:rPr>
              <a:t>Suspended scaffolding</a:t>
            </a:r>
            <a:endParaRPr lang="en-US" dirty="0">
              <a:ea typeface="Times New Roman" panose="02020603050405020304" pitchFamily="18" charset="0"/>
              <a:cs typeface="Times New Roman" panose="02020603050405020304" pitchFamily="18" charset="0"/>
            </a:endParaRPr>
          </a:p>
          <a:p>
            <a:pPr marL="800100" lvl="1" indent="-342900">
              <a:spcBef>
                <a:spcPts val="600"/>
              </a:spcBef>
              <a:spcAft>
                <a:spcPts val="600"/>
              </a:spcAft>
              <a:buSzPct val="105000"/>
              <a:buFont typeface="Wingdings 3" pitchFamily="18" charset="2"/>
              <a:buChar char=""/>
              <a:tabLst>
                <a:tab pos="228600" algn="l"/>
              </a:tabLst>
            </a:pPr>
            <a:r>
              <a:rPr lang="en-IN" dirty="0">
                <a:solidFill>
                  <a:srgbClr val="000000"/>
                </a:solidFill>
                <a:ea typeface="Times New Roman" panose="02020603050405020304" pitchFamily="18" charset="0"/>
                <a:cs typeface="Calibri" panose="020F0502020204030204" pitchFamily="34" charset="0"/>
              </a:rPr>
              <a:t>Trestle scaffolding</a:t>
            </a:r>
            <a:endParaRPr lang="en-US" dirty="0">
              <a:ea typeface="Times New Roman" panose="02020603050405020304" pitchFamily="18" charset="0"/>
              <a:cs typeface="Times New Roman" panose="02020603050405020304" pitchFamily="18" charset="0"/>
            </a:endParaRPr>
          </a:p>
          <a:p>
            <a:pPr marL="800100" lvl="1" indent="-342900">
              <a:spcBef>
                <a:spcPts val="600"/>
              </a:spcBef>
              <a:spcAft>
                <a:spcPts val="600"/>
              </a:spcAft>
              <a:buSzPct val="105000"/>
              <a:buFont typeface="Wingdings 3" pitchFamily="18" charset="2"/>
              <a:buChar char=""/>
              <a:tabLst>
                <a:tab pos="228600" algn="l"/>
              </a:tabLst>
            </a:pPr>
            <a:r>
              <a:rPr lang="en-IN" dirty="0">
                <a:solidFill>
                  <a:srgbClr val="000000"/>
                </a:solidFill>
                <a:ea typeface="Times New Roman" panose="02020603050405020304" pitchFamily="18" charset="0"/>
                <a:cs typeface="Calibri" panose="020F0502020204030204" pitchFamily="34" charset="0"/>
              </a:rPr>
              <a:t>Steel scaffolding</a:t>
            </a:r>
            <a:endParaRPr lang="en-US" dirty="0">
              <a:ea typeface="Times New Roman" panose="02020603050405020304" pitchFamily="18" charset="0"/>
              <a:cs typeface="Times New Roman" panose="02020603050405020304" pitchFamily="18" charset="0"/>
            </a:endParaRPr>
          </a:p>
          <a:p>
            <a:pPr marL="800100" lvl="1" indent="-342900">
              <a:spcBef>
                <a:spcPts val="600"/>
              </a:spcBef>
              <a:spcAft>
                <a:spcPts val="600"/>
              </a:spcAft>
              <a:buSzPct val="105000"/>
              <a:buFont typeface="Wingdings 3" pitchFamily="18" charset="2"/>
              <a:buChar char=""/>
              <a:tabLst>
                <a:tab pos="228600" algn="l"/>
              </a:tabLst>
            </a:pPr>
            <a:r>
              <a:rPr lang="en-IN" dirty="0">
                <a:solidFill>
                  <a:srgbClr val="000000"/>
                </a:solidFill>
                <a:ea typeface="Times New Roman" panose="02020603050405020304" pitchFamily="18" charset="0"/>
                <a:cs typeface="Calibri" panose="020F0502020204030204" pitchFamily="34" charset="0"/>
              </a:rPr>
              <a:t>Patented scaffolding</a:t>
            </a:r>
            <a:endParaRPr lang="en-US" dirty="0">
              <a:ea typeface="Times New Roman" panose="02020603050405020304" pitchFamily="18" charset="0"/>
              <a:cs typeface="Times New Roman" panose="02020603050405020304" pitchFamily="18" charset="0"/>
            </a:endParaRPr>
          </a:p>
          <a:p>
            <a:pPr marL="800100" lvl="1" indent="-342900">
              <a:spcBef>
                <a:spcPts val="600"/>
              </a:spcBef>
              <a:spcAft>
                <a:spcPts val="600"/>
              </a:spcAft>
              <a:buSzPct val="105000"/>
              <a:buFont typeface="Wingdings 3" pitchFamily="18" charset="2"/>
              <a:buChar char=""/>
              <a:tabLst>
                <a:tab pos="228600" algn="l"/>
              </a:tabLst>
            </a:pPr>
            <a:r>
              <a:rPr lang="en-IN" dirty="0">
                <a:solidFill>
                  <a:srgbClr val="000000"/>
                </a:solidFill>
                <a:ea typeface="Times New Roman" panose="02020603050405020304" pitchFamily="18" charset="0"/>
                <a:cs typeface="Calibri" panose="020F0502020204030204" pitchFamily="34" charset="0"/>
              </a:rPr>
              <a:t>Air Lift Scaffolding</a:t>
            </a:r>
            <a:endParaRPr lang="en-US" dirty="0">
              <a:ea typeface="Times New Roman" panose="02020603050405020304" pitchFamily="18" charset="0"/>
              <a:cs typeface="Times New Roman" panose="02020603050405020304" pitchFamily="18" charset="0"/>
            </a:endParaRPr>
          </a:p>
          <a:p>
            <a:pPr>
              <a:spcBef>
                <a:spcPts val="600"/>
              </a:spcBef>
              <a:spcAft>
                <a:spcPts val="600"/>
              </a:spcAft>
              <a:buSzPct val="105000"/>
            </a:pPr>
            <a:endParaRPr lang="en-US" dirty="0">
              <a:ea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TYPE OF SCAFFOLDS</a:t>
            </a:r>
          </a:p>
        </p:txBody>
      </p:sp>
      <p:pic>
        <p:nvPicPr>
          <p:cNvPr id="7" name="Picture 2" descr="Image result for hd pic of scaffold"/>
          <p:cNvPicPr>
            <a:picLocks noChangeAspect="1" noChangeArrowheads="1"/>
          </p:cNvPicPr>
          <p:nvPr/>
        </p:nvPicPr>
        <p:blipFill>
          <a:blip r:embed="rId3" cstate="print">
            <a:clrChange>
              <a:clrFrom>
                <a:srgbClr val="D1EBFC"/>
              </a:clrFrom>
              <a:clrTo>
                <a:srgbClr val="D1EBFC">
                  <a:alpha val="0"/>
                </a:srgbClr>
              </a:clrTo>
            </a:clrChange>
          </a:blip>
          <a:srcRect/>
          <a:stretch>
            <a:fillRect/>
          </a:stretch>
        </p:blipFill>
        <p:spPr bwMode="auto">
          <a:xfrm>
            <a:off x="5279285" y="3987800"/>
            <a:ext cx="3575155" cy="2385060"/>
          </a:xfrm>
          <a:prstGeom prst="rect">
            <a:avLst/>
          </a:prstGeom>
          <a:noFill/>
        </p:spPr>
      </p:pic>
    </p:spTree>
    <p:extLst>
      <p:ext uri="{BB962C8B-B14F-4D97-AF65-F5344CB8AC3E}">
        <p14:creationId xmlns:p14="http://schemas.microsoft.com/office/powerpoint/2010/main" val="221590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blipFill>
            <a:blip r:embed="rId2"/>
            <a:tile tx="0" ty="0" sx="100000" sy="100000" flip="none" algn="tl"/>
          </a:blip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a:ea typeface="Times New Roman" panose="02020603050405020304" pitchFamily="18" charset="0"/>
                <a:cs typeface="Calibri" panose="020F0502020204030204" pitchFamily="34" charset="0"/>
              </a:rPr>
              <a:t>Single Scaffolding</a:t>
            </a:r>
            <a:endParaRPr lang="en-IN" sz="2000" b="1" noProof="1"/>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Single scaffolding is generally used for brick masonry and is also called as brick layer’s scaffolding. Single scaffolding consists of standards, ledgers, putlogs etc., which is parallel to the wall at a distance of about 1.2 m.</a:t>
            </a:r>
          </a:p>
          <a:p>
            <a:pPr marL="285750" indent="-285750">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Distance between the standards is about 2 to 2.5 m. </a:t>
            </a:r>
          </a:p>
          <a:p>
            <a:pPr marL="285750" indent="-285750">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Ledgers connect the standards at vertical interval of 1.2 to 1.5 m. </a:t>
            </a:r>
          </a:p>
          <a:p>
            <a:pPr marL="285750" indent="-285750">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Putlogs are taken out from the hole left in the wall to one end of the ledgers.</a:t>
            </a:r>
          </a:p>
          <a:p>
            <a:pPr marL="285750" indent="-285750">
              <a:buSzPct val="105000"/>
              <a:buFont typeface="Wingdings 3" pitchFamily="18" charset="2"/>
              <a:buChar char="p"/>
            </a:pPr>
            <a:r>
              <a:rPr lang="en-IN" dirty="0">
                <a:solidFill>
                  <a:srgbClr val="000000"/>
                </a:solidFill>
                <a:ea typeface="Times New Roman" panose="02020603050405020304" pitchFamily="18" charset="0"/>
                <a:cs typeface="Calibri" panose="020F0502020204030204" pitchFamily="34" charset="0"/>
              </a:rPr>
              <a:t>Putlogs are placed at an interval of 1.2 to 1.5 m.</a:t>
            </a:r>
            <a:endParaRPr lang="en-US" dirty="0">
              <a:ea typeface="Times New Roman" panose="02020603050405020304" pitchFamily="18" charset="0"/>
              <a:cs typeface="Times New Roman" panose="02020603050405020304" pitchFamily="18" charset="0"/>
            </a:endParaRPr>
          </a:p>
          <a:p>
            <a:endParaRPr lang="en-IN" dirty="0"/>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TYPE OF SCALFFOLDS</a:t>
            </a:r>
          </a:p>
        </p:txBody>
      </p:sp>
      <p:pic>
        <p:nvPicPr>
          <p:cNvPr id="9" name="Picture 2" descr="Image result for sINGLE sCAFFOLD hd PIC"/>
          <p:cNvPicPr>
            <a:picLocks noChangeAspect="1" noChangeArrowheads="1"/>
          </p:cNvPicPr>
          <p:nvPr/>
        </p:nvPicPr>
        <p:blipFill>
          <a:blip r:embed="rId3" cstate="print">
            <a:clrChange>
              <a:clrFrom>
                <a:srgbClr val="FEFFFF"/>
              </a:clrFrom>
              <a:clrTo>
                <a:srgbClr val="FEFFFF">
                  <a:alpha val="0"/>
                </a:srgbClr>
              </a:clrTo>
            </a:clrChange>
          </a:blip>
          <a:srcRect/>
          <a:stretch>
            <a:fillRect/>
          </a:stretch>
        </p:blipFill>
        <p:spPr bwMode="auto">
          <a:xfrm>
            <a:off x="6302168" y="3949700"/>
            <a:ext cx="2557352" cy="2425700"/>
          </a:xfrm>
          <a:prstGeom prst="rect">
            <a:avLst/>
          </a:prstGeom>
          <a:noFill/>
        </p:spPr>
      </p:pic>
    </p:spTree>
    <p:extLst>
      <p:ext uri="{BB962C8B-B14F-4D97-AF65-F5344CB8AC3E}">
        <p14:creationId xmlns:p14="http://schemas.microsoft.com/office/powerpoint/2010/main" val="3406621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ES-501_BG-001</Template>
  <TotalTime>3104</TotalTime>
  <Words>3955</Words>
  <Application>Microsoft Office PowerPoint</Application>
  <PresentationFormat>On-screen Show (4:3)</PresentationFormat>
  <Paragraphs>311</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Gungsuh</vt:lpstr>
      <vt:lpstr>Arial</vt:lpstr>
      <vt:lpstr>Calibri</vt:lpstr>
      <vt:lpstr>Calibri Light</vt:lpstr>
      <vt:lpstr>Webdings</vt:lpstr>
      <vt:lpstr>Wingdings</vt:lpstr>
      <vt:lpstr>Wingdings 3</vt:lpstr>
      <vt:lpstr>Office Theme</vt:lpstr>
      <vt:lpstr>LADDER AND SCAFFOLDING SAFETY TRAINING</vt:lpstr>
      <vt:lpstr>PowerPoint Presentation</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Shimmi Sebastian</cp:lastModifiedBy>
  <cp:revision>173</cp:revision>
  <dcterms:created xsi:type="dcterms:W3CDTF">2017-01-12T05:32:14Z</dcterms:created>
  <dcterms:modified xsi:type="dcterms:W3CDTF">2021-02-02T04:49:16Z</dcterms:modified>
</cp:coreProperties>
</file>