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38"/>
  </p:notesMasterIdLst>
  <p:sldIdLst>
    <p:sldId id="256" r:id="rId6"/>
    <p:sldId id="284" r:id="rId7"/>
    <p:sldId id="285" r:id="rId8"/>
    <p:sldId id="286" r:id="rId9"/>
    <p:sldId id="288" r:id="rId10"/>
    <p:sldId id="290" r:id="rId11"/>
    <p:sldId id="291" r:id="rId12"/>
    <p:sldId id="289" r:id="rId13"/>
    <p:sldId id="292" r:id="rId14"/>
    <p:sldId id="293" r:id="rId15"/>
    <p:sldId id="294" r:id="rId16"/>
    <p:sldId id="295" r:id="rId17"/>
    <p:sldId id="296" r:id="rId18"/>
    <p:sldId id="297" r:id="rId19"/>
    <p:sldId id="299" r:id="rId20"/>
    <p:sldId id="298" r:id="rId21"/>
    <p:sldId id="301" r:id="rId22"/>
    <p:sldId id="300"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6AFA1A"/>
    <a:srgbClr val="FFFD31"/>
    <a:srgbClr val="66FF33"/>
    <a:srgbClr val="006600"/>
    <a:srgbClr val="FF99CC"/>
    <a:srgbClr val="3399FF"/>
    <a:srgbClr val="FF66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3" autoAdjust="0"/>
    <p:restoredTop sz="94660"/>
  </p:normalViewPr>
  <p:slideViewPr>
    <p:cSldViewPr>
      <p:cViewPr varScale="1">
        <p:scale>
          <a:sx n="81" d="100"/>
          <a:sy n="81" d="100"/>
        </p:scale>
        <p:origin x="1435"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528DC74A-3E3B-4B4D-9339-6D6AAB4C9BBC}" type="slidenum">
              <a:rPr altLang="en-US"/>
              <a:pPr/>
              <a:t>3</a:t>
            </a:fld>
            <a:endParaRPr lang="en-IN" altLang="en-US"/>
          </a:p>
        </p:txBody>
      </p:sp>
      <p:sp>
        <p:nvSpPr>
          <p:cNvPr id="1741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55D89D0A-2ECC-471C-95AD-63AA1A76243A}" type="slidenum">
              <a:rPr lang="en-GB" altLang="en-US" sz="1300"/>
              <a:pPr algn="r" defTabSz="947738" eaLnBrk="1" hangingPunct="1"/>
              <a:t>3</a:t>
            </a:fld>
            <a:endParaRPr lang="en-GB" altLang="en-US" sz="1300"/>
          </a:p>
        </p:txBody>
      </p:sp>
      <p:sp>
        <p:nvSpPr>
          <p:cNvPr id="17412" name="Rectangle 2"/>
          <p:cNvSpPr>
            <a:spLocks noGrp="1" noRot="1" noChangeAspect="1" noChangeArrowheads="1" noTextEdit="1"/>
          </p:cNvSpPr>
          <p:nvPr>
            <p:ph type="sldImg"/>
          </p:nvPr>
        </p:nvSpPr>
        <p:spPr>
          <a:xfrm>
            <a:off x="1143000" y="685800"/>
            <a:ext cx="4573588" cy="3430588"/>
          </a:xfrm>
          <a:ln/>
        </p:spPr>
      </p:sp>
      <p:sp>
        <p:nvSpPr>
          <p:cNvPr id="17413"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337856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462E2-F543-4B30-B078-C63253CE8CBB}" type="slidenum">
              <a:rPr lang="en-US" smtClean="0"/>
              <a:pPr/>
              <a:t>28</a:t>
            </a:fld>
            <a:endParaRPr lang="en-US"/>
          </a:p>
        </p:txBody>
      </p:sp>
    </p:spTree>
    <p:extLst>
      <p:ext uri="{BB962C8B-B14F-4D97-AF65-F5344CB8AC3E}">
        <p14:creationId xmlns:p14="http://schemas.microsoft.com/office/powerpoint/2010/main" val="206559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462E2-F543-4B30-B078-C63253CE8CBB}" type="slidenum">
              <a:rPr lang="en-US" smtClean="0"/>
              <a:pPr/>
              <a:t>29</a:t>
            </a:fld>
            <a:endParaRPr lang="en-US"/>
          </a:p>
        </p:txBody>
      </p:sp>
    </p:spTree>
    <p:extLst>
      <p:ext uri="{BB962C8B-B14F-4D97-AF65-F5344CB8AC3E}">
        <p14:creationId xmlns:p14="http://schemas.microsoft.com/office/powerpoint/2010/main" val="40921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462E2-F543-4B30-B078-C63253CE8CBB}" type="slidenum">
              <a:rPr lang="en-US" smtClean="0"/>
              <a:pPr/>
              <a:t>30</a:t>
            </a:fld>
            <a:endParaRPr lang="en-US"/>
          </a:p>
        </p:txBody>
      </p:sp>
    </p:spTree>
    <p:extLst>
      <p:ext uri="{BB962C8B-B14F-4D97-AF65-F5344CB8AC3E}">
        <p14:creationId xmlns:p14="http://schemas.microsoft.com/office/powerpoint/2010/main" val="220625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462E2-F543-4B30-B078-C63253CE8CBB}" type="slidenum">
              <a:rPr lang="en-US" smtClean="0"/>
              <a:pPr/>
              <a:t>31</a:t>
            </a:fld>
            <a:endParaRPr lang="en-US"/>
          </a:p>
        </p:txBody>
      </p:sp>
    </p:spTree>
    <p:extLst>
      <p:ext uri="{BB962C8B-B14F-4D97-AF65-F5344CB8AC3E}">
        <p14:creationId xmlns:p14="http://schemas.microsoft.com/office/powerpoint/2010/main" val="48304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32</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9817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761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3067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48076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7873496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418" y="567372"/>
            <a:ext cx="9268609" cy="1015663"/>
          </a:xfrm>
          <a:prstGeom prst="rect">
            <a:avLst/>
          </a:prstGeom>
          <a:noFill/>
        </p:spPr>
        <p:txBody>
          <a:bodyPr wrap="square" lIns="91440" tIns="45720" rIns="91440" bIns="45720">
            <a:spAutoFit/>
          </a:bodyPr>
          <a:lstStyle/>
          <a:p>
            <a:pPr algn="ctr"/>
            <a:r>
              <a:rPr lang="en-US" sz="6000" b="1" cap="none" spc="0" dirty="0">
                <a:ln w="12700">
                  <a:solidFill>
                    <a:srgbClr val="FFFD31"/>
                  </a:solidFill>
                  <a:prstDash val="solid"/>
                </a:ln>
                <a:effectLst>
                  <a:innerShdw blurRad="177800">
                    <a:schemeClr val="accent3">
                      <a:lumMod val="50000"/>
                    </a:schemeClr>
                  </a:innerShdw>
                </a:effectLst>
                <a:latin typeface="Stencil" panose="040409050D0802020404" pitchFamily="82" charset="0"/>
              </a:rPr>
              <a:t>CONSTRUCTION SAFETY </a:t>
            </a:r>
          </a:p>
        </p:txBody>
      </p:sp>
      <p:sp>
        <p:nvSpPr>
          <p:cNvPr id="6" name="Rectangle 5"/>
          <p:cNvSpPr/>
          <p:nvPr/>
        </p:nvSpPr>
        <p:spPr>
          <a:xfrm>
            <a:off x="925969" y="1752600"/>
            <a:ext cx="7213834" cy="1015663"/>
          </a:xfrm>
          <a:prstGeom prst="rect">
            <a:avLst/>
          </a:prstGeom>
          <a:noFill/>
        </p:spPr>
        <p:txBody>
          <a:bodyPr wrap="none" lIns="91440" tIns="45720" rIns="91440" bIns="45720">
            <a:spAutoFit/>
          </a:bodyPr>
          <a:lstStyle/>
          <a:p>
            <a:pPr algn="ctr"/>
            <a:r>
              <a:rPr lang="en-IN" sz="6000" b="1" dirty="0">
                <a:ln w="12700">
                  <a:solidFill>
                    <a:srgbClr val="FFFD31"/>
                  </a:solidFill>
                  <a:prstDash val="solid"/>
                </a:ln>
                <a:effectLst>
                  <a:innerShdw blurRad="177800">
                    <a:schemeClr val="accent3">
                      <a:lumMod val="50000"/>
                    </a:schemeClr>
                  </a:innerShdw>
                </a:effectLst>
                <a:latin typeface="Stencil" panose="040409050D0802020404" pitchFamily="82" charset="0"/>
              </a:rPr>
              <a:t>lock out-TAG OUT </a:t>
            </a:r>
            <a:endParaRPr lang="en-US" sz="6000" b="1" dirty="0">
              <a:ln w="12700">
                <a:solidFill>
                  <a:srgbClr val="FFFD31"/>
                </a:solidFill>
                <a:prstDash val="solid"/>
              </a:ln>
              <a:effectLst>
                <a:innerShdw blurRad="177800">
                  <a:schemeClr val="accent3">
                    <a:lumMod val="50000"/>
                  </a:schemeClr>
                </a:innerShdw>
              </a:effectLst>
              <a:latin typeface="Stencil" panose="040409050D0802020404" pitchFamily="82" charset="0"/>
            </a:endParaRP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048000"/>
            <a:ext cx="623620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3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Hot tap</a:t>
            </a:r>
            <a:endParaRPr lang="en-IN" sz="2000" b="1" noProof="1">
              <a:solidFill>
                <a:schemeClr val="bg1"/>
              </a:solidFill>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R="0" lvl="0">
              <a:lnSpc>
                <a:spcPct val="115000"/>
              </a:lnSpc>
              <a:spcBef>
                <a:spcPts val="0"/>
              </a:spcBef>
              <a:spcAft>
                <a:spcPts val="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Lock out</a:t>
            </a:r>
            <a:endParaRPr lang="en-IN" sz="2000" b="1" noProof="1">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R="0" lvl="0">
              <a:lnSpc>
                <a:spcPct val="115000"/>
              </a:lnSpc>
              <a:spcBef>
                <a:spcPts val="0"/>
              </a:spcBef>
              <a:spcAft>
                <a:spcPts val="1000"/>
              </a:spcAft>
              <a:buSzPct val="105000"/>
            </a:pPr>
            <a:endParaRPr lang="en-US" dirty="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4144961"/>
            <a:ext cx="2842607" cy="22558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2036762"/>
            <a:ext cx="2842607" cy="192563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9083" y="4144961"/>
            <a:ext cx="2125717" cy="230663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3232" y="1906083"/>
            <a:ext cx="2141568" cy="2136195"/>
          </a:xfrm>
          <a:prstGeom prst="rect">
            <a:avLst/>
          </a:prstGeom>
        </p:spPr>
      </p:pic>
    </p:spTree>
    <p:extLst>
      <p:ext uri="{BB962C8B-B14F-4D97-AF65-F5344CB8AC3E}">
        <p14:creationId xmlns:p14="http://schemas.microsoft.com/office/powerpoint/2010/main" val="1075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Normal production operations</a:t>
            </a:r>
            <a:endParaRPr lang="en-IN" sz="2000" b="1" noProof="1">
              <a:solidFill>
                <a:schemeClr val="bg1"/>
              </a:solidFill>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utilization of a machine or equipment to perform its intended production function. </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Servicing and/or maintenance</a:t>
            </a:r>
            <a:endParaRPr lang="en-IN" sz="2000" b="1" noProof="1">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Workplace activities such as constructing, installing, setting up, adjusting, inspecting, modifying, and maintaining and/or servicing machines or equipment. </a:t>
            </a:r>
          </a:p>
          <a:p>
            <a:pPr marL="285750" marR="0" lvl="0" indent="-28575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These activities include lubrication, cleaning or un jamming of machines or equipment and making adjustments or tool changes, where the employee may be exposed to start-up of the equipment or release of hazardous energy.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65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Normal production operations</a:t>
            </a:r>
            <a:endParaRPr lang="en-IN" sz="2000" b="1" noProof="1">
              <a:solidFill>
                <a:schemeClr val="bg1"/>
              </a:solidFill>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R="0" lvl="0">
              <a:lnSpc>
                <a:spcPct val="115000"/>
              </a:lnSpc>
              <a:spcBef>
                <a:spcPts val="0"/>
              </a:spcBef>
              <a:spcAft>
                <a:spcPts val="0"/>
              </a:spcAft>
              <a:buSzPct val="105000"/>
            </a:pPr>
            <a:endParaRPr lang="en-IN"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Servicing and/or maintenance</a:t>
            </a:r>
            <a:endParaRPr lang="en-IN" sz="2000" b="1" noProof="1">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R="0" lvl="0">
              <a:lnSpc>
                <a:spcPct val="115000"/>
              </a:lnSpc>
              <a:spcBef>
                <a:spcPts val="0"/>
              </a:spcBef>
              <a:spcAft>
                <a:spcPts val="1000"/>
              </a:spcAft>
              <a:buSzPct val="105000"/>
            </a:pPr>
            <a:endParaRPr lang="en-US" dirty="0">
              <a:ea typeface="Calibri" panose="020F0502020204030204" pitchFamily="34" charset="0"/>
              <a:cs typeface="Times New Roman" panose="02020603050405020304" pitchFamily="18" charset="0"/>
            </a:endParaRPr>
          </a:p>
        </p:txBody>
      </p:sp>
      <p:pic>
        <p:nvPicPr>
          <p:cNvPr id="7"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517" y="2873617"/>
            <a:ext cx="4067174" cy="25839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71073" y="2674878"/>
            <a:ext cx="4067174" cy="2981443"/>
          </a:xfrm>
          <a:prstGeom prst="rect">
            <a:avLst/>
          </a:prstGeom>
        </p:spPr>
      </p:pic>
    </p:spTree>
    <p:extLst>
      <p:ext uri="{BB962C8B-B14F-4D97-AF65-F5344CB8AC3E}">
        <p14:creationId xmlns:p14="http://schemas.microsoft.com/office/powerpoint/2010/main" val="305578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Setting up</a:t>
            </a:r>
            <a:endParaRPr lang="en-IN" sz="2000" b="1" noProof="1">
              <a:solidFill>
                <a:schemeClr val="bg1"/>
              </a:solidFill>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Any work performed to prepare a machine or equipment to perform its normal production operation.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Tag out </a:t>
            </a:r>
            <a:endParaRPr lang="en-IN" sz="2000" b="1" noProof="1">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placement of a tag out device on an energy-isolating device, in accordance with an established procedure, to indicate that the energy-isolating device and the equipment being controlled may not be operated until the tag out device is removed. </a:t>
            </a:r>
            <a:endParaRPr lang="en-US" dirty="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4724400"/>
            <a:ext cx="2819400" cy="164159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419600"/>
            <a:ext cx="2153921" cy="1996768"/>
          </a:xfrm>
          <a:prstGeom prst="rect">
            <a:avLst/>
          </a:prstGeom>
        </p:spPr>
      </p:pic>
    </p:spTree>
    <p:extLst>
      <p:ext uri="{BB962C8B-B14F-4D97-AF65-F5344CB8AC3E}">
        <p14:creationId xmlns:p14="http://schemas.microsoft.com/office/powerpoint/2010/main" val="39656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Tag out device </a:t>
            </a:r>
            <a:endParaRPr lang="en-IN" sz="2000" b="1" noProof="1">
              <a:solidFill>
                <a:schemeClr val="bg1"/>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prominent warning device, such as tag and a means of attachment, which can be fastened securely to an energy-isolating device, in accordance with an established procedure, to indicate that the energy-isolating device and the equipment being controlled may not be operated until the tag out device is removed.</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6578" y="3886200"/>
            <a:ext cx="2782622" cy="2505192"/>
          </a:xfrm>
          <a:prstGeom prst="rect">
            <a:avLst/>
          </a:prstGeom>
        </p:spPr>
      </p:pic>
    </p:spTree>
    <p:extLst>
      <p:ext uri="{BB962C8B-B14F-4D97-AF65-F5344CB8AC3E}">
        <p14:creationId xmlns:p14="http://schemas.microsoft.com/office/powerpoint/2010/main" val="425038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Energy control program</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Energy control procedures</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Employee training</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Periodic inspections</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Any employee who services/maintains any equipment where unexpected energizing or stored energy release could cause injury isolates and renders it inoperative first.</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If an energy isolating device is capable of being locked out, the employer's energy control program shall utilize lock out, unless the employer can demonstrate that the utilization of a tag out system will provide full employee protection</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Energy isolating devices designed to accept lock out devices whenever:</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Replacement or major repair, renovation or modification of equipment is performed </a:t>
            </a:r>
          </a:p>
          <a:p>
            <a:pPr marL="800100" lvl="1" indent="-342900">
              <a:lnSpc>
                <a:spcPct val="115000"/>
              </a:lnSpc>
              <a:spcAft>
                <a:spcPts val="1000"/>
              </a:spcAft>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New machines or equipment are installed</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6880" y="5219700"/>
            <a:ext cx="2128520" cy="11811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199" y="5219700"/>
            <a:ext cx="1757679" cy="1193800"/>
          </a:xfrm>
          <a:prstGeom prst="rect">
            <a:avLst/>
          </a:prstGeom>
        </p:spPr>
      </p:pic>
    </p:spTree>
    <p:extLst>
      <p:ext uri="{BB962C8B-B14F-4D97-AF65-F5344CB8AC3E}">
        <p14:creationId xmlns:p14="http://schemas.microsoft.com/office/powerpoint/2010/main" val="158545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Full employee protection</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When tag out device used on energy isolation device capable of being locked out: </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same location as potential lock out device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demonstrably equivalent program</a:t>
            </a:r>
          </a:p>
          <a:p>
            <a:pPr marL="285750" indent="-285750">
              <a:lnSpc>
                <a:spcPct val="115000"/>
              </a:lnSpc>
              <a:spcAft>
                <a:spcPts val="100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May require additional safety elements</a:t>
            </a:r>
          </a:p>
          <a:p>
            <a:pPr>
              <a:lnSpc>
                <a:spcPct val="115000"/>
              </a:lnSpc>
              <a:spcAft>
                <a:spcPts val="1000"/>
              </a:spcAft>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541" y="4438528"/>
            <a:ext cx="1881759" cy="188175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6924" y="4419600"/>
            <a:ext cx="1993900" cy="190068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0" y="4438528"/>
            <a:ext cx="2122487" cy="190068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3953" y="4419600"/>
            <a:ext cx="1972675" cy="1917666"/>
          </a:xfrm>
          <a:prstGeom prst="rect">
            <a:avLst/>
          </a:prstGeom>
        </p:spPr>
      </p:pic>
    </p:spTree>
    <p:extLst>
      <p:ext uri="{BB962C8B-B14F-4D97-AF65-F5344CB8AC3E}">
        <p14:creationId xmlns:p14="http://schemas.microsoft.com/office/powerpoint/2010/main" val="31867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Energy control procedure</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Procedures shall be developed, documented and utilized for the control of potentially hazardous energy when employees are engaged in the activities covered by this section.</a:t>
            </a:r>
          </a:p>
          <a:p>
            <a:pPr marL="742950" indent="-28575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Exception with all 8 elements listed in standard</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Outline scope, purpose, authorization, rules, techniques for control of hazardous energy, including:</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Specific intended use of the procedure;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Specific steps for shutting down, isolating, blocking and securing equipment</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Specific steps for placement, removal, transfer of lock out/tag out devices and responsibility for them</a:t>
            </a:r>
          </a:p>
          <a:p>
            <a:pPr marL="800100" lvl="1" indent="-342900">
              <a:lnSpc>
                <a:spcPct val="115000"/>
              </a:lnSpc>
              <a:spcAft>
                <a:spcPts val="1000"/>
              </a:spcAft>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Specific requirements for testing equipment to verify effectiveness of lock out devices, tag out devices, and other energy control measures.</a:t>
            </a:r>
          </a:p>
          <a:p>
            <a:pPr marL="285750" indent="-285750">
              <a:lnSpc>
                <a:spcPct val="115000"/>
              </a:lnSpc>
              <a:buSzPct val="105000"/>
              <a:buFont typeface="Wingdings 3" panose="05040102010807070707" pitchFamily="18" charset="2"/>
              <a:buChar char="p"/>
            </a:pPr>
            <a:endParaRPr lang="en-US" dirty="0">
              <a:ea typeface="Calibri" panose="020F0502020204030204" pitchFamily="34" charset="0"/>
              <a:cs typeface="Times New Roman" panose="02020603050405020304" pitchFamily="18" charset="0"/>
            </a:endParaRPr>
          </a:p>
          <a:p>
            <a:pPr>
              <a:lnSpc>
                <a:spcPct val="115000"/>
              </a:lnSpc>
              <a:spcAft>
                <a:spcPts val="1000"/>
              </a:spcAft>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spTree>
    <p:extLst>
      <p:ext uri="{BB962C8B-B14F-4D97-AF65-F5344CB8AC3E}">
        <p14:creationId xmlns:p14="http://schemas.microsoft.com/office/powerpoint/2010/main" val="382012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Protective materials and hardware</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Locks, tags, chains, wedges, key blocks, adapter pins, self-locking fasteners, or other hardware shall be provided by the employer for isolating, securing or blocking of equipment from energy sources</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lock out and tag out devices must be: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Singularly identified</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The only device(s) used for controlling energy</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Not used for other purposes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And shall meet the following requirements:</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Capable of withstanding environment for maximum time period</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Moisture or corrosives must not make tag deteriorate</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Standardized</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Color</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Shape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Size</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spTree>
    <p:extLst>
      <p:ext uri="{BB962C8B-B14F-4D97-AF65-F5344CB8AC3E}">
        <p14:creationId xmlns:p14="http://schemas.microsoft.com/office/powerpoint/2010/main" val="173270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Protective materials and hardware</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lnSpc>
                <a:spcPct val="115000"/>
              </a:lnSpc>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pic>
        <p:nvPicPr>
          <p:cNvPr id="9" name="Picture 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27"/>
          <a:stretch/>
        </p:blipFill>
        <p:spPr>
          <a:xfrm>
            <a:off x="1447800" y="1859666"/>
            <a:ext cx="6835949" cy="4535667"/>
          </a:xfrm>
          <a:prstGeom prst="rect">
            <a:avLst/>
          </a:prstGeom>
        </p:spPr>
      </p:pic>
    </p:spTree>
    <p:extLst>
      <p:ext uri="{BB962C8B-B14F-4D97-AF65-F5344CB8AC3E}">
        <p14:creationId xmlns:p14="http://schemas.microsoft.com/office/powerpoint/2010/main" val="96113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8750" y="1795463"/>
            <a:ext cx="8786813" cy="2586037"/>
          </a:xfrm>
          <a:prstGeom prst="rect">
            <a:avLst/>
          </a:prstGeom>
        </p:spPr>
        <p:txBody>
          <a:bodyPr>
            <a:spAutoFit/>
          </a:bodyPr>
          <a:lstStyle/>
          <a:p>
            <a:pPr>
              <a:defRPr/>
            </a:pPr>
            <a:r>
              <a:rPr lang="en-US" sz="1600" dirty="0">
                <a:latin typeface="+mn-lt"/>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a:latin typeface="+mn-lt"/>
            </a:endParaRPr>
          </a:p>
          <a:p>
            <a:pPr>
              <a:defRPr/>
            </a:pPr>
            <a:r>
              <a:rPr lang="en-US" b="1" dirty="0">
                <a:solidFill>
                  <a:srgbClr val="00B050"/>
                </a:solidFill>
                <a:latin typeface="+mn-lt"/>
                <a:ea typeface="Calibri" panose="020F0502020204030204" pitchFamily="34" charset="0"/>
                <a:cs typeface="Times New Roman" panose="02020603050405020304" pitchFamily="18" charset="0"/>
              </a:rPr>
              <a:t>PMG Knowledge Repository: </a:t>
            </a:r>
            <a:r>
              <a:rPr lang="en-US" b="1" dirty="0">
                <a:latin typeface="+mn-lt"/>
                <a:ea typeface="Calibri" panose="020F0502020204030204" pitchFamily="34" charset="0"/>
                <a:cs typeface="Times New Roman" panose="02020603050405020304" pitchFamily="18" charset="0"/>
              </a:rPr>
              <a:t>Targeted Knowledge Sharing &amp; Skill Development</a:t>
            </a:r>
            <a:endParaRPr lang="en-US" dirty="0">
              <a:latin typeface="+mn-lt"/>
            </a:endParaRPr>
          </a:p>
          <a:p>
            <a:pPr>
              <a:defRPr/>
            </a:pPr>
            <a:r>
              <a:rPr lang="en-US" sz="1600" dirty="0">
                <a:latin typeface="+mn-lt"/>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latin typeface="+mn-lt"/>
            </a:endParaRPr>
          </a:p>
          <a:p>
            <a:pPr>
              <a:defRPr/>
            </a:pPr>
            <a:endParaRPr lang="en-US" sz="1600" dirty="0">
              <a:latin typeface="+mn-lt"/>
            </a:endParaRPr>
          </a:p>
        </p:txBody>
      </p:sp>
      <p:sp>
        <p:nvSpPr>
          <p:cNvPr id="8" name="Rectangle 7"/>
          <p:cNvSpPr/>
          <p:nvPr/>
        </p:nvSpPr>
        <p:spPr>
          <a:xfrm>
            <a:off x="158750" y="1312863"/>
            <a:ext cx="8786813" cy="585787"/>
          </a:xfrm>
          <a:prstGeom prst="rect">
            <a:avLst/>
          </a:prstGeom>
        </p:spPr>
        <p:txBody>
          <a:bodyPr>
            <a:spAutoFit/>
          </a:bodyPr>
          <a:lstStyle/>
          <a:p>
            <a:pPr>
              <a:spcAft>
                <a:spcPts val="3300"/>
              </a:spcAft>
              <a:defRPr/>
            </a:pPr>
            <a:r>
              <a:rPr lang="en-IN" sz="1600" b="1" dirty="0">
                <a:solidFill>
                  <a:srgbClr val="00B050"/>
                </a:solidFill>
                <a:latin typeface="+mn-lt"/>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latin typeface="+mn-lt"/>
              <a:ea typeface="Calibri" panose="020F0502020204030204" pitchFamily="34" charset="0"/>
              <a:cs typeface="Times New Roman" panose="02020603050405020304" pitchFamily="18" charset="0"/>
            </a:endParaRPr>
          </a:p>
        </p:txBody>
      </p:sp>
      <p:sp>
        <p:nvSpPr>
          <p:cNvPr id="9" name="TextBox 8"/>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extLst>
      <p:ext uri="{BB962C8B-B14F-4D97-AF65-F5344CB8AC3E}">
        <p14:creationId xmlns:p14="http://schemas.microsoft.com/office/powerpoint/2010/main" val="1371196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Protective materials and hardware</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Lock out devices: </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Substantial enough to prevent removal without excessive force or unusual techniques such as bolt cutters</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Tag out devices: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Substantial enough to prevent inadvertent or accidental removal</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Non-reusable attachment means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Attachable by hand, self-lockable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At least equivalent to nylon cable tie</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Lock out and tag out devices indicate identity of employee applying devices</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spTree>
    <p:extLst>
      <p:ext uri="{BB962C8B-B14F-4D97-AF65-F5344CB8AC3E}">
        <p14:creationId xmlns:p14="http://schemas.microsoft.com/office/powerpoint/2010/main" val="144366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Protective materials and hardware</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Energy control procedure inspected at least annually:</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By authorized employee not using the procedure being inspected</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Correct any deviations</a:t>
            </a:r>
          </a:p>
          <a:p>
            <a:pPr marL="342900" indent="-34290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Review employee responsibilities with: </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Each authorized employee – lock out</a:t>
            </a:r>
          </a:p>
          <a:p>
            <a:pPr marL="800100" lvl="1" indent="-342900">
              <a:lnSpc>
                <a:spcPct val="115000"/>
              </a:lnSpc>
              <a:spcAft>
                <a:spcPts val="1000"/>
              </a:spcAft>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Each affected or authorized employee – tag out </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1800" y="3886200"/>
            <a:ext cx="4114800" cy="2715768"/>
          </a:xfrm>
          <a:prstGeom prst="rect">
            <a:avLst/>
          </a:prstGeom>
        </p:spPr>
      </p:pic>
    </p:spTree>
    <p:extLst>
      <p:ext uri="{BB962C8B-B14F-4D97-AF65-F5344CB8AC3E}">
        <p14:creationId xmlns:p14="http://schemas.microsoft.com/office/powerpoint/2010/main" val="3793241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Training and communication</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Ensure employees understand purpose and function of energy control program</a:t>
            </a:r>
          </a:p>
          <a:p>
            <a:pPr marL="342900" marR="0" lvl="0" indent="-342900">
              <a:lnSpc>
                <a:spcPct val="115000"/>
              </a:lnSpc>
              <a:spcBef>
                <a:spcPts val="0"/>
              </a:spcBef>
              <a:spcAft>
                <a:spcPts val="100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Ensure employees acquire skills required for safe application, usage, removal of energy controls</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Employee Training Requirements</a:t>
            </a:r>
            <a:endParaRPr lang="en-US" sz="2000" dirty="0">
              <a:solidFill>
                <a:schemeClr val="bg1"/>
              </a:solidFill>
              <a:ea typeface="Calibri" panose="020F0502020204030204" pitchFamily="34" charset="0"/>
              <a:cs typeface="Times New Roman" panose="02020603050405020304" pitchFamily="18" charset="0"/>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Authorized employee: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Recognition of hazardous energy sources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Type and amount of energy in workplace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Methods and means for energy isolation</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Affected employee: </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Purpose and use of procedure</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Other employees in area:</a:t>
            </a:r>
          </a:p>
          <a:p>
            <a:pPr marL="800100" lvl="1" indent="-342900">
              <a:lnSpc>
                <a:spcPct val="115000"/>
              </a:lnSpc>
              <a:spcAft>
                <a:spcPts val="1000"/>
              </a:spcAft>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Procedure and prohibition on restarting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419600"/>
            <a:ext cx="4038600" cy="1985962"/>
          </a:xfrm>
          <a:prstGeom prst="rect">
            <a:avLst/>
          </a:prstGeom>
        </p:spPr>
      </p:pic>
    </p:spTree>
    <p:extLst>
      <p:ext uri="{BB962C8B-B14F-4D97-AF65-F5344CB8AC3E}">
        <p14:creationId xmlns:p14="http://schemas.microsoft.com/office/powerpoint/2010/main" val="1078645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1000"/>
              </a:spcAft>
            </a:pPr>
            <a:r>
              <a:rPr lang="en-US" sz="2000" b="1" dirty="0">
                <a:solidFill>
                  <a:schemeClr val="bg1"/>
                </a:solidFill>
                <a:ea typeface="Calibri" panose="020F0502020204030204" pitchFamily="34" charset="0"/>
                <a:cs typeface="Times New Roman" panose="02020603050405020304" pitchFamily="18" charset="0"/>
              </a:rPr>
              <a:t>Train on limitations of tags</a:t>
            </a: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Warning devices do not provide physical restraint that a lock would</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Tag not to be removed without owner’s authorization, bypassed, ignored, defeated</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Must be legible / understandable to work</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Must withstand environmental conditions</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False sense of security </a:t>
            </a:r>
          </a:p>
          <a:p>
            <a:pPr marL="342900" marR="0" lvl="0" indent="-342900">
              <a:lnSpc>
                <a:spcPct val="115000"/>
              </a:lnSpc>
              <a:spcBef>
                <a:spcPts val="0"/>
              </a:spcBef>
              <a:spcAft>
                <a:spcPts val="100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Attach securely: avoid accidental removal</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250698"/>
            <a:ext cx="3072199" cy="205008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451" y="4263398"/>
            <a:ext cx="2971800" cy="2050088"/>
          </a:xfrm>
          <a:prstGeom prst="rect">
            <a:avLst/>
          </a:prstGeom>
        </p:spPr>
      </p:pic>
    </p:spTree>
    <p:extLst>
      <p:ext uri="{BB962C8B-B14F-4D97-AF65-F5344CB8AC3E}">
        <p14:creationId xmlns:p14="http://schemas.microsoft.com/office/powerpoint/2010/main" val="3900988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Employee Retraining</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For all authorized or affected employees when:</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Job assignment changes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Equipment or processes present new hazard</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Energy control procedure changes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Knowledge / use of program is inadequate</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Certify employee training up to date</a:t>
            </a:r>
          </a:p>
          <a:p>
            <a:pPr marL="914400" marR="0">
              <a:lnSpc>
                <a:spcPct val="115000"/>
              </a:lnSpc>
              <a:spcBef>
                <a:spcPts val="0"/>
              </a:spcBef>
              <a:spcAft>
                <a:spcPts val="1000"/>
              </a:spcAft>
            </a:pPr>
            <a:r>
              <a:rPr lang="en-IN"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US" sz="2000" b="1" dirty="0">
                <a:solidFill>
                  <a:schemeClr val="bg1"/>
                </a:solidFill>
              </a:rPr>
              <a:t>Energy Isolation</a:t>
            </a:r>
            <a:endParaRPr lang="en-US" sz="2000" dirty="0">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lvl="0" indent="-285750">
              <a:buSzPct val="105000"/>
              <a:buFont typeface="Wingdings 3" panose="05040102010807070707" pitchFamily="18" charset="2"/>
              <a:buChar char="p"/>
            </a:pPr>
            <a:r>
              <a:rPr lang="en-US" dirty="0"/>
              <a:t>Only the authorized employees performing the servicing or maintenance may apply lock out/tag out </a:t>
            </a:r>
          </a:p>
          <a:p>
            <a:r>
              <a:rPr lang="en-IN" dirty="0"/>
              <a:t> </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704" y="4863180"/>
            <a:ext cx="2590800" cy="153762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863180"/>
            <a:ext cx="2306430" cy="1537620"/>
          </a:xfrm>
          <a:prstGeom prst="rect">
            <a:avLst/>
          </a:prstGeom>
        </p:spPr>
      </p:pic>
    </p:spTree>
    <p:extLst>
      <p:ext uri="{BB962C8B-B14F-4D97-AF65-F5344CB8AC3E}">
        <p14:creationId xmlns:p14="http://schemas.microsoft.com/office/powerpoint/2010/main" val="1134582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Notification of Employees</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R="0" lvl="0">
              <a:lnSpc>
                <a:spcPct val="115000"/>
              </a:lnSpc>
              <a:spcBef>
                <a:spcPts val="0"/>
              </a:spcBef>
              <a:spcAft>
                <a:spcPts val="0"/>
              </a:spcAft>
            </a:pPr>
            <a:r>
              <a:rPr lang="en-US" dirty="0">
                <a:ea typeface="Calibri" panose="020F0502020204030204" pitchFamily="34" charset="0"/>
                <a:cs typeface="Times New Roman" panose="02020603050405020304" pitchFamily="18" charset="0"/>
              </a:rPr>
              <a:t>Affected employees must be notified </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By employer or authorized employee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Of application and removal of lock out and tag out devices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Before controls are applied</a:t>
            </a:r>
          </a:p>
          <a:p>
            <a:pPr marL="800100" lvl="1" indent="-342900">
              <a:lnSpc>
                <a:spcPct val="115000"/>
              </a:lnSpc>
              <a:spcAft>
                <a:spcPts val="1000"/>
              </a:spcAft>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After controls are removed</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spc="50" dirty="0">
                <a:ln w="0"/>
                <a:latin typeface="+mn-lt"/>
                <a:ea typeface="Calibri" panose="020F0502020204030204" pitchFamily="34" charset="0"/>
                <a:cs typeface="Times New Roman" panose="02020603050405020304" pitchFamily="18" charset="0"/>
              </a:rPr>
              <a:t>GENERAL REQUIREMENTS</a:t>
            </a:r>
            <a:endParaRPr lang="en-US" sz="3200" spc="50" dirty="0">
              <a:ln w="0"/>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3962400"/>
            <a:ext cx="3072134" cy="2390775"/>
          </a:xfrm>
          <a:prstGeom prst="rect">
            <a:avLst/>
          </a:prstGeom>
        </p:spPr>
      </p:pic>
    </p:spTree>
    <p:extLst>
      <p:ext uri="{BB962C8B-B14F-4D97-AF65-F5344CB8AC3E}">
        <p14:creationId xmlns:p14="http://schemas.microsoft.com/office/powerpoint/2010/main" val="2008503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Order of Operation for Application of Control</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Preparation for shutdown</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Equipment shutdown – orderly</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Equipment isolation </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lock out or tag out device application</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Stored energy relieved; continue while re-accumulating </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Verification of isolation</a:t>
            </a:r>
          </a:p>
          <a:p>
            <a:pPr marL="285750" indent="-285750">
              <a:lnSpc>
                <a:spcPct val="115000"/>
              </a:lnSpc>
              <a:spcAft>
                <a:spcPts val="1000"/>
              </a:spcAft>
              <a:buSzPct val="105000"/>
              <a:buFont typeface="Wingdings 3" panose="05040102010807070707" pitchFamily="18" charset="2"/>
              <a:buChar char="p"/>
            </a:pPr>
            <a:r>
              <a:rPr lang="en-US" dirty="0">
                <a:ea typeface="Calibri" panose="020F0502020204030204" pitchFamily="34" charset="0"/>
                <a:cs typeface="Arial" panose="020B0604020202020204" pitchFamily="34" charset="0"/>
              </a:rPr>
              <a:t>Test and return to “off” position</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n w="0"/>
                <a:latin typeface="+mn-lt"/>
                <a:ea typeface="SimHei" panose="02010609060101010101" pitchFamily="49" charset="-122"/>
              </a:rPr>
              <a:t>APPLICATION OF CONTROL</a:t>
            </a:r>
            <a:endParaRPr lang="en-US" sz="3200" dirty="0">
              <a:ln w="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3607676"/>
            <a:ext cx="3581400" cy="2716924"/>
          </a:xfrm>
          <a:prstGeom prst="rect">
            <a:avLst/>
          </a:prstGeom>
        </p:spPr>
      </p:pic>
    </p:spTree>
    <p:extLst>
      <p:ext uri="{BB962C8B-B14F-4D97-AF65-F5344CB8AC3E}">
        <p14:creationId xmlns:p14="http://schemas.microsoft.com/office/powerpoint/2010/main" val="2649045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pPr>
            <a:r>
              <a:rPr lang="en-US" sz="2000" b="1" dirty="0">
                <a:solidFill>
                  <a:schemeClr val="bg1"/>
                </a:solidFill>
                <a:ea typeface="Calibri" panose="020F0502020204030204" pitchFamily="34" charset="0"/>
                <a:cs typeface="Times New Roman" panose="02020603050405020304" pitchFamily="18" charset="0"/>
              </a:rPr>
              <a:t>Release from lock out/Tag out</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Before lock out or tag out devices removed and energy restored, ensure:</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Machine or equipment:</a:t>
            </a:r>
          </a:p>
          <a:p>
            <a:pPr marL="742950" lvl="1" indent="-28575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Inspect area; remove nonessential items</a:t>
            </a:r>
          </a:p>
          <a:p>
            <a:pPr marL="742950" lvl="1" indent="-28575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Ensure equipment components intact</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Employees: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Ensure all employees safe or removed</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Before restart, notify affected employees of removal</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Each lock out/tag out device removed by employee who applied the device</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If not available, removed under employer direction</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from energy control program must be in use!</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Verify that applying employee is not at facility</a:t>
            </a:r>
          </a:p>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Make all reasonable efforts to contact/notify</a:t>
            </a:r>
          </a:p>
          <a:p>
            <a:pPr marL="285750" indent="-285750">
              <a:lnSpc>
                <a:spcPct val="115000"/>
              </a:lnSpc>
              <a:spcAft>
                <a:spcPts val="100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Ensure authorized employee knows of removal before resuming work at facility</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n w="0"/>
                <a:latin typeface="+mn-lt"/>
                <a:ea typeface="SimHei" panose="02010609060101010101" pitchFamily="49" charset="-122"/>
              </a:rPr>
              <a:t>APPLICATION OF CONTROL</a:t>
            </a:r>
            <a:endParaRPr lang="en-US" sz="3200" dirty="0">
              <a:ln w="0"/>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4499" y="2408238"/>
            <a:ext cx="2096621" cy="1757362"/>
          </a:xfrm>
          <a:prstGeom prst="rect">
            <a:avLst/>
          </a:prstGeom>
        </p:spPr>
      </p:pic>
    </p:spTree>
    <p:extLst>
      <p:ext uri="{BB962C8B-B14F-4D97-AF65-F5344CB8AC3E}">
        <p14:creationId xmlns:p14="http://schemas.microsoft.com/office/powerpoint/2010/main" val="716154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0" lvl="3">
              <a:lnSpc>
                <a:spcPct val="115000"/>
              </a:lnSpc>
            </a:pPr>
            <a:r>
              <a:rPr lang="en-IN" sz="2000" b="1" dirty="0">
                <a:solidFill>
                  <a:schemeClr val="bg1"/>
                </a:solidFill>
                <a:ea typeface="Calibri" panose="020F0502020204030204" pitchFamily="34" charset="0"/>
                <a:cs typeface="Times New Roman" panose="02020603050405020304" pitchFamily="18" charset="0"/>
              </a:rPr>
              <a:t>Testing and Positioning </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Temporary removal of lock out/tag out devices for testing/positioning:</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Clear tools and materials</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Remove employees from equipment area</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Remove lock out/tag out devices </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Energize and test or position</a:t>
            </a:r>
          </a:p>
          <a:p>
            <a:pPr marL="800100" lvl="1" indent="-342900">
              <a:lnSpc>
                <a:spcPct val="115000"/>
              </a:lnSpc>
              <a:spcAft>
                <a:spcPts val="1000"/>
              </a:spcAft>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De-energize systems and reapply energy control measures to continue servicing</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atin typeface="+mn-lt"/>
              </a:rPr>
              <a:t>ADDITIONAL REQUIREMENT</a:t>
            </a:r>
            <a:endParaRPr lang="en-US" sz="3200" dirty="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962400"/>
            <a:ext cx="2209800" cy="2444469"/>
          </a:xfrm>
          <a:prstGeom prst="rect">
            <a:avLst/>
          </a:prstGeom>
        </p:spPr>
      </p:pic>
      <p:pic>
        <p:nvPicPr>
          <p:cNvPr id="2050" name="Picture 2" descr="Image result for Testing and Positioning l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962400"/>
            <a:ext cx="2514600" cy="244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38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L="0" lvl="3">
              <a:lnSpc>
                <a:spcPct val="115000"/>
              </a:lnSpc>
              <a:spcAft>
                <a:spcPts val="1000"/>
              </a:spcAft>
            </a:pPr>
            <a:r>
              <a:rPr lang="en-US" sz="2000" b="1" dirty="0">
                <a:solidFill>
                  <a:schemeClr val="bg1"/>
                </a:solidFill>
                <a:ea typeface="Calibri" panose="020F0502020204030204" pitchFamily="34" charset="0"/>
                <a:cs typeface="Times New Roman" panose="02020603050405020304" pitchFamily="18" charset="0"/>
              </a:rPr>
              <a:t>Outside Personnel</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ct val="115000"/>
              </a:lnSpc>
              <a:spcAft>
                <a:spcPts val="100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Contractors and other outside personnel:</a:t>
            </a:r>
          </a:p>
          <a:p>
            <a:pPr marL="800100" lvl="1" indent="-342900">
              <a:lnSpc>
                <a:spcPct val="115000"/>
              </a:lnSpc>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On-site employer and outside employer inform each other of lock out/tag out procedures</a:t>
            </a:r>
          </a:p>
          <a:p>
            <a:pPr marL="800100" lvl="1" indent="-342900">
              <a:lnSpc>
                <a:spcPct val="115000"/>
              </a:lnSpc>
              <a:spcAft>
                <a:spcPts val="1000"/>
              </a:spcAft>
              <a:buSzPct val="105000"/>
              <a:buFont typeface="Wingdings 3" panose="05040102010807070707" pitchFamily="18" charset="2"/>
              <a:buChar char=""/>
            </a:pPr>
            <a:r>
              <a:rPr lang="en-US" dirty="0">
                <a:ea typeface="Calibri" panose="020F0502020204030204" pitchFamily="34" charset="0"/>
                <a:cs typeface="Times New Roman" panose="02020603050405020304" pitchFamily="18" charset="0"/>
              </a:rPr>
              <a:t>On-site employer complies with outside employer’s energy control program</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atin typeface="+mn-lt"/>
              </a:rPr>
              <a:t>ADDITIONAL REQUIREMENT</a:t>
            </a:r>
            <a:endParaRPr lang="en-US" sz="3200" dirty="0">
              <a:latin typeface="+mn-lt"/>
            </a:endParaRPr>
          </a:p>
        </p:txBody>
      </p:sp>
      <p:pic>
        <p:nvPicPr>
          <p:cNvPr id="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191000"/>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3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2"/>
          <p:cNvSpPr>
            <a:spLocks noChangeArrowheads="1"/>
          </p:cNvSpPr>
          <p:nvPr/>
        </p:nvSpPr>
        <p:spPr bwMode="gray">
          <a:xfrm>
            <a:off x="323849" y="1555749"/>
            <a:ext cx="487363" cy="776289"/>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3200" b="1" noProof="1">
                <a:solidFill>
                  <a:schemeClr val="bg1"/>
                </a:solidFill>
              </a:rPr>
              <a:t>1</a:t>
            </a:r>
            <a:endParaRPr lang="en-IN" altLang="en-US" sz="3200" b="1" noProof="1">
              <a:solidFill>
                <a:schemeClr val="bg1"/>
              </a:solidFill>
            </a:endParaRPr>
          </a:p>
        </p:txBody>
      </p:sp>
      <p:sp>
        <p:nvSpPr>
          <p:cNvPr id="16389" name="Rectangle 73"/>
          <p:cNvSpPr>
            <a:spLocks noChangeArrowheads="1"/>
          </p:cNvSpPr>
          <p:nvPr/>
        </p:nvSpPr>
        <p:spPr bwMode="gray">
          <a:xfrm>
            <a:off x="990601" y="1555750"/>
            <a:ext cx="7829549" cy="7762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US" sz="2000" dirty="0"/>
              <a:t>Introduction</a:t>
            </a:r>
          </a:p>
        </p:txBody>
      </p:sp>
      <p:sp>
        <p:nvSpPr>
          <p:cNvPr id="16390" name="Rectangle 74"/>
          <p:cNvSpPr>
            <a:spLocks noChangeArrowheads="1"/>
          </p:cNvSpPr>
          <p:nvPr/>
        </p:nvSpPr>
        <p:spPr bwMode="gray">
          <a:xfrm>
            <a:off x="323849" y="2500313"/>
            <a:ext cx="487363" cy="7762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3200" b="1" noProof="1">
                <a:solidFill>
                  <a:schemeClr val="bg1"/>
                </a:solidFill>
              </a:rPr>
              <a:t>2</a:t>
            </a:r>
            <a:endParaRPr lang="en-IN" altLang="en-US" sz="3200" b="1" noProof="1">
              <a:solidFill>
                <a:schemeClr val="bg1"/>
              </a:solidFill>
            </a:endParaRPr>
          </a:p>
        </p:txBody>
      </p:sp>
      <p:sp>
        <p:nvSpPr>
          <p:cNvPr id="16391" name="Rectangle 75"/>
          <p:cNvSpPr>
            <a:spLocks noChangeArrowheads="1"/>
          </p:cNvSpPr>
          <p:nvPr/>
        </p:nvSpPr>
        <p:spPr bwMode="gray">
          <a:xfrm>
            <a:off x="990601" y="2500314"/>
            <a:ext cx="7829549" cy="776286"/>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ea typeface="Calibri" panose="020F0502020204030204" pitchFamily="34" charset="0"/>
                <a:cs typeface="Times New Roman" panose="02020603050405020304" pitchFamily="18" charset="0"/>
              </a:rPr>
              <a:t>Definition</a:t>
            </a:r>
            <a:endParaRPr lang="en-IN" altLang="en-US" sz="2000" noProof="1"/>
          </a:p>
        </p:txBody>
      </p:sp>
      <p:sp>
        <p:nvSpPr>
          <p:cNvPr id="16392" name="Rectangle 76"/>
          <p:cNvSpPr>
            <a:spLocks noChangeArrowheads="1"/>
          </p:cNvSpPr>
          <p:nvPr/>
        </p:nvSpPr>
        <p:spPr bwMode="gray">
          <a:xfrm>
            <a:off x="311148" y="3429000"/>
            <a:ext cx="500063" cy="776289"/>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3200" b="1" noProof="1">
                <a:solidFill>
                  <a:schemeClr val="bg1"/>
                </a:solidFill>
              </a:rPr>
              <a:t>3</a:t>
            </a:r>
            <a:endParaRPr lang="en-IN" altLang="en-US" sz="3200" b="1" noProof="1">
              <a:solidFill>
                <a:schemeClr val="bg1"/>
              </a:solidFill>
            </a:endParaRPr>
          </a:p>
        </p:txBody>
      </p:sp>
      <p:sp>
        <p:nvSpPr>
          <p:cNvPr id="16393" name="Rectangle 77"/>
          <p:cNvSpPr>
            <a:spLocks noChangeArrowheads="1"/>
          </p:cNvSpPr>
          <p:nvPr/>
        </p:nvSpPr>
        <p:spPr bwMode="gray">
          <a:xfrm>
            <a:off x="990602" y="3429001"/>
            <a:ext cx="7829548" cy="7762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spc="50" dirty="0">
                <a:ln w="0"/>
                <a:ea typeface="Calibri" panose="020F0502020204030204" pitchFamily="34" charset="0"/>
                <a:cs typeface="Times New Roman" panose="02020603050405020304" pitchFamily="18" charset="0"/>
              </a:rPr>
              <a:t>General requirements</a:t>
            </a:r>
            <a:endParaRPr lang="en-US" sz="2000" spc="50" dirty="0">
              <a:ln w="0"/>
            </a:endParaRPr>
          </a:p>
        </p:txBody>
      </p:sp>
      <p:sp>
        <p:nvSpPr>
          <p:cNvPr id="16394" name="Rectangle 78"/>
          <p:cNvSpPr>
            <a:spLocks noChangeArrowheads="1"/>
          </p:cNvSpPr>
          <p:nvPr/>
        </p:nvSpPr>
        <p:spPr bwMode="gray">
          <a:xfrm>
            <a:off x="311148" y="4398962"/>
            <a:ext cx="487363" cy="7762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3200" b="1" noProof="1">
                <a:solidFill>
                  <a:schemeClr val="bg1"/>
                </a:solidFill>
              </a:rPr>
              <a:t>4</a:t>
            </a:r>
            <a:endParaRPr lang="en-IN" altLang="en-US" sz="3200" b="1" noProof="1">
              <a:solidFill>
                <a:schemeClr val="bg1"/>
              </a:solidFill>
            </a:endParaRPr>
          </a:p>
        </p:txBody>
      </p:sp>
      <p:sp>
        <p:nvSpPr>
          <p:cNvPr id="16395" name="Rectangle 79"/>
          <p:cNvSpPr>
            <a:spLocks noChangeArrowheads="1"/>
          </p:cNvSpPr>
          <p:nvPr/>
        </p:nvSpPr>
        <p:spPr bwMode="gray">
          <a:xfrm>
            <a:off x="977902" y="4398963"/>
            <a:ext cx="7842248" cy="776286"/>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ln w="0"/>
                <a:ea typeface="SimHei" panose="02010609060101010101" pitchFamily="49" charset="-122"/>
              </a:rPr>
              <a:t>Application of control</a:t>
            </a:r>
            <a:endParaRPr lang="en-US" sz="2000" dirty="0">
              <a:ln w="0"/>
            </a:endParaRPr>
          </a:p>
        </p:txBody>
      </p:sp>
      <p:sp>
        <p:nvSpPr>
          <p:cNvPr id="16396" name="Rectangle 80"/>
          <p:cNvSpPr>
            <a:spLocks noChangeArrowheads="1"/>
          </p:cNvSpPr>
          <p:nvPr/>
        </p:nvSpPr>
        <p:spPr bwMode="gray">
          <a:xfrm>
            <a:off x="311148" y="5319713"/>
            <a:ext cx="487363" cy="776287"/>
          </a:xfrm>
          <a:prstGeom prst="rect">
            <a:avLst/>
          </a:prstGeom>
          <a:solidFill>
            <a:srgbClr val="3399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solidFill>
                  <a:schemeClr val="bg1"/>
                </a:solidFill>
              </a:rPr>
              <a:t>5</a:t>
            </a:r>
          </a:p>
        </p:txBody>
      </p:sp>
      <p:sp>
        <p:nvSpPr>
          <p:cNvPr id="16397" name="Rectangle 81"/>
          <p:cNvSpPr>
            <a:spLocks noChangeArrowheads="1"/>
          </p:cNvSpPr>
          <p:nvPr/>
        </p:nvSpPr>
        <p:spPr bwMode="gray">
          <a:xfrm>
            <a:off x="977902" y="5319713"/>
            <a:ext cx="7854947" cy="7762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lvl="0"/>
            <a:r>
              <a:rPr lang="en-IN" sz="2000" dirty="0"/>
              <a:t>Additional requirement</a:t>
            </a:r>
            <a:endParaRPr lang="en-US" sz="2000" dirty="0"/>
          </a:p>
        </p:txBody>
      </p:sp>
      <p:sp>
        <p:nvSpPr>
          <p:cNvPr id="31" name="Rectangle 2"/>
          <p:cNvSpPr>
            <a:spLocks noGrp="1" noChangeArrowheads="1"/>
          </p:cNvSpPr>
          <p:nvPr>
            <p:ph type="title"/>
          </p:nvPr>
        </p:nvSpPr>
        <p:spPr>
          <a:xfrm>
            <a:off x="444500" y="660400"/>
            <a:ext cx="8229600" cy="635000"/>
          </a:xfrm>
        </p:spPr>
        <p:txBody>
          <a:bodyPr>
            <a:normAutofit/>
          </a:bodyPr>
          <a:lstStyle/>
          <a:p>
            <a:pPr eaLnBrk="1" hangingPunct="1"/>
            <a:r>
              <a:rPr lang="en-IN" altLang="en-US" sz="3200" noProof="1">
                <a:latin typeface="+mn-lt"/>
              </a:rPr>
              <a:t>AGENDA</a:t>
            </a:r>
          </a:p>
        </p:txBody>
      </p:sp>
    </p:spTree>
    <p:extLst>
      <p:ext uri="{BB962C8B-B14F-4D97-AF65-F5344CB8AC3E}">
        <p14:creationId xmlns:p14="http://schemas.microsoft.com/office/powerpoint/2010/main" val="35046795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US" sz="2000" b="1" dirty="0">
                <a:solidFill>
                  <a:schemeClr val="bg1"/>
                </a:solidFill>
              </a:rPr>
              <a:t>Group lock out or Tag out</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Procedure must provide protection equivalent to personal lock out/tag out device</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Primary responsibility is vested in an authorized employee for a set number of employees working under the protection of a group lock out or tag out device (such as an operations lock);</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When more than one crew, craft, department, etc. is involved:</a:t>
            </a:r>
          </a:p>
          <a:p>
            <a:pPr marL="742950" marR="0" lvl="1" indent="-285750">
              <a:lnSpc>
                <a:spcPct val="115000"/>
              </a:lnSpc>
              <a:spcBef>
                <a:spcPts val="0"/>
              </a:spcBef>
              <a:spcAft>
                <a:spcPts val="0"/>
              </a:spcAft>
              <a:buSzPct val="105000"/>
              <a:buFont typeface="Wingdings 3" panose="05040102010807070707" pitchFamily="18" charset="2"/>
              <a:buChar char=""/>
            </a:pPr>
            <a:r>
              <a:rPr lang="en-US" dirty="0">
                <a:ea typeface="Calibri" panose="020F0502020204030204" pitchFamily="34" charset="0"/>
                <a:cs typeface="Arial" panose="020B0604020202020204" pitchFamily="34" charset="0"/>
              </a:rPr>
              <a:t>Designated authorized employee takes lock out/tag out control responsibility</a:t>
            </a:r>
          </a:p>
          <a:p>
            <a:pPr marL="742950" marR="0" lvl="1" indent="-285750">
              <a:lnSpc>
                <a:spcPct val="115000"/>
              </a:lnSpc>
              <a:spcBef>
                <a:spcPts val="0"/>
              </a:spcBef>
              <a:spcAft>
                <a:spcPts val="0"/>
              </a:spcAft>
              <a:buSzPct val="105000"/>
              <a:buFont typeface="Wingdings 3" panose="05040102010807070707" pitchFamily="18" charset="2"/>
              <a:buChar char=""/>
            </a:pPr>
            <a:r>
              <a:rPr lang="en-US" dirty="0">
                <a:ea typeface="Calibri" panose="020F0502020204030204" pitchFamily="34" charset="0"/>
                <a:cs typeface="Arial" panose="020B0604020202020204" pitchFamily="34" charset="0"/>
              </a:rPr>
              <a:t>Coordinates affected work forces</a:t>
            </a:r>
          </a:p>
          <a:p>
            <a:pPr marL="742950" marR="0" lvl="1" indent="-285750">
              <a:lnSpc>
                <a:spcPct val="115000"/>
              </a:lnSpc>
              <a:spcBef>
                <a:spcPts val="0"/>
              </a:spcBef>
              <a:spcAft>
                <a:spcPts val="0"/>
              </a:spcAft>
              <a:buSzPct val="105000"/>
              <a:buFont typeface="Wingdings 3" panose="05040102010807070707" pitchFamily="18" charset="2"/>
              <a:buChar char=""/>
            </a:pPr>
            <a:r>
              <a:rPr lang="en-US" dirty="0">
                <a:ea typeface="Calibri" panose="020F0502020204030204" pitchFamily="34" charset="0"/>
                <a:cs typeface="Arial" panose="020B0604020202020204" pitchFamily="34" charset="0"/>
              </a:rPr>
              <a:t>Ensures continuity of protection</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Each authorized employee affixes personal lock out/tag out device to group lock out device when beginning work</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Each removes personal device when stopping work on this equipment</a:t>
            </a:r>
          </a:p>
          <a:p>
            <a:pPr marL="457200" marR="0">
              <a:lnSpc>
                <a:spcPct val="115000"/>
              </a:lnSpc>
              <a:spcBef>
                <a:spcPts val="0"/>
              </a:spcBef>
              <a:spcAft>
                <a:spcPts val="1000"/>
              </a:spcAft>
              <a:buSzPct val="105000"/>
            </a:pP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atin typeface="+mn-lt"/>
              </a:rPr>
              <a:t>ADDITIONAL REQUIREMENT</a:t>
            </a:r>
            <a:endParaRPr lang="en-US" sz="3200" dirty="0">
              <a:latin typeface="+mn-lt"/>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5799" y="5105400"/>
            <a:ext cx="2869921" cy="1257300"/>
          </a:xfrm>
          <a:prstGeom prst="rect">
            <a:avLst/>
          </a:prstGeom>
        </p:spPr>
      </p:pic>
    </p:spTree>
    <p:extLst>
      <p:ext uri="{BB962C8B-B14F-4D97-AF65-F5344CB8AC3E}">
        <p14:creationId xmlns:p14="http://schemas.microsoft.com/office/powerpoint/2010/main" val="2496440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pPr>
            <a:r>
              <a:rPr lang="en-US" sz="2000" b="1" dirty="0">
                <a:solidFill>
                  <a:schemeClr val="bg1"/>
                </a:solidFill>
                <a:ea typeface="Calibri" panose="020F0502020204030204" pitchFamily="34" charset="0"/>
                <a:cs typeface="Times New Roman" panose="02020603050405020304" pitchFamily="18" charset="0"/>
              </a:rPr>
              <a:t>Shift or Personnel Changes</a:t>
            </a:r>
            <a:endParaRPr lang="en-US" sz="2000" dirty="0">
              <a:solidFill>
                <a:schemeClr val="bg1"/>
              </a:solidFill>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Specific procedures in energy control plan</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Ensure continuity of lock out/tag out protection</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Orderly transfer of lock out/tag out device protection between shifts</a:t>
            </a:r>
          </a:p>
          <a:p>
            <a:pPr marL="342900" marR="0" lvl="0" indent="-342900">
              <a:lnSpc>
                <a:spcPct val="115000"/>
              </a:lnSpc>
              <a:spcBef>
                <a:spcPts val="0"/>
              </a:spcBef>
              <a:spcAft>
                <a:spcPts val="0"/>
              </a:spcAft>
              <a:buSzPct val="105000"/>
              <a:buFont typeface="Wingdings 3" panose="05040102010807070707" pitchFamily="18" charset="2"/>
              <a:buChar char="p"/>
            </a:pPr>
            <a:r>
              <a:rPr lang="en-US" dirty="0">
                <a:ea typeface="Calibri" panose="020F0502020204030204" pitchFamily="34" charset="0"/>
                <a:cs typeface="Times New Roman" panose="02020603050405020304" pitchFamily="18" charset="0"/>
              </a:rPr>
              <a:t>Minimize exposure to hazards from unexpected </a:t>
            </a:r>
            <a:r>
              <a:rPr lang="en-US" dirty="0" err="1">
                <a:ea typeface="Calibri" panose="020F0502020204030204" pitchFamily="34" charset="0"/>
                <a:cs typeface="Times New Roman" panose="02020603050405020304" pitchFamily="18" charset="0"/>
              </a:rPr>
              <a:t>energization</a:t>
            </a:r>
            <a:r>
              <a:rPr lang="en-US" dirty="0">
                <a:ea typeface="Calibri" panose="020F0502020204030204" pitchFamily="34" charset="0"/>
                <a:cs typeface="Times New Roman" panose="02020603050405020304" pitchFamily="18" charset="0"/>
              </a:rPr>
              <a:t> or release</a:t>
            </a: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IN" sz="3200" dirty="0">
                <a:latin typeface="+mn-lt"/>
              </a:rPr>
              <a:t>ADDITIONAL REQUIREMENT</a:t>
            </a:r>
            <a:endParaRPr lang="en-US" sz="3200" dirty="0">
              <a:latin typeface="+mn-lt"/>
            </a:endParaRPr>
          </a:p>
        </p:txBody>
      </p:sp>
      <p:pic>
        <p:nvPicPr>
          <p:cNvPr id="7" name="Picture 6"/>
          <p:cNvPicPr>
            <a:picLocks noChangeAspect="1"/>
          </p:cNvPicPr>
          <p:nvPr/>
        </p:nvPicPr>
        <p:blipFill rotWithShape="1">
          <a:blip r:embed="rId3" cstate="print">
            <a:clrChange>
              <a:clrFrom>
                <a:srgbClr val="FFFDFE"/>
              </a:clrFrom>
              <a:clrTo>
                <a:srgbClr val="FFFDFE">
                  <a:alpha val="0"/>
                </a:srgbClr>
              </a:clrTo>
            </a:clrChange>
            <a:extLst>
              <a:ext uri="{28A0092B-C50C-407E-A947-70E740481C1C}">
                <a14:useLocalDpi xmlns:a14="http://schemas.microsoft.com/office/drawing/2010/main" val="0"/>
              </a:ext>
            </a:extLst>
          </a:blip>
          <a:srcRect t="4283" r="2381" b="15954"/>
          <a:stretch/>
        </p:blipFill>
        <p:spPr>
          <a:xfrm>
            <a:off x="5943600" y="3858322"/>
            <a:ext cx="2895600" cy="2542478"/>
          </a:xfrm>
          <a:prstGeom prst="rect">
            <a:avLst/>
          </a:prstGeom>
        </p:spPr>
      </p:pic>
    </p:spTree>
    <p:extLst>
      <p:ext uri="{BB962C8B-B14F-4D97-AF65-F5344CB8AC3E}">
        <p14:creationId xmlns:p14="http://schemas.microsoft.com/office/powerpoint/2010/main" val="3703446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Lock out-tag out (LOTO) or lock and tag </a:t>
            </a:r>
            <a:endParaRPr lang="en-IN" sz="2000" b="1" noProof="1">
              <a:solidFill>
                <a:schemeClr val="bg1"/>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R="0" lvl="0">
              <a:lnSpc>
                <a:spcPct val="115000"/>
              </a:lnSpc>
              <a:spcBef>
                <a:spcPts val="0"/>
              </a:spcBef>
              <a:spcAft>
                <a:spcPts val="1000"/>
              </a:spcAft>
            </a:pPr>
            <a:r>
              <a:rPr lang="en-IN" dirty="0">
                <a:ea typeface="Calibri" panose="020F0502020204030204" pitchFamily="34" charset="0"/>
                <a:cs typeface="Times New Roman" panose="02020603050405020304" pitchFamily="18" charset="0"/>
              </a:rPr>
              <a:t>A safety procedure which is used in industry to ensure that dangerous machines are properly shut off and not able to be started up again prior to the</a:t>
            </a:r>
            <a:r>
              <a:rPr lang="en-IN" dirty="0">
                <a:solidFill>
                  <a:srgbClr val="222222"/>
                </a:solidFill>
                <a:ea typeface="Calibri" panose="020F0502020204030204" pitchFamily="34" charset="0"/>
                <a:cs typeface="Times New Roman" panose="02020603050405020304" pitchFamily="18" charset="0"/>
              </a:rPr>
              <a:t> completion of maintenance or servicing work.</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latin typeface="+mn-lt"/>
              </a:rPr>
              <a:t>INTRODUCTION</a:t>
            </a:r>
          </a:p>
        </p:txBody>
      </p:sp>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2893400"/>
            <a:ext cx="1044744" cy="878499"/>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75594" y="3771899"/>
            <a:ext cx="2519615" cy="293370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70" y="3771899"/>
            <a:ext cx="3180314" cy="270510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00" y="3771900"/>
            <a:ext cx="2304173" cy="2705100"/>
          </a:xfrm>
          <a:prstGeom prst="rect">
            <a:avLst/>
          </a:prstGeom>
        </p:spPr>
      </p:pic>
    </p:spTree>
    <p:extLst>
      <p:ext uri="{BB962C8B-B14F-4D97-AF65-F5344CB8AC3E}">
        <p14:creationId xmlns:p14="http://schemas.microsoft.com/office/powerpoint/2010/main" val="151052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a:solidFill>
                  <a:schemeClr val="bg1"/>
                </a:solidFill>
                <a:ea typeface="Calibri" panose="020F0502020204030204" pitchFamily="34" charset="0"/>
                <a:cs typeface="Times New Roman" panose="02020603050405020304" pitchFamily="18" charset="0"/>
              </a:rPr>
              <a:t>Affected employee</a:t>
            </a:r>
            <a:endParaRPr lang="en-IN" sz="2000" b="1" noProof="1">
              <a:solidFill>
                <a:schemeClr val="bg1"/>
              </a:solidFill>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SzPct val="105000"/>
              <a:buFont typeface="Wingdings 3" panose="05040102010807070707" pitchFamily="18" charset="2"/>
              <a:buChar char="p"/>
            </a:pPr>
            <a:r>
              <a:rPr lang="en-US" dirty="0"/>
              <a:t>Affected employees and all other employees are required to recognize when energy control procedures are being used, understand the purpose of the procedure, and understand the critical importance of not attempting to start up or use equipment that has been locked out or tagged out.</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rPr>
              <a:t>Authorized employee</a:t>
            </a:r>
            <a:endParaRPr lang="en-IN" sz="2000" b="1" noProof="1">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US" dirty="0"/>
              <a:t>The lockout/</a:t>
            </a:r>
            <a:r>
              <a:rPr lang="en-US" dirty="0" err="1"/>
              <a:t>tagout</a:t>
            </a:r>
            <a:r>
              <a:rPr lang="en-US" dirty="0"/>
              <a:t> standard requires that before the machine or equipment is turned off, the authorized employee must be knowledgeable of the following:</a:t>
            </a:r>
          </a:p>
          <a:p>
            <a:pPr marL="742950" lvl="1" indent="-285750">
              <a:buSzPct val="105000"/>
              <a:buFont typeface="Wingdings 3" panose="05040102010807070707" pitchFamily="18" charset="2"/>
              <a:buChar char=""/>
            </a:pPr>
            <a:r>
              <a:rPr lang="en-US" dirty="0"/>
              <a:t>Recognition of applicable hazardous energy sources.</a:t>
            </a:r>
          </a:p>
          <a:p>
            <a:pPr marL="742950" lvl="1" indent="-285750">
              <a:buSzPct val="105000"/>
              <a:buFont typeface="Wingdings 3" panose="05040102010807070707" pitchFamily="18" charset="2"/>
              <a:buChar char=""/>
            </a:pPr>
            <a:r>
              <a:rPr lang="en-US" dirty="0"/>
              <a:t>Details about the type and magnitude of the hazardous energy sources present in the work area.</a:t>
            </a:r>
          </a:p>
          <a:p>
            <a:pPr marL="742950" lvl="1" indent="-285750">
              <a:buSzPct val="105000"/>
              <a:buFont typeface="Wingdings 3" panose="05040102010807070707" pitchFamily="18" charset="2"/>
              <a:buChar char=""/>
            </a:pPr>
            <a:r>
              <a:rPr lang="en-US" dirty="0"/>
              <a:t>The methods and means necessary to isolate and control hazardous energy sources.</a:t>
            </a:r>
          </a:p>
        </p:txBody>
      </p:sp>
      <p:pic>
        <p:nvPicPr>
          <p:cNvPr id="15" name="Picture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86600" y="5354994"/>
            <a:ext cx="1839176" cy="1045806"/>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3637"/>
          <a:stretch/>
        </p:blipFill>
        <p:spPr>
          <a:xfrm>
            <a:off x="3073399" y="5146350"/>
            <a:ext cx="1346202" cy="1254450"/>
          </a:xfrm>
          <a:prstGeom prst="rect">
            <a:avLst/>
          </a:prstGeom>
        </p:spPr>
      </p:pic>
    </p:spTree>
    <p:extLst>
      <p:ext uri="{BB962C8B-B14F-4D97-AF65-F5344CB8AC3E}">
        <p14:creationId xmlns:p14="http://schemas.microsoft.com/office/powerpoint/2010/main" val="314612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Capable of being locked out</a:t>
            </a:r>
            <a:endParaRPr lang="en-IN" sz="2000" b="1" noProof="1">
              <a:solidFill>
                <a:schemeClr val="bg1"/>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An energy-isolating device will be considered to be capable of being locked out if either it is designed with a hasp or other attachment or integral part to which, or through which, a lock can be affixed, or if it has a locking mechanism built into it. </a:t>
            </a:r>
          </a:p>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Other energy-isolating devices will also be considered to be capable of being locked out if lock out can be achieved without the need to dismantle, rebuild, or replace the energy-isolating device or permanently alter its energy control capability.</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4058478"/>
            <a:ext cx="3416271" cy="22098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4058478"/>
            <a:ext cx="3280834" cy="2209800"/>
          </a:xfrm>
          <a:prstGeom prst="rect">
            <a:avLst/>
          </a:prstGeom>
        </p:spPr>
      </p:pic>
    </p:spTree>
    <p:extLst>
      <p:ext uri="{BB962C8B-B14F-4D97-AF65-F5344CB8AC3E}">
        <p14:creationId xmlns:p14="http://schemas.microsoft.com/office/powerpoint/2010/main" val="360141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1" y="1477962"/>
            <a:ext cx="872871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Energized</a:t>
            </a:r>
            <a:endParaRPr lang="en-IN" sz="2000" b="1" noProof="1">
              <a:solidFill>
                <a:schemeClr val="bg1"/>
              </a:solidFill>
            </a:endParaRPr>
          </a:p>
        </p:txBody>
      </p:sp>
      <p:sp>
        <p:nvSpPr>
          <p:cNvPr id="6" name="Rectangle 5"/>
          <p:cNvSpPr>
            <a:spLocks noChangeArrowheads="1"/>
          </p:cNvSpPr>
          <p:nvPr/>
        </p:nvSpPr>
        <p:spPr bwMode="gray">
          <a:xfrm>
            <a:off x="232410" y="1854200"/>
            <a:ext cx="872871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Connected to an energy source or containing residual or stored energy.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96" y="4121210"/>
            <a:ext cx="2418202" cy="221302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4108510"/>
            <a:ext cx="2418204" cy="22130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6798" y="4121210"/>
            <a:ext cx="2418204" cy="2213028"/>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5417"/>
          <a:stretch/>
        </p:blipFill>
        <p:spPr>
          <a:xfrm>
            <a:off x="3342701" y="2492435"/>
            <a:ext cx="2578100" cy="1628775"/>
          </a:xfrm>
          <a:prstGeom prst="rect">
            <a:avLst/>
          </a:prstGeom>
        </p:spPr>
      </p:pic>
    </p:spTree>
    <p:extLst>
      <p:ext uri="{BB962C8B-B14F-4D97-AF65-F5344CB8AC3E}">
        <p14:creationId xmlns:p14="http://schemas.microsoft.com/office/powerpoint/2010/main" val="1786441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Energy-isolating device</a:t>
            </a:r>
            <a:endParaRPr lang="en-IN" sz="2000" b="1" noProof="1">
              <a:solidFill>
                <a:schemeClr val="bg1"/>
              </a:solidFill>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mechanical device that physically prevents the transmission or release of energy, including, but not limited to, the following: a manually operated electrical circuit breaker; a disconnect switch; a manually operated switch by which the conductors and, in addition, no pole can be operated independently; a slide gate; a slip blind; a line valve; a block; and any similar device used to block or isolate energy. The term does not include a push button, selector switch, and other control circuit-type devices.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Energy source</a:t>
            </a:r>
            <a:endParaRPr lang="en-IN" sz="2000" b="1" noProof="1">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Any source of electrical, mechanical, hydraulic, pneumatic, chemical, thermal, or other energy. </a:t>
            </a:r>
            <a:endParaRPr lang="en-US"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8169" y="4648200"/>
            <a:ext cx="1838325" cy="17319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794" y="4648200"/>
            <a:ext cx="2265406" cy="1731962"/>
          </a:xfrm>
          <a:prstGeom prst="rect">
            <a:avLst/>
          </a:prstGeom>
        </p:spPr>
      </p:pic>
    </p:spTree>
    <p:extLst>
      <p:ext uri="{BB962C8B-B14F-4D97-AF65-F5344CB8AC3E}">
        <p14:creationId xmlns:p14="http://schemas.microsoft.com/office/powerpoint/2010/main" val="157888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gray">
          <a:xfrm>
            <a:off x="232410" y="1477962"/>
            <a:ext cx="4263389"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Hot tap</a:t>
            </a:r>
            <a:endParaRPr lang="en-IN" sz="2000" b="1" noProof="1">
              <a:solidFill>
                <a:schemeClr val="bg1"/>
              </a:solidFill>
            </a:endParaRPr>
          </a:p>
        </p:txBody>
      </p:sp>
      <p:sp>
        <p:nvSpPr>
          <p:cNvPr id="6" name="Rectangle 5"/>
          <p:cNvSpPr>
            <a:spLocks noChangeArrowheads="1"/>
          </p:cNvSpPr>
          <p:nvPr/>
        </p:nvSpPr>
        <p:spPr bwMode="gray">
          <a:xfrm>
            <a:off x="232410" y="1854200"/>
            <a:ext cx="4263390"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A procedure used in the repair, maintenance, and services activities, which involves welding on a piece of equipment (pipelines, vessels, or tanks) under pressure, in order to install connections or appurtenances. It is commonly used to replace or add sections of pipeline without the interruption of service for air, gas, water, steam, and petrochemical distribution systems. </a:t>
            </a:r>
            <a:endParaRPr lang="en-US" dirty="0">
              <a:ea typeface="Calibri" panose="020F0502020204030204" pitchFamily="34" charset="0"/>
              <a:cs typeface="Times New Roman" panose="02020603050405020304" pitchFamily="18" charset="0"/>
            </a:endParaRPr>
          </a:p>
        </p:txBody>
      </p:sp>
      <p:sp>
        <p:nvSpPr>
          <p:cNvPr id="8" name="Rectangle 2"/>
          <p:cNvSpPr txBox="1">
            <a:spLocks noChangeArrowheads="1"/>
          </p:cNvSpPr>
          <p:nvPr/>
        </p:nvSpPr>
        <p:spPr>
          <a:xfrm>
            <a:off x="444500" y="660400"/>
            <a:ext cx="8229600" cy="635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IN" sz="3200" dirty="0">
                <a:latin typeface="+mn-lt"/>
                <a:ea typeface="Calibri" panose="020F0502020204030204" pitchFamily="34" charset="0"/>
                <a:cs typeface="Times New Roman" panose="02020603050405020304" pitchFamily="18" charset="0"/>
              </a:rPr>
              <a:t>DEFINITION</a:t>
            </a:r>
            <a:endParaRPr lang="en-IN" altLang="en-US" sz="3200" noProof="1">
              <a:latin typeface="+mn-lt"/>
            </a:endParaRPr>
          </a:p>
        </p:txBody>
      </p:sp>
      <p:sp>
        <p:nvSpPr>
          <p:cNvPr id="12" name="Rectangle 2"/>
          <p:cNvSpPr>
            <a:spLocks noChangeArrowheads="1"/>
          </p:cNvSpPr>
          <p:nvPr/>
        </p:nvSpPr>
        <p:spPr bwMode="gray">
          <a:xfrm>
            <a:off x="4648201" y="1477962"/>
            <a:ext cx="4312920" cy="376238"/>
          </a:xfrm>
          <a:prstGeom prst="rect">
            <a:avLst/>
          </a:prstGeom>
          <a:solidFill>
            <a:srgbClr val="3399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ea typeface="Calibri" panose="020F0502020204030204" pitchFamily="34" charset="0"/>
                <a:cs typeface="Times New Roman" panose="02020603050405020304" pitchFamily="18" charset="0"/>
              </a:rPr>
              <a:t>Lock out</a:t>
            </a:r>
            <a:endParaRPr lang="en-IN" sz="2000" b="1" noProof="1">
              <a:solidFill>
                <a:schemeClr val="bg1"/>
              </a:solidFill>
            </a:endParaRPr>
          </a:p>
        </p:txBody>
      </p:sp>
      <p:sp>
        <p:nvSpPr>
          <p:cNvPr id="13" name="Rectangle 12"/>
          <p:cNvSpPr>
            <a:spLocks noChangeArrowheads="1"/>
          </p:cNvSpPr>
          <p:nvPr/>
        </p:nvSpPr>
        <p:spPr bwMode="gray">
          <a:xfrm>
            <a:off x="4648199" y="1854200"/>
            <a:ext cx="4312922" cy="46228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marR="0" lvl="0" indent="-285750">
              <a:lnSpc>
                <a:spcPct val="115000"/>
              </a:lnSpc>
              <a:spcBef>
                <a:spcPts val="0"/>
              </a:spcBef>
              <a:spcAft>
                <a:spcPts val="1000"/>
              </a:spcAft>
              <a:buSzPct val="105000"/>
              <a:buFont typeface="Wingdings 3" panose="05040102010807070707" pitchFamily="18" charset="2"/>
              <a:buChar char="p"/>
            </a:pPr>
            <a:r>
              <a:rPr lang="en-IN" dirty="0">
                <a:ea typeface="Calibri" panose="020F0502020204030204" pitchFamily="34" charset="0"/>
                <a:cs typeface="Times New Roman" panose="02020603050405020304" pitchFamily="18" charset="0"/>
              </a:rPr>
              <a:t>The placement of a lock out device on an energy-isolating device, in accordance with an established procedure, ensuring that the energy-isolating device and the equipment being controlled cannot be operated until the lock out device is removed. lock out device - A device that utilizes a positive means such as a lock, either key or combination type, to hold an energy-isolating device in a safe position and prevent the energizing of a machine or equipment.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9919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2.xml><?xml version="1.0" encoding="utf-8"?>
<ds:datastoreItem xmlns:ds="http://schemas.openxmlformats.org/officeDocument/2006/customXml" ds:itemID="{6F0180CB-08B1-436B-9799-0C76022FBD6C}">
  <ds:schemaRef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B6023AA3-3CEE-413F-91F8-322A2644F388"/>
    <ds:schemaRef ds:uri="http://purl.org/dc/elements/1.1/"/>
    <ds:schemaRef ds:uri="http://schemas.microsoft.com/office/2006/documentManagement/types"/>
    <ds:schemaRef ds:uri="0f0eb950-47b7-49a7-b2b9-b0c411c9c3b8"/>
    <ds:schemaRef ds:uri="http://schemas.microsoft.com/sharepoint/v3/field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ES-501_BG-001</Template>
  <TotalTime>3919</TotalTime>
  <Words>2106</Words>
  <Application>Microsoft Office PowerPoint</Application>
  <PresentationFormat>On-screen Show (4:3)</PresentationFormat>
  <Paragraphs>242</Paragraphs>
  <Slides>32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Stencil</vt:lpstr>
      <vt:lpstr>Webdings</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705</cp:revision>
  <cp:lastPrinted>2014-11-21T06:58:07Z</cp:lastPrinted>
  <dcterms:created xsi:type="dcterms:W3CDTF">2014-04-07T11:41:40Z</dcterms:created>
  <dcterms:modified xsi:type="dcterms:W3CDTF">2021-02-02T04:14:49Z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