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48"/>
  </p:notesMasterIdLst>
  <p:sldIdLst>
    <p:sldId id="256" r:id="rId6"/>
    <p:sldId id="300" r:id="rId7"/>
    <p:sldId id="305" r:id="rId8"/>
    <p:sldId id="302" r:id="rId9"/>
    <p:sldId id="306" r:id="rId10"/>
    <p:sldId id="307"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3" r:id="rId36"/>
    <p:sldId id="334" r:id="rId37"/>
    <p:sldId id="332" r:id="rId38"/>
    <p:sldId id="335" r:id="rId39"/>
    <p:sldId id="336" r:id="rId40"/>
    <p:sldId id="337" r:id="rId41"/>
    <p:sldId id="338" r:id="rId42"/>
    <p:sldId id="339" r:id="rId43"/>
    <p:sldId id="340" r:id="rId44"/>
    <p:sldId id="341" r:id="rId45"/>
    <p:sldId id="342" r:id="rId46"/>
    <p:sldId id="343"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BF7ED"/>
    <a:srgbClr val="006600"/>
    <a:srgbClr val="FFFFCC"/>
    <a:srgbClr val="FC7C97"/>
    <a:srgbClr val="3399FF"/>
    <a:srgbClr val="FF66CC"/>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60"/>
  </p:normalViewPr>
  <p:slideViewPr>
    <p:cSldViewPr>
      <p:cViewPr varScale="1">
        <p:scale>
          <a:sx n="62" d="100"/>
          <a:sy n="62" d="100"/>
        </p:scale>
        <p:origin x="72"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528DC74A-3E3B-4B4D-9339-6D6AAB4C9BBC}" type="slidenum">
              <a:rPr altLang="en-US"/>
              <a:pPr/>
              <a:t>3</a:t>
            </a:fld>
            <a:endParaRPr lang="en-IN" altLang="en-US"/>
          </a:p>
        </p:txBody>
      </p:sp>
      <p:sp>
        <p:nvSpPr>
          <p:cNvPr id="1741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55D89D0A-2ECC-471C-95AD-63AA1A76243A}" type="slidenum">
              <a:rPr lang="en-GB" altLang="en-US" sz="1300"/>
              <a:pPr algn="r" defTabSz="947738" eaLnBrk="1" hangingPunct="1"/>
              <a:t>3</a:t>
            </a:fld>
            <a:endParaRPr lang="en-GB" altLang="en-US" sz="1300"/>
          </a:p>
        </p:txBody>
      </p:sp>
      <p:sp>
        <p:nvSpPr>
          <p:cNvPr id="17412" name="Rectangle 2"/>
          <p:cNvSpPr>
            <a:spLocks noGrp="1" noRot="1" noChangeAspect="1" noChangeArrowheads="1" noTextEdit="1"/>
          </p:cNvSpPr>
          <p:nvPr>
            <p:ph type="sldImg"/>
          </p:nvPr>
        </p:nvSpPr>
        <p:spPr>
          <a:xfrm>
            <a:off x="1143000" y="685800"/>
            <a:ext cx="4573588" cy="3430588"/>
          </a:xfrm>
          <a:ln/>
        </p:spPr>
      </p:sp>
      <p:sp>
        <p:nvSpPr>
          <p:cNvPr id="17413"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1502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42</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767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03588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003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3310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754332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7486" y="533400"/>
            <a:ext cx="6773009" cy="2585323"/>
          </a:xfrm>
          <a:prstGeom prst="rect">
            <a:avLst/>
          </a:prstGeom>
          <a:noFill/>
        </p:spPr>
        <p:txBody>
          <a:bodyPr wrap="none" lIns="91440" tIns="45720" rIns="91440" bIns="45720">
            <a:spAutoFit/>
          </a:bodyPr>
          <a:lstStyle/>
          <a:p>
            <a:pPr algn="ctr"/>
            <a:r>
              <a:rPr lang="en-IN" sz="5400" b="1" cap="none" spc="0" dirty="0">
                <a:ln w="25400" cmpd="sng">
                  <a:solidFill>
                    <a:schemeClr val="tx1"/>
                  </a:solidFill>
                  <a:prstDash val="solid"/>
                </a:ln>
                <a:solidFill>
                  <a:srgbClr val="FFFF00"/>
                </a:solidFill>
                <a:effectLst>
                  <a:outerShdw blurRad="38100" dist="38100" dir="2700000" algn="tl">
                    <a:srgbClr val="000000">
                      <a:alpha val="43137"/>
                    </a:srgbClr>
                  </a:outerShdw>
                </a:effectLst>
                <a:latin typeface="Berlin Sans FB Demi" panose="020E0802020502020306" pitchFamily="34" charset="0"/>
              </a:rPr>
              <a:t>MACHINERY, TOOLS </a:t>
            </a:r>
          </a:p>
          <a:p>
            <a:pPr algn="ctr"/>
            <a:r>
              <a:rPr lang="en-IN" sz="5400" b="1" cap="none" spc="0" dirty="0">
                <a:ln w="25400" cmpd="sng">
                  <a:solidFill>
                    <a:schemeClr val="tx1"/>
                  </a:solidFill>
                  <a:prstDash val="solid"/>
                </a:ln>
                <a:solidFill>
                  <a:srgbClr val="FFFF00"/>
                </a:solidFill>
                <a:effectLst>
                  <a:outerShdw blurRad="38100" dist="38100" dir="2700000" algn="tl">
                    <a:srgbClr val="000000">
                      <a:alpha val="43137"/>
                    </a:srgbClr>
                  </a:outerShdw>
                </a:effectLst>
                <a:latin typeface="Berlin Sans FB Demi" panose="020E0802020502020306" pitchFamily="34" charset="0"/>
              </a:rPr>
              <a:t>AND </a:t>
            </a:r>
          </a:p>
          <a:p>
            <a:pPr algn="ctr"/>
            <a:r>
              <a:rPr lang="en-IN" sz="5400" b="1" cap="none" spc="0" dirty="0">
                <a:ln w="25400" cmpd="sng">
                  <a:solidFill>
                    <a:schemeClr val="tx1"/>
                  </a:solidFill>
                  <a:prstDash val="solid"/>
                </a:ln>
                <a:solidFill>
                  <a:srgbClr val="FFFF00"/>
                </a:solidFill>
                <a:effectLst>
                  <a:outerShdw blurRad="38100" dist="38100" dir="2700000" algn="tl">
                    <a:srgbClr val="000000">
                      <a:alpha val="43137"/>
                    </a:srgbClr>
                  </a:outerShdw>
                </a:effectLst>
                <a:latin typeface="Berlin Sans FB Demi" panose="020E0802020502020306" pitchFamily="34" charset="0"/>
              </a:rPr>
              <a:t>EQUIPMENT</a:t>
            </a:r>
            <a:endParaRPr lang="en-US" sz="5400" b="1" cap="none" spc="0" dirty="0">
              <a:ln w="25400" cmpd="sng">
                <a:solidFill>
                  <a:schemeClr val="tx1"/>
                </a:solidFill>
                <a:prstDash val="solid"/>
              </a:ln>
              <a:solidFill>
                <a:srgbClr val="FFFF00"/>
              </a:solidFill>
              <a:effectLst>
                <a:outerShdw blurRad="38100" dist="38100" dir="2700000" algn="tl">
                  <a:srgbClr val="000000">
                    <a:alpha val="43137"/>
                  </a:srgbClr>
                </a:outerShdw>
              </a:effectLst>
            </a:endParaRPr>
          </a:p>
        </p:txBody>
      </p:sp>
      <p:pic>
        <p:nvPicPr>
          <p:cNvPr id="1026" name="Picture 2" descr="Image result for Machinery, tools  And  Equipme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3106023"/>
            <a:ext cx="5534025"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4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Appropriate personal protective equipment such as safety goggles and gloves must be worn to protect against hazards that may be encountered while using hand tools.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Workplace floors shall be kept as clean and dry as possible to prevent accidental slips with or around dangerous hand tools.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Power tools must be fitted with guards and safety switches; they are extremely hazardous when used improperly. The types of power tools are determined by their power source: electric, pneumatic, liquid fuel, hydraulic, and powder-actuated.</a:t>
            </a: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000" t="3357" r="4000" b="9010"/>
          <a:stretch/>
        </p:blipFill>
        <p:spPr>
          <a:xfrm>
            <a:off x="3678198" y="4572000"/>
            <a:ext cx="1752600" cy="18288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8042"/>
          <a:stretch/>
        </p:blipFill>
        <p:spPr>
          <a:xfrm>
            <a:off x="838200" y="4572000"/>
            <a:ext cx="2631996" cy="1828800"/>
          </a:xfrm>
          <a:prstGeom prst="rect">
            <a:avLst/>
          </a:prstGeom>
        </p:spPr>
      </p:pic>
      <p:pic>
        <p:nvPicPr>
          <p:cNvPr id="11" name="Picture 2" descr="Using power tools effective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572001"/>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7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7" y="2002376"/>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2378614"/>
            <a:ext cx="4263391" cy="4098386"/>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Never carry a tool by the cord or hose. </a:t>
            </a:r>
            <a:endParaRPr lang="en-US" dirty="0">
              <a:ea typeface="Calibri" panose="020F0502020204030204" pitchFamily="34" charset="0"/>
              <a:cs typeface="Times New Roman" panose="02020603050405020304" pitchFamily="18" charset="0"/>
            </a:endParaRPr>
          </a:p>
          <a:p>
            <a:pPr marR="0" lvl="0">
              <a:spcBef>
                <a:spcPts val="0"/>
              </a:spcBef>
              <a:spcAft>
                <a:spcPts val="1000"/>
              </a:spcAft>
            </a:pPr>
            <a:r>
              <a:rPr lang="en-IN" dirty="0">
                <a:ea typeface="Calibri" panose="020F0502020204030204" pitchFamily="34" charset="0"/>
                <a:cs typeface="Times New Roman" panose="02020603050405020304" pitchFamily="18" charset="0"/>
              </a:rPr>
              <a:t> </a:t>
            </a:r>
            <a:endParaRPr lang="en-US" dirty="0"/>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a:p>
            <a:pPr>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sp>
        <p:nvSpPr>
          <p:cNvPr id="9" name="Rectangle 2"/>
          <p:cNvSpPr>
            <a:spLocks noChangeArrowheads="1"/>
          </p:cNvSpPr>
          <p:nvPr/>
        </p:nvSpPr>
        <p:spPr bwMode="gray">
          <a:xfrm>
            <a:off x="4648201" y="2002376"/>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2378614"/>
            <a:ext cx="4312921" cy="4098386"/>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Never yank the cord or the hose to disconnect it from the receptacle</a:t>
            </a:r>
            <a:endParaRPr lang="en-US" dirty="0"/>
          </a:p>
          <a:p>
            <a:pPr>
              <a:spcAft>
                <a:spcPts val="1000"/>
              </a:spcAft>
            </a:pPr>
            <a:endParaRPr lang="en-US" dirty="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76" y="4165600"/>
            <a:ext cx="3192055" cy="205537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632" y="4191000"/>
            <a:ext cx="3192056" cy="2055372"/>
          </a:xfrm>
          <a:prstGeom prst="rect">
            <a:avLst/>
          </a:prstGeom>
        </p:spPr>
      </p:pic>
      <p:sp>
        <p:nvSpPr>
          <p:cNvPr id="2" name="Rectangle 1"/>
          <p:cNvSpPr/>
          <p:nvPr/>
        </p:nvSpPr>
        <p:spPr>
          <a:xfrm>
            <a:off x="182880" y="1251770"/>
            <a:ext cx="8884920" cy="729430"/>
          </a:xfrm>
          <a:prstGeom prst="rect">
            <a:avLst/>
          </a:prstGeom>
        </p:spPr>
        <p:txBody>
          <a:bodyPr wrap="square">
            <a:spAutoFit/>
          </a:bodyPr>
          <a:lstStyle/>
          <a:p>
            <a:pPr>
              <a:lnSpc>
                <a:spcPct val="115000"/>
              </a:lnSpc>
              <a:spcAft>
                <a:spcPts val="1000"/>
              </a:spcAft>
            </a:pPr>
            <a:r>
              <a:rPr lang="en-IN" b="1" dirty="0">
                <a:ea typeface="Calibri" panose="020F0502020204030204" pitchFamily="34" charset="0"/>
                <a:cs typeface="Times New Roman" panose="02020603050405020304" pitchFamily="18" charset="0"/>
              </a:rPr>
              <a:t>To prevent hazards associated with the use of power tools, workers should observe the following general precautions:</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19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Keep cords and hoses away from heat, oil, and sharp edges. </a:t>
            </a: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a:p>
            <a:pPr>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sp>
        <p:nvSpPr>
          <p:cNvPr id="9"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Disconnect tools when not using them, before servicing and cleaning them, and when changing accessories such as blades, bits, and cutters. </a:t>
            </a:r>
            <a:endParaRPr lang="en-US" dirty="0">
              <a:ea typeface="Calibri" panose="020F0502020204030204" pitchFamily="34" charset="0"/>
              <a:cs typeface="Times New Roman" panose="02020603050405020304" pitchFamily="18" charset="0"/>
            </a:endParaRPr>
          </a:p>
          <a:p>
            <a:pPr>
              <a:spcAft>
                <a:spcPts val="1000"/>
              </a:spcAft>
            </a:pPr>
            <a:endParaRPr lang="en-US" dirty="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3222" y="4267200"/>
            <a:ext cx="2362200" cy="200399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65" y="4365400"/>
            <a:ext cx="2731936" cy="1807597"/>
          </a:xfrm>
          <a:prstGeom prst="rect">
            <a:avLst/>
          </a:prstGeom>
        </p:spPr>
      </p:pic>
    </p:spTree>
    <p:extLst>
      <p:ext uri="{BB962C8B-B14F-4D97-AF65-F5344CB8AC3E}">
        <p14:creationId xmlns:p14="http://schemas.microsoft.com/office/powerpoint/2010/main" val="237470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Keep all people not involved with the work at a safe distance from the work area. </a:t>
            </a: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a:p>
            <a:pPr>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sp>
        <p:nvSpPr>
          <p:cNvPr id="9"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Secure work with clamps or a vise, freeing both hands to operate the tool. </a:t>
            </a:r>
            <a:endParaRPr lang="en-US" dirty="0">
              <a:ea typeface="Calibri" panose="020F0502020204030204" pitchFamily="34" charset="0"/>
              <a:cs typeface="Times New Roman" panose="02020603050405020304" pitchFamily="18" charset="0"/>
            </a:endParaRPr>
          </a:p>
          <a:p>
            <a:pPr>
              <a:spcAft>
                <a:spcPts val="1000"/>
              </a:spcAft>
            </a:pP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4" y="3988573"/>
            <a:ext cx="3652379" cy="230985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1" y="3988573"/>
            <a:ext cx="3721100" cy="2309854"/>
          </a:xfrm>
          <a:prstGeom prst="rect">
            <a:avLst/>
          </a:prstGeom>
        </p:spPr>
      </p:pic>
    </p:spTree>
    <p:extLst>
      <p:ext uri="{BB962C8B-B14F-4D97-AF65-F5344CB8AC3E}">
        <p14:creationId xmlns:p14="http://schemas.microsoft.com/office/powerpoint/2010/main" val="37855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Avoid accidental starting. Do not hold fingers on the switch button while carrying a plugged-in tool. </a:t>
            </a:r>
            <a:r>
              <a:rPr lang="en-IN">
                <a:ea typeface="Calibri" panose="020F0502020204030204" pitchFamily="34" charset="0"/>
                <a:cs typeface="Times New Roman" panose="02020603050405020304" pitchFamily="18" charset="0"/>
              </a:rPr>
              <a:t>Maintain </a:t>
            </a:r>
            <a:r>
              <a:rPr lang="en-IN" dirty="0">
                <a:ea typeface="Calibri" panose="020F0502020204030204" pitchFamily="34" charset="0"/>
                <a:cs typeface="Times New Roman" panose="02020603050405020304" pitchFamily="18" charset="0"/>
              </a:rPr>
              <a:t>tools </a:t>
            </a:r>
            <a:r>
              <a:rPr lang="en-IN">
                <a:ea typeface="Calibri" panose="020F0502020204030204" pitchFamily="34" charset="0"/>
                <a:cs typeface="Times New Roman" panose="02020603050405020304" pitchFamily="18" charset="0"/>
              </a:rPr>
              <a:t>with care </a:t>
            </a:r>
            <a:r>
              <a:rPr lang="en-IN" dirty="0">
                <a:ea typeface="Calibri" panose="020F0502020204030204" pitchFamily="34" charset="0"/>
                <a:cs typeface="Times New Roman" panose="02020603050405020304" pitchFamily="18" charset="0"/>
              </a:rPr>
              <a:t>keep them sharp and clean for best performance.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sp>
        <p:nvSpPr>
          <p:cNvPr id="9"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Follow instructions in the user’s manual for lubricating and changing accessories. </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05" y="4244729"/>
            <a:ext cx="3202955" cy="202994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953" y="3800159"/>
            <a:ext cx="1931607" cy="1446841"/>
          </a:xfrm>
          <a:prstGeom prst="rect">
            <a:avLst/>
          </a:prstGeom>
        </p:spPr>
      </p:pic>
      <p:pic>
        <p:nvPicPr>
          <p:cNvPr id="15" name="Picture 14"/>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151511" y="4724399"/>
            <a:ext cx="2809610" cy="1748982"/>
          </a:xfrm>
          <a:prstGeom prst="rect">
            <a:avLst/>
          </a:prstGeom>
        </p:spPr>
      </p:pic>
    </p:spTree>
    <p:extLst>
      <p:ext uri="{BB962C8B-B14F-4D97-AF65-F5344CB8AC3E}">
        <p14:creationId xmlns:p14="http://schemas.microsoft.com/office/powerpoint/2010/main" val="132888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Be sure to keep good footing and maintain good balance when operating power tools.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sp>
        <p:nvSpPr>
          <p:cNvPr id="9"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Wear proper apparel for the task. Loose clothing, ties, or jewellery can become caught in moving parts. </a:t>
            </a:r>
            <a:endParaRPr lang="en-US" dirty="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195" t="827" r="12600" b="9007"/>
          <a:stretch/>
        </p:blipFill>
        <p:spPr>
          <a:xfrm>
            <a:off x="5166360" y="3170238"/>
            <a:ext cx="3276600" cy="2949411"/>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9633" b="13058"/>
          <a:stretch/>
        </p:blipFill>
        <p:spPr>
          <a:xfrm>
            <a:off x="685800" y="3986049"/>
            <a:ext cx="3124200" cy="2133600"/>
          </a:xfrm>
          <a:prstGeom prst="rect">
            <a:avLst/>
          </a:prstGeom>
        </p:spPr>
      </p:pic>
    </p:spTree>
    <p:extLst>
      <p:ext uri="{BB962C8B-B14F-4D97-AF65-F5344CB8AC3E}">
        <p14:creationId xmlns:p14="http://schemas.microsoft.com/office/powerpoint/2010/main" val="198956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Remove all damaged portable electric tools from use and tag them: “Do Not Use.”</a:t>
            </a: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DANGERS OF POWER TOOLS</a:t>
            </a:r>
            <a:endParaRPr lang="en-US" sz="3200" dirty="0">
              <a:ln w="22225">
                <a:noFill/>
                <a:prstDash val="solid"/>
              </a:ln>
              <a:latin typeface="+mn-lt"/>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247"/>
          <a:stretch/>
        </p:blipFill>
        <p:spPr>
          <a:xfrm>
            <a:off x="5410200" y="4140200"/>
            <a:ext cx="3445644" cy="2285999"/>
          </a:xfrm>
          <a:prstGeom prst="rect">
            <a:avLst/>
          </a:prstGeom>
        </p:spPr>
      </p:pic>
    </p:spTree>
    <p:extLst>
      <p:ext uri="{BB962C8B-B14F-4D97-AF65-F5344CB8AC3E}">
        <p14:creationId xmlns:p14="http://schemas.microsoft.com/office/powerpoint/2010/main" val="364588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exposed moving parts of power tools need to be safeguarded. Belts, gears, shafts, pulleys, sprockets, spindles, drums, flywheels, chains, or other reciprocating, rotating, or moving parts of equipment must be guarded.</a:t>
            </a: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GUARDS</a:t>
            </a:r>
            <a:endParaRPr lang="en-US" sz="3200" dirty="0">
              <a:ln w="22225">
                <a:noFill/>
                <a:prstDash val="solid"/>
              </a:ln>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0650" y="3230453"/>
            <a:ext cx="3714750" cy="3170347"/>
          </a:xfrm>
          <a:prstGeom prst="rect">
            <a:avLst/>
          </a:prstGeom>
        </p:spPr>
      </p:pic>
    </p:spTree>
    <p:extLst>
      <p:ext uri="{BB962C8B-B14F-4D97-AF65-F5344CB8AC3E}">
        <p14:creationId xmlns:p14="http://schemas.microsoft.com/office/powerpoint/2010/main" val="179186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Machine guards, as appropriate, must be provided to protect the operator and others from the following:</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Point of operation</a:t>
            </a: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In-running nip points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GUARDS</a:t>
            </a:r>
            <a:endParaRPr lang="en-US" sz="3200" dirty="0">
              <a:ln w="22225">
                <a:noFill/>
                <a:prstDash val="solid"/>
              </a:ln>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821113"/>
            <a:ext cx="2590800" cy="17049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858" y="3797300"/>
            <a:ext cx="2771141" cy="212206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303" y="3797300"/>
            <a:ext cx="2829415" cy="2122061"/>
          </a:xfrm>
          <a:prstGeom prst="rect">
            <a:avLst/>
          </a:prstGeom>
        </p:spPr>
      </p:pic>
      <p:sp>
        <p:nvSpPr>
          <p:cNvPr id="2" name="Rectangle 1"/>
          <p:cNvSpPr/>
          <p:nvPr/>
        </p:nvSpPr>
        <p:spPr>
          <a:xfrm>
            <a:off x="1387605" y="5919361"/>
            <a:ext cx="2497607" cy="410882"/>
          </a:xfrm>
          <a:prstGeom prst="rect">
            <a:avLst/>
          </a:prstGeom>
        </p:spPr>
        <p:txBody>
          <a:bodyPr wrap="none">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Point of operation. </a:t>
            </a:r>
          </a:p>
        </p:txBody>
      </p:sp>
      <p:sp>
        <p:nvSpPr>
          <p:cNvPr id="3" name="Rectangle 2"/>
          <p:cNvSpPr/>
          <p:nvPr/>
        </p:nvSpPr>
        <p:spPr>
          <a:xfrm>
            <a:off x="6024303" y="5919361"/>
            <a:ext cx="2760179" cy="410882"/>
          </a:xfrm>
          <a:prstGeom prst="rect">
            <a:avLst/>
          </a:prstGeom>
        </p:spPr>
        <p:txBody>
          <a:bodyPr wrap="none">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In-running nip points. </a:t>
            </a:r>
            <a:endParaRPr lang="en-US"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58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Machine guards, as appropriate, must be provided to protect the operator and others from the following:</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Rotating parts</a:t>
            </a: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Flying chips and sparks</a:t>
            </a:r>
            <a:endParaRPr lang="en-US" dirty="0">
              <a:ea typeface="Calibri" panose="020F0502020204030204" pitchFamily="34" charset="0"/>
              <a:cs typeface="Times New Roman" panose="02020603050405020304" pitchFamily="18" charset="0"/>
            </a:endParaRPr>
          </a:p>
          <a:p>
            <a:pPr lvl="1">
              <a:buSzPct val="105000"/>
            </a:pP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GUARDS</a:t>
            </a:r>
            <a:endParaRPr lang="en-US" sz="3200" dirty="0">
              <a:ln w="22225">
                <a:noFill/>
                <a:prstDash val="solid"/>
              </a:ln>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358458"/>
            <a:ext cx="2235680" cy="1661342"/>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37" y="4267200"/>
            <a:ext cx="2590237" cy="183521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296" y="4495800"/>
            <a:ext cx="2002747" cy="143838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5217" y="4495800"/>
            <a:ext cx="2093549" cy="1447029"/>
          </a:xfrm>
          <a:prstGeom prst="rect">
            <a:avLst/>
          </a:prstGeom>
        </p:spPr>
      </p:pic>
      <p:sp>
        <p:nvSpPr>
          <p:cNvPr id="4" name="Rectangle 3"/>
          <p:cNvSpPr/>
          <p:nvPr/>
        </p:nvSpPr>
        <p:spPr>
          <a:xfrm>
            <a:off x="820611" y="6084841"/>
            <a:ext cx="1997278" cy="410882"/>
          </a:xfrm>
          <a:prstGeom prst="rect">
            <a:avLst/>
          </a:prstGeom>
        </p:spPr>
        <p:txBody>
          <a:bodyPr wrap="none">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Rotating parts</a:t>
            </a:r>
          </a:p>
        </p:txBody>
      </p:sp>
      <p:sp>
        <p:nvSpPr>
          <p:cNvPr id="15" name="Rectangle 14"/>
          <p:cNvSpPr/>
          <p:nvPr/>
        </p:nvSpPr>
        <p:spPr>
          <a:xfrm>
            <a:off x="5575508" y="6102411"/>
            <a:ext cx="2824941" cy="410882"/>
          </a:xfrm>
          <a:prstGeom prst="rect">
            <a:avLst/>
          </a:prstGeom>
        </p:spPr>
        <p:txBody>
          <a:bodyPr wrap="none">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Flying chips and sparks</a:t>
            </a:r>
            <a:endParaRPr lang="en-US"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6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356701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Safety guards must never be removed when a tool is being used. Portable circular saws having a blade greater than 2 inches (5.08 centimetres) in diameter must be equipped at all times with guards. An upper guard must cover the entire blade of the saw.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retractable lower guard must cover the teeth of the saw, except where it makes contact with the work material. The lower guard must automatically return to the covering position when the tool is withdrawn from the work material.</a:t>
            </a:r>
            <a:endParaRPr lang="en-US" dirty="0">
              <a:ea typeface="Calibri" panose="020F0502020204030204" pitchFamily="34" charset="0"/>
              <a:cs typeface="Times New Roman" panose="02020603050405020304" pitchFamily="18" charset="0"/>
            </a:endParaRPr>
          </a:p>
          <a:p>
            <a:pPr lvl="1">
              <a:buSzPct val="105000"/>
            </a:pP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GUARDS</a:t>
            </a:r>
            <a:endParaRPr lang="en-US" sz="3200" dirty="0">
              <a:ln w="22225">
                <a:noFill/>
                <a:prstDash val="solid"/>
              </a:ln>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3300" y="4038600"/>
            <a:ext cx="4572000" cy="2363986"/>
          </a:xfrm>
          <a:prstGeom prst="rect">
            <a:avLst/>
          </a:prstGeom>
        </p:spPr>
      </p:pic>
    </p:spTree>
    <p:extLst>
      <p:ext uri="{BB962C8B-B14F-4D97-AF65-F5344CB8AC3E}">
        <p14:creationId xmlns:p14="http://schemas.microsoft.com/office/powerpoint/2010/main" val="253367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following hand-held power tools must be equipped with a constant-pressure switch or control that shuts off the power when pressure is released: drills; tappers; fastener drivers; horizontal, vertical, and angle grinders with wheels more than 2 inches (5.08 centimetres) in diameter; disc sanders with discs greater than 2 inches (5.08 centimetres); belt sanders; reciprocating saws; sabre saws, scroll saws, and jigsaws with blade shanks greater than 1 /4-inch (0.63 centimetres) wide; and other similar tools.</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These tools also may be equipped with a “lock-on” control, if it allows the worker to also shut off the control in a single motion using the same finger or fingers. The following hand-held power tools must be equipped with either a positive “on-off” control switch, a constant pressure switch, or a “lock-on” control: disc sanders with discs 2 inches (5.08 centimetres) or less in diameter; grinders with wheels 2 inches (5.08 centimetres) or less in diameter; platen sanders, routers, planers,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OPERATING CONTROLS AND SWITCHES</a:t>
            </a:r>
            <a:endParaRPr lang="en-US" sz="3200" dirty="0">
              <a:ln w="22225">
                <a:noFill/>
                <a:prstDash val="solid"/>
              </a:ln>
              <a:latin typeface="+mn-lt"/>
            </a:endParaRPr>
          </a:p>
        </p:txBody>
      </p:sp>
    </p:spTree>
    <p:extLst>
      <p:ext uri="{BB962C8B-B14F-4D97-AF65-F5344CB8AC3E}">
        <p14:creationId xmlns:p14="http://schemas.microsoft.com/office/powerpoint/2010/main" val="1934535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ct val="115000"/>
              </a:lnSpc>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OPERATING CONTROLS AND SWITCHES</a:t>
            </a:r>
            <a:endParaRPr lang="en-US" sz="3200" dirty="0">
              <a:ln w="22225">
                <a:noFill/>
                <a:prstDash val="solid"/>
              </a:ln>
              <a:latin typeface="+mn-lt"/>
            </a:endParaRPr>
          </a:p>
        </p:txBody>
      </p:sp>
      <p:pic>
        <p:nvPicPr>
          <p:cNvPr id="7" name="Picture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6800" y="1988168"/>
            <a:ext cx="6623089" cy="4488832"/>
          </a:xfrm>
          <a:prstGeom prst="rect">
            <a:avLst/>
          </a:prstGeom>
        </p:spPr>
      </p:pic>
    </p:spTree>
    <p:extLst>
      <p:ext uri="{BB962C8B-B14F-4D97-AF65-F5344CB8AC3E}">
        <p14:creationId xmlns:p14="http://schemas.microsoft.com/office/powerpoint/2010/main" val="104923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ELECTRIC TOOLS</a:t>
            </a:r>
            <a:endParaRPr lang="en-US" sz="3200" dirty="0">
              <a:ln w="22225">
                <a:noFill/>
                <a:prstDash val="solid"/>
              </a:ln>
              <a:latin typeface="+mn-lt"/>
            </a:endParaRPr>
          </a:p>
        </p:txBody>
      </p:sp>
      <p:sp>
        <p:nvSpPr>
          <p:cNvPr id="10"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1" name="Rectangle 10"/>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a:ea typeface="Calibri" panose="020F0502020204030204" pitchFamily="34" charset="0"/>
                <a:cs typeface="Times New Roman" panose="02020603050405020304" pitchFamily="18" charset="0"/>
              </a:rPr>
              <a:t>Employees using electric tools must be aware of several dangers. Among the most serious hazards are electrical burns and shocks.</a:t>
            </a:r>
            <a:endParaRPr lang="en-US" dirty="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3" name="Rectangle 12"/>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1000"/>
              </a:spcAft>
              <a:buSzPct val="105000"/>
              <a:buFont typeface="Wingdings 3" panose="05040102010807070707" pitchFamily="18" charset="2"/>
              <a:buChar char="p"/>
            </a:pPr>
            <a:r>
              <a:rPr lang="en-IN">
                <a:ea typeface="Calibri" panose="020F0502020204030204" pitchFamily="34" charset="0"/>
                <a:cs typeface="Times New Roman" panose="02020603050405020304" pitchFamily="18" charset="0"/>
              </a:rPr>
              <a:t>Electrical shocks, which can lead to injuries such as heart failure and burns, are among the major hazards associated with electrical powered tools. Under certain conditions, even a small amount of electric current can result in fibrillation of the heart and death. An electric shock also can cause the user to fall off a ladder or other elevated work surface and be injured due to the fall</a:t>
            </a:r>
            <a:endParaRPr lang="en-US" dirty="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5181600"/>
            <a:ext cx="1828800" cy="12319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346" y="5181600"/>
            <a:ext cx="1712054" cy="1211904"/>
          </a:xfrm>
          <a:prstGeom prst="rect">
            <a:avLst/>
          </a:prstGeom>
        </p:spPr>
      </p:pic>
    </p:spTree>
    <p:extLst>
      <p:ext uri="{BB962C8B-B14F-4D97-AF65-F5344CB8AC3E}">
        <p14:creationId xmlns:p14="http://schemas.microsoft.com/office/powerpoint/2010/main" val="263032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ELECTRIC TOOLS</a:t>
            </a:r>
            <a:endParaRPr lang="en-US" sz="3200" dirty="0">
              <a:ln w="22225">
                <a:noFill/>
                <a:prstDash val="solid"/>
              </a:ln>
              <a:latin typeface="+mn-lt"/>
            </a:endParaRPr>
          </a:p>
        </p:txBody>
      </p:sp>
      <p:sp>
        <p:nvSpPr>
          <p:cNvPr id="10"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1" name="Rectangle 10"/>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To protect the user from shock and burns, electric tools must have a three-wire cord with a ground and be plugged into a grounded receptacle, be double insulated, or be powered by a low voltage isolation transformer. Three-wire cords contain two current carrying conductors and a grounding conductor. Any time an adapter is used to accommodate a two-hole receptacle, the adapter wire must be attached to a known ground. The third prong must never be removed from the plug.</a:t>
            </a:r>
            <a:endParaRPr lang="en-US" dirty="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3" name="Rectangle 12"/>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Double-insulated tools are available that provide protection against electrical shock without third-wire grounding. On double insulated tools, an internal layer of protective insulation completely isolates the external housing of the tool.</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95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ELECTRIC TOOLS</a:t>
            </a:r>
            <a:endParaRPr lang="en-US" sz="3200" dirty="0">
              <a:ln w="22225">
                <a:noFill/>
                <a:prstDash val="solid"/>
              </a:ln>
              <a:latin typeface="+mn-lt"/>
            </a:endParaRPr>
          </a:p>
        </p:txBody>
      </p:sp>
      <p:sp>
        <p:nvSpPr>
          <p:cNvPr id="10"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1" name="Rectangle 10"/>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Font typeface="Wingdings" panose="05000000000000000000" pitchFamily="2" charset="2"/>
              <a:buChar char="q"/>
            </a:pPr>
            <a:endParaRPr lang="en-US" dirty="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3" name="Rectangle 12"/>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Font typeface="Wingdings" panose="05000000000000000000" pitchFamily="2" charset="2"/>
              <a:buChar char="q"/>
            </a:pP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667000"/>
            <a:ext cx="3810000" cy="3310263"/>
          </a:xfrm>
          <a:prstGeom prst="rect">
            <a:avLst/>
          </a:prstGeom>
        </p:spPr>
      </p:pic>
      <p:pic>
        <p:nvPicPr>
          <p:cNvPr id="16" name="Pictur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7000" y="2667000"/>
            <a:ext cx="3429000" cy="3429000"/>
          </a:xfrm>
          <a:prstGeom prst="rect">
            <a:avLst/>
          </a:prstGeom>
        </p:spPr>
      </p:pic>
    </p:spTree>
    <p:extLst>
      <p:ext uri="{BB962C8B-B14F-4D97-AF65-F5344CB8AC3E}">
        <p14:creationId xmlns:p14="http://schemas.microsoft.com/office/powerpoint/2010/main" val="306561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The following general practices should be followed when using electric tools: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Operate electric tools within their design limitations. </a:t>
            </a: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Use gloves and appropriate safety footwear when using electric tools. </a:t>
            </a:r>
            <a:endParaRPr lang="en-US" dirty="0">
              <a:ea typeface="Calibri" panose="020F0502020204030204" pitchFamily="34" charset="0"/>
              <a:cs typeface="Times New Roman" panose="02020603050405020304" pitchFamily="18" charset="0"/>
            </a:endParaRPr>
          </a:p>
          <a:p>
            <a:pPr marR="0" lvl="0">
              <a:spcBef>
                <a:spcPts val="0"/>
              </a:spcBef>
              <a:spcAft>
                <a:spcPts val="0"/>
              </a:spcAft>
            </a:pP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ELECTRIC TOOLS</a:t>
            </a:r>
            <a:endParaRPr lang="en-US" sz="3200" dirty="0">
              <a:ln w="22225">
                <a:noFill/>
                <a:prstDash val="solid"/>
              </a:ln>
              <a:latin typeface="+mn-lt"/>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174" y="3931302"/>
            <a:ext cx="3958591" cy="16811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6844" y="3791134"/>
            <a:ext cx="3276600" cy="1961498"/>
          </a:xfrm>
          <a:prstGeom prst="rect">
            <a:avLst/>
          </a:prstGeom>
        </p:spPr>
      </p:pic>
      <p:sp>
        <p:nvSpPr>
          <p:cNvPr id="2" name="Rectangle 1"/>
          <p:cNvSpPr/>
          <p:nvPr/>
        </p:nvSpPr>
        <p:spPr>
          <a:xfrm>
            <a:off x="444500" y="5721566"/>
            <a:ext cx="3906520" cy="646331"/>
          </a:xfrm>
          <a:prstGeom prst="rect">
            <a:avLst/>
          </a:prstGeom>
        </p:spPr>
        <p:txBody>
          <a:bodyPr wrap="square">
            <a:spAutoFit/>
          </a:bodyPr>
          <a:lstStyle/>
          <a:p>
            <a:r>
              <a:rPr lang="en-IN" b="1" dirty="0">
                <a:ea typeface="Calibri" panose="020F0502020204030204" pitchFamily="34" charset="0"/>
                <a:cs typeface="Times New Roman" panose="02020603050405020304" pitchFamily="18" charset="0"/>
              </a:rPr>
              <a:t>Operate electric tools within</a:t>
            </a:r>
          </a:p>
          <a:p>
            <a:r>
              <a:rPr lang="en-IN" b="1" dirty="0">
                <a:ea typeface="Calibri" panose="020F0502020204030204" pitchFamily="34" charset="0"/>
                <a:cs typeface="Times New Roman" panose="02020603050405020304" pitchFamily="18" charset="0"/>
              </a:rPr>
              <a:t> their design limitations</a:t>
            </a:r>
            <a:endParaRPr lang="en-US" b="1" dirty="0"/>
          </a:p>
        </p:txBody>
      </p:sp>
      <p:sp>
        <p:nvSpPr>
          <p:cNvPr id="3" name="Rectangle 2"/>
          <p:cNvSpPr/>
          <p:nvPr/>
        </p:nvSpPr>
        <p:spPr>
          <a:xfrm>
            <a:off x="5236844" y="5721566"/>
            <a:ext cx="3554933" cy="646331"/>
          </a:xfrm>
          <a:prstGeom prst="rect">
            <a:avLst/>
          </a:prstGeom>
        </p:spPr>
        <p:txBody>
          <a:bodyPr wrap="square">
            <a:spAutoFit/>
          </a:bodyPr>
          <a:lstStyle/>
          <a:p>
            <a:r>
              <a:rPr lang="en-IN" b="1" dirty="0">
                <a:ea typeface="Calibri" panose="020F0502020204030204" pitchFamily="34" charset="0"/>
                <a:cs typeface="Times New Roman" panose="02020603050405020304" pitchFamily="18" charset="0"/>
              </a:rPr>
              <a:t>Use gloves and appropriate safety footwear when using electric tools</a:t>
            </a:r>
            <a:endParaRPr lang="en-US" b="1" dirty="0"/>
          </a:p>
        </p:txBody>
      </p:sp>
    </p:spTree>
    <p:extLst>
      <p:ext uri="{BB962C8B-B14F-4D97-AF65-F5344CB8AC3E}">
        <p14:creationId xmlns:p14="http://schemas.microsoft.com/office/powerpoint/2010/main" val="210477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The following general practices should be followed when using electric tools: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Store electric tools in a dry place when not in use.</a:t>
            </a: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use electric tools in damp or wet locations unless they are approved for that purpose. </a:t>
            </a:r>
            <a:endParaRPr lang="en-US" dirty="0">
              <a:ea typeface="Calibri" panose="020F0502020204030204" pitchFamily="34" charset="0"/>
              <a:cs typeface="Times New Roman" panose="02020603050405020304" pitchFamily="18" charset="0"/>
            </a:endParaRPr>
          </a:p>
          <a:p>
            <a:pPr marR="0" lvl="0">
              <a:spcBef>
                <a:spcPts val="0"/>
              </a:spcBef>
              <a:spcAft>
                <a:spcPts val="0"/>
              </a:spcAft>
            </a:pP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ELECTRIC TOOLS</a:t>
            </a:r>
            <a:endParaRPr lang="en-US" sz="3200" dirty="0">
              <a:ln w="22225">
                <a:noFill/>
                <a:prstDash val="solid"/>
              </a:ln>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55" y="3665675"/>
            <a:ext cx="3095625" cy="1905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814" y="3665675"/>
            <a:ext cx="2362200" cy="1905000"/>
          </a:xfrm>
          <a:prstGeom prst="rect">
            <a:avLst/>
          </a:prstGeom>
        </p:spPr>
      </p:pic>
      <p:sp>
        <p:nvSpPr>
          <p:cNvPr id="4" name="Rectangle 3"/>
          <p:cNvSpPr/>
          <p:nvPr/>
        </p:nvSpPr>
        <p:spPr>
          <a:xfrm>
            <a:off x="-31433" y="5715000"/>
            <a:ext cx="4572000" cy="729430"/>
          </a:xfrm>
          <a:prstGeom prst="rect">
            <a:avLst/>
          </a:prstGeom>
        </p:spPr>
        <p:txBody>
          <a:bodyPr>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Store electric tools in a dry place when not in use</a:t>
            </a:r>
          </a:p>
        </p:txBody>
      </p:sp>
      <p:sp>
        <p:nvSpPr>
          <p:cNvPr id="7" name="Rectangle 6"/>
          <p:cNvSpPr/>
          <p:nvPr/>
        </p:nvSpPr>
        <p:spPr>
          <a:xfrm>
            <a:off x="5029200" y="5521100"/>
            <a:ext cx="5253990" cy="923330"/>
          </a:xfrm>
          <a:prstGeom prst="rect">
            <a:avLst/>
          </a:prstGeom>
        </p:spPr>
        <p:txBody>
          <a:bodyPr wrap="square">
            <a:spAutoFit/>
          </a:bodyPr>
          <a:lstStyle/>
          <a:p>
            <a:r>
              <a:rPr lang="en-IN" b="1" dirty="0">
                <a:ea typeface="Calibri" panose="020F0502020204030204" pitchFamily="34" charset="0"/>
                <a:cs typeface="Times New Roman" panose="02020603050405020304" pitchFamily="18" charset="0"/>
              </a:rPr>
              <a:t>Do not use electric tools in damp or wet </a:t>
            </a:r>
          </a:p>
          <a:p>
            <a:r>
              <a:rPr lang="en-IN" b="1" dirty="0">
                <a:ea typeface="Calibri" panose="020F0502020204030204" pitchFamily="34" charset="0"/>
                <a:cs typeface="Times New Roman" panose="02020603050405020304" pitchFamily="18" charset="0"/>
              </a:rPr>
              <a:t>locations unless they are approved </a:t>
            </a:r>
          </a:p>
          <a:p>
            <a:r>
              <a:rPr lang="en-IN" b="1" dirty="0">
                <a:ea typeface="Calibri" panose="020F0502020204030204" pitchFamily="34" charset="0"/>
                <a:cs typeface="Times New Roman" panose="02020603050405020304" pitchFamily="18" charset="0"/>
              </a:rPr>
              <a:t>for that purpose</a:t>
            </a:r>
            <a:endParaRPr lang="en-US" b="1" dirty="0"/>
          </a:p>
        </p:txBody>
      </p:sp>
    </p:spTree>
    <p:extLst>
      <p:ext uri="{BB962C8B-B14F-4D97-AF65-F5344CB8AC3E}">
        <p14:creationId xmlns:p14="http://schemas.microsoft.com/office/powerpoint/2010/main" val="2940965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The following general practices should be followed when using electric tools: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Keep work areas well lighted when operating electric tools</a:t>
            </a: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Ensure that cords from electric tools do not present a tripping hazard</a:t>
            </a:r>
            <a:endParaRPr lang="en-US" dirty="0"/>
          </a:p>
          <a:p>
            <a:pPr marL="800100" lvl="1" indent="-342900">
              <a:buSzPct val="105000"/>
              <a:buFont typeface="Wingdings 3" panose="05040102010807070707" pitchFamily="18" charset="2"/>
              <a:buChar char=""/>
            </a:pPr>
            <a:endParaRPr lang="en-US" dirty="0">
              <a:ea typeface="Calibri" panose="020F0502020204030204" pitchFamily="34" charset="0"/>
              <a:cs typeface="Times New Roman" panose="02020603050405020304" pitchFamily="18" charset="0"/>
            </a:endParaRPr>
          </a:p>
          <a:p>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R="0" lvl="0">
              <a:spcBef>
                <a:spcPts val="0"/>
              </a:spcBef>
              <a:spcAft>
                <a:spcPts val="0"/>
              </a:spcAft>
            </a:pP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w="22225">
                  <a:noFill/>
                  <a:prstDash val="solid"/>
                </a:ln>
                <a:latin typeface="+mn-lt"/>
              </a:rPr>
              <a:t>ELECTRIC TOOLS</a:t>
            </a:r>
            <a:endParaRPr lang="en-US" sz="3200" dirty="0">
              <a:ln w="22225">
                <a:noFill/>
                <a:prstDash val="solid"/>
              </a:ln>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733800"/>
            <a:ext cx="3352800" cy="202741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733800"/>
            <a:ext cx="3352800" cy="2027410"/>
          </a:xfrm>
          <a:prstGeom prst="rect">
            <a:avLst/>
          </a:prstGeom>
        </p:spPr>
      </p:pic>
      <p:sp>
        <p:nvSpPr>
          <p:cNvPr id="2" name="Rectangle 1"/>
          <p:cNvSpPr/>
          <p:nvPr/>
        </p:nvSpPr>
        <p:spPr>
          <a:xfrm>
            <a:off x="208280" y="5761210"/>
            <a:ext cx="4572000" cy="729430"/>
          </a:xfrm>
          <a:prstGeom prst="rect">
            <a:avLst/>
          </a:prstGeom>
        </p:spPr>
        <p:txBody>
          <a:bodyPr>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Keep work areas well lighted when operating electric tools. </a:t>
            </a:r>
          </a:p>
        </p:txBody>
      </p:sp>
      <p:sp>
        <p:nvSpPr>
          <p:cNvPr id="3" name="Rectangle 2"/>
          <p:cNvSpPr/>
          <p:nvPr/>
        </p:nvSpPr>
        <p:spPr>
          <a:xfrm>
            <a:off x="4533900" y="5755680"/>
            <a:ext cx="4572000" cy="729430"/>
          </a:xfrm>
          <a:prstGeom prst="rect">
            <a:avLst/>
          </a:prstGeom>
        </p:spPr>
        <p:txBody>
          <a:bodyPr>
            <a:spAutoFit/>
          </a:bodyPr>
          <a:lstStyle/>
          <a:p>
            <a:pPr lvl="1">
              <a:lnSpc>
                <a:spcPct val="115000"/>
              </a:lnSpc>
              <a:buSzPct val="105000"/>
            </a:pPr>
            <a:r>
              <a:rPr lang="en-IN" b="1" dirty="0">
                <a:ea typeface="Calibri" panose="020F0502020204030204" pitchFamily="34" charset="0"/>
                <a:cs typeface="Times New Roman" panose="02020603050405020304" pitchFamily="18" charset="0"/>
              </a:rPr>
              <a:t>Ensure that cords from electric tools do not present a tripping hazard</a:t>
            </a:r>
            <a:endParaRPr lang="en-US" b="1" dirty="0"/>
          </a:p>
        </p:txBody>
      </p:sp>
    </p:spTree>
    <p:extLst>
      <p:ext uri="{BB962C8B-B14F-4D97-AF65-F5344CB8AC3E}">
        <p14:creationId xmlns:p14="http://schemas.microsoft.com/office/powerpoint/2010/main" val="2723538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Portable abrasive grinding, cutting, polishing, and wire buffing wheels create special safety problems because they may throw off flying fragments.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PORTABLE ABRASIVE WHEEL TOOLS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038600"/>
            <a:ext cx="3590925" cy="2209800"/>
          </a:xfrm>
          <a:prstGeom prst="rect">
            <a:avLst/>
          </a:prstGeom>
        </p:spPr>
      </p:pic>
    </p:spTree>
    <p:extLst>
      <p:ext uri="{BB962C8B-B14F-4D97-AF65-F5344CB8AC3E}">
        <p14:creationId xmlns:p14="http://schemas.microsoft.com/office/powerpoint/2010/main" val="39095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6"/>
          <p:cNvSpPr>
            <a:spLocks noChangeArrowheads="1"/>
          </p:cNvSpPr>
          <p:nvPr/>
        </p:nvSpPr>
        <p:spPr bwMode="gray">
          <a:xfrm>
            <a:off x="297656" y="1555750"/>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1</a:t>
            </a:r>
          </a:p>
        </p:txBody>
      </p:sp>
      <p:sp>
        <p:nvSpPr>
          <p:cNvPr id="14" name="Rectangle 77"/>
          <p:cNvSpPr>
            <a:spLocks noChangeArrowheads="1"/>
          </p:cNvSpPr>
          <p:nvPr/>
        </p:nvSpPr>
        <p:spPr bwMode="gray">
          <a:xfrm>
            <a:off x="762000" y="1555750"/>
            <a:ext cx="8058150" cy="2952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effectLst/>
                <a:latin typeface="+mn-lt"/>
              </a:rPr>
              <a:t>Introduction</a:t>
            </a:r>
          </a:p>
        </p:txBody>
      </p:sp>
      <p:sp>
        <p:nvSpPr>
          <p:cNvPr id="15" name="Rectangle 78"/>
          <p:cNvSpPr>
            <a:spLocks noChangeArrowheads="1"/>
          </p:cNvSpPr>
          <p:nvPr/>
        </p:nvSpPr>
        <p:spPr bwMode="gray">
          <a:xfrm>
            <a:off x="297656" y="1997075"/>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2</a:t>
            </a:r>
          </a:p>
        </p:txBody>
      </p:sp>
      <p:sp>
        <p:nvSpPr>
          <p:cNvPr id="16" name="Rectangle 79"/>
          <p:cNvSpPr>
            <a:spLocks noChangeArrowheads="1"/>
          </p:cNvSpPr>
          <p:nvPr/>
        </p:nvSpPr>
        <p:spPr bwMode="gray">
          <a:xfrm>
            <a:off x="762000" y="19970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nSpc>
                <a:spcPct val="115000"/>
              </a:lnSpc>
              <a:spcAft>
                <a:spcPts val="1000"/>
              </a:spcAft>
            </a:pPr>
            <a:r>
              <a:rPr lang="en-IN" spc="50" dirty="0">
                <a:ln w="0">
                  <a:noFill/>
                </a:ln>
                <a:effectLst/>
                <a:latin typeface="+mn-lt"/>
                <a:ea typeface="Calibri" panose="020F0502020204030204" pitchFamily="34" charset="0"/>
                <a:cs typeface="Times New Roman" panose="02020603050405020304" pitchFamily="18" charset="0"/>
              </a:rPr>
              <a:t>Hazards of hand tools</a:t>
            </a:r>
            <a:endParaRPr lang="en-US" spc="50" dirty="0">
              <a:ln w="0">
                <a:noFill/>
              </a:ln>
              <a:effectLst/>
              <a:latin typeface="+mn-lt"/>
              <a:ea typeface="Calibri" panose="020F0502020204030204" pitchFamily="34" charset="0"/>
              <a:cs typeface="Times New Roman" panose="02020603050405020304" pitchFamily="18" charset="0"/>
            </a:endParaRPr>
          </a:p>
        </p:txBody>
      </p:sp>
      <p:sp>
        <p:nvSpPr>
          <p:cNvPr id="17" name="Rectangle 80"/>
          <p:cNvSpPr>
            <a:spLocks noChangeArrowheads="1"/>
          </p:cNvSpPr>
          <p:nvPr/>
        </p:nvSpPr>
        <p:spPr bwMode="gray">
          <a:xfrm>
            <a:off x="297656" y="2436813"/>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3</a:t>
            </a:r>
          </a:p>
        </p:txBody>
      </p:sp>
      <p:sp>
        <p:nvSpPr>
          <p:cNvPr id="18" name="Rectangle 81"/>
          <p:cNvSpPr>
            <a:spLocks noChangeArrowheads="1"/>
          </p:cNvSpPr>
          <p:nvPr/>
        </p:nvSpPr>
        <p:spPr bwMode="gray">
          <a:xfrm>
            <a:off x="762000" y="24368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n w="22225">
                  <a:noFill/>
                  <a:prstDash val="solid"/>
                </a:ln>
                <a:effectLst/>
                <a:latin typeface="+mn-lt"/>
              </a:rPr>
              <a:t>Dangers of power tools</a:t>
            </a:r>
            <a:endParaRPr lang="en-US" dirty="0">
              <a:ln w="22225">
                <a:noFill/>
                <a:prstDash val="solid"/>
              </a:ln>
              <a:effectLst/>
              <a:latin typeface="+mn-lt"/>
            </a:endParaRPr>
          </a:p>
        </p:txBody>
      </p:sp>
      <p:sp>
        <p:nvSpPr>
          <p:cNvPr id="19" name="Rectangle 82"/>
          <p:cNvSpPr>
            <a:spLocks noChangeArrowheads="1"/>
          </p:cNvSpPr>
          <p:nvPr/>
        </p:nvSpPr>
        <p:spPr bwMode="gray">
          <a:xfrm>
            <a:off x="297656" y="2873375"/>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4</a:t>
            </a:r>
          </a:p>
        </p:txBody>
      </p:sp>
      <p:sp>
        <p:nvSpPr>
          <p:cNvPr id="20" name="Rectangle 83"/>
          <p:cNvSpPr>
            <a:spLocks noChangeArrowheads="1"/>
          </p:cNvSpPr>
          <p:nvPr/>
        </p:nvSpPr>
        <p:spPr bwMode="gray">
          <a:xfrm>
            <a:off x="762000" y="28733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dirty="0">
                <a:ln w="12700" cmpd="sng">
                  <a:noFill/>
                  <a:prstDash val="solid"/>
                </a:ln>
                <a:effectLst/>
                <a:latin typeface="+mn-lt"/>
              </a:rPr>
              <a:t>Guards</a:t>
            </a:r>
            <a:endParaRPr lang="en-US" dirty="0">
              <a:ln w="12700" cmpd="sng">
                <a:noFill/>
                <a:prstDash val="solid"/>
              </a:ln>
              <a:effectLst/>
              <a:latin typeface="+mn-lt"/>
            </a:endParaRPr>
          </a:p>
        </p:txBody>
      </p:sp>
      <p:sp>
        <p:nvSpPr>
          <p:cNvPr id="21" name="Rectangle 84"/>
          <p:cNvSpPr>
            <a:spLocks noChangeArrowheads="1"/>
          </p:cNvSpPr>
          <p:nvPr/>
        </p:nvSpPr>
        <p:spPr bwMode="gray">
          <a:xfrm>
            <a:off x="297656" y="3311525"/>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5</a:t>
            </a:r>
          </a:p>
        </p:txBody>
      </p:sp>
      <p:sp>
        <p:nvSpPr>
          <p:cNvPr id="22" name="Rectangle 85"/>
          <p:cNvSpPr>
            <a:spLocks noChangeArrowheads="1"/>
          </p:cNvSpPr>
          <p:nvPr/>
        </p:nvSpPr>
        <p:spPr bwMode="gray">
          <a:xfrm>
            <a:off x="762000" y="33115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dirty="0">
                <a:ln w="10160">
                  <a:noFill/>
                  <a:prstDash val="solid"/>
                </a:ln>
                <a:effectLst/>
                <a:latin typeface="+mn-lt"/>
              </a:rPr>
              <a:t>Operating controls and switches</a:t>
            </a:r>
            <a:endParaRPr lang="en-US" dirty="0">
              <a:ln w="10160">
                <a:noFill/>
                <a:prstDash val="solid"/>
              </a:ln>
              <a:effectLst/>
              <a:latin typeface="+mn-lt"/>
            </a:endParaRPr>
          </a:p>
        </p:txBody>
      </p:sp>
      <p:sp>
        <p:nvSpPr>
          <p:cNvPr id="23" name="Rectangle 86"/>
          <p:cNvSpPr>
            <a:spLocks noChangeArrowheads="1"/>
          </p:cNvSpPr>
          <p:nvPr/>
        </p:nvSpPr>
        <p:spPr bwMode="gray">
          <a:xfrm>
            <a:off x="297656" y="3751263"/>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6</a:t>
            </a:r>
          </a:p>
        </p:txBody>
      </p:sp>
      <p:sp>
        <p:nvSpPr>
          <p:cNvPr id="24" name="Rectangle 87"/>
          <p:cNvSpPr>
            <a:spLocks noChangeArrowheads="1"/>
          </p:cNvSpPr>
          <p:nvPr/>
        </p:nvSpPr>
        <p:spPr bwMode="gray">
          <a:xfrm>
            <a:off x="762000" y="375126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dirty="0">
                <a:ln w="0">
                  <a:noFill/>
                </a:ln>
                <a:effectLst/>
                <a:latin typeface="+mn-lt"/>
                <a:ea typeface="Calibri" panose="020F0502020204030204" pitchFamily="34" charset="0"/>
                <a:cs typeface="Times New Roman" panose="02020603050405020304" pitchFamily="18" charset="0"/>
              </a:rPr>
              <a:t>Electric tools</a:t>
            </a:r>
            <a:endParaRPr lang="en-US" dirty="0">
              <a:ln w="0">
                <a:noFill/>
              </a:ln>
              <a:effectLst/>
              <a:latin typeface="+mn-lt"/>
            </a:endParaRPr>
          </a:p>
        </p:txBody>
      </p:sp>
      <p:sp>
        <p:nvSpPr>
          <p:cNvPr id="25" name="Rectangle 88"/>
          <p:cNvSpPr>
            <a:spLocks noChangeArrowheads="1"/>
          </p:cNvSpPr>
          <p:nvPr/>
        </p:nvSpPr>
        <p:spPr bwMode="gray">
          <a:xfrm>
            <a:off x="297656" y="4189413"/>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7</a:t>
            </a:r>
          </a:p>
        </p:txBody>
      </p:sp>
      <p:sp>
        <p:nvSpPr>
          <p:cNvPr id="26" name="Rectangle 89"/>
          <p:cNvSpPr>
            <a:spLocks noChangeArrowheads="1"/>
          </p:cNvSpPr>
          <p:nvPr/>
        </p:nvSpPr>
        <p:spPr bwMode="gray">
          <a:xfrm>
            <a:off x="762000" y="41894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spcAft>
                <a:spcPts val="1000"/>
              </a:spcAft>
            </a:pPr>
            <a:r>
              <a:rPr lang="en-IN" dirty="0">
                <a:ln w="9525">
                  <a:noFill/>
                  <a:prstDash val="solid"/>
                </a:ln>
                <a:effectLst/>
                <a:latin typeface="+mn-lt"/>
                <a:ea typeface="Calibri" panose="020F0502020204030204" pitchFamily="34" charset="0"/>
                <a:cs typeface="Times New Roman" panose="02020603050405020304" pitchFamily="18" charset="0"/>
              </a:rPr>
              <a:t>Portable abrasive wheel tools</a:t>
            </a:r>
            <a:endParaRPr lang="en-US" dirty="0">
              <a:ln w="9525">
                <a:noFill/>
                <a:prstDash val="solid"/>
              </a:ln>
              <a:effectLst/>
              <a:latin typeface="+mn-lt"/>
              <a:ea typeface="Calibri" panose="020F0502020204030204" pitchFamily="34" charset="0"/>
              <a:cs typeface="Times New Roman" panose="02020603050405020304" pitchFamily="18" charset="0"/>
            </a:endParaRPr>
          </a:p>
        </p:txBody>
      </p:sp>
      <p:sp>
        <p:nvSpPr>
          <p:cNvPr id="27" name="Rectangle 90"/>
          <p:cNvSpPr>
            <a:spLocks noChangeArrowheads="1"/>
          </p:cNvSpPr>
          <p:nvPr/>
        </p:nvSpPr>
        <p:spPr bwMode="gray">
          <a:xfrm>
            <a:off x="297656" y="4630738"/>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8</a:t>
            </a:r>
          </a:p>
        </p:txBody>
      </p:sp>
      <p:sp>
        <p:nvSpPr>
          <p:cNvPr id="28" name="Rectangle 91"/>
          <p:cNvSpPr>
            <a:spLocks noChangeArrowheads="1"/>
          </p:cNvSpPr>
          <p:nvPr/>
        </p:nvSpPr>
        <p:spPr bwMode="gray">
          <a:xfrm>
            <a:off x="762000" y="4630738"/>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dirty="0">
                <a:ln w="19050">
                  <a:noFill/>
                  <a:prstDash val="solid"/>
                </a:ln>
                <a:effectLst/>
                <a:latin typeface="+mn-lt"/>
                <a:ea typeface="Calibri" panose="020F0502020204030204" pitchFamily="34" charset="0"/>
                <a:cs typeface="Times New Roman" panose="02020603050405020304" pitchFamily="18" charset="0"/>
              </a:rPr>
              <a:t>Pneumatic tools</a:t>
            </a:r>
            <a:endParaRPr lang="en-US" dirty="0">
              <a:ln w="19050">
                <a:noFill/>
                <a:prstDash val="solid"/>
              </a:ln>
              <a:effectLst/>
              <a:latin typeface="+mn-lt"/>
            </a:endParaRPr>
          </a:p>
        </p:txBody>
      </p:sp>
      <p:sp>
        <p:nvSpPr>
          <p:cNvPr id="29" name="Rectangle 92"/>
          <p:cNvSpPr>
            <a:spLocks noChangeArrowheads="1"/>
          </p:cNvSpPr>
          <p:nvPr/>
        </p:nvSpPr>
        <p:spPr bwMode="gray">
          <a:xfrm>
            <a:off x="297656" y="5067300"/>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9</a:t>
            </a:r>
          </a:p>
        </p:txBody>
      </p:sp>
      <p:sp>
        <p:nvSpPr>
          <p:cNvPr id="30" name="Rectangle 93"/>
          <p:cNvSpPr>
            <a:spLocks noChangeArrowheads="1"/>
          </p:cNvSpPr>
          <p:nvPr/>
        </p:nvSpPr>
        <p:spPr bwMode="gray">
          <a:xfrm>
            <a:off x="762000" y="506730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spcAft>
                <a:spcPts val="1000"/>
              </a:spcAft>
            </a:pPr>
            <a:r>
              <a:rPr lang="en-IN" dirty="0">
                <a:ln w="22225">
                  <a:noFill/>
                </a:ln>
                <a:effectLst/>
                <a:latin typeface="+mn-lt"/>
                <a:ea typeface="Calibri" panose="020F0502020204030204" pitchFamily="34" charset="0"/>
                <a:cs typeface="Times New Roman" panose="02020603050405020304" pitchFamily="18" charset="0"/>
              </a:rPr>
              <a:t>Liquid fuel tools</a:t>
            </a:r>
            <a:endParaRPr lang="en-US" dirty="0">
              <a:ln w="22225">
                <a:noFill/>
              </a:ln>
              <a:effectLst/>
              <a:latin typeface="+mn-lt"/>
              <a:ea typeface="Calibri" panose="020F0502020204030204" pitchFamily="34" charset="0"/>
              <a:cs typeface="Times New Roman" panose="02020603050405020304" pitchFamily="18" charset="0"/>
            </a:endParaRPr>
          </a:p>
        </p:txBody>
      </p:sp>
      <p:sp>
        <p:nvSpPr>
          <p:cNvPr id="32" name="Rectangle 94"/>
          <p:cNvSpPr>
            <a:spLocks noChangeArrowheads="1"/>
          </p:cNvSpPr>
          <p:nvPr/>
        </p:nvSpPr>
        <p:spPr bwMode="gray">
          <a:xfrm>
            <a:off x="297656" y="5508625"/>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10</a:t>
            </a:r>
          </a:p>
        </p:txBody>
      </p:sp>
      <p:sp>
        <p:nvSpPr>
          <p:cNvPr id="33" name="Rectangle 95"/>
          <p:cNvSpPr>
            <a:spLocks noChangeArrowheads="1"/>
          </p:cNvSpPr>
          <p:nvPr/>
        </p:nvSpPr>
        <p:spPr bwMode="gray">
          <a:xfrm>
            <a:off x="762000" y="55086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pc="50" dirty="0">
                <a:ln w="0">
                  <a:noFill/>
                </a:ln>
                <a:effectLst/>
                <a:latin typeface="+mn-lt"/>
                <a:ea typeface="Calibri" panose="020F0502020204030204" pitchFamily="34" charset="0"/>
                <a:cs typeface="Times New Roman" panose="02020603050405020304" pitchFamily="18" charset="0"/>
              </a:rPr>
              <a:t>Powder-actuated tools</a:t>
            </a:r>
            <a:endParaRPr lang="en-US" spc="50" dirty="0">
              <a:ln w="0">
                <a:noFill/>
              </a:ln>
              <a:effectLst/>
              <a:latin typeface="+mn-lt"/>
            </a:endParaRPr>
          </a:p>
        </p:txBody>
      </p:sp>
      <p:sp>
        <p:nvSpPr>
          <p:cNvPr id="44" name="Rectangle 94"/>
          <p:cNvSpPr>
            <a:spLocks noChangeArrowheads="1"/>
          </p:cNvSpPr>
          <p:nvPr/>
        </p:nvSpPr>
        <p:spPr bwMode="gray">
          <a:xfrm>
            <a:off x="297656" y="5949950"/>
            <a:ext cx="293688" cy="295275"/>
          </a:xfrm>
          <a:prstGeom prst="rect">
            <a:avLst/>
          </a:prstGeom>
          <a:solidFill>
            <a:srgbClr val="FF993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noProof="1">
                <a:latin typeface="+mn-lt"/>
              </a:rPr>
              <a:t>11</a:t>
            </a:r>
          </a:p>
        </p:txBody>
      </p:sp>
      <p:sp>
        <p:nvSpPr>
          <p:cNvPr id="45" name="Rectangle 95"/>
          <p:cNvSpPr>
            <a:spLocks noChangeArrowheads="1"/>
          </p:cNvSpPr>
          <p:nvPr/>
        </p:nvSpPr>
        <p:spPr bwMode="gray">
          <a:xfrm>
            <a:off x="762000" y="594995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dirty="0">
                <a:ln w="25400" cmpd="dbl">
                  <a:noFill/>
                </a:ln>
                <a:effectLst/>
                <a:latin typeface="+mn-lt"/>
                <a:ea typeface="Calibri" panose="020F0502020204030204" pitchFamily="34" charset="0"/>
                <a:cs typeface="Times New Roman" panose="02020603050405020304" pitchFamily="18" charset="0"/>
              </a:rPr>
              <a:t>Hydraulic power tools</a:t>
            </a:r>
            <a:endParaRPr lang="en-US" dirty="0">
              <a:ln w="25400" cmpd="dbl">
                <a:noFill/>
              </a:ln>
              <a:effectLst/>
              <a:latin typeface="+mn-lt"/>
            </a:endParaRPr>
          </a:p>
        </p:txBody>
      </p:sp>
      <p:sp>
        <p:nvSpPr>
          <p:cNvPr id="46"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noProof="1"/>
              <a:t>AGENDA</a:t>
            </a:r>
            <a:endParaRPr lang="en-US" sz="3200" dirty="0">
              <a:latin typeface="+mn-lt"/>
            </a:endParaRPr>
          </a:p>
        </p:txBody>
      </p:sp>
    </p:spTree>
    <p:extLst>
      <p:ext uri="{BB962C8B-B14F-4D97-AF65-F5344CB8AC3E}">
        <p14:creationId xmlns:p14="http://schemas.microsoft.com/office/powerpoint/2010/main" val="42584800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Abrasive wheel tools must be equipped with guards that: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PORTABLE ABRASIVE WHEEL TOOLS</a:t>
            </a:r>
            <a:endParaRPr lang="en-US" sz="3200" dirty="0">
              <a:latin typeface="+mn-lt"/>
              <a:ea typeface="Calibri" panose="020F0502020204030204" pitchFamily="34" charset="0"/>
              <a:cs typeface="Times New Roman" panose="02020603050405020304" pitchFamily="18" charset="0"/>
            </a:endParaRPr>
          </a:p>
        </p:txBody>
      </p:sp>
      <p:sp>
        <p:nvSpPr>
          <p:cNvPr id="7" name="Rectangle 6"/>
          <p:cNvSpPr/>
          <p:nvPr/>
        </p:nvSpPr>
        <p:spPr>
          <a:xfrm>
            <a:off x="444500" y="5113132"/>
            <a:ext cx="2253801" cy="1047979"/>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Cover the spindle end, nut, and flange projections.</a:t>
            </a:r>
            <a:endParaRPr lang="en-US"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3217247"/>
            <a:ext cx="2253801" cy="1688175"/>
          </a:xfrm>
          <a:prstGeom prst="rect">
            <a:avLst/>
          </a:prstGeom>
        </p:spPr>
      </p:pic>
      <p:sp>
        <p:nvSpPr>
          <p:cNvPr id="11" name="Rectangle 10"/>
          <p:cNvSpPr/>
          <p:nvPr/>
        </p:nvSpPr>
        <p:spPr>
          <a:xfrm>
            <a:off x="3276600" y="5124221"/>
            <a:ext cx="2216691" cy="1047979"/>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Maintain proper alignment with the wheel.</a:t>
            </a:r>
            <a:endParaRPr lang="en-US" dirty="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217247"/>
            <a:ext cx="2216691" cy="1689290"/>
          </a:xfrm>
          <a:prstGeom prst="rect">
            <a:avLst/>
          </a:prstGeom>
        </p:spPr>
      </p:pic>
      <p:sp>
        <p:nvSpPr>
          <p:cNvPr id="13" name="Rectangle 12"/>
          <p:cNvSpPr/>
          <p:nvPr/>
        </p:nvSpPr>
        <p:spPr>
          <a:xfrm>
            <a:off x="6040670" y="5124221"/>
            <a:ext cx="2684090" cy="729430"/>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Do not exceed the strength of the fastenings.</a:t>
            </a:r>
            <a:endParaRPr lang="en-US" dirty="0">
              <a:effectLst/>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310" y="3217246"/>
            <a:ext cx="2658690" cy="1688175"/>
          </a:xfrm>
          <a:prstGeom prst="rect">
            <a:avLst/>
          </a:prstGeom>
        </p:spPr>
      </p:pic>
    </p:spTree>
    <p:extLst>
      <p:ext uri="{BB962C8B-B14F-4D97-AF65-F5344CB8AC3E}">
        <p14:creationId xmlns:p14="http://schemas.microsoft.com/office/powerpoint/2010/main" val="43484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PNEUMATIC TOOLS</a:t>
            </a:r>
            <a:endParaRPr lang="en-US" sz="3200" dirty="0">
              <a:latin typeface="+mn-lt"/>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1" name="Rectangle 10"/>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a:ea typeface="Calibri" panose="020F0502020204030204" pitchFamily="34" charset="0"/>
                <a:cs typeface="Times New Roman" panose="02020603050405020304" pitchFamily="18" charset="0"/>
              </a:rPr>
              <a:t>Pneumatic tools are powered by compressed air and include chippers, drills, hammers, and sanders. </a:t>
            </a:r>
            <a:endParaRPr lang="en-US" dirty="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3" name="Rectangle 12"/>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a:ea typeface="Calibri" panose="020F0502020204030204" pitchFamily="34" charset="0"/>
                <a:cs typeface="Times New Roman" panose="02020603050405020304" pitchFamily="18" charset="0"/>
              </a:rPr>
              <a:t>There are several dangers associated with the use of pneumatic tools. First and foremost is the danger of getting hit by one of the tool’s attachments or by some kind of fastener the worker is using with the tool.</a:t>
            </a:r>
            <a:endParaRPr lang="en-US" dirty="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886200"/>
            <a:ext cx="3289300" cy="2305050"/>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6383"/>
          <a:stretch/>
        </p:blipFill>
        <p:spPr>
          <a:xfrm>
            <a:off x="6172200" y="3886200"/>
            <a:ext cx="2697131" cy="2514600"/>
          </a:xfrm>
          <a:prstGeom prst="rect">
            <a:avLst/>
          </a:prstGeom>
        </p:spPr>
      </p:pic>
    </p:spTree>
    <p:extLst>
      <p:ext uri="{BB962C8B-B14F-4D97-AF65-F5344CB8AC3E}">
        <p14:creationId xmlns:p14="http://schemas.microsoft.com/office/powerpoint/2010/main" val="408539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PNEUMATIC TOOLS</a:t>
            </a:r>
            <a:endParaRPr lang="en-US" sz="3200" dirty="0">
              <a:latin typeface="+mn-lt"/>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1" name="Rectangle 10"/>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Pneumatic tools must be checked to see that the tools are fastened securely to the air hose to prevent them from becoming disconnected. A short wire or positive locking device attaching the air hose to the tool must also be used and will serve as an added safeguard.</a:t>
            </a:r>
            <a:endParaRPr lang="en-US" dirty="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3" name="Rectangle 12"/>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using pneumatic tools, a safety clip or retainer must be installed to prevent attachments such as chisels on a chipping hammer from being ejected during tool operation.</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4419600"/>
            <a:ext cx="3822700" cy="19812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419600"/>
            <a:ext cx="3797300" cy="1981200"/>
          </a:xfrm>
          <a:prstGeom prst="rect">
            <a:avLst/>
          </a:prstGeom>
        </p:spPr>
      </p:pic>
    </p:spTree>
    <p:extLst>
      <p:ext uri="{BB962C8B-B14F-4D97-AF65-F5344CB8AC3E}">
        <p14:creationId xmlns:p14="http://schemas.microsoft.com/office/powerpoint/2010/main" val="640027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a:ea typeface="Calibri" panose="020F0502020204030204" pitchFamily="34" charset="0"/>
                <a:cs typeface="Times New Roman" panose="02020603050405020304" pitchFamily="18" charset="0"/>
              </a:rPr>
              <a:t>If an air hose is more than 1 /2-inch (12.7 millimetres) in diameter, a safety excess flow valve must be installed at the source of the air supply to reduce pressure in case of hose failure In general, the same precautions should be taken with an air hose that are recommended for electric cords, because the hose is subject to the same kind of damage or accidental striking, and because it also presents tripping hazards.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PNEUMATIC TOOLS</a:t>
            </a:r>
            <a:endParaRPr lang="en-US" sz="3200" dirty="0">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0000" y="3886200"/>
            <a:ext cx="2565400" cy="2565400"/>
          </a:xfrm>
          <a:prstGeom prst="rect">
            <a:avLst/>
          </a:prstGeom>
        </p:spPr>
      </p:pic>
    </p:spTree>
    <p:extLst>
      <p:ext uri="{BB962C8B-B14F-4D97-AF65-F5344CB8AC3E}">
        <p14:creationId xmlns:p14="http://schemas.microsoft.com/office/powerpoint/2010/main" val="3241397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LIQUID FUEL TOOLS</a:t>
            </a:r>
            <a:endParaRPr lang="en-US" sz="3200" dirty="0">
              <a:latin typeface="+mn-lt"/>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1" name="Rectangle 10"/>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Fuel-powered tools are usually operated with gasoline. The most serious hazard associated with the use of fuel-powered tools comes from fuel vapours that can burn or explode and also give off dangerous exhaust fumes. The worker must be careful to handle, transport, and store gas or fuel only in approved flammable liquid containers, according to proper procedures for flammable liquids.</a:t>
            </a:r>
            <a:endParaRPr lang="en-US" dirty="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3" name="Rectangle 12"/>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Before refilling a fuel-powered tool tank, the user must shut down the engine and allow it to cool to prevent accidental ignition of hazardous vapours. When a fuel-powered tool is used inside a closed area, effective ventilation and/or proper respirators such as atmosphere-supplying respirators must be utilized to avoid breathing carbon monoxide. Fire extinguishers must also be available in the area.</a:t>
            </a:r>
            <a:endParaRPr lang="en-US" dirty="0"/>
          </a:p>
        </p:txBody>
      </p:sp>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42154">
            <a:off x="1600532" y="5051352"/>
            <a:ext cx="2814520" cy="144032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777665"/>
            <a:ext cx="1947762" cy="1623135"/>
          </a:xfrm>
          <a:prstGeom prst="rect">
            <a:avLst/>
          </a:prstGeom>
        </p:spPr>
      </p:pic>
    </p:spTree>
    <p:extLst>
      <p:ext uri="{BB962C8B-B14F-4D97-AF65-F5344CB8AC3E}">
        <p14:creationId xmlns:p14="http://schemas.microsoft.com/office/powerpoint/2010/main" val="227262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Powder-actuated tools operate like a loaded gun and must be treated with extreme caution. In fact, they are so dangerous that they must be operated only by specially trained employees.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POWDER-ACTUATED TOOLS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329467"/>
            <a:ext cx="3886200" cy="3122133"/>
          </a:xfrm>
          <a:prstGeom prst="rect">
            <a:avLst/>
          </a:prstGeom>
        </p:spPr>
      </p:pic>
    </p:spTree>
    <p:extLst>
      <p:ext uri="{BB962C8B-B14F-4D97-AF65-F5344CB8AC3E}">
        <p14:creationId xmlns:p14="http://schemas.microsoft.com/office/powerpoint/2010/main" val="2121197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using powder-actuated tools, an employee must wear suitable ear, eye, and face protection. The user must select a powder level—high or low velocity—that is appropriate for the powder-actuated tool and necessary to do the work without excessive force.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POWDER-ACTUATED TOOLS</a:t>
            </a:r>
            <a:endParaRPr lang="en-US" sz="3200" dirty="0">
              <a:latin typeface="+mn-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754" y="3657600"/>
            <a:ext cx="2249446" cy="2743200"/>
          </a:xfrm>
          <a:prstGeom prst="rect">
            <a:avLst/>
          </a:prstGeom>
        </p:spPr>
      </p:pic>
    </p:spTree>
    <p:extLst>
      <p:ext uri="{BB962C8B-B14F-4D97-AF65-F5344CB8AC3E}">
        <p14:creationId xmlns:p14="http://schemas.microsoft.com/office/powerpoint/2010/main" val="113638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Safety precautions that must be followed when using powder actuated tools include the following:</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use a tool in an explosive or flammable atmosphere.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Inspect the tool before using it to determine that it is clean, that all moving parts operate freely, and that the barrel is free from obstructions and has the proper shield, guard, and attachments recommended by the manufacturer.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load the tool unless it is to be used immediately.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leave a loaded tool unattended, especially where it would be available to unauthorized persons.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Keep hands clear of the barrel end. </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Never point the tool at anyone.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POWDER-ACTUATED TOOLS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390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using powder-actuated tools to apply fasteners, several additional procedures must be followed:</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fire fasteners into material that would allow the fasteners to pass through to the other side. Do not drive fasteners into very hard or brittle material that might chip or splatter or make the fasteners ricochet.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Always use an alignment guide when shooting fasteners into existing holes.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When using a high-velocity tool, do not drive fasteners more than 3 inches (7.62 centimetres) from an unsupported edge or corner of material such as brick or concrete. </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When using a high velocity tool, do not place fasteners in steel any closer than 1 /2-inch (1.27 centimetres) from an unsupported corner edge unless a special guard, fixture, or jig is used.</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POWDER-ACTUATED TOOLS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10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fluid used in hydraulic power tools must be an approved fire resistant fluid and must retain its operating characteristics at the most extreme temperatures to which it will be exposed. The exception to fire-resistant fluid involves all hydraulic fluids used for the insulated sections of derrick trucks, aerial lifts, and hydraulic tools that are used on or around energized lines. This hydraulic fluid shall be of the insulating type.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HYDRAULIC POWER TOOLS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5745" y="4424337"/>
            <a:ext cx="2315745" cy="2315745"/>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4159" y="4502717"/>
            <a:ext cx="2146300" cy="1974283"/>
          </a:xfrm>
          <a:prstGeom prst="rect">
            <a:avLst/>
          </a:prstGeom>
        </p:spPr>
      </p:pic>
      <p:pic>
        <p:nvPicPr>
          <p:cNvPr id="11" name="Picture 10"/>
          <p:cNvPicPr>
            <a:picLocks noChangeAspect="1"/>
          </p:cNvPicPr>
          <p:nvPr/>
        </p:nvPicPr>
        <p:blipFill>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830361" y="4358941"/>
            <a:ext cx="2118059" cy="2118059"/>
          </a:xfrm>
          <a:prstGeom prst="rect">
            <a:avLst/>
          </a:prstGeom>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6393" y="3962400"/>
            <a:ext cx="2824079" cy="2700536"/>
          </a:xfrm>
          <a:prstGeom prst="rect">
            <a:avLst/>
          </a:prstGeom>
        </p:spPr>
      </p:pic>
    </p:spTree>
    <p:extLst>
      <p:ext uri="{BB962C8B-B14F-4D97-AF65-F5344CB8AC3E}">
        <p14:creationId xmlns:p14="http://schemas.microsoft.com/office/powerpoint/2010/main" val="389376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1000"/>
              </a:spcAft>
              <a:buSzPct val="105000"/>
              <a:buFont typeface="Wingdings 3" panose="05040102010807070707" pitchFamily="18" charset="2"/>
              <a:buChar char="p"/>
            </a:pPr>
            <a:r>
              <a:rPr lang="en-US" dirty="0"/>
              <a:t>Employees work with machines, tools and equipment every day. Workplaces couldn't operate without them; however, interacting with them has potential for serious injuries or fatalities if they are not used and maintained properly.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INTRODUCTION</a:t>
            </a:r>
          </a:p>
        </p:txBody>
      </p:sp>
      <p:pic>
        <p:nvPicPr>
          <p:cNvPr id="2050" name="Picture 2" descr="Image result for Machinery, tools  And  Equip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733800"/>
            <a:ext cx="4813841" cy="26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04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To set up a jack, make certain of the following:</a:t>
            </a:r>
            <a:endParaRPr lang="en-US" dirty="0">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The base of the jack rests on a firm, level surface</a:t>
            </a:r>
            <a:endParaRPr lang="en-US" dirty="0">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The jack is correctly centred</a:t>
            </a:r>
            <a:endParaRPr lang="en-US" dirty="0">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The jack head bears against a level surface</a:t>
            </a:r>
            <a:endParaRPr lang="en-US" dirty="0">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The lift force is applied evenly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HYDRAULIC POWER TOOLS</a:t>
            </a:r>
            <a:endParaRPr lang="en-US" sz="3200" dirty="0">
              <a:latin typeface="+mn-lt"/>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962400"/>
            <a:ext cx="3429000" cy="2397902"/>
          </a:xfrm>
          <a:prstGeom prst="rect">
            <a:avLst/>
          </a:prstGeom>
        </p:spPr>
      </p:pic>
    </p:spTree>
    <p:extLst>
      <p:ext uri="{BB962C8B-B14F-4D97-AF65-F5344CB8AC3E}">
        <p14:creationId xmlns:p14="http://schemas.microsoft.com/office/powerpoint/2010/main" val="3691696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Proper maintenance of jacks is essential for safety.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All jacks must be lubricated regularly. In addition, each jack must be inspected according to the following schedule: </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For jacks used continuously or intermittently at one site—inspected at least once every 6 months</a:t>
            </a: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For jacks sent out of the shop for special work— inspected when sent out and inspected when returned, and </a:t>
            </a:r>
            <a:endParaRPr lang="en-US" dirty="0">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For jacks subjected to abnormal loads or shock—inspected before use and  immediately thereafter.</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HYDRAULIC POWER TOOLS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276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Hand tools are tools that are powered manually.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Hand tools include anything from axes to wrenches.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greatest hazards posed by hand tools result from misuse and improper maintenance.</a:t>
            </a:r>
            <a:endParaRPr lang="en-US" dirty="0">
              <a:ea typeface="Calibri" panose="020F0502020204030204" pitchFamily="34" charset="0"/>
              <a:cs typeface="Times New Roman" panose="02020603050405020304" pitchFamily="18" charset="0"/>
            </a:endParaRPr>
          </a:p>
          <a:p>
            <a:pPr>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Aft>
                <a:spcPts val="1000"/>
              </a:spcAft>
            </a:pPr>
            <a:r>
              <a:rPr lang="en-IN" sz="3200" dirty="0">
                <a:latin typeface="+mn-lt"/>
                <a:ea typeface="Calibri" panose="020F0502020204030204" pitchFamily="34" charset="0"/>
                <a:cs typeface="Times New Roman" panose="02020603050405020304" pitchFamily="18" charset="0"/>
              </a:rPr>
              <a:t>HAZARDS OF HAND TOOLS</a:t>
            </a:r>
            <a:endParaRPr lang="en-US" sz="3200" dirty="0">
              <a:latin typeface="+mn-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278" y="3657600"/>
            <a:ext cx="3608922" cy="2709520"/>
          </a:xfrm>
          <a:prstGeom prst="rect">
            <a:avLst/>
          </a:prstGeom>
        </p:spPr>
      </p:pic>
    </p:spTree>
    <p:extLst>
      <p:ext uri="{BB962C8B-B14F-4D97-AF65-F5344CB8AC3E}">
        <p14:creationId xmlns:p14="http://schemas.microsoft.com/office/powerpoint/2010/main" val="95315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a chisel is used as a screwdriver, the tip of the chisel may break and fly off, hitting the user or other employees. </a:t>
            </a:r>
            <a:endParaRPr lang="en-US" dirty="0">
              <a:ea typeface="Calibri" panose="020F0502020204030204" pitchFamily="34" charset="0"/>
              <a:cs typeface="Times New Roman" panose="02020603050405020304" pitchFamily="18" charset="0"/>
            </a:endParaRPr>
          </a:p>
          <a:p>
            <a:pPr>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Aft>
                <a:spcPts val="1000"/>
              </a:spcAft>
            </a:pPr>
            <a:r>
              <a:rPr lang="en-IN" sz="3200" dirty="0">
                <a:latin typeface="+mn-lt"/>
                <a:ea typeface="Calibri" panose="020F0502020204030204" pitchFamily="34" charset="0"/>
                <a:cs typeface="Times New Roman" panose="02020603050405020304" pitchFamily="18" charset="0"/>
              </a:rPr>
              <a:t>HAZARDS OF HAND TOOLS</a:t>
            </a:r>
            <a:endParaRPr lang="en-US" sz="3200" dirty="0">
              <a:latin typeface="+mn-lt"/>
              <a:ea typeface="Calibri" panose="020F0502020204030204" pitchFamily="34" charset="0"/>
              <a:cs typeface="Times New Roman" panose="02020603050405020304" pitchFamily="18" charset="0"/>
            </a:endParaRPr>
          </a:p>
        </p:txBody>
      </p:sp>
      <p:sp>
        <p:nvSpPr>
          <p:cNvPr id="9"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a wooden handle on a tool, such as a hammer or an axe, is loose, splintered, or cracked, the head of the tool may fly off and strike the user or other employees. </a:t>
            </a:r>
            <a:endParaRPr lang="en-US" dirty="0">
              <a:ea typeface="Calibri" panose="020F0502020204030204" pitchFamily="34" charset="0"/>
              <a:cs typeface="Times New Roman" panose="02020603050405020304" pitchFamily="18" charset="0"/>
            </a:endParaRPr>
          </a:p>
          <a:p>
            <a:pPr>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b="11073"/>
          <a:stretch/>
        </p:blipFill>
        <p:spPr>
          <a:xfrm>
            <a:off x="586104" y="4029112"/>
            <a:ext cx="3556000" cy="230384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38600" y="4324711"/>
            <a:ext cx="2303845" cy="171264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83775" y="4282535"/>
            <a:ext cx="2303845" cy="1797001"/>
          </a:xfrm>
          <a:prstGeom prst="rect">
            <a:avLst/>
          </a:prstGeom>
        </p:spPr>
      </p:pic>
    </p:spTree>
    <p:extLst>
      <p:ext uri="{BB962C8B-B14F-4D97-AF65-F5344CB8AC3E}">
        <p14:creationId xmlns:p14="http://schemas.microsoft.com/office/powerpoint/2010/main" val="334585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91"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09" y="1854200"/>
            <a:ext cx="426339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the jaws of a wrench are sprung, the wrench might slip. </a:t>
            </a:r>
            <a:endParaRPr lang="en-US" dirty="0">
              <a:ea typeface="Calibri" panose="020F0502020204030204" pitchFamily="34" charset="0"/>
              <a:cs typeface="Times New Roman" panose="02020603050405020304" pitchFamily="18" charset="0"/>
            </a:endParaRPr>
          </a:p>
          <a:p>
            <a:pPr marR="0" lvl="0">
              <a:spcBef>
                <a:spcPts val="0"/>
              </a:spcBef>
              <a:spcAft>
                <a:spcPts val="1000"/>
              </a:spcAft>
            </a:pPr>
            <a:endParaRPr lang="en-US" dirty="0">
              <a:ea typeface="Calibri" panose="020F0502020204030204" pitchFamily="34" charset="0"/>
              <a:cs typeface="Times New Roman" panose="02020603050405020304" pitchFamily="18" charset="0"/>
            </a:endParaRPr>
          </a:p>
          <a:p>
            <a:pPr>
              <a:spcAft>
                <a:spcPts val="1000"/>
              </a:spcAft>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Aft>
                <a:spcPts val="1000"/>
              </a:spcAft>
            </a:pPr>
            <a:r>
              <a:rPr lang="en-IN" sz="3200" dirty="0">
                <a:latin typeface="+mn-lt"/>
                <a:ea typeface="Calibri" panose="020F0502020204030204" pitchFamily="34" charset="0"/>
                <a:cs typeface="Times New Roman" panose="02020603050405020304" pitchFamily="18" charset="0"/>
              </a:rPr>
              <a:t>HAZARDS OF HAND TOOLS</a:t>
            </a:r>
            <a:endParaRPr lang="en-US" sz="3200" dirty="0">
              <a:latin typeface="+mn-lt"/>
              <a:ea typeface="Calibri" panose="020F0502020204030204" pitchFamily="34" charset="0"/>
              <a:cs typeface="Times New Roman" panose="02020603050405020304" pitchFamily="18" charset="0"/>
            </a:endParaRPr>
          </a:p>
        </p:txBody>
      </p:sp>
      <p:sp>
        <p:nvSpPr>
          <p:cNvPr id="9" name="Rectangle 2"/>
          <p:cNvSpPr>
            <a:spLocks noChangeArrowheads="1"/>
          </p:cNvSpPr>
          <p:nvPr/>
        </p:nvSpPr>
        <p:spPr bwMode="gray">
          <a:xfrm>
            <a:off x="4648201" y="1477962"/>
            <a:ext cx="431292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10" name="Rectangle 9"/>
          <p:cNvSpPr>
            <a:spLocks noChangeArrowheads="1"/>
          </p:cNvSpPr>
          <p:nvPr/>
        </p:nvSpPr>
        <p:spPr bwMode="gray">
          <a:xfrm>
            <a:off x="4648200" y="1854200"/>
            <a:ext cx="4312921"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impact tools such as chisels, wedges, or drift pins have mushroomed heads, the heads might shatter on impact, sending sharp fragments flying toward the user or other employees</a:t>
            </a:r>
            <a:endParaRPr lang="en-US" dirty="0"/>
          </a:p>
          <a:p>
            <a:pPr>
              <a:spcAft>
                <a:spcPts val="1000"/>
              </a:spcAft>
            </a:pP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232" y="4029112"/>
            <a:ext cx="3649744" cy="2173772"/>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7499" y="4029112"/>
            <a:ext cx="3671832" cy="2447888"/>
          </a:xfrm>
          <a:prstGeom prst="rect">
            <a:avLst/>
          </a:prstGeom>
        </p:spPr>
      </p:pic>
      <p:pic>
        <p:nvPicPr>
          <p:cNvPr id="16" name="Picture 15"/>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02623" y="4817390"/>
            <a:ext cx="2140411" cy="1385494"/>
          </a:xfrm>
          <a:prstGeom prst="rect">
            <a:avLst/>
          </a:prstGeom>
        </p:spPr>
      </p:pic>
    </p:spTree>
    <p:extLst>
      <p:ext uri="{BB962C8B-B14F-4D97-AF65-F5344CB8AC3E}">
        <p14:creationId xmlns:p14="http://schemas.microsoft.com/office/powerpoint/2010/main" val="191269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Employees should be trained in the proper use and handling of tools and equipment.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Employees, when using saw blades, knives, or other tools, should direct the tools away from aisle areas and away from other employees working in close proximity.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Knives and scissors must be sharp; dull tools can cause more hazards than sharp ones.</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Cracked saw blades must be removed from service wrenches must not be used when jaws are sprung to the point that slippage occurs. </a:t>
            </a:r>
          </a:p>
          <a:p>
            <a:pPr>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Aft>
                <a:spcPts val="1000"/>
              </a:spcAft>
            </a:pPr>
            <a:r>
              <a:rPr lang="en-IN" sz="3200" dirty="0">
                <a:latin typeface="+mn-lt"/>
                <a:ea typeface="Calibri" panose="020F0502020204030204" pitchFamily="34" charset="0"/>
                <a:cs typeface="Times New Roman" panose="02020603050405020304" pitchFamily="18" charset="0"/>
              </a:rPr>
              <a:t>HAZARDS OF HAND TOOLS</a:t>
            </a:r>
            <a:endParaRPr lang="en-US" sz="3200" dirty="0">
              <a:latin typeface="+mn-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419600"/>
            <a:ext cx="3066774" cy="1981200"/>
          </a:xfrm>
          <a:prstGeom prst="rect">
            <a:avLst/>
          </a:prstGeom>
        </p:spPr>
      </p:pic>
    </p:spTree>
    <p:extLst>
      <p:ext uri="{BB962C8B-B14F-4D97-AF65-F5344CB8AC3E}">
        <p14:creationId xmlns:p14="http://schemas.microsoft.com/office/powerpoint/2010/main" val="383891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FF993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Impact tools such as drift pins, wedges, and chisels must be kept free of mushroomed heads.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wooden handles of tools must not be splintered.</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Iron or steel hand tools may produce sparks that can be an ignition source around flammable substances.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Where this hazard exists, spark-resistant tools made of non-ferrous materials should be used where flammable gases, highly volatile liquids, and other explosive substances are stored or used.</a:t>
            </a:r>
            <a:endParaRPr lang="en-US" dirty="0">
              <a:ea typeface="Calibri" panose="020F0502020204030204" pitchFamily="34" charset="0"/>
              <a:cs typeface="Times New Roman" panose="02020603050405020304" pitchFamily="18" charset="0"/>
            </a:endParaRPr>
          </a:p>
          <a:p>
            <a:pPr>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Aft>
                <a:spcPts val="1000"/>
              </a:spcAft>
            </a:pPr>
            <a:r>
              <a:rPr lang="en-IN" sz="3200" dirty="0">
                <a:latin typeface="+mn-lt"/>
                <a:ea typeface="Calibri" panose="020F0502020204030204" pitchFamily="34" charset="0"/>
                <a:cs typeface="Times New Roman" panose="02020603050405020304" pitchFamily="18" charset="0"/>
              </a:rPr>
              <a:t>HAZARDS OF HAND TOOLS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031469" y="4495800"/>
            <a:ext cx="1929651" cy="1981200"/>
          </a:xfrm>
          <a:prstGeom prst="rect">
            <a:avLst/>
          </a:prstGeom>
        </p:spPr>
      </p:pic>
    </p:spTree>
    <p:extLst>
      <p:ext uri="{BB962C8B-B14F-4D97-AF65-F5344CB8AC3E}">
        <p14:creationId xmlns:p14="http://schemas.microsoft.com/office/powerpoint/2010/main" val="86572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0180CB-08B1-436B-9799-0C76022FBD6C}">
  <ds:schemaRefs>
    <ds:schemaRef ds:uri="http://www.w3.org/XML/1998/namespace"/>
    <ds:schemaRef ds:uri="0f0eb950-47b7-49a7-b2b9-b0c411c9c3b8"/>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schemas.microsoft.com/sharepoint/v3"/>
    <ds:schemaRef ds:uri="http://schemas.microsoft.com/sharepoint/v3/fields"/>
    <ds:schemaRef ds:uri="B6023AA3-3CEE-413F-91F8-322A2644F388"/>
    <ds:schemaRef ds:uri="http://purl.org/dc/terms/"/>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ES-501_BG-001</Template>
  <TotalTime>3666</TotalTime>
  <Words>2771</Words>
  <Application>Microsoft Office PowerPoint</Application>
  <PresentationFormat>On-screen Show (4:3)</PresentationFormat>
  <Paragraphs>199</Paragraphs>
  <Slides>42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Berlin Sans FB Demi</vt:lpstr>
      <vt:lpstr>Calibri</vt:lpstr>
      <vt:lpstr>Calibri Light</vt:lpstr>
      <vt:lpstr>Webdings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690</cp:revision>
  <cp:lastPrinted>2014-11-21T06:58:07Z</cp:lastPrinted>
  <dcterms:created xsi:type="dcterms:W3CDTF">2014-04-07T11:41:40Z</dcterms:created>
  <dcterms:modified xsi:type="dcterms:W3CDTF">2021-02-02T04:49:16Z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