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Lst>
  <p:notesMasterIdLst>
    <p:notesMasterId r:id="rId33"/>
  </p:notesMasterIdLst>
  <p:sldIdLst>
    <p:sldId id="431" r:id="rId6"/>
    <p:sldId id="477" r:id="rId7"/>
    <p:sldId id="479" r:id="rId8"/>
    <p:sldId id="498" r:id="rId9"/>
    <p:sldId id="432" r:id="rId10"/>
    <p:sldId id="480" r:id="rId11"/>
    <p:sldId id="481" r:id="rId12"/>
    <p:sldId id="457" r:id="rId13"/>
    <p:sldId id="482" r:id="rId14"/>
    <p:sldId id="460" r:id="rId15"/>
    <p:sldId id="499" r:id="rId16"/>
    <p:sldId id="483" r:id="rId17"/>
    <p:sldId id="484" r:id="rId18"/>
    <p:sldId id="485" r:id="rId19"/>
    <p:sldId id="486" r:id="rId20"/>
    <p:sldId id="487" r:id="rId21"/>
    <p:sldId id="488" r:id="rId22"/>
    <p:sldId id="489" r:id="rId23"/>
    <p:sldId id="490" r:id="rId24"/>
    <p:sldId id="491" r:id="rId25"/>
    <p:sldId id="492" r:id="rId26"/>
    <p:sldId id="493" r:id="rId27"/>
    <p:sldId id="494" r:id="rId28"/>
    <p:sldId id="495" r:id="rId29"/>
    <p:sldId id="496" r:id="rId30"/>
    <p:sldId id="497" r:id="rId31"/>
    <p:sldId id="303" r:id="rId3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79" autoAdjust="0"/>
  </p:normalViewPr>
  <p:slideViewPr>
    <p:cSldViewPr>
      <p:cViewPr varScale="1">
        <p:scale>
          <a:sx n="80" d="100"/>
          <a:sy n="80" d="100"/>
        </p:scale>
        <p:origin x="152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pPr/>
              <a:t>2/2/2021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pPr/>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697DFDE6-69D2-47D1-BC9A-16A6E6C771EA}" type="slidenum">
              <a:rPr altLang="en-US"/>
              <a:pPr/>
              <a:t>3</a:t>
            </a:fld>
            <a:endParaRPr lang="en-IN" altLang="en-US"/>
          </a:p>
        </p:txBody>
      </p:sp>
      <p:sp>
        <p:nvSpPr>
          <p:cNvPr id="13315" name="Rectangle 7"/>
          <p:cNvSpPr txBox="1">
            <a:spLocks noGrp="1" noChangeArrowheads="1"/>
          </p:cNvSpPr>
          <p:nvPr/>
        </p:nvSpPr>
        <p:spPr bwMode="auto">
          <a:xfrm>
            <a:off x="3853590" y="9435262"/>
            <a:ext cx="2944085" cy="492964"/>
          </a:xfrm>
          <a:prstGeom prst="rect">
            <a:avLst/>
          </a:prstGeom>
          <a:noFill/>
          <a:ln w="9525">
            <a:noFill/>
            <a:miter lim="800000"/>
            <a:headEnd/>
            <a:tailEnd/>
          </a:ln>
        </p:spPr>
        <p:txBody>
          <a:bodyPr lIns="94824" tIns="47416" rIns="94824" bIns="47416" anchor="b"/>
          <a:lstStyle/>
          <a:p>
            <a:pPr algn="r" defTabSz="947738" eaLnBrk="1" hangingPunct="1"/>
            <a:fld id="{0FC4C7A2-8F51-4744-8D05-59D8A5BF5BE2}" type="slidenum">
              <a:rPr lang="en-GB" altLang="en-US" sz="1300"/>
              <a:pPr algn="r" defTabSz="947738" eaLnBrk="1" hangingPunct="1"/>
              <a:t>3</a:t>
            </a:fld>
            <a:endParaRPr lang="en-GB" altLang="en-US" sz="1300"/>
          </a:p>
        </p:txBody>
      </p:sp>
      <p:sp>
        <p:nvSpPr>
          <p:cNvPr id="13316" name="Rectangle 2"/>
          <p:cNvSpPr>
            <a:spLocks noGrp="1" noRot="1" noChangeAspect="1" noChangeArrowheads="1" noTextEdit="1"/>
          </p:cNvSpPr>
          <p:nvPr>
            <p:ph type="sldImg"/>
          </p:nvPr>
        </p:nvSpPr>
        <p:spPr>
          <a:xfrm>
            <a:off x="917575" y="744538"/>
            <a:ext cx="4964113" cy="3724275"/>
          </a:xfrm>
          <a:ln/>
        </p:spPr>
      </p:sp>
      <p:sp>
        <p:nvSpPr>
          <p:cNvPr id="13317" name="Rectangle 3"/>
          <p:cNvSpPr>
            <a:spLocks noGrp="1" noChangeArrowheads="1"/>
          </p:cNvSpPr>
          <p:nvPr>
            <p:ph type="body" idx="1"/>
          </p:nvPr>
        </p:nvSpPr>
        <p:spPr>
          <a:xfrm>
            <a:off x="906357" y="4715907"/>
            <a:ext cx="4984962" cy="4467701"/>
          </a:xfrm>
          <a:noFill/>
        </p:spPr>
        <p:txBody>
          <a:bodyPr lIns="94824" tIns="47416" rIns="94824" bIns="47416"/>
          <a:lstStyle/>
          <a:p>
            <a:pPr eaLnBrk="1" hangingPunct="1"/>
            <a:endParaRPr lang="de-DE" altLang="en-US">
              <a:latin typeface="Arial" charset="0"/>
              <a:cs typeface="Arial" charset="0"/>
            </a:endParaRPr>
          </a:p>
        </p:txBody>
      </p:sp>
    </p:spTree>
    <p:extLst>
      <p:ext uri="{BB962C8B-B14F-4D97-AF65-F5344CB8AC3E}">
        <p14:creationId xmlns:p14="http://schemas.microsoft.com/office/powerpoint/2010/main" val="551912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697DFDE6-69D2-47D1-BC9A-16A6E6C771EA}" type="slidenum">
              <a:rPr altLang="en-US"/>
              <a:pPr/>
              <a:t>4</a:t>
            </a:fld>
            <a:endParaRPr lang="en-IN" altLang="en-US"/>
          </a:p>
        </p:txBody>
      </p:sp>
      <p:sp>
        <p:nvSpPr>
          <p:cNvPr id="13315" name="Rectangle 7"/>
          <p:cNvSpPr txBox="1">
            <a:spLocks noGrp="1" noChangeArrowheads="1"/>
          </p:cNvSpPr>
          <p:nvPr/>
        </p:nvSpPr>
        <p:spPr bwMode="auto">
          <a:xfrm>
            <a:off x="3853590" y="9435262"/>
            <a:ext cx="2944085" cy="492964"/>
          </a:xfrm>
          <a:prstGeom prst="rect">
            <a:avLst/>
          </a:prstGeom>
          <a:noFill/>
          <a:ln w="9525">
            <a:noFill/>
            <a:miter lim="800000"/>
            <a:headEnd/>
            <a:tailEnd/>
          </a:ln>
        </p:spPr>
        <p:txBody>
          <a:bodyPr lIns="94824" tIns="47416" rIns="94824" bIns="47416" anchor="b"/>
          <a:lstStyle/>
          <a:p>
            <a:pPr algn="r" defTabSz="947738" eaLnBrk="1" hangingPunct="1"/>
            <a:fld id="{0FC4C7A2-8F51-4744-8D05-59D8A5BF5BE2}" type="slidenum">
              <a:rPr lang="en-GB" altLang="en-US" sz="1300"/>
              <a:pPr algn="r" defTabSz="947738" eaLnBrk="1" hangingPunct="1"/>
              <a:t>4</a:t>
            </a:fld>
            <a:endParaRPr lang="en-GB" altLang="en-US" sz="1300"/>
          </a:p>
        </p:txBody>
      </p:sp>
      <p:sp>
        <p:nvSpPr>
          <p:cNvPr id="13316" name="Rectangle 2"/>
          <p:cNvSpPr>
            <a:spLocks noGrp="1" noRot="1" noChangeAspect="1" noChangeArrowheads="1" noTextEdit="1"/>
          </p:cNvSpPr>
          <p:nvPr>
            <p:ph type="sldImg"/>
          </p:nvPr>
        </p:nvSpPr>
        <p:spPr>
          <a:xfrm>
            <a:off x="917575" y="744538"/>
            <a:ext cx="4964113" cy="3724275"/>
          </a:xfrm>
          <a:ln/>
        </p:spPr>
      </p:sp>
      <p:sp>
        <p:nvSpPr>
          <p:cNvPr id="13317" name="Rectangle 3"/>
          <p:cNvSpPr>
            <a:spLocks noGrp="1" noChangeArrowheads="1"/>
          </p:cNvSpPr>
          <p:nvPr>
            <p:ph type="body" idx="1"/>
          </p:nvPr>
        </p:nvSpPr>
        <p:spPr>
          <a:xfrm>
            <a:off x="906357" y="4715907"/>
            <a:ext cx="4984962" cy="4467701"/>
          </a:xfrm>
          <a:noFill/>
        </p:spPr>
        <p:txBody>
          <a:bodyPr lIns="94824" tIns="47416" rIns="94824" bIns="47416"/>
          <a:lstStyle/>
          <a:p>
            <a:pPr eaLnBrk="1" hangingPunct="1"/>
            <a:endParaRPr lang="de-DE" altLang="en-US">
              <a:latin typeface="Arial" charset="0"/>
              <a:cs typeface="Arial" charset="0"/>
            </a:endParaRPr>
          </a:p>
        </p:txBody>
      </p:sp>
    </p:spTree>
    <p:extLst>
      <p:ext uri="{BB962C8B-B14F-4D97-AF65-F5344CB8AC3E}">
        <p14:creationId xmlns:p14="http://schemas.microsoft.com/office/powerpoint/2010/main" val="312988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55683-9E17-4AD1-9C5E-E92057326C35}" type="slidenum">
              <a:rPr lang="en-US" smtClean="0"/>
              <a:t>27</a:t>
            </a:fld>
            <a:endParaRPr lang="en-US" dirty="0"/>
          </a:p>
        </p:txBody>
      </p:sp>
    </p:spTree>
    <p:extLst>
      <p:ext uri="{BB962C8B-B14F-4D97-AF65-F5344CB8AC3E}">
        <p14:creationId xmlns:p14="http://schemas.microsoft.com/office/powerpoint/2010/main" val="135285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2/2/2021</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04478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223270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2/2/2021</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05297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221659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2/2/2021</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33175674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332" y="609600"/>
            <a:ext cx="8141139" cy="923330"/>
          </a:xfrm>
          <a:prstGeom prst="rect">
            <a:avLst/>
          </a:prstGeom>
        </p:spPr>
        <p:txBody>
          <a:bodyPr wrap="none">
            <a:spAutoFit/>
          </a:bodyPr>
          <a:lstStyle/>
          <a:p>
            <a:pPr algn="ctr"/>
            <a:r>
              <a:rPr lang="en-IN" sz="5400" b="1" dirty="0">
                <a:ln w="31750" cmpd="sng">
                  <a:solidFill>
                    <a:schemeClr val="tx1"/>
                  </a:solidFill>
                  <a:prstDash val="lgDash"/>
                  <a:round/>
                </a:ln>
                <a:solidFill>
                  <a:srgbClr val="FF0000"/>
                </a:solidFill>
                <a:latin typeface="Dutch801 XBd BT" panose="02020903060505020304" pitchFamily="18" charset="0"/>
              </a:rPr>
              <a:t>MATERIAL HANDLING </a:t>
            </a:r>
            <a:endParaRPr lang="en-US" sz="5400" dirty="0">
              <a:ln w="31750" cmpd="sng">
                <a:solidFill>
                  <a:schemeClr val="tx1"/>
                </a:solidFill>
                <a:prstDash val="lgDash"/>
                <a:round/>
              </a:ln>
              <a:solidFill>
                <a:srgbClr val="FF0000"/>
              </a:solidFill>
              <a:latin typeface="Dutch801 XBd BT" panose="02020903060505020304" pitchFamily="18" charset="0"/>
            </a:endParaRPr>
          </a:p>
        </p:txBody>
      </p:sp>
      <p:pic>
        <p:nvPicPr>
          <p:cNvPr id="1026" name="Picture 2" descr="Image result for MATERIAL HANDL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1100" y="2438400"/>
            <a:ext cx="6896100" cy="402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56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gray">
          <a:xfrm>
            <a:off x="169816" y="1524000"/>
            <a:ext cx="4356464"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Overview of risk management</a:t>
            </a:r>
            <a:endParaRPr lang="en-US" sz="2000" b="1" dirty="0">
              <a:cs typeface="Arial" panose="020B0604020202020204" pitchFamily="34" charset="0"/>
            </a:endParaRPr>
          </a:p>
        </p:txBody>
      </p:sp>
      <p:sp>
        <p:nvSpPr>
          <p:cNvPr id="18" name="Rectangle 17"/>
          <p:cNvSpPr>
            <a:spLocks noChangeArrowheads="1"/>
          </p:cNvSpPr>
          <p:nvPr/>
        </p:nvSpPr>
        <p:spPr bwMode="gray">
          <a:xfrm>
            <a:off x="4648200" y="1524000"/>
            <a:ext cx="4343400"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cs typeface="Arial" panose="020B0604020202020204" pitchFamily="34" charset="0"/>
              </a:rPr>
              <a:t>Risk assessment of shared areas</a:t>
            </a:r>
            <a:endParaRPr lang="en-US" sz="2000" b="1" dirty="0">
              <a:cs typeface="Arial" panose="020B0604020202020204" pitchFamily="34" charset="0"/>
            </a:endParaRPr>
          </a:p>
        </p:txBody>
      </p:sp>
      <p:sp>
        <p:nvSpPr>
          <p:cNvPr id="10" name="Rectangle 12"/>
          <p:cNvSpPr>
            <a:spLocks noChangeArrowheads="1"/>
          </p:cNvSpPr>
          <p:nvPr/>
        </p:nvSpPr>
        <p:spPr bwMode="gray">
          <a:xfrm>
            <a:off x="169817" y="1928636"/>
            <a:ext cx="4356463" cy="45608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lvl="0" indent="-285750">
              <a:buSzPct val="105000"/>
              <a:buFont typeface="Wingdings 3" panose="05040102010807070707" pitchFamily="18" charset="2"/>
              <a:buChar char="p"/>
            </a:pPr>
            <a:r>
              <a:rPr lang="en-GB" dirty="0"/>
              <a:t>Sites must control risks associated with MHE to prevent injuries, illnesses or property damage: </a:t>
            </a:r>
            <a:endParaRPr lang="en-US" dirty="0"/>
          </a:p>
          <a:p>
            <a:pPr marL="742950" lvl="1" indent="-285750">
              <a:buSzPct val="105000"/>
              <a:buFont typeface="Wingdings 3" panose="05040102010807070707" pitchFamily="18" charset="2"/>
              <a:buChar char=""/>
            </a:pPr>
            <a:r>
              <a:rPr lang="en-GB" dirty="0"/>
              <a:t>Wherever feasible, the potential for harm must be eliminated or reduced</a:t>
            </a:r>
            <a:endParaRPr lang="en-US" dirty="0"/>
          </a:p>
          <a:p>
            <a:pPr marL="742950" lvl="1" indent="-285750">
              <a:buSzPct val="105000"/>
              <a:buFont typeface="Wingdings 3" panose="05040102010807070707" pitchFamily="18" charset="2"/>
              <a:buChar char=""/>
            </a:pPr>
            <a:r>
              <a:rPr lang="en-GB" dirty="0"/>
              <a:t>Residual risks must be controlled through engineering, procedural and behavioural measures.  Priority must be given to the measures which are most reliable.</a:t>
            </a:r>
            <a:endParaRPr lang="en-US" dirty="0"/>
          </a:p>
          <a:p>
            <a:pPr>
              <a:buSzPct val="105000"/>
            </a:pPr>
            <a:endParaRPr lang="en-US" dirty="0"/>
          </a:p>
        </p:txBody>
      </p:sp>
      <p:sp>
        <p:nvSpPr>
          <p:cNvPr id="17" name="Rectangle 12"/>
          <p:cNvSpPr>
            <a:spLocks noChangeArrowheads="1"/>
          </p:cNvSpPr>
          <p:nvPr/>
        </p:nvSpPr>
        <p:spPr bwMode="gray">
          <a:xfrm>
            <a:off x="4648200" y="1928636"/>
            <a:ext cx="4343400" cy="45608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lvl="0" indent="-285750">
              <a:buSzPct val="105000"/>
              <a:buFont typeface="Wingdings 3" panose="05040102010807070707" pitchFamily="18" charset="2"/>
              <a:buChar char="p"/>
            </a:pPr>
            <a:r>
              <a:rPr lang="en-GB" dirty="0"/>
              <a:t>In the case of internal shared areas (i.e. areas within buildings where PITs and pedestrians could both be present at the same time), an additional assessment must be carried out using the PIT/Pedestrian Risk Assessment Tool and action plans developed to address identified risks</a:t>
            </a:r>
            <a:endParaRPr lang="en-US" dirty="0"/>
          </a:p>
          <a:p>
            <a:pPr>
              <a:buSzPct val="105000"/>
            </a:pPr>
            <a:endParaRPr lang="en-US" dirty="0"/>
          </a:p>
        </p:txBody>
      </p:sp>
      <p:sp>
        <p:nvSpPr>
          <p:cNvPr id="12"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mn-lt"/>
                <a:ea typeface="Times New Roman" panose="02020603050405020304" pitchFamily="18" charset="0"/>
                <a:cs typeface="Arial" panose="020B0604020202020204" pitchFamily="34" charset="0"/>
              </a:rPr>
              <a:t>RISK ASSESSMENT &amp; MANAGEMENT</a:t>
            </a:r>
            <a:endParaRPr lang="en-US" sz="3200" dirty="0">
              <a:latin typeface="+mn-lt"/>
              <a:cs typeface="Arial" panose="020B0604020202020204" pitchFamily="34" charset="0"/>
            </a:endParaRPr>
          </a:p>
        </p:txBody>
      </p:sp>
    </p:spTree>
    <p:extLst>
      <p:ext uri="{BB962C8B-B14F-4D97-AF65-F5344CB8AC3E}">
        <p14:creationId xmlns:p14="http://schemas.microsoft.com/office/powerpoint/2010/main" val="919876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gray">
          <a:xfrm>
            <a:off x="169816" y="1524000"/>
            <a:ext cx="4356464"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Material Handling Equip- routes must</a:t>
            </a:r>
            <a:endParaRPr lang="en-US" sz="2000" b="1" dirty="0">
              <a:cs typeface="Arial" panose="020B0604020202020204" pitchFamily="34" charset="0"/>
            </a:endParaRPr>
          </a:p>
        </p:txBody>
      </p:sp>
      <p:sp>
        <p:nvSpPr>
          <p:cNvPr id="18" name="Rectangle 17"/>
          <p:cNvSpPr>
            <a:spLocks noChangeArrowheads="1"/>
          </p:cNvSpPr>
          <p:nvPr/>
        </p:nvSpPr>
        <p:spPr bwMode="gray">
          <a:xfrm>
            <a:off x="4648200" y="1524000"/>
            <a:ext cx="4343400"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In addition, for pits, </a:t>
            </a:r>
            <a:endParaRPr lang="en-US" sz="2000" b="1" dirty="0">
              <a:cs typeface="Arial" panose="020B0604020202020204" pitchFamily="34" charset="0"/>
            </a:endParaRPr>
          </a:p>
        </p:txBody>
      </p:sp>
      <p:sp>
        <p:nvSpPr>
          <p:cNvPr id="10" name="Rectangle 12"/>
          <p:cNvSpPr>
            <a:spLocks noChangeArrowheads="1"/>
          </p:cNvSpPr>
          <p:nvPr/>
        </p:nvSpPr>
        <p:spPr bwMode="gray">
          <a:xfrm>
            <a:off x="169817" y="1928636"/>
            <a:ext cx="4356463" cy="45608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lvl="0" indent="-285750">
              <a:lnSpc>
                <a:spcPct val="150000"/>
              </a:lnSpc>
              <a:buSzPct val="105000"/>
              <a:buFont typeface="Wingdings 3" panose="05040102010807070707" pitchFamily="18" charset="2"/>
              <a:buChar char="p"/>
            </a:pPr>
            <a:r>
              <a:rPr lang="en-GB" dirty="0">
                <a:cs typeface="Arial" panose="020B0604020202020204" pitchFamily="34" charset="0"/>
              </a:rPr>
              <a:t>Be of sufficient size to enable the safe passage of MHE</a:t>
            </a:r>
            <a:endParaRPr lang="en-US" dirty="0">
              <a:cs typeface="Arial" panose="020B0604020202020204" pitchFamily="34" charset="0"/>
            </a:endParaRPr>
          </a:p>
          <a:p>
            <a:pPr marL="285750" lvl="0" indent="-285750">
              <a:lnSpc>
                <a:spcPct val="150000"/>
              </a:lnSpc>
              <a:buSzPct val="105000"/>
              <a:buFont typeface="Wingdings 3" panose="05040102010807070707" pitchFamily="18" charset="2"/>
              <a:buChar char="p"/>
            </a:pPr>
            <a:r>
              <a:rPr lang="en-GB" dirty="0">
                <a:cs typeface="Arial" panose="020B0604020202020204" pitchFamily="34" charset="0"/>
              </a:rPr>
              <a:t>Avoid vulnerable items and locations</a:t>
            </a:r>
            <a:endParaRPr lang="en-US" dirty="0">
              <a:cs typeface="Arial" panose="020B0604020202020204" pitchFamily="34" charset="0"/>
            </a:endParaRPr>
          </a:p>
          <a:p>
            <a:pPr marL="285750" indent="-285750">
              <a:lnSpc>
                <a:spcPct val="150000"/>
              </a:lnSpc>
              <a:buSzPct val="105000"/>
              <a:buFont typeface="Wingdings 3" panose="05040102010807070707" pitchFamily="18" charset="2"/>
              <a:buChar char="p"/>
            </a:pPr>
            <a:r>
              <a:rPr lang="en-GB" dirty="0">
                <a:cs typeface="Arial" panose="020B0604020202020204" pitchFamily="34" charset="0"/>
              </a:rPr>
              <a:t>Maximize visibility for operators and pedestrians</a:t>
            </a:r>
            <a:endParaRPr lang="en-US" dirty="0">
              <a:cs typeface="Arial" panose="020B0604020202020204" pitchFamily="34" charset="0"/>
            </a:endParaRPr>
          </a:p>
        </p:txBody>
      </p:sp>
      <p:sp>
        <p:nvSpPr>
          <p:cNvPr id="17" name="Rectangle 12"/>
          <p:cNvSpPr>
            <a:spLocks noChangeArrowheads="1"/>
          </p:cNvSpPr>
          <p:nvPr/>
        </p:nvSpPr>
        <p:spPr bwMode="gray">
          <a:xfrm>
            <a:off x="4648200" y="1928636"/>
            <a:ext cx="4343400" cy="45608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lvl="0" indent="-285750">
              <a:lnSpc>
                <a:spcPct val="150000"/>
              </a:lnSpc>
              <a:buSzPct val="105000"/>
              <a:buFont typeface="Wingdings 3" panose="05040102010807070707" pitchFamily="18" charset="2"/>
              <a:buChar char="p"/>
            </a:pPr>
            <a:r>
              <a:rPr lang="en-GB" dirty="0">
                <a:cs typeface="Arial" panose="020B0604020202020204" pitchFamily="34" charset="0"/>
              </a:rPr>
              <a:t>PITs must be physically separated from pedestrian routes and work stations</a:t>
            </a:r>
            <a:endParaRPr lang="en-US" dirty="0">
              <a:cs typeface="Arial" panose="020B0604020202020204" pitchFamily="34" charset="0"/>
            </a:endParaRPr>
          </a:p>
          <a:p>
            <a:pPr marL="285750" lvl="0" indent="-285750">
              <a:lnSpc>
                <a:spcPct val="150000"/>
              </a:lnSpc>
              <a:buSzPct val="105000"/>
              <a:buFont typeface="Wingdings 3" panose="05040102010807070707" pitchFamily="18" charset="2"/>
              <a:buChar char="p"/>
            </a:pPr>
            <a:r>
              <a:rPr lang="en-GB" dirty="0">
                <a:cs typeface="Arial" panose="020B0604020202020204" pitchFamily="34" charset="0"/>
              </a:rPr>
              <a:t>Reversing must be minimized</a:t>
            </a:r>
            <a:endParaRPr lang="en-US" dirty="0">
              <a:cs typeface="Arial" panose="020B0604020202020204" pitchFamily="34" charset="0"/>
            </a:endParaRPr>
          </a:p>
        </p:txBody>
      </p:sp>
      <p:sp>
        <p:nvSpPr>
          <p:cNvPr id="12"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mn-lt"/>
                <a:cs typeface="Arial" panose="020B0604020202020204" pitchFamily="34" charset="0"/>
              </a:rPr>
              <a:t>DESIGN OF MHE ROUTES </a:t>
            </a:r>
            <a:endParaRPr lang="en-US" sz="3200" dirty="0">
              <a:latin typeface="+mn-lt"/>
              <a:cs typeface="Arial" panose="020B0604020202020204" pitchFamily="34" charset="0"/>
            </a:endParaRPr>
          </a:p>
        </p:txBody>
      </p:sp>
    </p:spTree>
    <p:extLst>
      <p:ext uri="{BB962C8B-B14F-4D97-AF65-F5344CB8AC3E}">
        <p14:creationId xmlns:p14="http://schemas.microsoft.com/office/powerpoint/2010/main" val="3388757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gray">
          <a:xfrm>
            <a:off x="169816" y="1524000"/>
            <a:ext cx="4356464"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MHE traffic routes must be</a:t>
            </a:r>
            <a:endParaRPr lang="en-US" sz="2000" b="1" dirty="0">
              <a:cs typeface="Arial" panose="020B0604020202020204" pitchFamily="34" charset="0"/>
            </a:endParaRPr>
          </a:p>
        </p:txBody>
      </p:sp>
      <p:sp>
        <p:nvSpPr>
          <p:cNvPr id="18" name="Rectangle 17"/>
          <p:cNvSpPr>
            <a:spLocks noChangeArrowheads="1"/>
          </p:cNvSpPr>
          <p:nvPr/>
        </p:nvSpPr>
        <p:spPr bwMode="gray">
          <a:xfrm>
            <a:off x="4648200" y="1524000"/>
            <a:ext cx="4343400"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Critical locations on MHE routes </a:t>
            </a:r>
            <a:endParaRPr lang="en-US" sz="2000" b="1" dirty="0">
              <a:cs typeface="Arial" panose="020B0604020202020204" pitchFamily="34" charset="0"/>
            </a:endParaRPr>
          </a:p>
        </p:txBody>
      </p:sp>
      <p:sp>
        <p:nvSpPr>
          <p:cNvPr id="10" name="Rectangle 12"/>
          <p:cNvSpPr>
            <a:spLocks noChangeArrowheads="1"/>
          </p:cNvSpPr>
          <p:nvPr/>
        </p:nvSpPr>
        <p:spPr bwMode="gray">
          <a:xfrm>
            <a:off x="169817" y="1928636"/>
            <a:ext cx="4356463" cy="45608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lvl="0" indent="-285750">
              <a:buSzPct val="105000"/>
              <a:buFont typeface="Wingdings 3" panose="05040102010807070707" pitchFamily="18" charset="2"/>
              <a:buChar char="p"/>
            </a:pPr>
            <a:r>
              <a:rPr lang="en-GB" dirty="0"/>
              <a:t>Of appropriate construction for the intended use</a:t>
            </a:r>
            <a:endParaRPr lang="en-US" dirty="0"/>
          </a:p>
          <a:p>
            <a:pPr marL="285750" lvl="0" indent="-285750">
              <a:buSzPct val="105000"/>
              <a:buFont typeface="Wingdings 3" panose="05040102010807070707" pitchFamily="18" charset="2"/>
              <a:buChar char="p"/>
            </a:pPr>
            <a:r>
              <a:rPr lang="en-GB" dirty="0"/>
              <a:t>Provided with appropriate markings</a:t>
            </a:r>
            <a:endParaRPr lang="en-US" dirty="0"/>
          </a:p>
          <a:p>
            <a:pPr marL="285750" lvl="0" indent="-285750">
              <a:buSzPct val="105000"/>
              <a:buFont typeface="Wingdings 3" panose="05040102010807070707" pitchFamily="18" charset="2"/>
              <a:buChar char="p"/>
            </a:pPr>
            <a:r>
              <a:rPr lang="en-GB" dirty="0"/>
              <a:t>Maintained in good physical condition</a:t>
            </a:r>
            <a:endParaRPr lang="en-US" dirty="0"/>
          </a:p>
          <a:p>
            <a:pPr marL="285750" lvl="0" indent="-285750">
              <a:buSzPct val="105000"/>
              <a:buFont typeface="Wingdings 3" panose="05040102010807070707" pitchFamily="18" charset="2"/>
              <a:buChar char="p"/>
            </a:pPr>
            <a:r>
              <a:rPr lang="en-GB" dirty="0"/>
              <a:t>Sufficiently well-lit to enable MHE and pedestrians to move around safely</a:t>
            </a:r>
            <a:endParaRPr lang="en-US" dirty="0"/>
          </a:p>
          <a:p>
            <a:pPr marL="285750" lvl="0" indent="-285750">
              <a:buSzPct val="105000"/>
              <a:buFont typeface="Wingdings 3" panose="05040102010807070707" pitchFamily="18" charset="2"/>
              <a:buChar char="p"/>
            </a:pPr>
            <a:r>
              <a:rPr lang="en-GB" dirty="0"/>
              <a:t>Kept free from obstructions, debris, leaks, and spills.</a:t>
            </a:r>
            <a:endParaRPr lang="en-US" dirty="0"/>
          </a:p>
          <a:p>
            <a:pPr>
              <a:buSzPct val="105000"/>
            </a:pPr>
            <a:endParaRPr lang="en-US" dirty="0"/>
          </a:p>
        </p:txBody>
      </p:sp>
      <p:sp>
        <p:nvSpPr>
          <p:cNvPr id="17" name="Rectangle 12"/>
          <p:cNvSpPr>
            <a:spLocks noChangeArrowheads="1"/>
          </p:cNvSpPr>
          <p:nvPr/>
        </p:nvSpPr>
        <p:spPr bwMode="gray">
          <a:xfrm>
            <a:off x="4648200" y="1928636"/>
            <a:ext cx="4343400" cy="45608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buSzPct val="105000"/>
              <a:buFont typeface="Wingdings 3" panose="05040102010807070707" pitchFamily="18" charset="2"/>
              <a:buChar char="p"/>
            </a:pPr>
            <a:r>
              <a:rPr lang="en-GB" dirty="0"/>
              <a:t>Risk assessments must identify locations where risks of MHE collision are most significant: with Pedestrians, with other MHE, and with other plant and equipment.  Such locations must have special controls in place.  Structural supports and racking must be provided with physical protection to prevent damage, unless the risks of collision (or consequences of damage) are insignificant.</a:t>
            </a:r>
            <a:endParaRPr lang="en-US" dirty="0"/>
          </a:p>
          <a:p>
            <a:r>
              <a:rPr lang="en-US" dirty="0"/>
              <a:t> </a:t>
            </a:r>
          </a:p>
        </p:txBody>
      </p:sp>
      <p:sp>
        <p:nvSpPr>
          <p:cNvPr id="12"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mn-lt"/>
                <a:cs typeface="Arial" panose="020B0604020202020204" pitchFamily="34" charset="0"/>
              </a:rPr>
              <a:t>TRAFFIC ROUTE CONDITIONS</a:t>
            </a:r>
            <a:endParaRPr lang="en-US" sz="3200" dirty="0">
              <a:latin typeface="+mn-lt"/>
              <a:cs typeface="Arial" panose="020B0604020202020204" pitchFamily="34" charset="0"/>
            </a:endParaRPr>
          </a:p>
        </p:txBody>
      </p:sp>
    </p:spTree>
    <p:extLst>
      <p:ext uri="{BB962C8B-B14F-4D97-AF65-F5344CB8AC3E}">
        <p14:creationId xmlns:p14="http://schemas.microsoft.com/office/powerpoint/2010/main" val="636912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gray">
          <a:xfrm>
            <a:off x="169816" y="1524000"/>
            <a:ext cx="4356464"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Safety distance rule</a:t>
            </a:r>
            <a:endParaRPr lang="en-US" sz="2000" dirty="0">
              <a:cs typeface="Arial" panose="020B0604020202020204" pitchFamily="34" charset="0"/>
            </a:endParaRPr>
          </a:p>
        </p:txBody>
      </p:sp>
      <p:sp>
        <p:nvSpPr>
          <p:cNvPr id="18" name="Rectangle 17"/>
          <p:cNvSpPr>
            <a:spLocks noChangeArrowheads="1"/>
          </p:cNvSpPr>
          <p:nvPr/>
        </p:nvSpPr>
        <p:spPr bwMode="gray">
          <a:xfrm>
            <a:off x="4648200" y="1524000"/>
            <a:ext cx="4343400"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Speed of pits &amp; AGVs</a:t>
            </a:r>
            <a:endParaRPr lang="en-US" sz="2000" dirty="0">
              <a:cs typeface="Arial" panose="020B0604020202020204" pitchFamily="34" charset="0"/>
            </a:endParaRPr>
          </a:p>
        </p:txBody>
      </p:sp>
      <p:sp>
        <p:nvSpPr>
          <p:cNvPr id="10" name="Rectangle 12"/>
          <p:cNvSpPr>
            <a:spLocks noChangeArrowheads="1"/>
          </p:cNvSpPr>
          <p:nvPr/>
        </p:nvSpPr>
        <p:spPr bwMode="gray">
          <a:xfrm>
            <a:off x="169817" y="1928636"/>
            <a:ext cx="4356463" cy="45608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buSzPct val="105000"/>
              <a:buFont typeface="Wingdings 3" panose="05040102010807070707" pitchFamily="18" charset="2"/>
              <a:buChar char="p"/>
            </a:pPr>
            <a:r>
              <a:rPr lang="en-GB" dirty="0"/>
              <a:t>Sites must implement a safety distance rule around PITs and Automatic Guided Vehicles when they are in operation</a:t>
            </a:r>
            <a:r>
              <a:rPr lang="en-GB" baseline="30000" dirty="0"/>
              <a:t>1</a:t>
            </a:r>
            <a:r>
              <a:rPr lang="en-GB" dirty="0"/>
              <a:t>.  In the case of PITs, the safety distance must be at least 3m.  Situations where the rule cannot be complied with must be recorded and highlighted to local management for review.</a:t>
            </a:r>
            <a:endParaRPr lang="en-US" dirty="0"/>
          </a:p>
          <a:p>
            <a:pPr>
              <a:buSzPct val="105000"/>
            </a:pPr>
            <a:endParaRPr lang="en-US" dirty="0"/>
          </a:p>
        </p:txBody>
      </p:sp>
      <p:sp>
        <p:nvSpPr>
          <p:cNvPr id="17" name="Rectangle 12"/>
          <p:cNvSpPr>
            <a:spLocks noChangeArrowheads="1"/>
          </p:cNvSpPr>
          <p:nvPr/>
        </p:nvSpPr>
        <p:spPr bwMode="gray">
          <a:xfrm>
            <a:off x="4648200" y="1928636"/>
            <a:ext cx="4343400" cy="45608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buSzPct val="105000"/>
              <a:buFont typeface="Wingdings 3" panose="05040102010807070707" pitchFamily="18" charset="2"/>
              <a:buChar char="p"/>
            </a:pPr>
            <a:r>
              <a:rPr lang="en-GB" dirty="0"/>
              <a:t>The speed of PITs and AGVs must be carefully managed to help minimize risk of collisions and other incidents.</a:t>
            </a:r>
            <a:endParaRPr lang="en-US" dirty="0"/>
          </a:p>
          <a:p>
            <a:pPr>
              <a:buSzPct val="105000"/>
            </a:pPr>
            <a:endParaRPr lang="en-US" dirty="0"/>
          </a:p>
        </p:txBody>
      </p:sp>
      <p:sp>
        <p:nvSpPr>
          <p:cNvPr id="12"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mn-lt"/>
                <a:cs typeface="Arial" panose="020B0604020202020204" pitchFamily="34" charset="0"/>
              </a:rPr>
              <a:t>TRAFFIC ROUTE CONDITIONS</a:t>
            </a:r>
            <a:endParaRPr lang="en-US" sz="3200" dirty="0">
              <a:latin typeface="+mn-lt"/>
              <a:cs typeface="Arial" panose="020B0604020202020204" pitchFamily="34" charset="0"/>
            </a:endParaRPr>
          </a:p>
        </p:txBody>
      </p:sp>
      <p:pic>
        <p:nvPicPr>
          <p:cNvPr id="7" name="Picture 6"/>
          <p:cNvPicPr>
            <a:picLocks noChangeAspect="1"/>
          </p:cNvPicPr>
          <p:nvPr/>
        </p:nvPicPr>
        <p:blipFill>
          <a:blip r:embed="rId2" cstate="print"/>
          <a:stretch>
            <a:fillRect/>
          </a:stretch>
        </p:blipFill>
        <p:spPr>
          <a:xfrm>
            <a:off x="4876800" y="4648200"/>
            <a:ext cx="3886200" cy="1703893"/>
          </a:xfrm>
          <a:prstGeom prst="rect">
            <a:avLst/>
          </a:prstGeom>
        </p:spPr>
      </p:pic>
    </p:spTree>
    <p:extLst>
      <p:ext uri="{BB962C8B-B14F-4D97-AF65-F5344CB8AC3E}">
        <p14:creationId xmlns:p14="http://schemas.microsoft.com/office/powerpoint/2010/main" val="135364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MHE routes must</a:t>
            </a:r>
            <a:endParaRPr lang="en-US" sz="2000" b="1" dirty="0">
              <a:cs typeface="Arial" panose="020B0604020202020204" pitchFamily="34" charset="0"/>
            </a:endParaRPr>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lvl="0" indent="-285750">
              <a:lnSpc>
                <a:spcPct val="150000"/>
              </a:lnSpc>
              <a:buSzPct val="105000"/>
              <a:buFont typeface="Wingdings 3" panose="05040102010807070707" pitchFamily="18" charset="2"/>
              <a:buChar char="p"/>
            </a:pPr>
            <a:r>
              <a:rPr lang="en-GB" dirty="0">
                <a:cs typeface="Arial" panose="020B0604020202020204" pitchFamily="34" charset="0"/>
              </a:rPr>
              <a:t>MHE must be suitable for its intended task and working environment, and must not be loaded beyond its safe working load.  Furthermore, all PITs must be fitted with: </a:t>
            </a:r>
            <a:endParaRPr lang="en-US" dirty="0">
              <a:cs typeface="Arial" panose="020B0604020202020204" pitchFamily="34" charset="0"/>
            </a:endParaRPr>
          </a:p>
          <a:p>
            <a:pPr marL="742950" lvl="1" indent="-285750">
              <a:lnSpc>
                <a:spcPct val="150000"/>
              </a:lnSpc>
              <a:buSzPct val="105000"/>
              <a:buFont typeface="Wingdings 3" panose="05040102010807070707" pitchFamily="18" charset="2"/>
              <a:buChar char=""/>
            </a:pPr>
            <a:r>
              <a:rPr lang="en-GB" dirty="0">
                <a:cs typeface="Arial" panose="020B0604020202020204" pitchFamily="34" charset="0"/>
              </a:rPr>
              <a:t>A horn</a:t>
            </a:r>
            <a:endParaRPr lang="en-US" dirty="0">
              <a:cs typeface="Arial" panose="020B0604020202020204" pitchFamily="34" charset="0"/>
            </a:endParaRPr>
          </a:p>
          <a:p>
            <a:pPr marL="742950" lvl="1" indent="-285750">
              <a:lnSpc>
                <a:spcPct val="150000"/>
              </a:lnSpc>
              <a:buSzPct val="105000"/>
              <a:buFont typeface="Wingdings 3" panose="05040102010807070707" pitchFamily="18" charset="2"/>
              <a:buChar char=""/>
            </a:pPr>
            <a:r>
              <a:rPr lang="en-GB" dirty="0">
                <a:cs typeface="Arial" panose="020B0604020202020204" pitchFamily="34" charset="0"/>
              </a:rPr>
              <a:t>Seat belts (unless the operator position is standing)</a:t>
            </a:r>
            <a:endParaRPr lang="en-US" dirty="0">
              <a:cs typeface="Arial" panose="020B0604020202020204" pitchFamily="34" charset="0"/>
            </a:endParaRPr>
          </a:p>
          <a:p>
            <a:pPr marL="742950" lvl="1" indent="-285750">
              <a:lnSpc>
                <a:spcPct val="150000"/>
              </a:lnSpc>
              <a:buSzPct val="105000"/>
              <a:buFont typeface="Wingdings 3" panose="05040102010807070707" pitchFamily="18" charset="2"/>
              <a:buChar char=""/>
            </a:pPr>
            <a:r>
              <a:rPr lang="en-GB" dirty="0">
                <a:cs typeface="Arial" panose="020B0604020202020204" pitchFamily="34" charset="0"/>
              </a:rPr>
              <a:t>Devices to prevent unauthorised use</a:t>
            </a:r>
            <a:endParaRPr lang="en-US" dirty="0">
              <a:cs typeface="Arial" panose="020B0604020202020204" pitchFamily="34" charset="0"/>
            </a:endParaRPr>
          </a:p>
          <a:p>
            <a:pPr marL="742950" lvl="1" indent="-285750">
              <a:lnSpc>
                <a:spcPct val="150000"/>
              </a:lnSpc>
              <a:buSzPct val="105000"/>
              <a:buFont typeface="Wingdings 3" panose="05040102010807070707" pitchFamily="18" charset="2"/>
              <a:buChar char=""/>
            </a:pPr>
            <a:r>
              <a:rPr lang="en-GB" dirty="0">
                <a:cs typeface="Arial" panose="020B0604020202020204" pitchFamily="34" charset="0"/>
              </a:rPr>
              <a:t>Information on the safe working load</a:t>
            </a:r>
            <a:endParaRPr lang="en-US" dirty="0">
              <a:cs typeface="Arial" panose="020B0604020202020204" pitchFamily="34" charset="0"/>
            </a:endParaRP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mn-lt"/>
                <a:ea typeface="Times New Roman" panose="02020603050405020304" pitchFamily="18" charset="0"/>
                <a:cs typeface="Calibri" panose="020F0502020204030204" pitchFamily="34" charset="0"/>
              </a:rPr>
              <a:t>MHE REQUIREMENTS &amp; MAINTENANCE</a:t>
            </a:r>
            <a:endParaRPr lang="en-US" sz="3200" dirty="0">
              <a:latin typeface="+mn-lt"/>
              <a:cs typeface="Arial" panose="020B0604020202020204" pitchFamily="34" charset="0"/>
            </a:endParaRPr>
          </a:p>
        </p:txBody>
      </p:sp>
    </p:spTree>
    <p:extLst>
      <p:ext uri="{BB962C8B-B14F-4D97-AF65-F5344CB8AC3E}">
        <p14:creationId xmlns:p14="http://schemas.microsoft.com/office/powerpoint/2010/main" val="1343014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Automatic Guide Vehicle System must be fitted with</a:t>
            </a:r>
            <a:endParaRPr lang="en-US" sz="2000" b="1" dirty="0">
              <a:cs typeface="Arial" panose="020B0604020202020204" pitchFamily="34" charset="0"/>
            </a:endParaRPr>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lvl="0" indent="-285750">
              <a:lnSpc>
                <a:spcPct val="150000"/>
              </a:lnSpc>
              <a:buSzPct val="105000"/>
              <a:buFont typeface="Wingdings 3" panose="05040102010807070707" pitchFamily="18" charset="2"/>
              <a:buChar char="p"/>
            </a:pPr>
            <a:r>
              <a:rPr lang="en-GB" dirty="0">
                <a:cs typeface="Arial" panose="020B0604020202020204" pitchFamily="34" charset="0"/>
              </a:rPr>
              <a:t>A visible warning device.</a:t>
            </a:r>
            <a:endParaRPr lang="en-US" dirty="0">
              <a:cs typeface="Arial" panose="020B0604020202020204" pitchFamily="34" charset="0"/>
            </a:endParaRPr>
          </a:p>
          <a:p>
            <a:pPr marL="285750" lvl="0" indent="-285750">
              <a:lnSpc>
                <a:spcPct val="150000"/>
              </a:lnSpc>
              <a:buSzPct val="105000"/>
              <a:buFont typeface="Wingdings 3" panose="05040102010807070707" pitchFamily="18" charset="2"/>
              <a:buChar char="p"/>
            </a:pPr>
            <a:r>
              <a:rPr lang="en-GB" dirty="0">
                <a:cs typeface="Arial" panose="020B0604020202020204" pitchFamily="34" charset="0"/>
              </a:rPr>
              <a:t>A safety-rated personnel detection and braking system.</a:t>
            </a:r>
            <a:endParaRPr lang="en-US" dirty="0">
              <a:cs typeface="Arial" panose="020B0604020202020204" pitchFamily="34" charset="0"/>
            </a:endParaRPr>
          </a:p>
          <a:p>
            <a:pPr marL="285750" lvl="0" indent="-285750">
              <a:lnSpc>
                <a:spcPct val="150000"/>
              </a:lnSpc>
              <a:buSzPct val="105000"/>
              <a:buFont typeface="Wingdings 3" panose="05040102010807070707" pitchFamily="18" charset="2"/>
              <a:buChar char="p"/>
            </a:pPr>
            <a:r>
              <a:rPr lang="en-GB" dirty="0">
                <a:cs typeface="Arial" panose="020B0604020202020204" pitchFamily="34" charset="0"/>
              </a:rPr>
              <a:t>An emergency stop control.</a:t>
            </a:r>
            <a:endParaRPr lang="en-US" dirty="0">
              <a:cs typeface="Arial" panose="020B0604020202020204" pitchFamily="34" charset="0"/>
            </a:endParaRP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mn-lt"/>
                <a:ea typeface="Times New Roman" panose="02020603050405020304" pitchFamily="18" charset="0"/>
                <a:cs typeface="Calibri" panose="020F0502020204030204" pitchFamily="34" charset="0"/>
              </a:rPr>
              <a:t>MHE REQUIREMENTS &amp; MAINTENANCE</a:t>
            </a:r>
            <a:endParaRPr lang="en-US" sz="3200" dirty="0">
              <a:latin typeface="+mn-lt"/>
              <a:cs typeface="Arial" panose="020B0604020202020204" pitchFamily="34" charset="0"/>
            </a:endParaRPr>
          </a:p>
        </p:txBody>
      </p:sp>
      <p:pic>
        <p:nvPicPr>
          <p:cNvPr id="5" name="Picture 4"/>
          <p:cNvPicPr>
            <a:picLocks noChangeAspect="1"/>
          </p:cNvPicPr>
          <p:nvPr/>
        </p:nvPicPr>
        <p:blipFill>
          <a:blip r:embed="rId2" cstate="print"/>
          <a:stretch>
            <a:fillRect/>
          </a:stretch>
        </p:blipFill>
        <p:spPr>
          <a:xfrm>
            <a:off x="5721977" y="3241900"/>
            <a:ext cx="3193423" cy="3158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30562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mn-lt"/>
                <a:ea typeface="Times New Roman" panose="02020603050405020304" pitchFamily="18" charset="0"/>
                <a:cs typeface="Calibri" panose="020F0502020204030204" pitchFamily="34" charset="0"/>
              </a:rPr>
              <a:t>MHE REQUIREMENTS &amp; MAINTENANCE</a:t>
            </a:r>
            <a:endParaRPr lang="en-US" sz="3200" dirty="0">
              <a:latin typeface="+mn-lt"/>
              <a:cs typeface="Arial" panose="020B0604020202020204" pitchFamily="34" charset="0"/>
            </a:endParaRPr>
          </a:p>
        </p:txBody>
      </p:sp>
      <p:sp>
        <p:nvSpPr>
          <p:cNvPr id="6" name="Rectangle 7"/>
          <p:cNvSpPr>
            <a:spLocks noChangeArrowheads="1"/>
          </p:cNvSpPr>
          <p:nvPr/>
        </p:nvSpPr>
        <p:spPr bwMode="gray">
          <a:xfrm>
            <a:off x="169816" y="1524000"/>
            <a:ext cx="4356464"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MHE routes must</a:t>
            </a:r>
            <a:endParaRPr lang="en-US" sz="2000" b="1" dirty="0">
              <a:cs typeface="Arial" panose="020B0604020202020204" pitchFamily="34" charset="0"/>
            </a:endParaRPr>
          </a:p>
        </p:txBody>
      </p:sp>
      <p:sp>
        <p:nvSpPr>
          <p:cNvPr id="9" name="Rectangle 8"/>
          <p:cNvSpPr>
            <a:spLocks noChangeArrowheads="1"/>
          </p:cNvSpPr>
          <p:nvPr/>
        </p:nvSpPr>
        <p:spPr bwMode="gray">
          <a:xfrm>
            <a:off x="4648200" y="1524000"/>
            <a:ext cx="4343400"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Maintenance of MHE</a:t>
            </a:r>
            <a:endParaRPr lang="en-US" sz="2000" dirty="0">
              <a:cs typeface="Arial" panose="020B0604020202020204" pitchFamily="34" charset="0"/>
            </a:endParaRPr>
          </a:p>
        </p:txBody>
      </p:sp>
      <p:sp>
        <p:nvSpPr>
          <p:cNvPr id="11" name="Rectangle 12"/>
          <p:cNvSpPr>
            <a:spLocks noChangeArrowheads="1"/>
          </p:cNvSpPr>
          <p:nvPr/>
        </p:nvSpPr>
        <p:spPr bwMode="gray">
          <a:xfrm>
            <a:off x="169817" y="1928636"/>
            <a:ext cx="4356463" cy="45608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buSzPct val="105000"/>
              <a:buFont typeface="Wingdings 3" panose="05040102010807070707" pitchFamily="18" charset="2"/>
              <a:buChar char="p"/>
            </a:pPr>
            <a:r>
              <a:rPr lang="en-GB" dirty="0"/>
              <a:t>Attachments must only be put into use after a competent person has assessed their compatibility.  Any required de-rating must be marked on the relevant MHE.  MHEs must only be used to lift people if no safer alternative is available.  If people are lifted, this must be done using an appropriate work platform, securely attached to the MHE.</a:t>
            </a:r>
            <a:endParaRPr lang="en-US" dirty="0"/>
          </a:p>
          <a:p>
            <a:pPr>
              <a:buSzPct val="105000"/>
            </a:pPr>
            <a:r>
              <a:rPr lang="en-US" dirty="0"/>
              <a:t> </a:t>
            </a:r>
          </a:p>
        </p:txBody>
      </p:sp>
      <p:sp>
        <p:nvSpPr>
          <p:cNvPr id="12" name="Rectangle 12"/>
          <p:cNvSpPr>
            <a:spLocks noChangeArrowheads="1"/>
          </p:cNvSpPr>
          <p:nvPr/>
        </p:nvSpPr>
        <p:spPr bwMode="gray">
          <a:xfrm>
            <a:off x="4648200" y="1928636"/>
            <a:ext cx="4343400" cy="45608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buSzPct val="105000"/>
              <a:buFont typeface="Wingdings 3" panose="05040102010807070707" pitchFamily="18" charset="2"/>
              <a:buChar char="p"/>
            </a:pPr>
            <a:r>
              <a:rPr lang="en-GB" dirty="0"/>
              <a:t>MHE must be maintained in good working order through a combination of pre-use inspections by MHE operators, and planned and breakdown maintenance by competent technicians.  If faults are identified which affect the safety of operation, the MHE must not be used until the fault is corrected.</a:t>
            </a:r>
            <a:endParaRPr lang="en-US" dirty="0"/>
          </a:p>
          <a:p>
            <a:pPr>
              <a:buSzPct val="105000"/>
            </a:pPr>
            <a:endParaRPr lang="en-US" dirty="0"/>
          </a:p>
        </p:txBody>
      </p:sp>
    </p:spTree>
    <p:extLst>
      <p:ext uri="{BB962C8B-B14F-4D97-AF65-F5344CB8AC3E}">
        <p14:creationId xmlns:p14="http://schemas.microsoft.com/office/powerpoint/2010/main" val="2249698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gray">
          <a:xfrm>
            <a:off x="239392" y="1576564"/>
            <a:ext cx="4209319"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Procedures &amp; rules</a:t>
            </a:r>
            <a:endParaRPr lang="en-US" sz="2000" dirty="0">
              <a:cs typeface="Arial" panose="020B0604020202020204" pitchFamily="34" charset="0"/>
            </a:endParaRPr>
          </a:p>
        </p:txBody>
      </p:sp>
      <p:sp>
        <p:nvSpPr>
          <p:cNvPr id="14" name="Rectangle 7"/>
          <p:cNvSpPr>
            <a:spLocks noChangeArrowheads="1"/>
          </p:cNvSpPr>
          <p:nvPr/>
        </p:nvSpPr>
        <p:spPr bwMode="gray">
          <a:xfrm>
            <a:off x="239393" y="4025850"/>
            <a:ext cx="4209437"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Work with AGVS</a:t>
            </a:r>
            <a:endParaRPr lang="en-US" sz="2000" dirty="0">
              <a:cs typeface="Arial" panose="020B0604020202020204" pitchFamily="34" charset="0"/>
            </a:endParaRPr>
          </a:p>
        </p:txBody>
      </p:sp>
      <p:sp>
        <p:nvSpPr>
          <p:cNvPr id="16" name="Rectangle 7"/>
          <p:cNvSpPr>
            <a:spLocks noChangeArrowheads="1"/>
          </p:cNvSpPr>
          <p:nvPr/>
        </p:nvSpPr>
        <p:spPr bwMode="gray">
          <a:xfrm>
            <a:off x="4624168" y="1563032"/>
            <a:ext cx="4363078"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Vehicle loading &amp; unloading</a:t>
            </a:r>
            <a:endParaRPr lang="en-US" sz="2000" dirty="0">
              <a:cs typeface="Arial" panose="020B0604020202020204" pitchFamily="34" charset="0"/>
            </a:endParaRPr>
          </a:p>
        </p:txBody>
      </p:sp>
      <p:sp>
        <p:nvSpPr>
          <p:cNvPr id="18" name="Rectangle 7"/>
          <p:cNvSpPr>
            <a:spLocks noChangeArrowheads="1"/>
          </p:cNvSpPr>
          <p:nvPr/>
        </p:nvSpPr>
        <p:spPr bwMode="gray">
          <a:xfrm>
            <a:off x="4624446" y="4025850"/>
            <a:ext cx="4367182" cy="39375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MHE battery charging</a:t>
            </a:r>
            <a:endParaRPr lang="en-US" sz="2000" dirty="0">
              <a:cs typeface="Arial" panose="020B0604020202020204" pitchFamily="34" charset="0"/>
            </a:endParaRPr>
          </a:p>
        </p:txBody>
      </p:sp>
      <p:sp>
        <p:nvSpPr>
          <p:cNvPr id="10" name="Rectangle 12"/>
          <p:cNvSpPr>
            <a:spLocks noChangeArrowheads="1"/>
          </p:cNvSpPr>
          <p:nvPr/>
        </p:nvSpPr>
        <p:spPr bwMode="gray">
          <a:xfrm>
            <a:off x="240403" y="1981200"/>
            <a:ext cx="4209542" cy="19050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buSzPct val="105000"/>
              <a:buFont typeface="Wingdings 3" panose="05040102010807070707" pitchFamily="18" charset="2"/>
              <a:buChar char="p"/>
            </a:pPr>
            <a:r>
              <a:rPr lang="en-GB" dirty="0"/>
              <a:t>Site management must establish standard operating procedures for use of MHE.  This must include site rules and behavioural expectations for relevant staff</a:t>
            </a:r>
            <a:endParaRPr lang="en-US" dirty="0"/>
          </a:p>
          <a:p>
            <a:pPr>
              <a:buSzPct val="105000"/>
            </a:pPr>
            <a:endParaRPr lang="en-US" dirty="0"/>
          </a:p>
        </p:txBody>
      </p:sp>
      <p:sp>
        <p:nvSpPr>
          <p:cNvPr id="15" name="Rectangle 12"/>
          <p:cNvSpPr>
            <a:spLocks noChangeArrowheads="1"/>
          </p:cNvSpPr>
          <p:nvPr/>
        </p:nvSpPr>
        <p:spPr bwMode="gray">
          <a:xfrm>
            <a:off x="4620064" y="1961137"/>
            <a:ext cx="4367182" cy="19050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lvl="0" indent="-285750">
              <a:buSzPct val="105000"/>
              <a:buFont typeface="Wingdings 3" panose="05040102010807070707" pitchFamily="18" charset="2"/>
              <a:buChar char="p"/>
            </a:pPr>
            <a:r>
              <a:rPr lang="en-GB" dirty="0"/>
              <a:t>Prevent drive-away during external/side loading and unloading;</a:t>
            </a:r>
            <a:endParaRPr lang="en-US" dirty="0"/>
          </a:p>
          <a:p>
            <a:pPr marL="285750" lvl="0" indent="-285750">
              <a:buSzPct val="105000"/>
              <a:buFont typeface="Wingdings 3" panose="05040102010807070707" pitchFamily="18" charset="2"/>
              <a:buChar char="p"/>
            </a:pPr>
            <a:r>
              <a:rPr lang="en-GB" dirty="0"/>
              <a:t>Ensure the safety of visiting drivers, particularly from collisions with MHEs</a:t>
            </a:r>
            <a:endParaRPr lang="en-US" dirty="0"/>
          </a:p>
          <a:p>
            <a:pPr>
              <a:buSzPct val="105000"/>
            </a:pPr>
            <a:endParaRPr lang="en-US" dirty="0"/>
          </a:p>
        </p:txBody>
      </p:sp>
      <p:sp>
        <p:nvSpPr>
          <p:cNvPr id="17" name="Rectangle 12"/>
          <p:cNvSpPr>
            <a:spLocks noChangeArrowheads="1"/>
          </p:cNvSpPr>
          <p:nvPr/>
        </p:nvSpPr>
        <p:spPr bwMode="gray">
          <a:xfrm>
            <a:off x="4620064" y="4419600"/>
            <a:ext cx="4371536" cy="19050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lvl="0" indent="-285750">
              <a:buSzPct val="105000"/>
              <a:buFont typeface="Wingdings 3" panose="05040102010807070707" pitchFamily="18" charset="2"/>
              <a:buChar char="p"/>
            </a:pPr>
            <a:r>
              <a:rPr lang="en-GB" dirty="0"/>
              <a:t>Within a designated, well-ventilated area</a:t>
            </a:r>
            <a:endParaRPr lang="en-US" dirty="0"/>
          </a:p>
          <a:p>
            <a:pPr marL="285750" lvl="0" indent="-285750">
              <a:buSzPct val="105000"/>
              <a:buFont typeface="Wingdings 3" panose="05040102010807070707" pitchFamily="18" charset="2"/>
              <a:buChar char="p"/>
            </a:pPr>
            <a:r>
              <a:rPr lang="en-GB" dirty="0"/>
              <a:t>In accordance with a standard operating procedure.</a:t>
            </a:r>
            <a:r>
              <a:rPr lang="en-US" dirty="0"/>
              <a:t> </a:t>
            </a:r>
          </a:p>
        </p:txBody>
      </p:sp>
      <p:sp>
        <p:nvSpPr>
          <p:cNvPr id="13" name="Rectangle 12"/>
          <p:cNvSpPr>
            <a:spLocks noChangeArrowheads="1"/>
          </p:cNvSpPr>
          <p:nvPr/>
        </p:nvSpPr>
        <p:spPr bwMode="gray">
          <a:xfrm>
            <a:off x="239365" y="4419600"/>
            <a:ext cx="4209346" cy="19050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buSzPct val="105000"/>
              <a:buFont typeface="Wingdings 3" panose="05040102010807070707" pitchFamily="18" charset="2"/>
              <a:buChar char="p"/>
            </a:pPr>
            <a:r>
              <a:rPr lang="en-GB" dirty="0"/>
              <a:t>Interventions with AGVs must only be done by specially trained personnel, and only after stopping the AGV using the stop control and/or emergency stop control. </a:t>
            </a:r>
            <a:endParaRPr lang="en-US" dirty="0"/>
          </a:p>
          <a:p>
            <a:pPr>
              <a:buSzPct val="105000"/>
            </a:pPr>
            <a:endParaRPr lang="en-US" dirty="0"/>
          </a:p>
        </p:txBody>
      </p:sp>
      <p:sp>
        <p:nvSpPr>
          <p:cNvPr id="12" name="Rectangle 2"/>
          <p:cNvSpPr txBox="1">
            <a:spLocks noChangeArrowheads="1"/>
          </p:cNvSpPr>
          <p:nvPr/>
        </p:nvSpPr>
        <p:spPr>
          <a:xfrm>
            <a:off x="152400" y="685800"/>
            <a:ext cx="8839200" cy="585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1000"/>
              </a:spcBef>
            </a:pPr>
            <a:r>
              <a:rPr lang="en-GB" sz="3200" dirty="0">
                <a:latin typeface="+mn-lt"/>
                <a:ea typeface="Times New Roman" panose="02020603050405020304" pitchFamily="18" charset="0"/>
                <a:cs typeface="Arial" panose="020B0604020202020204" pitchFamily="34" charset="0"/>
              </a:rPr>
              <a:t>OPERATING PROCEDURES &amp; BEHAVIOURS </a:t>
            </a:r>
            <a:endParaRPr lang="en-US" sz="3200" i="1" dirty="0">
              <a:latin typeface="+mn-l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00923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1000"/>
              </a:spcBef>
            </a:pPr>
            <a:r>
              <a:rPr lang="en-GB" sz="3200" dirty="0">
                <a:ea typeface="Times New Roman" panose="02020603050405020304" pitchFamily="18" charset="0"/>
                <a:cs typeface="Arial" panose="020B0604020202020204" pitchFamily="34" charset="0"/>
              </a:rPr>
              <a:t>OPERATING PROCEDURES &amp; BEHAVIOURS </a:t>
            </a:r>
            <a:endParaRPr lang="en-US" sz="3200" i="1" dirty="0">
              <a:ea typeface="Times New Roman" panose="02020603050405020304" pitchFamily="18" charset="0"/>
              <a:cs typeface="Arial" panose="020B0604020202020204" pitchFamily="34" charset="0"/>
            </a:endParaRPr>
          </a:p>
        </p:txBody>
      </p:sp>
      <p:sp>
        <p:nvSpPr>
          <p:cNvPr id="6" name="Rectangle 7"/>
          <p:cNvSpPr>
            <a:spLocks noChangeArrowheads="1"/>
          </p:cNvSpPr>
          <p:nvPr/>
        </p:nvSpPr>
        <p:spPr bwMode="gray">
          <a:xfrm>
            <a:off x="169816" y="1524000"/>
            <a:ext cx="4356464"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PPE</a:t>
            </a:r>
            <a:endParaRPr lang="en-US" sz="2000" dirty="0">
              <a:cs typeface="Arial" panose="020B0604020202020204" pitchFamily="34" charset="0"/>
            </a:endParaRPr>
          </a:p>
        </p:txBody>
      </p:sp>
      <p:sp>
        <p:nvSpPr>
          <p:cNvPr id="9" name="Rectangle 8"/>
          <p:cNvSpPr>
            <a:spLocks noChangeArrowheads="1"/>
          </p:cNvSpPr>
          <p:nvPr/>
        </p:nvSpPr>
        <p:spPr bwMode="gray">
          <a:xfrm>
            <a:off x="4648200" y="1524000"/>
            <a:ext cx="4343400"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Behaviours of MHE operators</a:t>
            </a:r>
            <a:endParaRPr lang="en-US" sz="2000" dirty="0">
              <a:cs typeface="Arial" panose="020B0604020202020204" pitchFamily="34" charset="0"/>
            </a:endParaRPr>
          </a:p>
        </p:txBody>
      </p:sp>
      <p:sp>
        <p:nvSpPr>
          <p:cNvPr id="11" name="Rectangle 12"/>
          <p:cNvSpPr>
            <a:spLocks noChangeArrowheads="1"/>
          </p:cNvSpPr>
          <p:nvPr/>
        </p:nvSpPr>
        <p:spPr bwMode="gray">
          <a:xfrm>
            <a:off x="169817" y="1928636"/>
            <a:ext cx="4356463" cy="45608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lvl="0" indent="-285750">
              <a:buSzPct val="105000"/>
              <a:buFont typeface="Wingdings 3" panose="05040102010807070707" pitchFamily="18" charset="2"/>
              <a:buChar char="p"/>
            </a:pPr>
            <a:r>
              <a:rPr lang="en-GB" dirty="0"/>
              <a:t>Safety shoes must be worn in all production, logistics and utilities areas</a:t>
            </a:r>
            <a:endParaRPr lang="en-US" dirty="0"/>
          </a:p>
          <a:p>
            <a:pPr marL="285750" lvl="0" indent="-285750">
              <a:buSzPct val="105000"/>
              <a:buFont typeface="Wingdings 3" panose="05040102010807070707" pitchFamily="18" charset="2"/>
              <a:buChar char="p"/>
            </a:pPr>
            <a:r>
              <a:rPr lang="en-GB" dirty="0"/>
              <a:t>High visibility clothing must be worn in all PIT/Pedestrian shared areas</a:t>
            </a:r>
            <a:endParaRPr lang="en-US" dirty="0"/>
          </a:p>
          <a:p>
            <a:pPr>
              <a:buSzPct val="105000"/>
            </a:pPr>
            <a:endParaRPr lang="en-US" dirty="0"/>
          </a:p>
        </p:txBody>
      </p:sp>
      <p:sp>
        <p:nvSpPr>
          <p:cNvPr id="12" name="Rectangle 12"/>
          <p:cNvSpPr>
            <a:spLocks noChangeArrowheads="1"/>
          </p:cNvSpPr>
          <p:nvPr/>
        </p:nvSpPr>
        <p:spPr bwMode="gray">
          <a:xfrm>
            <a:off x="4648200" y="1928636"/>
            <a:ext cx="4343400" cy="45608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lvl="0" indent="-285750">
              <a:buSzPct val="105000"/>
              <a:buFont typeface="Wingdings 3" panose="05040102010807070707" pitchFamily="18" charset="2"/>
              <a:buChar char="p"/>
            </a:pPr>
            <a:r>
              <a:rPr lang="en-GB" dirty="0"/>
              <a:t>Wear the defined PPE</a:t>
            </a:r>
            <a:endParaRPr lang="en-US" dirty="0"/>
          </a:p>
          <a:p>
            <a:pPr marL="285750" lvl="0" indent="-285750">
              <a:buSzPct val="105000"/>
              <a:buFont typeface="Wingdings 3" panose="05040102010807070707" pitchFamily="18" charset="2"/>
              <a:buChar char="p"/>
            </a:pPr>
            <a:r>
              <a:rPr lang="en-GB" dirty="0"/>
              <a:t>Operate the MHE as per the training received and local procedures</a:t>
            </a:r>
            <a:endParaRPr lang="en-US" dirty="0"/>
          </a:p>
          <a:p>
            <a:pPr marL="285750" lvl="0" indent="-285750">
              <a:buSzPct val="105000"/>
              <a:buFont typeface="Wingdings 3" panose="05040102010807070707" pitchFamily="18" charset="2"/>
              <a:buChar char="p"/>
            </a:pPr>
            <a:r>
              <a:rPr lang="en-GB" dirty="0"/>
              <a:t>Wear the seat belt when fitted</a:t>
            </a:r>
            <a:endParaRPr lang="en-US" dirty="0"/>
          </a:p>
          <a:p>
            <a:pPr marL="285750" lvl="0" indent="-285750">
              <a:buSzPct val="105000"/>
              <a:buFont typeface="Wingdings 3" panose="05040102010807070707" pitchFamily="18" charset="2"/>
              <a:buChar char="p"/>
            </a:pPr>
            <a:r>
              <a:rPr lang="en-GB" dirty="0"/>
              <a:t>Be mindful of the surroundings and apply the safety distance rule</a:t>
            </a:r>
            <a:endParaRPr lang="en-US" dirty="0"/>
          </a:p>
          <a:p>
            <a:pPr marL="285750" lvl="0" indent="-285750">
              <a:buSzPct val="105000"/>
              <a:buFont typeface="Wingdings 3" panose="05040102010807070707" pitchFamily="18" charset="2"/>
              <a:buChar char="p"/>
            </a:pPr>
            <a:r>
              <a:rPr lang="en-GB" dirty="0"/>
              <a:t>Disable powered MHE before leaving it, to prevent unauthorised use</a:t>
            </a:r>
            <a:endParaRPr lang="en-US" dirty="0"/>
          </a:p>
          <a:p>
            <a:pPr marL="285750" lvl="0" indent="-285750">
              <a:buSzPct val="105000"/>
              <a:buFont typeface="Wingdings 3" panose="05040102010807070707" pitchFamily="18" charset="2"/>
              <a:buChar char="p"/>
            </a:pPr>
            <a:r>
              <a:rPr lang="en-GB" dirty="0"/>
              <a:t>Report all incidents, collisions and near misses</a:t>
            </a:r>
            <a:endParaRPr lang="en-US" dirty="0"/>
          </a:p>
          <a:p>
            <a:pPr>
              <a:buSzPct val="105000"/>
            </a:pPr>
            <a:endParaRPr lang="en-US" dirty="0"/>
          </a:p>
        </p:txBody>
      </p:sp>
      <p:pic>
        <p:nvPicPr>
          <p:cNvPr id="7" name="Picture 6"/>
          <p:cNvPicPr>
            <a:picLocks noChangeAspect="1"/>
          </p:cNvPicPr>
          <p:nvPr/>
        </p:nvPicPr>
        <p:blipFill rotWithShape="1">
          <a:blip r:embed="rId2" cstate="print"/>
          <a:srcRect l="8943" t="22650" r="6414" b="13833"/>
          <a:stretch/>
        </p:blipFill>
        <p:spPr>
          <a:xfrm>
            <a:off x="619088" y="4343400"/>
            <a:ext cx="3457919" cy="1943670"/>
          </a:xfrm>
          <a:prstGeom prst="rect">
            <a:avLst/>
          </a:prstGeom>
        </p:spPr>
      </p:pic>
    </p:spTree>
    <p:extLst>
      <p:ext uri="{BB962C8B-B14F-4D97-AF65-F5344CB8AC3E}">
        <p14:creationId xmlns:p14="http://schemas.microsoft.com/office/powerpoint/2010/main" val="2380139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Behaviours of pedestrians</a:t>
            </a:r>
            <a:endParaRPr lang="en-US" sz="2000" dirty="0">
              <a:cs typeface="Arial" panose="020B0604020202020204" pitchFamily="34" charset="0"/>
            </a:endParaRPr>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lvl="0" indent="-285750" algn="just">
              <a:lnSpc>
                <a:spcPct val="150000"/>
              </a:lnSpc>
              <a:buSzPct val="105000"/>
              <a:buFont typeface="Wingdings 3" panose="05040102010807070707" pitchFamily="18" charset="2"/>
              <a:buChar char="p"/>
            </a:pPr>
            <a:r>
              <a:rPr lang="en-GB" dirty="0">
                <a:cs typeface="Arial" panose="020B0604020202020204" pitchFamily="34" charset="0"/>
              </a:rPr>
              <a:t>Wear the defined PPE;</a:t>
            </a:r>
            <a:endParaRPr lang="en-US" dirty="0">
              <a:cs typeface="Arial" panose="020B0604020202020204" pitchFamily="34" charset="0"/>
            </a:endParaRPr>
          </a:p>
          <a:p>
            <a:pPr marL="285750" lvl="0" indent="-285750" algn="just">
              <a:lnSpc>
                <a:spcPct val="150000"/>
              </a:lnSpc>
              <a:buSzPct val="105000"/>
              <a:buFont typeface="Wingdings 3" panose="05040102010807070707" pitchFamily="18" charset="2"/>
              <a:buChar char="p"/>
            </a:pPr>
            <a:r>
              <a:rPr lang="en-GB" dirty="0">
                <a:cs typeface="Arial" panose="020B0604020202020204" pitchFamily="34" charset="0"/>
              </a:rPr>
              <a:t>Minimize the time spent in PIT/pedestrian shared areas;</a:t>
            </a:r>
            <a:endParaRPr lang="en-US" dirty="0">
              <a:cs typeface="Arial" panose="020B0604020202020204" pitchFamily="34" charset="0"/>
            </a:endParaRPr>
          </a:p>
          <a:p>
            <a:pPr marL="285750" lvl="0" indent="-285750" algn="just">
              <a:lnSpc>
                <a:spcPct val="150000"/>
              </a:lnSpc>
              <a:buSzPct val="105000"/>
              <a:buFont typeface="Wingdings 3" panose="05040102010807070707" pitchFamily="18" charset="2"/>
              <a:buChar char="p"/>
            </a:pPr>
            <a:r>
              <a:rPr lang="en-GB" dirty="0">
                <a:cs typeface="Arial" panose="020B0604020202020204" pitchFamily="34" charset="0"/>
              </a:rPr>
              <a:t>Be mindful of the surroundings and apply the safety distance rule;</a:t>
            </a:r>
            <a:endParaRPr lang="en-US" dirty="0">
              <a:cs typeface="Arial" panose="020B0604020202020204" pitchFamily="34" charset="0"/>
            </a:endParaRPr>
          </a:p>
          <a:p>
            <a:pPr marL="285750" lvl="0" indent="-285750" algn="just">
              <a:lnSpc>
                <a:spcPct val="150000"/>
              </a:lnSpc>
              <a:buSzPct val="105000"/>
              <a:buFont typeface="Wingdings 3" panose="05040102010807070707" pitchFamily="18" charset="2"/>
              <a:buChar char="p"/>
            </a:pPr>
            <a:r>
              <a:rPr lang="en-GB" dirty="0">
                <a:cs typeface="Arial" panose="020B0604020202020204" pitchFamily="34" charset="0"/>
              </a:rPr>
              <a:t>Never stand or walk under a raised load;</a:t>
            </a:r>
            <a:endParaRPr lang="en-US" dirty="0">
              <a:cs typeface="Arial" panose="020B0604020202020204" pitchFamily="34" charset="0"/>
            </a:endParaRPr>
          </a:p>
          <a:p>
            <a:pPr marL="285750" lvl="0" indent="-285750" algn="just">
              <a:lnSpc>
                <a:spcPct val="150000"/>
              </a:lnSpc>
              <a:buSzPct val="105000"/>
              <a:buFont typeface="Wingdings 3" panose="05040102010807070707" pitchFamily="18" charset="2"/>
              <a:buChar char="p"/>
            </a:pPr>
            <a:r>
              <a:rPr lang="en-GB" dirty="0">
                <a:cs typeface="Arial" panose="020B0604020202020204" pitchFamily="34" charset="0"/>
              </a:rPr>
              <a:t>Use marked walkways and pedestrian crossings;</a:t>
            </a:r>
            <a:endParaRPr lang="en-US" dirty="0">
              <a:cs typeface="Arial" panose="020B0604020202020204" pitchFamily="34" charset="0"/>
            </a:endParaRPr>
          </a:p>
          <a:p>
            <a:pPr marL="285750" indent="-285750" algn="just">
              <a:lnSpc>
                <a:spcPct val="150000"/>
              </a:lnSpc>
              <a:buSzPct val="105000"/>
              <a:buFont typeface="Wingdings 3" panose="05040102010807070707" pitchFamily="18" charset="2"/>
              <a:buChar char="p"/>
            </a:pPr>
            <a:r>
              <a:rPr lang="en-GB" dirty="0">
                <a:cs typeface="Arial" panose="020B0604020202020204" pitchFamily="34" charset="0"/>
              </a:rPr>
              <a:t>Report all incidents, collisions and near misses.</a:t>
            </a:r>
            <a:endParaRPr lang="en-US" dirty="0">
              <a:cs typeface="Arial" panose="020B0604020202020204" pitchFamily="34" charset="0"/>
            </a:endParaRP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1000"/>
              </a:spcBef>
            </a:pPr>
            <a:r>
              <a:rPr lang="en-GB" sz="3200" dirty="0">
                <a:latin typeface="+mn-lt"/>
                <a:ea typeface="Times New Roman" panose="02020603050405020304" pitchFamily="18" charset="0"/>
                <a:cs typeface="Arial" panose="020B0604020202020204" pitchFamily="34" charset="0"/>
              </a:rPr>
              <a:t>OPERATING PROCEDURES &amp; BEHAVIOURS </a:t>
            </a:r>
            <a:endParaRPr lang="en-US" sz="3200" i="1" dirty="0">
              <a:latin typeface="+mn-lt"/>
              <a:ea typeface="Times New Roman" panose="02020603050405020304" pitchFamily="18" charset="0"/>
              <a:cs typeface="Arial" panose="020B0604020202020204" pitchFamily="34" charset="0"/>
            </a:endParaRPr>
          </a:p>
        </p:txBody>
      </p:sp>
      <p:pic>
        <p:nvPicPr>
          <p:cNvPr id="6" name="Picture 5"/>
          <p:cNvPicPr>
            <a:picLocks noChangeAspect="1"/>
          </p:cNvPicPr>
          <p:nvPr/>
        </p:nvPicPr>
        <p:blipFill>
          <a:blip r:embed="rId2" cstate="print"/>
          <a:stretch>
            <a:fillRect/>
          </a:stretch>
        </p:blipFill>
        <p:spPr>
          <a:xfrm>
            <a:off x="6705600" y="4267200"/>
            <a:ext cx="2105025" cy="2171700"/>
          </a:xfrm>
          <a:prstGeom prst="rect">
            <a:avLst/>
          </a:prstGeom>
          <a:ln>
            <a:noFill/>
          </a:ln>
          <a:effectLst>
            <a:softEdge rad="112500"/>
          </a:effectLst>
        </p:spPr>
      </p:pic>
      <p:pic>
        <p:nvPicPr>
          <p:cNvPr id="9" name="Picture 8"/>
          <p:cNvPicPr>
            <a:picLocks noChangeAspect="1"/>
          </p:cNvPicPr>
          <p:nvPr/>
        </p:nvPicPr>
        <p:blipFill>
          <a:blip r:embed="rId3" cstate="print"/>
          <a:stretch>
            <a:fillRect/>
          </a:stretch>
        </p:blipFill>
        <p:spPr>
          <a:xfrm>
            <a:off x="4099873" y="4267200"/>
            <a:ext cx="2619375" cy="2186627"/>
          </a:xfrm>
          <a:prstGeom prst="rect">
            <a:avLst/>
          </a:prstGeom>
          <a:ln>
            <a:noFill/>
          </a:ln>
          <a:effectLst>
            <a:softEdge rad="112500"/>
          </a:effectLst>
        </p:spPr>
      </p:pic>
    </p:spTree>
    <p:extLst>
      <p:ext uri="{BB962C8B-B14F-4D97-AF65-F5344CB8AC3E}">
        <p14:creationId xmlns:p14="http://schemas.microsoft.com/office/powerpoint/2010/main" val="2368034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825"/>
            <a:ext cx="8229600" cy="681038"/>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IN" sz="3200" dirty="0">
                <a:latin typeface="+mn-lt"/>
              </a:rPr>
              <a:t>ABOUT PMG</a:t>
            </a:r>
            <a:endParaRPr lang="en-IN" sz="3200" dirty="0">
              <a:latin typeface="+mn-lt"/>
              <a:cs typeface="Arial" panose="020B0604020202020204" pitchFamily="34" charset="0"/>
            </a:endParaRPr>
          </a:p>
        </p:txBody>
      </p:sp>
      <p:sp>
        <p:nvSpPr>
          <p:cNvPr id="7" name="Rectangle 6"/>
          <p:cNvSpPr/>
          <p:nvPr/>
        </p:nvSpPr>
        <p:spPr>
          <a:xfrm>
            <a:off x="158750" y="1795463"/>
            <a:ext cx="8786813" cy="2586037"/>
          </a:xfrm>
          <a:prstGeom prst="rect">
            <a:avLst/>
          </a:prstGeom>
        </p:spPr>
        <p:txBody>
          <a:bodyPr>
            <a:spAutoFit/>
          </a:bodyPr>
          <a:lstStyle/>
          <a:p>
            <a:pPr>
              <a:defRPr/>
            </a:pPr>
            <a:r>
              <a:rPr lang="en-US" sz="1600" dirty="0">
                <a:latin typeface="+mn-lt"/>
                <a:ea typeface="Calibri" panose="020F0502020204030204" pitchFamily="34" charset="0"/>
                <a:cs typeface="Times New Roman" panose="02020603050405020304" pitchFamily="18" charset="0"/>
              </a:rPr>
              <a:t>At PMG, we deliver Engineering Design and Project Management scopes in 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p>
          <a:p>
            <a:pPr>
              <a:defRPr/>
            </a:pPr>
            <a:endParaRPr lang="en-US" sz="1600" dirty="0">
              <a:latin typeface="+mn-lt"/>
            </a:endParaRPr>
          </a:p>
          <a:p>
            <a:pPr>
              <a:defRPr/>
            </a:pPr>
            <a:r>
              <a:rPr lang="en-US" b="1" dirty="0">
                <a:solidFill>
                  <a:srgbClr val="00B050"/>
                </a:solidFill>
                <a:latin typeface="+mn-lt"/>
                <a:ea typeface="Calibri" panose="020F0502020204030204" pitchFamily="34" charset="0"/>
                <a:cs typeface="Times New Roman" panose="02020603050405020304" pitchFamily="18" charset="0"/>
              </a:rPr>
              <a:t>PMG Knowledge Repository: </a:t>
            </a:r>
            <a:r>
              <a:rPr lang="en-US" b="1" dirty="0">
                <a:latin typeface="+mn-lt"/>
                <a:ea typeface="Calibri" panose="020F0502020204030204" pitchFamily="34" charset="0"/>
                <a:cs typeface="Times New Roman" panose="02020603050405020304" pitchFamily="18" charset="0"/>
              </a:rPr>
              <a:t>Targeted Knowledge Sharing &amp; Skill Development</a:t>
            </a:r>
            <a:endParaRPr lang="en-US" dirty="0">
              <a:latin typeface="+mn-lt"/>
            </a:endParaRPr>
          </a:p>
          <a:p>
            <a:pPr>
              <a:defRPr/>
            </a:pPr>
            <a:r>
              <a:rPr lang="en-US" sz="1600" dirty="0">
                <a:latin typeface="+mn-lt"/>
                <a:ea typeface="Calibri" panose="020F0502020204030204" pitchFamily="34" charset="0"/>
                <a:cs typeface="Times New Roman" panose="02020603050405020304" pitchFamily="18" charset="0"/>
              </a:rPr>
              <a:t>Precise and focused training modules for the exhaustive set of people working in manufacturing industry, instilling qualities of self-belief, creative thinking &amp; widened perspective.</a:t>
            </a:r>
            <a:endParaRPr lang="en-US" sz="1600" dirty="0">
              <a:latin typeface="+mn-lt"/>
            </a:endParaRPr>
          </a:p>
          <a:p>
            <a:pPr>
              <a:defRPr/>
            </a:pPr>
            <a:endParaRPr lang="en-US" sz="1600" dirty="0">
              <a:latin typeface="+mn-lt"/>
            </a:endParaRPr>
          </a:p>
        </p:txBody>
      </p:sp>
      <p:sp>
        <p:nvSpPr>
          <p:cNvPr id="8" name="Rectangle 7"/>
          <p:cNvSpPr/>
          <p:nvPr/>
        </p:nvSpPr>
        <p:spPr>
          <a:xfrm>
            <a:off x="158750" y="1312863"/>
            <a:ext cx="8786813" cy="585787"/>
          </a:xfrm>
          <a:prstGeom prst="rect">
            <a:avLst/>
          </a:prstGeom>
        </p:spPr>
        <p:txBody>
          <a:bodyPr>
            <a:spAutoFit/>
          </a:bodyPr>
          <a:lstStyle/>
          <a:p>
            <a:pPr>
              <a:spcAft>
                <a:spcPts val="3300"/>
              </a:spcAft>
              <a:defRPr/>
            </a:pPr>
            <a:r>
              <a:rPr lang="en-IN" sz="1600" b="1" dirty="0">
                <a:solidFill>
                  <a:srgbClr val="00B050"/>
                </a:solidFill>
                <a:latin typeface="+mn-lt"/>
                <a:ea typeface="Calibri" panose="020F0502020204030204" pitchFamily="34" charset="0"/>
                <a:cs typeface="Times New Roman" panose="02020603050405020304" pitchFamily="18" charset="0"/>
              </a:rPr>
              <a:t>“BUILDING FOOD FACTORIES WITH TOP QUALITY STANDARDS OF NESTLE, MONDELEZ,ABBOTT,    DANONE USING 3D DESIGN AND HYGIENIC ENGINEERING.”</a:t>
            </a:r>
            <a:endParaRPr lang="en-US" sz="1100" dirty="0">
              <a:latin typeface="+mn-lt"/>
              <a:ea typeface="Calibri" panose="020F0502020204030204" pitchFamily="34" charset="0"/>
              <a:cs typeface="Times New Roman" panose="02020603050405020304" pitchFamily="18" charset="0"/>
            </a:endParaRPr>
          </a:p>
        </p:txBody>
      </p:sp>
      <p:sp>
        <p:nvSpPr>
          <p:cNvPr id="9" name="TextBox 8"/>
          <p:cNvSpPr txBox="1"/>
          <p:nvPr/>
        </p:nvSpPr>
        <p:spPr>
          <a:xfrm>
            <a:off x="603250" y="4279900"/>
            <a:ext cx="4041775" cy="2030413"/>
          </a:xfrm>
          <a:prstGeom prst="rect">
            <a:avLst/>
          </a:prstGeom>
          <a:noFill/>
        </p:spPr>
        <p:txBody>
          <a:bodyPr>
            <a:spAutoFit/>
          </a:bodyPr>
          <a:lstStyle/>
          <a:p>
            <a:pPr marL="285750" indent="-285750">
              <a:buClr>
                <a:srgbClr val="00B050"/>
              </a:buClr>
              <a:buFont typeface="Webdings" panose="05030102010509060703" pitchFamily="18" charset="2"/>
              <a:buChar char=""/>
              <a:defRPr/>
            </a:pPr>
            <a:r>
              <a:rPr lang="en-US" sz="1400" dirty="0">
                <a:solidFill>
                  <a:srgbClr val="00B050"/>
                </a:solidFill>
                <a:latin typeface="+mn-lt"/>
              </a:rPr>
              <a:t>Clear Learning Objectives</a:t>
            </a:r>
          </a:p>
          <a:p>
            <a:pPr>
              <a:buClr>
                <a:srgbClr val="00B050"/>
              </a:buClr>
              <a:defRPr/>
            </a:pPr>
            <a:r>
              <a:rPr lang="en-US" sz="1400" dirty="0">
                <a:latin typeface="+mn-lt"/>
              </a:rPr>
              <a:t>Focused approach to skill development and     knowledge sharing</a:t>
            </a:r>
          </a:p>
          <a:p>
            <a:pPr marL="285750" indent="-285750">
              <a:buClr>
                <a:srgbClr val="00B050"/>
              </a:buClr>
              <a:buFont typeface="Webdings" panose="05030102010509060703" pitchFamily="18" charset="2"/>
              <a:buChar char=""/>
              <a:defRPr/>
            </a:pPr>
            <a:r>
              <a:rPr lang="en-US" sz="1400" dirty="0">
                <a:solidFill>
                  <a:srgbClr val="00B050"/>
                </a:solidFill>
                <a:latin typeface="+mn-lt"/>
              </a:rPr>
              <a:t>Progressive Evaluation</a:t>
            </a:r>
          </a:p>
          <a:p>
            <a:pPr>
              <a:buClr>
                <a:srgbClr val="00B050"/>
              </a:buClr>
              <a:defRPr/>
            </a:pPr>
            <a:r>
              <a:rPr lang="en-US" sz="1400" dirty="0">
                <a:latin typeface="+mn-lt"/>
              </a:rPr>
              <a:t>Gauging improvement on every step and keeping audience connected.</a:t>
            </a:r>
          </a:p>
          <a:p>
            <a:pPr marL="285750" indent="-285750">
              <a:buClr>
                <a:srgbClr val="00B050"/>
              </a:buClr>
              <a:buFont typeface="Webdings" panose="05030102010509060703" pitchFamily="18" charset="2"/>
              <a:buChar char=""/>
              <a:defRPr/>
            </a:pPr>
            <a:r>
              <a:rPr lang="en-US" sz="1400" dirty="0">
                <a:solidFill>
                  <a:srgbClr val="00B050"/>
                </a:solidFill>
                <a:latin typeface="+mn-lt"/>
              </a:rPr>
              <a:t>After-training follow-ups</a:t>
            </a:r>
          </a:p>
          <a:p>
            <a:pPr>
              <a:buClr>
                <a:srgbClr val="00B050"/>
              </a:buClr>
              <a:defRPr/>
            </a:pPr>
            <a:r>
              <a:rPr lang="en-US" sz="1400" dirty="0">
                <a:latin typeface="+mn-lt"/>
              </a:rPr>
              <a:t>We systematically track differential progress of recipients after the training.</a:t>
            </a:r>
          </a:p>
        </p:txBody>
      </p:sp>
      <p:sp>
        <p:nvSpPr>
          <p:cNvPr id="13" name="TextBox 12"/>
          <p:cNvSpPr txBox="1"/>
          <p:nvPr/>
        </p:nvSpPr>
        <p:spPr>
          <a:xfrm>
            <a:off x="4645025" y="4279900"/>
            <a:ext cx="4041775" cy="2030413"/>
          </a:xfrm>
          <a:prstGeom prst="rect">
            <a:avLst/>
          </a:prstGeom>
          <a:noFill/>
        </p:spPr>
        <p:txBody>
          <a:bodyPr>
            <a:spAutoFit/>
          </a:bodyPr>
          <a:lstStyle/>
          <a:p>
            <a:pPr marL="285750" indent="-285750">
              <a:buClr>
                <a:srgbClr val="00B050"/>
              </a:buClr>
              <a:buFont typeface="Webdings" panose="05030102010509060703" pitchFamily="18" charset="2"/>
              <a:buChar char=""/>
              <a:defRPr/>
            </a:pPr>
            <a:r>
              <a:rPr lang="en-US" sz="1400" dirty="0">
                <a:solidFill>
                  <a:srgbClr val="00B050"/>
                </a:solidFill>
                <a:latin typeface="+mn-lt"/>
              </a:rPr>
              <a:t>Audience Specific Approach</a:t>
            </a:r>
          </a:p>
          <a:p>
            <a:pPr>
              <a:buClr>
                <a:srgbClr val="00B050"/>
              </a:buClr>
              <a:defRPr/>
            </a:pPr>
            <a:r>
              <a:rPr lang="en-US" sz="1400" dirty="0">
                <a:latin typeface="+mn-lt"/>
              </a:rPr>
              <a:t>Programs are fine-tuned to the ability and interests of the recipients.</a:t>
            </a:r>
          </a:p>
          <a:p>
            <a:pPr marL="285750" indent="-285750">
              <a:buClr>
                <a:srgbClr val="00B050"/>
              </a:buClr>
              <a:buFont typeface="Webdings" panose="05030102010509060703" pitchFamily="18" charset="2"/>
              <a:buChar char=""/>
              <a:defRPr/>
            </a:pPr>
            <a:r>
              <a:rPr lang="en-US" sz="1400" dirty="0">
                <a:solidFill>
                  <a:srgbClr val="00B050"/>
                </a:solidFill>
                <a:latin typeface="+mn-lt"/>
              </a:rPr>
              <a:t>Multiple Awe-moments</a:t>
            </a:r>
          </a:p>
          <a:p>
            <a:pPr>
              <a:buClr>
                <a:srgbClr val="00B050"/>
              </a:buClr>
              <a:defRPr/>
            </a:pPr>
            <a:r>
              <a:rPr lang="en-US" sz="1400" dirty="0">
                <a:latin typeface="+mn-lt"/>
              </a:rPr>
              <a:t>Awe-moments are refreshing and increase receptivity many-fold.</a:t>
            </a:r>
          </a:p>
          <a:p>
            <a:pPr marL="285750" indent="-285750">
              <a:buClr>
                <a:srgbClr val="00B050"/>
              </a:buClr>
              <a:buFont typeface="Webdings" panose="05030102010509060703" pitchFamily="18" charset="2"/>
              <a:buChar char=""/>
              <a:defRPr/>
            </a:pPr>
            <a:r>
              <a:rPr lang="en-US" sz="1400" dirty="0">
                <a:solidFill>
                  <a:srgbClr val="00B050"/>
                </a:solidFill>
                <a:latin typeface="+mn-lt"/>
              </a:rPr>
              <a:t>Seasoned Trainers</a:t>
            </a:r>
          </a:p>
          <a:p>
            <a:pPr>
              <a:buClr>
                <a:srgbClr val="00B050"/>
              </a:buClr>
              <a:defRPr/>
            </a:pPr>
            <a:r>
              <a:rPr lang="en-US" sz="1400" dirty="0">
                <a:latin typeface="+mn-lt"/>
              </a:rPr>
              <a:t>PMG trainers are subject matter experts with substantial work experience.</a:t>
            </a:r>
          </a:p>
        </p:txBody>
      </p:sp>
    </p:spTree>
    <p:extLst>
      <p:ext uri="{BB962C8B-B14F-4D97-AF65-F5344CB8AC3E}">
        <p14:creationId xmlns:p14="http://schemas.microsoft.com/office/powerpoint/2010/main" val="3906020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Behaviours of team leaders &amp; managers</a:t>
            </a:r>
            <a:endParaRPr lang="en-US" sz="2000" dirty="0">
              <a:cs typeface="Arial" panose="020B0604020202020204" pitchFamily="34" charset="0"/>
            </a:endParaRPr>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lvl="0" indent="-285750">
              <a:lnSpc>
                <a:spcPct val="150000"/>
              </a:lnSpc>
              <a:buSzPct val="105000"/>
              <a:buFont typeface="Wingdings 3" panose="05040102010807070707" pitchFamily="18" charset="2"/>
              <a:buChar char="p"/>
            </a:pPr>
            <a:r>
              <a:rPr lang="en-GB" dirty="0">
                <a:cs typeface="Arial" panose="020B0604020202020204" pitchFamily="34" charset="0"/>
              </a:rPr>
              <a:t>Ensure risk assessments are carried out and required controls are implemented</a:t>
            </a:r>
            <a:endParaRPr lang="en-US" dirty="0">
              <a:cs typeface="Arial" panose="020B0604020202020204" pitchFamily="34" charset="0"/>
            </a:endParaRPr>
          </a:p>
          <a:p>
            <a:pPr marL="285750" lvl="0" indent="-285750">
              <a:lnSpc>
                <a:spcPct val="150000"/>
              </a:lnSpc>
              <a:buSzPct val="105000"/>
              <a:buFont typeface="Wingdings 3" panose="05040102010807070707" pitchFamily="18" charset="2"/>
              <a:buChar char="p"/>
            </a:pPr>
            <a:r>
              <a:rPr lang="en-GB" dirty="0">
                <a:cs typeface="Arial" panose="020B0604020202020204" pitchFamily="34" charset="0"/>
              </a:rPr>
              <a:t>Ensure staff receive adequate MHE-related training</a:t>
            </a:r>
            <a:endParaRPr lang="en-US" dirty="0">
              <a:cs typeface="Arial" panose="020B0604020202020204" pitchFamily="34" charset="0"/>
            </a:endParaRPr>
          </a:p>
          <a:p>
            <a:pPr marL="285750" lvl="0" indent="-285750">
              <a:lnSpc>
                <a:spcPct val="150000"/>
              </a:lnSpc>
              <a:buSzPct val="105000"/>
              <a:buFont typeface="Wingdings 3" panose="05040102010807070707" pitchFamily="18" charset="2"/>
              <a:buChar char="p"/>
            </a:pPr>
            <a:r>
              <a:rPr lang="en-GB" dirty="0">
                <a:cs typeface="Arial" panose="020B0604020202020204" pitchFamily="34" charset="0"/>
              </a:rPr>
              <a:t>Monitor compliance with safety procedures, and challenge and coach those who do not follow procedures</a:t>
            </a:r>
            <a:endParaRPr lang="en-US" dirty="0">
              <a:cs typeface="Arial" panose="020B0604020202020204" pitchFamily="34" charset="0"/>
            </a:endParaRPr>
          </a:p>
          <a:p>
            <a:pPr marL="285750" lvl="0" indent="-285750">
              <a:lnSpc>
                <a:spcPct val="150000"/>
              </a:lnSpc>
              <a:buSzPct val="105000"/>
              <a:buFont typeface="Wingdings 3" panose="05040102010807070707" pitchFamily="18" charset="2"/>
              <a:buChar char="p"/>
            </a:pPr>
            <a:r>
              <a:rPr lang="en-GB" dirty="0">
                <a:cs typeface="Arial" panose="020B0604020202020204" pitchFamily="34" charset="0"/>
              </a:rPr>
              <a:t>Encourage the team to discuss MHE risks, and to identify and address unsafe conditions and at-risk behaviours</a:t>
            </a:r>
            <a:endParaRPr lang="en-US" dirty="0">
              <a:cs typeface="Arial" panose="020B0604020202020204" pitchFamily="34" charset="0"/>
            </a:endParaRPr>
          </a:p>
          <a:p>
            <a:pPr marL="285750" lvl="0" indent="-285750">
              <a:lnSpc>
                <a:spcPct val="150000"/>
              </a:lnSpc>
              <a:buSzPct val="105000"/>
              <a:buFont typeface="Wingdings 3" panose="05040102010807070707" pitchFamily="18" charset="2"/>
              <a:buChar char="p"/>
            </a:pPr>
            <a:r>
              <a:rPr lang="en-GB" dirty="0">
                <a:cs typeface="Arial" panose="020B0604020202020204" pitchFamily="34" charset="0"/>
              </a:rPr>
              <a:t>Act as a personal role model for operator and pedestrian behaviours</a:t>
            </a:r>
            <a:endParaRPr lang="en-US" dirty="0">
              <a:cs typeface="Arial" panose="020B0604020202020204" pitchFamily="34" charset="0"/>
            </a:endParaRPr>
          </a:p>
          <a:p>
            <a:pPr marL="285750" indent="-285750">
              <a:lnSpc>
                <a:spcPct val="150000"/>
              </a:lnSpc>
              <a:buSzPct val="105000"/>
              <a:buFont typeface="Wingdings 3" panose="05040102010807070707" pitchFamily="18" charset="2"/>
              <a:buChar char="p"/>
            </a:pPr>
            <a:endParaRPr lang="en-US" dirty="0">
              <a:cs typeface="Arial" panose="020B0604020202020204" pitchFamily="34" charset="0"/>
            </a:endParaRP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1000"/>
              </a:spcBef>
            </a:pPr>
            <a:r>
              <a:rPr lang="en-GB" sz="3200" dirty="0">
                <a:latin typeface="+mn-lt"/>
                <a:ea typeface="Times New Roman" panose="02020603050405020304" pitchFamily="18" charset="0"/>
                <a:cs typeface="Arial" panose="020B0604020202020204" pitchFamily="34" charset="0"/>
              </a:rPr>
              <a:t>OPERATING PROCEDURES &amp; BEHAVIOURS </a:t>
            </a:r>
            <a:endParaRPr lang="en-US" sz="3200" i="1" dirty="0">
              <a:latin typeface="+mn-lt"/>
              <a:ea typeface="Times New Roman" panose="02020603050405020304" pitchFamily="18" charset="0"/>
              <a:cs typeface="Arial" panose="020B0604020202020204" pitchFamily="34" charset="0"/>
            </a:endParaRPr>
          </a:p>
        </p:txBody>
      </p:sp>
      <p:pic>
        <p:nvPicPr>
          <p:cNvPr id="11" name="Picture 10"/>
          <p:cNvPicPr>
            <a:picLocks noChangeAspect="1"/>
          </p:cNvPicPr>
          <p:nvPr/>
        </p:nvPicPr>
        <p:blipFill>
          <a:blip r:embed="rId2" cstate="print"/>
          <a:stretch>
            <a:fillRect/>
          </a:stretch>
        </p:blipFill>
        <p:spPr>
          <a:xfrm>
            <a:off x="5715000" y="4800600"/>
            <a:ext cx="3124200" cy="1600200"/>
          </a:xfrm>
          <a:prstGeom prst="rect">
            <a:avLst/>
          </a:prstGeom>
          <a:ln>
            <a:noFill/>
          </a:ln>
          <a:effectLst>
            <a:softEdge rad="112500"/>
          </a:effectLst>
        </p:spPr>
      </p:pic>
    </p:spTree>
    <p:extLst>
      <p:ext uri="{BB962C8B-B14F-4D97-AF65-F5344CB8AC3E}">
        <p14:creationId xmlns:p14="http://schemas.microsoft.com/office/powerpoint/2010/main" val="219210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t>Operator authorization</a:t>
            </a:r>
            <a:endParaRPr lang="en-US" sz="2000" dirty="0"/>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lgn="just">
              <a:lnSpc>
                <a:spcPct val="150000"/>
              </a:lnSpc>
              <a:buSzPct val="105000"/>
              <a:buFont typeface="Wingdings 3" panose="05040102010807070707" pitchFamily="18" charset="2"/>
              <a:buChar char="p"/>
            </a:pPr>
            <a:r>
              <a:rPr lang="en-GB" dirty="0">
                <a:cs typeface="Arial" panose="020B0604020202020204" pitchFamily="34" charset="0"/>
              </a:rPr>
              <a:t>Before authorizing personnel to operate MHE, site management must ensure they have received adequate training on the specific MHE to be used, as well as site-specific hazards, rules and procedures. In the case of PITs, workers must also have been:</a:t>
            </a:r>
            <a:endParaRPr lang="en-US" dirty="0">
              <a:cs typeface="Arial" panose="020B0604020202020204" pitchFamily="34" charset="0"/>
            </a:endParaRPr>
          </a:p>
          <a:p>
            <a:pPr marL="742950" lvl="1" indent="-285750">
              <a:lnSpc>
                <a:spcPct val="150000"/>
              </a:lnSpc>
              <a:buSzPct val="105000"/>
              <a:buFont typeface="Wingdings 3" panose="05040102010807070707" pitchFamily="18" charset="2"/>
              <a:buChar char=""/>
            </a:pPr>
            <a:r>
              <a:rPr lang="en-GB" dirty="0">
                <a:cs typeface="Arial" panose="020B0604020202020204" pitchFamily="34" charset="0"/>
              </a:rPr>
              <a:t>Certified as competent to operate the relevant type/model of PIT.</a:t>
            </a:r>
            <a:endParaRPr lang="en-US" dirty="0">
              <a:cs typeface="Arial" panose="020B0604020202020204" pitchFamily="34" charset="0"/>
            </a:endParaRPr>
          </a:p>
          <a:p>
            <a:pPr marL="742950" lvl="1" indent="-285750">
              <a:lnSpc>
                <a:spcPct val="150000"/>
              </a:lnSpc>
              <a:buSzPct val="105000"/>
              <a:buFont typeface="Wingdings 3" panose="05040102010807070707" pitchFamily="18" charset="2"/>
              <a:buChar char=""/>
            </a:pPr>
            <a:r>
              <a:rPr lang="en-GB" dirty="0">
                <a:cs typeface="Arial" panose="020B0604020202020204" pitchFamily="34" charset="0"/>
              </a:rPr>
              <a:t>Assessed as fit-to-operate by a health professional.</a:t>
            </a:r>
            <a:endParaRPr lang="en-US" dirty="0">
              <a:cs typeface="Arial" panose="020B0604020202020204" pitchFamily="34" charset="0"/>
            </a:endParaRPr>
          </a:p>
          <a:p>
            <a:pPr marL="742950" lvl="1" indent="-285750">
              <a:lnSpc>
                <a:spcPct val="150000"/>
              </a:lnSpc>
              <a:buSzPct val="105000"/>
              <a:buFont typeface="Wingdings 3" panose="05040102010807070707" pitchFamily="18" charset="2"/>
              <a:buChar char=""/>
            </a:pPr>
            <a:r>
              <a:rPr lang="en-GB" dirty="0">
                <a:cs typeface="Arial" panose="020B0604020202020204" pitchFamily="34" charset="0"/>
              </a:rPr>
              <a:t>Training and certification of PIT operators must be carried out by competent instructors.</a:t>
            </a:r>
            <a:endParaRPr lang="en-US" dirty="0">
              <a:cs typeface="Arial" panose="020B0604020202020204" pitchFamily="34" charset="0"/>
            </a:endParaRPr>
          </a:p>
          <a:p>
            <a:pPr marL="742950" lvl="1" indent="-285750">
              <a:lnSpc>
                <a:spcPct val="150000"/>
              </a:lnSpc>
              <a:buSzPct val="105000"/>
              <a:buFont typeface="Wingdings 3" panose="05040102010807070707" pitchFamily="18" charset="2"/>
              <a:buChar char=""/>
            </a:pPr>
            <a:r>
              <a:rPr lang="en-GB" dirty="0">
                <a:cs typeface="Arial" panose="020B0604020202020204" pitchFamily="34" charset="0"/>
              </a:rPr>
              <a:t>PIT operators must be re-certified for competency, and reassessed for fitness-to-operate, at least every 3 years.</a:t>
            </a:r>
            <a:endParaRPr lang="en-US" dirty="0">
              <a:cs typeface="Arial" panose="020B0604020202020204" pitchFamily="34" charset="0"/>
            </a:endParaRP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mn-lt"/>
                <a:cs typeface="Arial" panose="020B0604020202020204" pitchFamily="34" charset="0"/>
              </a:rPr>
              <a:t>OPERATOR SELECTION &amp; TRAINING</a:t>
            </a:r>
            <a:endParaRPr lang="en-US" sz="3200" i="1" dirty="0">
              <a:latin typeface="+mn-lt"/>
              <a:cs typeface="Arial" panose="020B0604020202020204" pitchFamily="34" charset="0"/>
            </a:endParaRPr>
          </a:p>
        </p:txBody>
      </p:sp>
      <p:pic>
        <p:nvPicPr>
          <p:cNvPr id="6" name="Picture 5"/>
          <p:cNvPicPr>
            <a:picLocks noChangeAspect="1"/>
          </p:cNvPicPr>
          <p:nvPr/>
        </p:nvPicPr>
        <p:blipFill>
          <a:blip r:embed="rId2" cstate="print"/>
          <a:stretch>
            <a:fillRect/>
          </a:stretch>
        </p:blipFill>
        <p:spPr>
          <a:xfrm>
            <a:off x="6438900" y="4962257"/>
            <a:ext cx="2552700" cy="1590943"/>
          </a:xfrm>
          <a:prstGeom prst="rect">
            <a:avLst/>
          </a:prstGeom>
          <a:ln>
            <a:noFill/>
          </a:ln>
          <a:effectLst>
            <a:softEdge rad="112500"/>
          </a:effectLst>
        </p:spPr>
      </p:pic>
    </p:spTree>
    <p:extLst>
      <p:ext uri="{BB962C8B-B14F-4D97-AF65-F5344CB8AC3E}">
        <p14:creationId xmlns:p14="http://schemas.microsoft.com/office/powerpoint/2010/main" val="2406823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Training for managers &amp; team leaders</a:t>
            </a:r>
            <a:endParaRPr lang="en-US" sz="2000" dirty="0">
              <a:cs typeface="Arial" panose="020B0604020202020204" pitchFamily="34" charset="0"/>
            </a:endParaRPr>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lgn="just">
              <a:lnSpc>
                <a:spcPct val="150000"/>
              </a:lnSpc>
              <a:buSzPct val="105000"/>
              <a:buFont typeface="Wingdings 3" panose="05040102010807070707" pitchFamily="18" charset="2"/>
              <a:buChar char="p"/>
            </a:pPr>
            <a:r>
              <a:rPr lang="en-GB" dirty="0">
                <a:cs typeface="Arial" panose="020B0604020202020204" pitchFamily="34" charset="0"/>
              </a:rPr>
              <a:t>Managers and team leaders with responsibility for operations involving MHE must have sufficient appreciation of the associated risks and control measures to enable them to effectively supervise the work. Training must include:</a:t>
            </a:r>
            <a:endParaRPr lang="en-US" dirty="0">
              <a:cs typeface="Arial" panose="020B0604020202020204" pitchFamily="34" charset="0"/>
            </a:endParaRPr>
          </a:p>
          <a:p>
            <a:pPr marL="742950" lvl="1" indent="-285750">
              <a:lnSpc>
                <a:spcPct val="150000"/>
              </a:lnSpc>
              <a:buSzPct val="105000"/>
              <a:buFont typeface="Wingdings 3" panose="05040102010807070707" pitchFamily="18" charset="2"/>
              <a:buChar char=""/>
            </a:pPr>
            <a:r>
              <a:rPr lang="en-GB" dirty="0">
                <a:cs typeface="Arial" panose="020B0604020202020204" pitchFamily="34" charset="0"/>
              </a:rPr>
              <a:t>The risks associated with the MHE and associated activities;</a:t>
            </a:r>
            <a:endParaRPr lang="en-US" dirty="0">
              <a:cs typeface="Arial" panose="020B0604020202020204" pitchFamily="34" charset="0"/>
            </a:endParaRPr>
          </a:p>
          <a:p>
            <a:pPr marL="742950" lvl="1" indent="-285750">
              <a:lnSpc>
                <a:spcPct val="150000"/>
              </a:lnSpc>
              <a:buSzPct val="105000"/>
              <a:buFont typeface="Wingdings 3" panose="05040102010807070707" pitchFamily="18" charset="2"/>
              <a:buChar char=""/>
            </a:pPr>
            <a:r>
              <a:rPr lang="en-GB" dirty="0">
                <a:cs typeface="Arial" panose="020B0604020202020204" pitchFamily="34" charset="0"/>
              </a:rPr>
              <a:t>The precautions to be taken;</a:t>
            </a:r>
            <a:endParaRPr lang="en-US" dirty="0">
              <a:cs typeface="Arial" panose="020B0604020202020204" pitchFamily="34" charset="0"/>
            </a:endParaRPr>
          </a:p>
          <a:p>
            <a:pPr marL="742950" lvl="1" indent="-285750">
              <a:lnSpc>
                <a:spcPct val="150000"/>
              </a:lnSpc>
              <a:buSzPct val="105000"/>
              <a:buFont typeface="Wingdings 3" panose="05040102010807070707" pitchFamily="18" charset="2"/>
              <a:buChar char=""/>
            </a:pPr>
            <a:r>
              <a:rPr lang="en-GB" dirty="0">
                <a:cs typeface="Arial" panose="020B0604020202020204" pitchFamily="34" charset="0"/>
              </a:rPr>
              <a:t>Relevant legal requirements;</a:t>
            </a:r>
            <a:endParaRPr lang="en-US" dirty="0">
              <a:cs typeface="Arial" panose="020B0604020202020204" pitchFamily="34" charset="0"/>
            </a:endParaRPr>
          </a:p>
          <a:p>
            <a:pPr marL="742950" lvl="1" indent="-285750">
              <a:lnSpc>
                <a:spcPct val="150000"/>
              </a:lnSpc>
              <a:buSzPct val="105000"/>
              <a:buFont typeface="Wingdings 3" panose="05040102010807070707" pitchFamily="18" charset="2"/>
              <a:buChar char=""/>
            </a:pPr>
            <a:r>
              <a:rPr lang="en-GB" dirty="0">
                <a:cs typeface="Arial" panose="020B0604020202020204" pitchFamily="34" charset="0"/>
              </a:rPr>
              <a:t>Their responsibilities and required behaviours</a:t>
            </a:r>
            <a:endParaRPr lang="en-US" dirty="0">
              <a:cs typeface="Arial" panose="020B0604020202020204" pitchFamily="34" charset="0"/>
            </a:endParaRPr>
          </a:p>
          <a:p>
            <a:pPr lvl="1">
              <a:lnSpc>
                <a:spcPct val="150000"/>
              </a:lnSpc>
            </a:pPr>
            <a:endParaRPr lang="en-US" dirty="0">
              <a:cs typeface="Arial" panose="020B0604020202020204" pitchFamily="34" charset="0"/>
            </a:endParaRP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mn-lt"/>
                <a:cs typeface="Arial" panose="020B0604020202020204" pitchFamily="34" charset="0"/>
              </a:rPr>
              <a:t>OPERATOR SELECTION &amp; TRAINING</a:t>
            </a:r>
            <a:endParaRPr lang="en-US" sz="3200" i="1" dirty="0">
              <a:latin typeface="+mn-lt"/>
              <a:cs typeface="Arial" panose="020B0604020202020204" pitchFamily="34" charset="0"/>
            </a:endParaRPr>
          </a:p>
        </p:txBody>
      </p:sp>
      <p:pic>
        <p:nvPicPr>
          <p:cNvPr id="9" name="Picture 8"/>
          <p:cNvPicPr>
            <a:picLocks noChangeAspect="1"/>
          </p:cNvPicPr>
          <p:nvPr/>
        </p:nvPicPr>
        <p:blipFill>
          <a:blip r:embed="rId2" cstate="print"/>
          <a:stretch>
            <a:fillRect/>
          </a:stretch>
        </p:blipFill>
        <p:spPr>
          <a:xfrm>
            <a:off x="5542844" y="4038600"/>
            <a:ext cx="3391606" cy="2409825"/>
          </a:xfrm>
          <a:prstGeom prst="rect">
            <a:avLst/>
          </a:prstGeom>
        </p:spPr>
      </p:pic>
    </p:spTree>
    <p:extLst>
      <p:ext uri="{BB962C8B-B14F-4D97-AF65-F5344CB8AC3E}">
        <p14:creationId xmlns:p14="http://schemas.microsoft.com/office/powerpoint/2010/main" val="2790554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152400" y="762000"/>
            <a:ext cx="8839200" cy="5095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mn-lt"/>
                <a:cs typeface="Arial" panose="020B0604020202020204" pitchFamily="34" charset="0"/>
              </a:rPr>
              <a:t>INCIDENT INVESTIGATION, PERFORMANCE MONITORING &amp; AUDITING </a:t>
            </a:r>
            <a:endParaRPr lang="en-US" sz="3200" dirty="0">
              <a:latin typeface="+mn-lt"/>
              <a:cs typeface="Arial" panose="020B0604020202020204" pitchFamily="34" charset="0"/>
            </a:endParaRPr>
          </a:p>
        </p:txBody>
      </p:sp>
      <p:sp>
        <p:nvSpPr>
          <p:cNvPr id="6" name="Rectangle 7"/>
          <p:cNvSpPr>
            <a:spLocks noChangeArrowheads="1"/>
          </p:cNvSpPr>
          <p:nvPr/>
        </p:nvSpPr>
        <p:spPr bwMode="gray">
          <a:xfrm>
            <a:off x="169816" y="1524000"/>
            <a:ext cx="4356464"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t>Incident reporting &amp; investigation</a:t>
            </a:r>
            <a:endParaRPr lang="en-US" sz="2000" dirty="0"/>
          </a:p>
        </p:txBody>
      </p:sp>
      <p:sp>
        <p:nvSpPr>
          <p:cNvPr id="9" name="Rectangle 8"/>
          <p:cNvSpPr>
            <a:spLocks noChangeArrowheads="1"/>
          </p:cNvSpPr>
          <p:nvPr/>
        </p:nvSpPr>
        <p:spPr bwMode="gray">
          <a:xfrm>
            <a:off x="4648200" y="1524000"/>
            <a:ext cx="4343400"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Performance monitoring &amp; auditing</a:t>
            </a:r>
            <a:endParaRPr lang="en-US" sz="2000" dirty="0">
              <a:cs typeface="Arial" panose="020B0604020202020204" pitchFamily="34" charset="0"/>
            </a:endParaRPr>
          </a:p>
        </p:txBody>
      </p:sp>
      <p:sp>
        <p:nvSpPr>
          <p:cNvPr id="11" name="Rectangle 12"/>
          <p:cNvSpPr>
            <a:spLocks noChangeArrowheads="1"/>
          </p:cNvSpPr>
          <p:nvPr/>
        </p:nvSpPr>
        <p:spPr bwMode="gray">
          <a:xfrm>
            <a:off x="169817" y="1928636"/>
            <a:ext cx="4356463" cy="45608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lnSpc>
                <a:spcPct val="150000"/>
              </a:lnSpc>
              <a:buSzPct val="105000"/>
              <a:buFont typeface="Wingdings 3" panose="05040102010807070707" pitchFamily="18" charset="2"/>
              <a:buChar char="p"/>
            </a:pPr>
            <a:r>
              <a:rPr lang="en-GB" dirty="0">
                <a:cs typeface="Arial" panose="020B0604020202020204" pitchFamily="34" charset="0"/>
              </a:rPr>
              <a:t>Incidents involving MHEs must be investigated to understand what can be done to minimise the chance of recurrence.  Where appropriate, corrective and preventive actions must be implemented</a:t>
            </a:r>
            <a:endParaRPr lang="en-US" dirty="0">
              <a:cs typeface="Arial" panose="020B0604020202020204" pitchFamily="34" charset="0"/>
            </a:endParaRPr>
          </a:p>
        </p:txBody>
      </p:sp>
      <p:sp>
        <p:nvSpPr>
          <p:cNvPr id="12" name="Rectangle 12"/>
          <p:cNvSpPr>
            <a:spLocks noChangeArrowheads="1"/>
          </p:cNvSpPr>
          <p:nvPr/>
        </p:nvSpPr>
        <p:spPr bwMode="gray">
          <a:xfrm>
            <a:off x="4648200" y="1928636"/>
            <a:ext cx="4343400" cy="45608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lnSpc>
                <a:spcPct val="150000"/>
              </a:lnSpc>
              <a:buSzPct val="105000"/>
              <a:buFont typeface="Wingdings 3" panose="05040102010807070707" pitchFamily="18" charset="2"/>
              <a:buChar char="p"/>
            </a:pPr>
            <a:r>
              <a:rPr lang="en-GB" dirty="0">
                <a:cs typeface="Arial" panose="020B0604020202020204" pitchFamily="34" charset="0"/>
              </a:rPr>
              <a:t>In addition, the site’s management of MHE risks must be regularly audited to:</a:t>
            </a:r>
          </a:p>
          <a:p>
            <a:pPr marL="742950" lvl="1" indent="-285750">
              <a:lnSpc>
                <a:spcPct val="150000"/>
              </a:lnSpc>
              <a:buSzPct val="105000"/>
              <a:buFont typeface="Wingdings 3" panose="05040102010807070707" pitchFamily="18" charset="2"/>
              <a:buChar char=""/>
            </a:pPr>
            <a:r>
              <a:rPr lang="en-GB" dirty="0">
                <a:cs typeface="Arial" panose="020B0604020202020204" pitchFamily="34" charset="0"/>
              </a:rPr>
              <a:t>Assess compliance with legal and Company requirements;</a:t>
            </a:r>
            <a:endParaRPr lang="en-US" dirty="0">
              <a:cs typeface="Arial" panose="020B0604020202020204" pitchFamily="34" charset="0"/>
            </a:endParaRPr>
          </a:p>
          <a:p>
            <a:pPr marL="742950" lvl="1" indent="-285750">
              <a:lnSpc>
                <a:spcPct val="150000"/>
              </a:lnSpc>
              <a:buSzPct val="105000"/>
              <a:buFont typeface="Wingdings 3" panose="05040102010807070707" pitchFamily="18" charset="2"/>
              <a:buChar char=""/>
            </a:pPr>
            <a:r>
              <a:rPr lang="en-GB" dirty="0">
                <a:cs typeface="Arial" panose="020B0604020202020204" pitchFamily="34" charset="0"/>
              </a:rPr>
              <a:t>Review the effectiveness of the current arrangements;</a:t>
            </a:r>
            <a:endParaRPr lang="en-US" dirty="0">
              <a:cs typeface="Arial" panose="020B0604020202020204" pitchFamily="34" charset="0"/>
            </a:endParaRPr>
          </a:p>
          <a:p>
            <a:pPr marL="742950" lvl="1" indent="-285750">
              <a:lnSpc>
                <a:spcPct val="150000"/>
              </a:lnSpc>
              <a:buSzPct val="105000"/>
              <a:buFont typeface="Wingdings 3" panose="05040102010807070707" pitchFamily="18" charset="2"/>
              <a:buChar char=""/>
            </a:pPr>
            <a:r>
              <a:rPr lang="en-GB" dirty="0">
                <a:cs typeface="Arial" panose="020B0604020202020204" pitchFamily="34" charset="0"/>
              </a:rPr>
              <a:t>Identify opportunities to further improve management of the identified risks.</a:t>
            </a:r>
            <a:endParaRPr lang="en-US" dirty="0">
              <a:cs typeface="Arial" panose="020B0604020202020204" pitchFamily="34" charset="0"/>
            </a:endParaRPr>
          </a:p>
        </p:txBody>
      </p:sp>
      <p:pic>
        <p:nvPicPr>
          <p:cNvPr id="10" name="Picture 9"/>
          <p:cNvPicPr>
            <a:picLocks noChangeAspect="1"/>
          </p:cNvPicPr>
          <p:nvPr/>
        </p:nvPicPr>
        <p:blipFill>
          <a:blip r:embed="rId2" cstate="print"/>
          <a:stretch>
            <a:fillRect/>
          </a:stretch>
        </p:blipFill>
        <p:spPr>
          <a:xfrm>
            <a:off x="269544" y="5015552"/>
            <a:ext cx="4150056" cy="1390650"/>
          </a:xfrm>
          <a:prstGeom prst="rect">
            <a:avLst/>
          </a:prstGeom>
          <a:ln>
            <a:noFill/>
          </a:ln>
          <a:effectLst>
            <a:softEdge rad="112500"/>
          </a:effectLst>
        </p:spPr>
      </p:pic>
    </p:spTree>
    <p:extLst>
      <p:ext uri="{BB962C8B-B14F-4D97-AF65-F5344CB8AC3E}">
        <p14:creationId xmlns:p14="http://schemas.microsoft.com/office/powerpoint/2010/main" val="4231047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152400" y="609600"/>
            <a:ext cx="8839200" cy="6619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mn-lt"/>
                <a:cs typeface="Arial" panose="020B0604020202020204" pitchFamily="34" charset="0"/>
              </a:rPr>
              <a:t>DEFINITIONS OF KEY TERMS</a:t>
            </a:r>
            <a:endParaRPr lang="en-US" sz="3200" i="1" dirty="0">
              <a:latin typeface="+mn-lt"/>
              <a:cs typeface="Arial" panose="020B0604020202020204" pitchFamily="34" charset="0"/>
            </a:endParaRPr>
          </a:p>
        </p:txBody>
      </p:sp>
      <p:sp>
        <p:nvSpPr>
          <p:cNvPr id="6" name="Rectangle 7"/>
          <p:cNvSpPr>
            <a:spLocks noChangeArrowheads="1"/>
          </p:cNvSpPr>
          <p:nvPr/>
        </p:nvSpPr>
        <p:spPr bwMode="gray">
          <a:xfrm>
            <a:off x="169816" y="1524000"/>
            <a:ext cx="4356464"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t>AGV - automatic guided vehicle</a:t>
            </a:r>
            <a:endParaRPr lang="en-US" sz="2000" dirty="0"/>
          </a:p>
        </p:txBody>
      </p:sp>
      <p:sp>
        <p:nvSpPr>
          <p:cNvPr id="9" name="Rectangle 8"/>
          <p:cNvSpPr>
            <a:spLocks noChangeArrowheads="1"/>
          </p:cNvSpPr>
          <p:nvPr/>
        </p:nvSpPr>
        <p:spPr bwMode="gray">
          <a:xfrm>
            <a:off x="4648200" y="1524000"/>
            <a:ext cx="4343400"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MHE – material handling equip.</a:t>
            </a:r>
            <a:endParaRPr lang="en-US" sz="2000" dirty="0">
              <a:cs typeface="Arial" panose="020B0604020202020204" pitchFamily="34" charset="0"/>
            </a:endParaRPr>
          </a:p>
        </p:txBody>
      </p:sp>
      <p:sp>
        <p:nvSpPr>
          <p:cNvPr id="11" name="Rectangle 12"/>
          <p:cNvSpPr>
            <a:spLocks noChangeArrowheads="1"/>
          </p:cNvSpPr>
          <p:nvPr/>
        </p:nvSpPr>
        <p:spPr bwMode="gray">
          <a:xfrm>
            <a:off x="169817" y="1928636"/>
            <a:ext cx="4356463" cy="45608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a:lnSpc>
                <a:spcPct val="150000"/>
              </a:lnSpc>
            </a:pPr>
            <a:r>
              <a:rPr lang="en-GB" dirty="0">
                <a:cs typeface="Arial" panose="020B0604020202020204" pitchFamily="34" charset="0"/>
              </a:rPr>
              <a:t>Any rider-less form of MHE, designed to travel automatically along a pre-defined route</a:t>
            </a:r>
            <a:r>
              <a:rPr lang="en-GB" baseline="30000" dirty="0">
                <a:cs typeface="Arial" panose="020B0604020202020204" pitchFamily="34" charset="0"/>
              </a:rPr>
              <a:t>1</a:t>
            </a:r>
            <a:r>
              <a:rPr lang="en-GB" dirty="0">
                <a:cs typeface="Arial" panose="020B0604020202020204" pitchFamily="34" charset="0"/>
              </a:rPr>
              <a:t>. </a:t>
            </a:r>
            <a:endParaRPr lang="en-US" dirty="0">
              <a:cs typeface="Arial" panose="020B0604020202020204" pitchFamily="34" charset="0"/>
            </a:endParaRPr>
          </a:p>
          <a:p>
            <a:pPr marL="285750" indent="-285750">
              <a:lnSpc>
                <a:spcPct val="150000"/>
              </a:lnSpc>
              <a:buFont typeface="Wingdings" panose="05000000000000000000" pitchFamily="2" charset="2"/>
              <a:buChar char="§"/>
            </a:pPr>
            <a:r>
              <a:rPr lang="en-GB" dirty="0">
                <a:cs typeface="Arial" panose="020B0604020202020204" pitchFamily="34" charset="0"/>
              </a:rPr>
              <a:t>Some types of AGV have additional functionality, </a:t>
            </a:r>
            <a:r>
              <a:rPr lang="en-GB" dirty="0" err="1">
                <a:cs typeface="Arial" panose="020B0604020202020204" pitchFamily="34" charset="0"/>
              </a:rPr>
              <a:t>eg</a:t>
            </a:r>
            <a:r>
              <a:rPr lang="en-GB" dirty="0">
                <a:cs typeface="Arial" panose="020B0604020202020204" pitchFamily="34" charset="0"/>
              </a:rPr>
              <a:t>:</a:t>
            </a:r>
            <a:endParaRPr lang="en-US" dirty="0">
              <a:cs typeface="Arial" panose="020B0604020202020204" pitchFamily="34" charset="0"/>
            </a:endParaRPr>
          </a:p>
          <a:p>
            <a:pPr marL="285750" lvl="0" indent="-285750">
              <a:lnSpc>
                <a:spcPct val="150000"/>
              </a:lnSpc>
              <a:buFont typeface="Wingdings" panose="05000000000000000000" pitchFamily="2" charset="2"/>
              <a:buChar char="§"/>
            </a:pPr>
            <a:r>
              <a:rPr lang="en-GB" dirty="0">
                <a:cs typeface="Arial" panose="020B0604020202020204" pitchFamily="34" charset="0"/>
              </a:rPr>
              <a:t>Automatic load handling, which enables the AGV to pick up and manoeuvre loads using forks, clamps, </a:t>
            </a:r>
            <a:r>
              <a:rPr lang="en-GB" dirty="0" err="1">
                <a:cs typeface="Arial" panose="020B0604020202020204" pitchFamily="34" charset="0"/>
              </a:rPr>
              <a:t>etc</a:t>
            </a:r>
            <a:endParaRPr lang="en-US" dirty="0">
              <a:cs typeface="Arial" panose="020B0604020202020204" pitchFamily="34" charset="0"/>
            </a:endParaRPr>
          </a:p>
          <a:p>
            <a:pPr marL="285750" lvl="0" indent="-285750">
              <a:lnSpc>
                <a:spcPct val="150000"/>
              </a:lnSpc>
              <a:buFont typeface="Wingdings" panose="05000000000000000000" pitchFamily="2" charset="2"/>
              <a:buChar char="§"/>
            </a:pPr>
            <a:r>
              <a:rPr lang="en-GB" dirty="0">
                <a:cs typeface="Arial" panose="020B0604020202020204" pitchFamily="34" charset="0"/>
              </a:rPr>
              <a:t>Ability to pull non-driven carts with loads</a:t>
            </a:r>
            <a:endParaRPr lang="en-US" dirty="0">
              <a:cs typeface="Arial" panose="020B0604020202020204" pitchFamily="34" charset="0"/>
            </a:endParaRPr>
          </a:p>
        </p:txBody>
      </p:sp>
      <p:sp>
        <p:nvSpPr>
          <p:cNvPr id="12" name="Rectangle 12"/>
          <p:cNvSpPr>
            <a:spLocks noChangeArrowheads="1"/>
          </p:cNvSpPr>
          <p:nvPr/>
        </p:nvSpPr>
        <p:spPr bwMode="gray">
          <a:xfrm>
            <a:off x="4648200" y="1928636"/>
            <a:ext cx="4343400" cy="45608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algn="just">
              <a:lnSpc>
                <a:spcPct val="150000"/>
              </a:lnSpc>
            </a:pPr>
            <a:r>
              <a:rPr lang="en-GB" dirty="0">
                <a:cs typeface="Arial" panose="020B0604020202020204" pitchFamily="34" charset="0"/>
              </a:rPr>
              <a:t>Any moveable equipment used to transport materials around a facility.  It excludes mobile cranes and hoists but includes rider-controlled equipment (PITs), automatic rider less equipment (AGVs), and pedestrian-controlled equipment</a:t>
            </a:r>
            <a:endParaRPr lang="en-US" dirty="0">
              <a:cs typeface="Arial" panose="020B0604020202020204" pitchFamily="34" charset="0"/>
            </a:endParaRPr>
          </a:p>
        </p:txBody>
      </p:sp>
      <p:pic>
        <p:nvPicPr>
          <p:cNvPr id="13" name="Picture 12"/>
          <p:cNvPicPr>
            <a:picLocks noChangeAspect="1"/>
          </p:cNvPicPr>
          <p:nvPr/>
        </p:nvPicPr>
        <p:blipFill>
          <a:blip r:embed="rId2" cstate="print"/>
          <a:stretch>
            <a:fillRect/>
          </a:stretch>
        </p:blipFill>
        <p:spPr>
          <a:xfrm>
            <a:off x="5105400" y="5105400"/>
            <a:ext cx="3648075" cy="1247775"/>
          </a:xfrm>
          <a:prstGeom prst="rect">
            <a:avLst/>
          </a:prstGeom>
        </p:spPr>
      </p:pic>
    </p:spTree>
    <p:extLst>
      <p:ext uri="{BB962C8B-B14F-4D97-AF65-F5344CB8AC3E}">
        <p14:creationId xmlns:p14="http://schemas.microsoft.com/office/powerpoint/2010/main" val="3116286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152400" y="609600"/>
            <a:ext cx="8839200" cy="6619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mn-lt"/>
                <a:cs typeface="Arial" panose="020B0604020202020204" pitchFamily="34" charset="0"/>
              </a:rPr>
              <a:t>DEFINITIONS OF KEY TERMS</a:t>
            </a:r>
            <a:endParaRPr lang="en-US" sz="3200" i="1" dirty="0">
              <a:latin typeface="+mn-lt"/>
              <a:cs typeface="Arial" panose="020B0604020202020204" pitchFamily="34" charset="0"/>
            </a:endParaRPr>
          </a:p>
        </p:txBody>
      </p:sp>
      <p:sp>
        <p:nvSpPr>
          <p:cNvPr id="6" name="Rectangle 7"/>
          <p:cNvSpPr>
            <a:spLocks noChangeArrowheads="1"/>
          </p:cNvSpPr>
          <p:nvPr/>
        </p:nvSpPr>
        <p:spPr bwMode="gray">
          <a:xfrm>
            <a:off x="169816" y="1524000"/>
            <a:ext cx="4356464"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Pit – powered industrial truck</a:t>
            </a:r>
            <a:endParaRPr lang="en-US" sz="2000" dirty="0">
              <a:cs typeface="Arial" panose="020B0604020202020204" pitchFamily="34" charset="0"/>
            </a:endParaRPr>
          </a:p>
        </p:txBody>
      </p:sp>
      <p:sp>
        <p:nvSpPr>
          <p:cNvPr id="9" name="Rectangle 8"/>
          <p:cNvSpPr>
            <a:spLocks noChangeArrowheads="1"/>
          </p:cNvSpPr>
          <p:nvPr/>
        </p:nvSpPr>
        <p:spPr bwMode="gray">
          <a:xfrm>
            <a:off x="4648200" y="1524000"/>
            <a:ext cx="4343400"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Pedestrian</a:t>
            </a:r>
            <a:endParaRPr lang="en-US" sz="2000" dirty="0">
              <a:cs typeface="Arial" panose="020B0604020202020204" pitchFamily="34" charset="0"/>
            </a:endParaRPr>
          </a:p>
        </p:txBody>
      </p:sp>
      <p:sp>
        <p:nvSpPr>
          <p:cNvPr id="11" name="Rectangle 12"/>
          <p:cNvSpPr>
            <a:spLocks noChangeArrowheads="1"/>
          </p:cNvSpPr>
          <p:nvPr/>
        </p:nvSpPr>
        <p:spPr bwMode="gray">
          <a:xfrm>
            <a:off x="169817" y="1928636"/>
            <a:ext cx="4356463" cy="45608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lnSpc>
                <a:spcPct val="150000"/>
              </a:lnSpc>
              <a:buSzPct val="105000"/>
              <a:buFont typeface="Wingdings 3" panose="05040102010807070707" pitchFamily="18" charset="2"/>
              <a:buChar char="p"/>
            </a:pPr>
            <a:r>
              <a:rPr lang="en-GB" dirty="0">
                <a:cs typeface="Arial" panose="020B0604020202020204" pitchFamily="34" charset="0"/>
              </a:rPr>
              <a:t>Any rider-controlled form of MHE.  It includes counterbalance fork lift trucks, reach trucks, order picking trucks, etc.</a:t>
            </a:r>
            <a:endParaRPr lang="en-US" dirty="0">
              <a:cs typeface="Arial" panose="020B0604020202020204" pitchFamily="34" charset="0"/>
            </a:endParaRPr>
          </a:p>
        </p:txBody>
      </p:sp>
      <p:sp>
        <p:nvSpPr>
          <p:cNvPr id="12" name="Rectangle 12"/>
          <p:cNvSpPr>
            <a:spLocks noChangeArrowheads="1"/>
          </p:cNvSpPr>
          <p:nvPr/>
        </p:nvSpPr>
        <p:spPr bwMode="gray">
          <a:xfrm>
            <a:off x="4648200" y="1928636"/>
            <a:ext cx="4343400" cy="4560882"/>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lgn="just">
              <a:buSzPct val="105000"/>
              <a:buFont typeface="Wingdings 3" panose="05040102010807070707" pitchFamily="18" charset="2"/>
              <a:buChar char="p"/>
            </a:pPr>
            <a:r>
              <a:rPr lang="en-GB" dirty="0">
                <a:cs typeface="Arial" panose="020B0604020202020204" pitchFamily="34" charset="0"/>
              </a:rPr>
              <a:t>Any person standing or walking in a work area</a:t>
            </a:r>
            <a:r>
              <a:rPr lang="en-GB" dirty="0"/>
              <a:t>.</a:t>
            </a:r>
            <a:endParaRPr lang="en-US" dirty="0"/>
          </a:p>
        </p:txBody>
      </p:sp>
    </p:spTree>
    <p:extLst>
      <p:ext uri="{BB962C8B-B14F-4D97-AF65-F5344CB8AC3E}">
        <p14:creationId xmlns:p14="http://schemas.microsoft.com/office/powerpoint/2010/main" val="4274236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GB" sz="2000" b="1" dirty="0">
                <a:cs typeface="Arial" panose="020B0604020202020204" pitchFamily="34" charset="0"/>
              </a:rPr>
              <a:t>Shared area</a:t>
            </a:r>
            <a:endParaRPr lang="en-US" sz="2000" dirty="0">
              <a:cs typeface="Arial" panose="020B0604020202020204" pitchFamily="34" charset="0"/>
            </a:endParaRPr>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lgn="just">
              <a:lnSpc>
                <a:spcPct val="150000"/>
              </a:lnSpc>
              <a:buSzPct val="105000"/>
              <a:buFont typeface="Wingdings 3" panose="05040102010807070707" pitchFamily="18" charset="2"/>
              <a:buChar char="p"/>
            </a:pPr>
            <a:r>
              <a:rPr lang="en-GB" dirty="0">
                <a:cs typeface="Arial" panose="020B0604020202020204" pitchFamily="34" charset="0"/>
              </a:rPr>
              <a:t>Any work area in which PITs and pedestrians could both be present at the same location at the same time, thereby creating a collision risk.  This includes demarcated pedestrian walkways without physical barriers.</a:t>
            </a:r>
            <a:endParaRPr lang="en-US" dirty="0">
              <a:cs typeface="Arial" panose="020B0604020202020204" pitchFamily="34" charset="0"/>
            </a:endParaRP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dirty="0">
                <a:latin typeface="+mn-lt"/>
                <a:cs typeface="Arial" panose="020B0604020202020204" pitchFamily="34" charset="0"/>
              </a:rPr>
              <a:t>DEFINITIONS OF KEY TERMS</a:t>
            </a:r>
            <a:endParaRPr lang="en-US" sz="3200" i="1" dirty="0">
              <a:latin typeface="+mn-lt"/>
              <a:cs typeface="Arial" panose="020B0604020202020204" pitchFamily="34" charset="0"/>
            </a:endParaRPr>
          </a:p>
        </p:txBody>
      </p:sp>
      <p:pic>
        <p:nvPicPr>
          <p:cNvPr id="6" name="Picture 5"/>
          <p:cNvPicPr>
            <a:picLocks noChangeAspect="1"/>
          </p:cNvPicPr>
          <p:nvPr/>
        </p:nvPicPr>
        <p:blipFill>
          <a:blip r:embed="rId2" cstate="print"/>
          <a:stretch>
            <a:fillRect/>
          </a:stretch>
        </p:blipFill>
        <p:spPr>
          <a:xfrm>
            <a:off x="4841544" y="4343400"/>
            <a:ext cx="41148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78521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30B1E-53B0-4646-8E61-6A0330F71A0A}"/>
              </a:ext>
            </a:extLst>
          </p:cNvPr>
          <p:cNvPicPr>
            <a:picLocks noChangeAspect="1"/>
          </p:cNvPicPr>
          <p:nvPr/>
        </p:nvPicPr>
        <p:blipFill rotWithShape="1">
          <a:blip r:embed="rId3"/>
          <a:srcRect b="58920"/>
          <a:stretch/>
        </p:blipFill>
        <p:spPr>
          <a:xfrm>
            <a:off x="1406768" y="928148"/>
            <a:ext cx="6330462" cy="3534393"/>
          </a:xfrm>
          <a:prstGeom prst="rect">
            <a:avLst/>
          </a:prstGeom>
        </p:spPr>
      </p:pic>
      <p:pic>
        <p:nvPicPr>
          <p:cNvPr id="4" name="Picture 3">
            <a:extLst>
              <a:ext uri="{FF2B5EF4-FFF2-40B4-BE49-F238E27FC236}">
                <a16:creationId xmlns:a16="http://schemas.microsoft.com/office/drawing/2014/main" id="{5798C835-DF88-40D4-9590-F27BD73B6781}"/>
              </a:ext>
            </a:extLst>
          </p:cNvPr>
          <p:cNvPicPr>
            <a:picLocks noChangeAspect="1"/>
          </p:cNvPicPr>
          <p:nvPr/>
        </p:nvPicPr>
        <p:blipFill rotWithShape="1">
          <a:blip r:embed="rId3"/>
          <a:srcRect t="48943" r="4993" b="27857"/>
          <a:stretch/>
        </p:blipFill>
        <p:spPr>
          <a:xfrm>
            <a:off x="140676" y="4953158"/>
            <a:ext cx="4431323" cy="1429380"/>
          </a:xfrm>
          <a:prstGeom prst="rect">
            <a:avLst/>
          </a:prstGeom>
        </p:spPr>
      </p:pic>
      <p:pic>
        <p:nvPicPr>
          <p:cNvPr id="5" name="Picture 4">
            <a:extLst>
              <a:ext uri="{FF2B5EF4-FFF2-40B4-BE49-F238E27FC236}">
                <a16:creationId xmlns:a16="http://schemas.microsoft.com/office/drawing/2014/main" id="{E576D916-2B9B-4D55-A6C5-D5E4D3EF4F6D}"/>
              </a:ext>
            </a:extLst>
          </p:cNvPr>
          <p:cNvPicPr>
            <a:picLocks noChangeAspect="1"/>
          </p:cNvPicPr>
          <p:nvPr/>
        </p:nvPicPr>
        <p:blipFill rotWithShape="1">
          <a:blip r:embed="rId3"/>
          <a:srcRect t="73145" b="4308"/>
          <a:stretch/>
        </p:blipFill>
        <p:spPr>
          <a:xfrm>
            <a:off x="4571999" y="4953158"/>
            <a:ext cx="4431323" cy="1429380"/>
          </a:xfrm>
          <a:prstGeom prst="rect">
            <a:avLst/>
          </a:prstGeom>
        </p:spPr>
      </p:pic>
      <p:sp>
        <p:nvSpPr>
          <p:cNvPr id="2" name="Rectangle 1">
            <a:extLst>
              <a:ext uri="{FF2B5EF4-FFF2-40B4-BE49-F238E27FC236}">
                <a16:creationId xmlns:a16="http://schemas.microsoft.com/office/drawing/2014/main" id="{A5C249ED-D29B-4DCC-8AF3-E2460BF5C784}"/>
              </a:ext>
            </a:extLst>
          </p:cNvPr>
          <p:cNvSpPr/>
          <p:nvPr/>
        </p:nvSpPr>
        <p:spPr>
          <a:xfrm>
            <a:off x="3706217" y="4573637"/>
            <a:ext cx="1731567" cy="373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15" dirty="0">
                <a:solidFill>
                  <a:srgbClr val="00B050"/>
                </a:solidFill>
              </a:rPr>
              <a:t>Our Clients</a:t>
            </a:r>
          </a:p>
        </p:txBody>
      </p:sp>
    </p:spTree>
    <p:extLst>
      <p:ext uri="{BB962C8B-B14F-4D97-AF65-F5344CB8AC3E}">
        <p14:creationId xmlns:p14="http://schemas.microsoft.com/office/powerpoint/2010/main" val="1266030354"/>
      </p:ext>
    </p:extLst>
  </p:cSld>
  <p:clrMapOvr>
    <a:masterClrMapping/>
  </p:clrMapOvr>
  <mc:AlternateContent xmlns:mc="http://schemas.openxmlformats.org/markup-compatibility/2006" xmlns:p14="http://schemas.microsoft.com/office/powerpoint/2010/main">
    <mc:Choice Requires="p14">
      <p:transition spd="slow" p14:dur="2000" advTm="10822"/>
    </mc:Choice>
    <mc:Fallback xmlns="">
      <p:transition spd="slow" advTm="1082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685800"/>
            <a:ext cx="7010400" cy="585788"/>
          </a:xfrm>
        </p:spPr>
        <p:txBody>
          <a:bodyPr>
            <a:normAutofit/>
          </a:bodyPr>
          <a:lstStyle/>
          <a:p>
            <a:pPr eaLnBrk="1" hangingPunct="1"/>
            <a:r>
              <a:rPr lang="en-IN" altLang="en-US" sz="3200" noProof="1">
                <a:latin typeface="+mn-lt"/>
              </a:rPr>
              <a:t>AGENDA</a:t>
            </a:r>
          </a:p>
        </p:txBody>
      </p:sp>
      <p:sp>
        <p:nvSpPr>
          <p:cNvPr id="12294" name="Rectangle 59"/>
          <p:cNvSpPr>
            <a:spLocks noChangeArrowheads="1"/>
          </p:cNvSpPr>
          <p:nvPr/>
        </p:nvSpPr>
        <p:spPr bwMode="gray">
          <a:xfrm>
            <a:off x="323850" y="2184400"/>
            <a:ext cx="482600" cy="484188"/>
          </a:xfrm>
          <a:prstGeom prst="rect">
            <a:avLst/>
          </a:prstGeom>
          <a:solidFill>
            <a:schemeClr val="accent1"/>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a:t>2</a:t>
            </a:r>
            <a:endParaRPr lang="en-IN" altLang="en-US" sz="2800" b="1" noProof="1"/>
          </a:p>
        </p:txBody>
      </p:sp>
      <p:sp>
        <p:nvSpPr>
          <p:cNvPr id="12295" name="Rectangle 60"/>
          <p:cNvSpPr>
            <a:spLocks noChangeArrowheads="1"/>
          </p:cNvSpPr>
          <p:nvPr/>
        </p:nvSpPr>
        <p:spPr bwMode="gray">
          <a:xfrm>
            <a:off x="950913" y="2184400"/>
            <a:ext cx="7869237" cy="484188"/>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IN" sz="2000" dirty="0">
                <a:cs typeface="Arial" panose="020B0604020202020204" pitchFamily="34" charset="0"/>
              </a:rPr>
              <a:t>Definitions</a:t>
            </a:r>
            <a:endParaRPr lang="en-US" sz="2000" dirty="0">
              <a:cs typeface="Arial" panose="020B0604020202020204" pitchFamily="34" charset="0"/>
            </a:endParaRPr>
          </a:p>
        </p:txBody>
      </p:sp>
      <p:sp>
        <p:nvSpPr>
          <p:cNvPr id="12296" name="Rectangle 61"/>
          <p:cNvSpPr>
            <a:spLocks noChangeArrowheads="1"/>
          </p:cNvSpPr>
          <p:nvPr/>
        </p:nvSpPr>
        <p:spPr bwMode="gray">
          <a:xfrm>
            <a:off x="323850" y="2809875"/>
            <a:ext cx="482600" cy="484188"/>
          </a:xfrm>
          <a:prstGeom prst="rect">
            <a:avLst/>
          </a:prstGeom>
          <a:solidFill>
            <a:schemeClr val="accent1"/>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3</a:t>
            </a:r>
          </a:p>
        </p:txBody>
      </p:sp>
      <p:sp>
        <p:nvSpPr>
          <p:cNvPr id="12297" name="Rectangle 62"/>
          <p:cNvSpPr>
            <a:spLocks noChangeArrowheads="1"/>
          </p:cNvSpPr>
          <p:nvPr/>
        </p:nvSpPr>
        <p:spPr bwMode="gray">
          <a:xfrm>
            <a:off x="950913" y="2809875"/>
            <a:ext cx="7869237" cy="484188"/>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IN" sz="2000" dirty="0">
                <a:cs typeface="Arial" panose="020B0604020202020204" pitchFamily="34" charset="0"/>
              </a:rPr>
              <a:t>Objectives of material handling</a:t>
            </a:r>
            <a:endParaRPr lang="en-US" sz="2000" dirty="0">
              <a:cs typeface="Arial" panose="020B0604020202020204" pitchFamily="34" charset="0"/>
            </a:endParaRPr>
          </a:p>
        </p:txBody>
      </p:sp>
      <p:sp>
        <p:nvSpPr>
          <p:cNvPr id="12298" name="Rectangle 63"/>
          <p:cNvSpPr>
            <a:spLocks noChangeArrowheads="1"/>
          </p:cNvSpPr>
          <p:nvPr/>
        </p:nvSpPr>
        <p:spPr bwMode="gray">
          <a:xfrm>
            <a:off x="323850" y="3436938"/>
            <a:ext cx="482600" cy="484187"/>
          </a:xfrm>
          <a:prstGeom prst="rect">
            <a:avLst/>
          </a:prstGeom>
          <a:solidFill>
            <a:schemeClr val="accent1"/>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4</a:t>
            </a:r>
          </a:p>
        </p:txBody>
      </p:sp>
      <p:sp>
        <p:nvSpPr>
          <p:cNvPr id="12299" name="Rectangle 64"/>
          <p:cNvSpPr>
            <a:spLocks noChangeArrowheads="1"/>
          </p:cNvSpPr>
          <p:nvPr/>
        </p:nvSpPr>
        <p:spPr bwMode="gray">
          <a:xfrm>
            <a:off x="950913" y="3436938"/>
            <a:ext cx="7869237" cy="484187"/>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IN" sz="2000" dirty="0">
                <a:cs typeface="Arial" panose="020B0604020202020204" pitchFamily="34" charset="0"/>
              </a:rPr>
              <a:t>Reduce manufacturing cycle time</a:t>
            </a:r>
            <a:endParaRPr lang="en-US" sz="2000" dirty="0">
              <a:cs typeface="Arial" panose="020B0604020202020204" pitchFamily="34" charset="0"/>
            </a:endParaRPr>
          </a:p>
        </p:txBody>
      </p:sp>
      <p:sp>
        <p:nvSpPr>
          <p:cNvPr id="12300" name="Rectangle 65"/>
          <p:cNvSpPr>
            <a:spLocks noChangeArrowheads="1"/>
          </p:cNvSpPr>
          <p:nvPr/>
        </p:nvSpPr>
        <p:spPr bwMode="gray">
          <a:xfrm>
            <a:off x="323850" y="4064000"/>
            <a:ext cx="482600" cy="484188"/>
          </a:xfrm>
          <a:prstGeom prst="rect">
            <a:avLst/>
          </a:prstGeom>
          <a:solidFill>
            <a:schemeClr val="accent1"/>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5</a:t>
            </a:r>
          </a:p>
        </p:txBody>
      </p:sp>
      <p:sp>
        <p:nvSpPr>
          <p:cNvPr id="12301" name="Rectangle 66"/>
          <p:cNvSpPr>
            <a:spLocks noChangeArrowheads="1"/>
          </p:cNvSpPr>
          <p:nvPr/>
        </p:nvSpPr>
        <p:spPr bwMode="gray">
          <a:xfrm>
            <a:off x="950913" y="4064000"/>
            <a:ext cx="7869237" cy="484188"/>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IN" sz="2000" dirty="0">
                <a:cs typeface="Arial" panose="020B0604020202020204" pitchFamily="34" charset="0"/>
              </a:rPr>
              <a:t>Limitations of automated material </a:t>
            </a:r>
            <a:endParaRPr lang="en-US" sz="2000" dirty="0">
              <a:cs typeface="Arial" panose="020B0604020202020204" pitchFamily="34" charset="0"/>
            </a:endParaRPr>
          </a:p>
        </p:txBody>
      </p:sp>
      <p:sp>
        <p:nvSpPr>
          <p:cNvPr id="12302" name="Rectangle 67"/>
          <p:cNvSpPr>
            <a:spLocks noChangeArrowheads="1"/>
          </p:cNvSpPr>
          <p:nvPr/>
        </p:nvSpPr>
        <p:spPr bwMode="gray">
          <a:xfrm>
            <a:off x="323850" y="4694238"/>
            <a:ext cx="482600" cy="484187"/>
          </a:xfrm>
          <a:prstGeom prst="rect">
            <a:avLst/>
          </a:prstGeom>
          <a:solidFill>
            <a:schemeClr val="accent1"/>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6</a:t>
            </a:r>
          </a:p>
        </p:txBody>
      </p:sp>
      <p:sp>
        <p:nvSpPr>
          <p:cNvPr id="12303" name="Rectangle 68"/>
          <p:cNvSpPr>
            <a:spLocks noChangeArrowheads="1"/>
          </p:cNvSpPr>
          <p:nvPr/>
        </p:nvSpPr>
        <p:spPr bwMode="gray">
          <a:xfrm>
            <a:off x="950913" y="4694238"/>
            <a:ext cx="7869237" cy="484187"/>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GB" sz="2000" dirty="0">
                <a:ea typeface="Times New Roman" panose="02020603050405020304" pitchFamily="18" charset="0"/>
                <a:cs typeface="Arial" panose="020B0604020202020204" pitchFamily="34" charset="0"/>
              </a:rPr>
              <a:t>Risk assessment &amp; management</a:t>
            </a:r>
            <a:endParaRPr lang="en-US" sz="2000" dirty="0">
              <a:cs typeface="Arial" panose="020B0604020202020204" pitchFamily="34" charset="0"/>
            </a:endParaRPr>
          </a:p>
        </p:txBody>
      </p:sp>
      <p:sp>
        <p:nvSpPr>
          <p:cNvPr id="12304" name="Rectangle 69"/>
          <p:cNvSpPr>
            <a:spLocks noChangeArrowheads="1"/>
          </p:cNvSpPr>
          <p:nvPr/>
        </p:nvSpPr>
        <p:spPr bwMode="gray">
          <a:xfrm>
            <a:off x="323850" y="5318125"/>
            <a:ext cx="482600" cy="484188"/>
          </a:xfrm>
          <a:prstGeom prst="rect">
            <a:avLst/>
          </a:prstGeom>
          <a:solidFill>
            <a:schemeClr val="accent1"/>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7</a:t>
            </a:r>
          </a:p>
        </p:txBody>
      </p:sp>
      <p:sp>
        <p:nvSpPr>
          <p:cNvPr id="12305" name="Rectangle 70"/>
          <p:cNvSpPr>
            <a:spLocks noChangeArrowheads="1"/>
          </p:cNvSpPr>
          <p:nvPr/>
        </p:nvSpPr>
        <p:spPr bwMode="gray">
          <a:xfrm>
            <a:off x="950913" y="5318125"/>
            <a:ext cx="7869237" cy="484188"/>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GB" sz="2000" dirty="0">
                <a:cs typeface="Arial" panose="020B0604020202020204" pitchFamily="34" charset="0"/>
              </a:rPr>
              <a:t>Design of MHE routes </a:t>
            </a:r>
            <a:endParaRPr lang="en-US" sz="2000" dirty="0">
              <a:cs typeface="Arial" panose="020B0604020202020204" pitchFamily="34" charset="0"/>
            </a:endParaRPr>
          </a:p>
        </p:txBody>
      </p:sp>
      <p:sp>
        <p:nvSpPr>
          <p:cNvPr id="25" name="Rectangle 59"/>
          <p:cNvSpPr>
            <a:spLocks noChangeArrowheads="1"/>
          </p:cNvSpPr>
          <p:nvPr/>
        </p:nvSpPr>
        <p:spPr bwMode="gray">
          <a:xfrm>
            <a:off x="323850" y="1524000"/>
            <a:ext cx="482600" cy="484188"/>
          </a:xfrm>
          <a:prstGeom prst="rect">
            <a:avLst/>
          </a:prstGeom>
          <a:solidFill>
            <a:schemeClr val="accent1"/>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a:t>1</a:t>
            </a:r>
            <a:endParaRPr lang="en-IN" altLang="en-US" sz="2800" b="1" noProof="1"/>
          </a:p>
        </p:txBody>
      </p:sp>
      <p:sp>
        <p:nvSpPr>
          <p:cNvPr id="26" name="Rectangle 60"/>
          <p:cNvSpPr>
            <a:spLocks noChangeArrowheads="1"/>
          </p:cNvSpPr>
          <p:nvPr/>
        </p:nvSpPr>
        <p:spPr bwMode="gray">
          <a:xfrm>
            <a:off x="950914" y="1524000"/>
            <a:ext cx="7869236" cy="484188"/>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spcAft>
                <a:spcPct val="20000"/>
              </a:spcAft>
            </a:pPr>
            <a:r>
              <a:rPr lang="en-IN" sz="2000" dirty="0">
                <a:cs typeface="Arial" panose="020B0604020202020204" pitchFamily="34" charset="0"/>
              </a:rPr>
              <a:t>Induction</a:t>
            </a:r>
            <a:endParaRPr lang="en-IN" altLang="en-US" sz="2000" noProof="1"/>
          </a:p>
        </p:txBody>
      </p:sp>
    </p:spTree>
    <p:extLst>
      <p:ext uri="{BB962C8B-B14F-4D97-AF65-F5344CB8AC3E}">
        <p14:creationId xmlns:p14="http://schemas.microsoft.com/office/powerpoint/2010/main" val="232646011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685800"/>
            <a:ext cx="7010400" cy="585788"/>
          </a:xfrm>
        </p:spPr>
        <p:txBody>
          <a:bodyPr>
            <a:normAutofit/>
          </a:bodyPr>
          <a:lstStyle/>
          <a:p>
            <a:pPr eaLnBrk="1" hangingPunct="1"/>
            <a:r>
              <a:rPr lang="en-IN" altLang="en-US" sz="3200" noProof="1">
                <a:latin typeface="+mn-lt"/>
              </a:rPr>
              <a:t>AGENDA</a:t>
            </a:r>
          </a:p>
        </p:txBody>
      </p:sp>
      <p:sp>
        <p:nvSpPr>
          <p:cNvPr id="12294" name="Rectangle 59"/>
          <p:cNvSpPr>
            <a:spLocks noChangeArrowheads="1"/>
          </p:cNvSpPr>
          <p:nvPr/>
        </p:nvSpPr>
        <p:spPr bwMode="gray">
          <a:xfrm>
            <a:off x="323850" y="2184400"/>
            <a:ext cx="482600" cy="484188"/>
          </a:xfrm>
          <a:prstGeom prst="rect">
            <a:avLst/>
          </a:prstGeom>
          <a:solidFill>
            <a:schemeClr val="accent1"/>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a:t>9</a:t>
            </a:r>
            <a:endParaRPr lang="en-IN" altLang="en-US" sz="2800" b="1" noProof="1"/>
          </a:p>
        </p:txBody>
      </p:sp>
      <p:sp>
        <p:nvSpPr>
          <p:cNvPr id="12295" name="Rectangle 60"/>
          <p:cNvSpPr>
            <a:spLocks noChangeArrowheads="1"/>
          </p:cNvSpPr>
          <p:nvPr/>
        </p:nvSpPr>
        <p:spPr bwMode="gray">
          <a:xfrm>
            <a:off x="950913" y="2184400"/>
            <a:ext cx="7869237" cy="484188"/>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GB" sz="2000" dirty="0">
                <a:ea typeface="Times New Roman" panose="02020603050405020304" pitchFamily="18" charset="0"/>
                <a:cs typeface="Calibri" panose="020F0502020204030204" pitchFamily="34" charset="0"/>
              </a:rPr>
              <a:t>Mhe requirements &amp; maintenance</a:t>
            </a:r>
            <a:endParaRPr lang="en-US" sz="2000" dirty="0">
              <a:cs typeface="Arial" panose="020B0604020202020204" pitchFamily="34" charset="0"/>
            </a:endParaRPr>
          </a:p>
        </p:txBody>
      </p:sp>
      <p:sp>
        <p:nvSpPr>
          <p:cNvPr id="12296" name="Rectangle 61"/>
          <p:cNvSpPr>
            <a:spLocks noChangeArrowheads="1"/>
          </p:cNvSpPr>
          <p:nvPr/>
        </p:nvSpPr>
        <p:spPr bwMode="gray">
          <a:xfrm>
            <a:off x="323850" y="2809875"/>
            <a:ext cx="482600" cy="484188"/>
          </a:xfrm>
          <a:prstGeom prst="rect">
            <a:avLst/>
          </a:prstGeom>
          <a:solidFill>
            <a:schemeClr val="accent1"/>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10</a:t>
            </a:r>
          </a:p>
        </p:txBody>
      </p:sp>
      <p:sp>
        <p:nvSpPr>
          <p:cNvPr id="12297" name="Rectangle 62"/>
          <p:cNvSpPr>
            <a:spLocks noChangeArrowheads="1"/>
          </p:cNvSpPr>
          <p:nvPr/>
        </p:nvSpPr>
        <p:spPr bwMode="gray">
          <a:xfrm>
            <a:off x="950913" y="2809875"/>
            <a:ext cx="7869237" cy="484188"/>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a:lnSpc>
                <a:spcPct val="115000"/>
              </a:lnSpc>
              <a:spcBef>
                <a:spcPts val="1000"/>
              </a:spcBef>
            </a:pPr>
            <a:r>
              <a:rPr lang="en-GB" sz="2000" dirty="0">
                <a:ea typeface="Times New Roman" panose="02020603050405020304" pitchFamily="18" charset="0"/>
                <a:cs typeface="Arial" panose="020B0604020202020204" pitchFamily="34" charset="0"/>
              </a:rPr>
              <a:t>Operating procedures &amp; behaviours </a:t>
            </a:r>
            <a:endParaRPr lang="en-US" sz="2000" i="1" dirty="0">
              <a:ea typeface="Times New Roman" panose="02020603050405020304" pitchFamily="18" charset="0"/>
              <a:cs typeface="Arial" panose="020B0604020202020204" pitchFamily="34" charset="0"/>
            </a:endParaRPr>
          </a:p>
        </p:txBody>
      </p:sp>
      <p:sp>
        <p:nvSpPr>
          <p:cNvPr id="12298" name="Rectangle 63"/>
          <p:cNvSpPr>
            <a:spLocks noChangeArrowheads="1"/>
          </p:cNvSpPr>
          <p:nvPr/>
        </p:nvSpPr>
        <p:spPr bwMode="gray">
          <a:xfrm>
            <a:off x="323850" y="3436938"/>
            <a:ext cx="482600" cy="484187"/>
          </a:xfrm>
          <a:prstGeom prst="rect">
            <a:avLst/>
          </a:prstGeom>
          <a:solidFill>
            <a:schemeClr val="accent1"/>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11</a:t>
            </a:r>
          </a:p>
        </p:txBody>
      </p:sp>
      <p:sp>
        <p:nvSpPr>
          <p:cNvPr id="12299" name="Rectangle 64"/>
          <p:cNvSpPr>
            <a:spLocks noChangeArrowheads="1"/>
          </p:cNvSpPr>
          <p:nvPr/>
        </p:nvSpPr>
        <p:spPr bwMode="gray">
          <a:xfrm>
            <a:off x="950913" y="3436938"/>
            <a:ext cx="7869237" cy="484187"/>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GB" sz="2000" dirty="0">
                <a:cs typeface="Arial" panose="020B0604020202020204" pitchFamily="34" charset="0"/>
              </a:rPr>
              <a:t>Incident investigation, performance monitoring &amp; auditing </a:t>
            </a:r>
            <a:endParaRPr lang="en-US" sz="2000" dirty="0">
              <a:cs typeface="Arial" panose="020B0604020202020204" pitchFamily="34" charset="0"/>
            </a:endParaRPr>
          </a:p>
        </p:txBody>
      </p:sp>
      <p:sp>
        <p:nvSpPr>
          <p:cNvPr id="12300" name="Rectangle 65"/>
          <p:cNvSpPr>
            <a:spLocks noChangeArrowheads="1"/>
          </p:cNvSpPr>
          <p:nvPr/>
        </p:nvSpPr>
        <p:spPr bwMode="gray">
          <a:xfrm>
            <a:off x="323850" y="4064000"/>
            <a:ext cx="482600" cy="484188"/>
          </a:xfrm>
          <a:prstGeom prst="rect">
            <a:avLst/>
          </a:prstGeom>
          <a:solidFill>
            <a:schemeClr val="accent1"/>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800" b="1" noProof="1"/>
              <a:t>12</a:t>
            </a:r>
          </a:p>
        </p:txBody>
      </p:sp>
      <p:sp>
        <p:nvSpPr>
          <p:cNvPr id="12301" name="Rectangle 66"/>
          <p:cNvSpPr>
            <a:spLocks noChangeArrowheads="1"/>
          </p:cNvSpPr>
          <p:nvPr/>
        </p:nvSpPr>
        <p:spPr bwMode="gray">
          <a:xfrm>
            <a:off x="950913" y="4064000"/>
            <a:ext cx="7869237" cy="484188"/>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GB" sz="2000" dirty="0">
                <a:cs typeface="Arial" panose="020B0604020202020204" pitchFamily="34" charset="0"/>
              </a:rPr>
              <a:t>Definitions of key terms</a:t>
            </a:r>
            <a:endParaRPr lang="en-US" sz="2000" i="1" dirty="0">
              <a:cs typeface="Arial" panose="020B0604020202020204" pitchFamily="34" charset="0"/>
            </a:endParaRPr>
          </a:p>
        </p:txBody>
      </p:sp>
      <p:sp>
        <p:nvSpPr>
          <p:cNvPr id="25" name="Rectangle 59"/>
          <p:cNvSpPr>
            <a:spLocks noChangeArrowheads="1"/>
          </p:cNvSpPr>
          <p:nvPr/>
        </p:nvSpPr>
        <p:spPr bwMode="gray">
          <a:xfrm>
            <a:off x="323850" y="1524000"/>
            <a:ext cx="482600" cy="484188"/>
          </a:xfrm>
          <a:prstGeom prst="rect">
            <a:avLst/>
          </a:prstGeom>
          <a:solidFill>
            <a:schemeClr val="accent1"/>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US" altLang="en-US" sz="2800" b="1" noProof="1"/>
              <a:t>8</a:t>
            </a:r>
            <a:endParaRPr lang="en-IN" altLang="en-US" sz="2800" b="1" noProof="1"/>
          </a:p>
        </p:txBody>
      </p:sp>
      <p:sp>
        <p:nvSpPr>
          <p:cNvPr id="26" name="Rectangle 60"/>
          <p:cNvSpPr>
            <a:spLocks noChangeArrowheads="1"/>
          </p:cNvSpPr>
          <p:nvPr/>
        </p:nvSpPr>
        <p:spPr bwMode="gray">
          <a:xfrm>
            <a:off x="950914" y="1524000"/>
            <a:ext cx="7869236" cy="484188"/>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r>
              <a:rPr lang="en-GB" sz="2000" dirty="0">
                <a:cs typeface="Arial" panose="020B0604020202020204" pitchFamily="34" charset="0"/>
              </a:rPr>
              <a:t>Traffic route conditions</a:t>
            </a:r>
            <a:endParaRPr lang="en-US" sz="2000" dirty="0">
              <a:cs typeface="Arial" panose="020B0604020202020204" pitchFamily="34" charset="0"/>
            </a:endParaRPr>
          </a:p>
        </p:txBody>
      </p:sp>
    </p:spTree>
    <p:extLst>
      <p:ext uri="{BB962C8B-B14F-4D97-AF65-F5344CB8AC3E}">
        <p14:creationId xmlns:p14="http://schemas.microsoft.com/office/powerpoint/2010/main" val="155036323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dirty="0">
              <a:solidFill>
                <a:schemeClr val="bg1"/>
              </a:solidFill>
              <a:cs typeface="Arial" panose="020B0604020202020204" pitchFamily="34" charset="0"/>
            </a:endParaRPr>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lnSpc>
                <a:spcPct val="150000"/>
              </a:lnSpc>
              <a:buSzPct val="105000"/>
              <a:buFont typeface="Wingdings 3" panose="05040102010807070707" pitchFamily="18" charset="2"/>
              <a:buChar char="p"/>
            </a:pPr>
            <a:r>
              <a:rPr lang="en-IN" dirty="0">
                <a:cs typeface="Arial" panose="020B0604020202020204" pitchFamily="34" charset="0"/>
              </a:rPr>
              <a:t>Material handling is a necessary and significant component of any productive activity. It is something that goes on in every plant all the time. Material handling means providing the right amount of the right material, in the right condition, at the right place, at the right time, in the right position and for the right cost, by using the right method. </a:t>
            </a:r>
            <a:endParaRPr lang="en-US" dirty="0">
              <a:cs typeface="Arial" panose="020B0604020202020204" pitchFamily="34" charset="0"/>
            </a:endParaRPr>
          </a:p>
        </p:txBody>
      </p:sp>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581400"/>
            <a:ext cx="4038600" cy="2819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INDUCTION</a:t>
            </a:r>
            <a:endParaRPr lang="en-IN" altLang="en-US" sz="3200" noProof="1">
              <a:latin typeface="+mn-lt"/>
            </a:endParaRPr>
          </a:p>
        </p:txBody>
      </p:sp>
    </p:spTree>
    <p:extLst>
      <p:ext uri="{BB962C8B-B14F-4D97-AF65-F5344CB8AC3E}">
        <p14:creationId xmlns:p14="http://schemas.microsoft.com/office/powerpoint/2010/main" val="515710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dirty="0">
              <a:solidFill>
                <a:schemeClr val="bg1"/>
              </a:solidFill>
              <a:cs typeface="Arial" panose="020B0604020202020204" pitchFamily="34" charset="0"/>
            </a:endParaRPr>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lgn="just">
              <a:lnSpc>
                <a:spcPct val="150000"/>
              </a:lnSpc>
              <a:buSzPct val="105000"/>
              <a:buFont typeface="Wingdings 3" panose="05040102010807070707" pitchFamily="18" charset="2"/>
              <a:buChar char="p"/>
            </a:pPr>
            <a:r>
              <a:rPr lang="en-IN" dirty="0">
                <a:cs typeface="Arial" panose="020B0604020202020204" pitchFamily="34" charset="0"/>
              </a:rPr>
              <a:t>There are many ways by which material handling has been defined but one simple definition is “Material handling is the movement and storage of material at the lowest possible cost through the use of proper method and equipment”.</a:t>
            </a:r>
            <a:endParaRPr lang="en-US" dirty="0">
              <a:cs typeface="Arial" panose="020B0604020202020204" pitchFamily="34" charset="0"/>
            </a:endParaRPr>
          </a:p>
          <a:p>
            <a:pPr marL="285750" indent="-285750" algn="just">
              <a:lnSpc>
                <a:spcPct val="150000"/>
              </a:lnSpc>
              <a:buSzPct val="105000"/>
              <a:buFont typeface="Wingdings 3" panose="05040102010807070707" pitchFamily="18" charset="2"/>
              <a:buChar char="p"/>
            </a:pPr>
            <a:endParaRPr lang="en-US" dirty="0">
              <a:cs typeface="Arial" panose="020B0604020202020204" pitchFamily="34" charset="0"/>
            </a:endParaRP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DEFINITIONS</a:t>
            </a:r>
            <a:endParaRPr lang="en-US" sz="3200" dirty="0">
              <a:latin typeface="+mn-lt"/>
              <a:cs typeface="Arial" panose="020B0604020202020204" pitchFamily="34" charset="0"/>
            </a:endParaRPr>
          </a:p>
        </p:txBody>
      </p:sp>
      <p:pic>
        <p:nvPicPr>
          <p:cNvPr id="6" name="Picture 5"/>
          <p:cNvPicPr>
            <a:picLocks noChangeAspect="1"/>
          </p:cNvPicPr>
          <p:nvPr/>
        </p:nvPicPr>
        <p:blipFill>
          <a:blip r:embed="rId2" cstate="print"/>
          <a:stretch>
            <a:fillRect/>
          </a:stretch>
        </p:blipFill>
        <p:spPr>
          <a:xfrm>
            <a:off x="4953000" y="3735007"/>
            <a:ext cx="4038600" cy="2735826"/>
          </a:xfrm>
          <a:prstGeom prst="rect">
            <a:avLst/>
          </a:prstGeom>
          <a:ln>
            <a:noFill/>
          </a:ln>
          <a:effectLst>
            <a:softEdge rad="112500"/>
          </a:effectLst>
        </p:spPr>
      </p:pic>
    </p:spTree>
    <p:extLst>
      <p:ext uri="{BB962C8B-B14F-4D97-AF65-F5344CB8AC3E}">
        <p14:creationId xmlns:p14="http://schemas.microsoft.com/office/powerpoint/2010/main" val="1536686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dirty="0">
              <a:solidFill>
                <a:schemeClr val="bg1"/>
              </a:solidFill>
              <a:cs typeface="Arial" panose="020B0604020202020204" pitchFamily="34" charset="0"/>
            </a:endParaRPr>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lnSpc>
                <a:spcPct val="150000"/>
              </a:lnSpc>
              <a:buSzPct val="105000"/>
              <a:buFont typeface="Wingdings 3" panose="05040102010807070707" pitchFamily="18" charset="2"/>
              <a:buChar char="p"/>
            </a:pPr>
            <a:r>
              <a:rPr lang="en-IN" dirty="0">
                <a:cs typeface="Arial" panose="020B0604020202020204" pitchFamily="34" charset="0"/>
              </a:rPr>
              <a:t>The primary objective of a material handling system is to reduce the unit cost of production. The other subordinate objectives are:</a:t>
            </a:r>
            <a:endParaRPr lang="en-US" dirty="0">
              <a:cs typeface="Arial" panose="020B0604020202020204" pitchFamily="34" charset="0"/>
            </a:endParaRPr>
          </a:p>
          <a:p>
            <a:pPr marL="742950" lvl="1" indent="-285750">
              <a:lnSpc>
                <a:spcPct val="150000"/>
              </a:lnSpc>
              <a:buSzPct val="105000"/>
              <a:buFont typeface="Wingdings 3" panose="05040102010807070707" pitchFamily="18" charset="2"/>
              <a:buChar char=""/>
            </a:pPr>
            <a:r>
              <a:rPr lang="en-IN" dirty="0">
                <a:cs typeface="Arial" panose="020B0604020202020204" pitchFamily="34" charset="0"/>
              </a:rPr>
              <a:t>Reduce manufacturing cycle time</a:t>
            </a:r>
            <a:endParaRPr lang="en-US" dirty="0">
              <a:cs typeface="Arial" panose="020B0604020202020204" pitchFamily="34" charset="0"/>
            </a:endParaRPr>
          </a:p>
          <a:p>
            <a:pPr marL="742950" lvl="1" indent="-285750">
              <a:lnSpc>
                <a:spcPct val="150000"/>
              </a:lnSpc>
              <a:buSzPct val="105000"/>
              <a:buFont typeface="Wingdings 3" panose="05040102010807070707" pitchFamily="18" charset="2"/>
              <a:buChar char=""/>
            </a:pPr>
            <a:r>
              <a:rPr lang="en-IN" dirty="0">
                <a:cs typeface="Arial" panose="020B0604020202020204" pitchFamily="34" charset="0"/>
              </a:rPr>
              <a:t>Reduce delays, and damage</a:t>
            </a:r>
            <a:endParaRPr lang="en-US" dirty="0">
              <a:cs typeface="Arial" panose="020B0604020202020204" pitchFamily="34" charset="0"/>
            </a:endParaRPr>
          </a:p>
          <a:p>
            <a:pPr marL="742950" lvl="1" indent="-285750">
              <a:lnSpc>
                <a:spcPct val="150000"/>
              </a:lnSpc>
              <a:buSzPct val="105000"/>
              <a:buFont typeface="Wingdings 3" panose="05040102010807070707" pitchFamily="18" charset="2"/>
              <a:buChar char=""/>
            </a:pPr>
            <a:r>
              <a:rPr lang="en-IN" dirty="0">
                <a:cs typeface="Arial" panose="020B0604020202020204" pitchFamily="34" charset="0"/>
              </a:rPr>
              <a:t>Promote safety and improve working conditions</a:t>
            </a:r>
            <a:endParaRPr lang="en-US" dirty="0">
              <a:cs typeface="Arial" panose="020B0604020202020204" pitchFamily="34" charset="0"/>
            </a:endParaRPr>
          </a:p>
          <a:p>
            <a:pPr marL="742950" lvl="1" indent="-285750">
              <a:lnSpc>
                <a:spcPct val="150000"/>
              </a:lnSpc>
              <a:buSzPct val="105000"/>
              <a:buFont typeface="Wingdings 3" panose="05040102010807070707" pitchFamily="18" charset="2"/>
              <a:buChar char=""/>
            </a:pPr>
            <a:r>
              <a:rPr lang="en-IN" dirty="0">
                <a:cs typeface="Arial" panose="020B0604020202020204" pitchFamily="34" charset="0"/>
              </a:rPr>
              <a:t>Maintain or improve product quality</a:t>
            </a:r>
            <a:endParaRPr lang="en-US" dirty="0">
              <a:cs typeface="Arial" panose="020B0604020202020204" pitchFamily="34" charset="0"/>
            </a:endParaRPr>
          </a:p>
          <a:p>
            <a:pPr marL="742950" lvl="1" indent="-285750">
              <a:lnSpc>
                <a:spcPct val="150000"/>
              </a:lnSpc>
              <a:buSzPct val="105000"/>
              <a:buFont typeface="Wingdings 3" panose="05040102010807070707" pitchFamily="18" charset="2"/>
              <a:buChar char=""/>
            </a:pPr>
            <a:r>
              <a:rPr lang="en-IN" dirty="0">
                <a:cs typeface="Arial" panose="020B0604020202020204" pitchFamily="34" charset="0"/>
              </a:rPr>
              <a:t>Promote productivity</a:t>
            </a:r>
          </a:p>
          <a:p>
            <a:pPr marL="742950" lvl="1" indent="-285750">
              <a:lnSpc>
                <a:spcPct val="150000"/>
              </a:lnSpc>
              <a:buSzPct val="105000"/>
              <a:buFont typeface="Wingdings 3" panose="05040102010807070707" pitchFamily="18" charset="2"/>
              <a:buChar char=""/>
            </a:pPr>
            <a:r>
              <a:rPr lang="en-IN" dirty="0">
                <a:cs typeface="Arial" panose="020B0604020202020204" pitchFamily="34" charset="0"/>
              </a:rPr>
              <a:t>Promote increased use of facilities</a:t>
            </a:r>
          </a:p>
          <a:p>
            <a:pPr marL="742950" lvl="1" indent="-285750">
              <a:lnSpc>
                <a:spcPct val="150000"/>
              </a:lnSpc>
              <a:buSzPct val="105000"/>
              <a:buFont typeface="Wingdings 3" panose="05040102010807070707" pitchFamily="18" charset="2"/>
              <a:buChar char=""/>
            </a:pPr>
            <a:r>
              <a:rPr lang="en-IN" dirty="0">
                <a:cs typeface="Arial" panose="020B0604020202020204" pitchFamily="34" charset="0"/>
              </a:rPr>
              <a:t>Reduce tare weight</a:t>
            </a:r>
            <a:endParaRPr lang="en-US" dirty="0">
              <a:cs typeface="Arial" panose="020B0604020202020204" pitchFamily="34" charset="0"/>
            </a:endParaRPr>
          </a:p>
          <a:p>
            <a:pPr marL="742950" lvl="1" indent="-285750">
              <a:lnSpc>
                <a:spcPct val="150000"/>
              </a:lnSpc>
              <a:buSzPct val="105000"/>
              <a:buFont typeface="Wingdings 3" panose="05040102010807070707" pitchFamily="18" charset="2"/>
              <a:buChar char=""/>
            </a:pPr>
            <a:r>
              <a:rPr lang="en-IN" dirty="0">
                <a:cs typeface="Arial" panose="020B0604020202020204" pitchFamily="34" charset="0"/>
              </a:rPr>
              <a:t>Control inventory</a:t>
            </a:r>
            <a:endParaRPr lang="en-US" dirty="0">
              <a:cs typeface="Arial" panose="020B0604020202020204" pitchFamily="34" charset="0"/>
            </a:endParaRP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OBJECTIVES OF MATERIAL HANDLING</a:t>
            </a:r>
            <a:endParaRPr lang="en-US" sz="3200" dirty="0">
              <a:latin typeface="+mn-lt"/>
              <a:cs typeface="Arial" panose="020B0604020202020204" pitchFamily="34" charset="0"/>
            </a:endParaRPr>
          </a:p>
        </p:txBody>
      </p:sp>
      <p:pic>
        <p:nvPicPr>
          <p:cNvPr id="3074"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200400"/>
            <a:ext cx="3162300" cy="321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230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ChangeArrowheads="1"/>
          </p:cNvSpPr>
          <p:nvPr/>
        </p:nvSpPr>
        <p:spPr bwMode="gray">
          <a:xfrm>
            <a:off x="239392" y="1576564"/>
            <a:ext cx="4209319"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lvl="0"/>
            <a:r>
              <a:rPr lang="en-US" sz="2000" b="1" dirty="0">
                <a:cs typeface="Arial" panose="020B0604020202020204" pitchFamily="34" charset="0"/>
              </a:rPr>
              <a:t>Cost of material handling equip</a:t>
            </a:r>
          </a:p>
        </p:txBody>
      </p:sp>
      <p:sp>
        <p:nvSpPr>
          <p:cNvPr id="14" name="Rectangle 7"/>
          <p:cNvSpPr>
            <a:spLocks noChangeArrowheads="1"/>
          </p:cNvSpPr>
          <p:nvPr/>
        </p:nvSpPr>
        <p:spPr bwMode="gray">
          <a:xfrm>
            <a:off x="239393" y="4025850"/>
            <a:ext cx="4209437"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lvl="0"/>
            <a:r>
              <a:rPr lang="en-US" sz="2000" b="1" dirty="0">
                <a:cs typeface="Arial" panose="020B0604020202020204" pitchFamily="34" charset="0"/>
              </a:rPr>
              <a:t>Cost of labor</a:t>
            </a:r>
          </a:p>
        </p:txBody>
      </p:sp>
      <p:sp>
        <p:nvSpPr>
          <p:cNvPr id="16" name="Rectangle 7"/>
          <p:cNvSpPr>
            <a:spLocks noChangeArrowheads="1"/>
          </p:cNvSpPr>
          <p:nvPr/>
        </p:nvSpPr>
        <p:spPr bwMode="gray">
          <a:xfrm>
            <a:off x="4624168" y="1563032"/>
            <a:ext cx="4363078" cy="404636"/>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lvl="0"/>
            <a:r>
              <a:rPr lang="en-US" sz="2000" b="1" dirty="0">
                <a:cs typeface="Arial" panose="020B0604020202020204" pitchFamily="34" charset="0"/>
              </a:rPr>
              <a:t>Cost of maintenance equipment</a:t>
            </a:r>
          </a:p>
        </p:txBody>
      </p:sp>
      <p:sp>
        <p:nvSpPr>
          <p:cNvPr id="18" name="Rectangle 7"/>
          <p:cNvSpPr>
            <a:spLocks noChangeArrowheads="1"/>
          </p:cNvSpPr>
          <p:nvPr/>
        </p:nvSpPr>
        <p:spPr bwMode="gray">
          <a:xfrm>
            <a:off x="4624446" y="4025850"/>
            <a:ext cx="4367182" cy="39375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lvl="0"/>
            <a:r>
              <a:rPr lang="en-US" sz="2000" b="1" dirty="0">
                <a:cs typeface="Arial" panose="020B0604020202020204" pitchFamily="34" charset="0"/>
              </a:rPr>
              <a:t>Material handling system</a:t>
            </a:r>
          </a:p>
        </p:txBody>
      </p:sp>
      <p:sp>
        <p:nvSpPr>
          <p:cNvPr id="10" name="Rectangle 12"/>
          <p:cNvSpPr>
            <a:spLocks noChangeArrowheads="1"/>
          </p:cNvSpPr>
          <p:nvPr/>
        </p:nvSpPr>
        <p:spPr bwMode="gray">
          <a:xfrm>
            <a:off x="240403" y="1981200"/>
            <a:ext cx="4209542" cy="19050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lvl="0" indent="-285750">
              <a:buSzPct val="105000"/>
              <a:buFont typeface="Wingdings 3" panose="05040102010807070707" pitchFamily="18" charset="2"/>
              <a:buChar char="p"/>
            </a:pPr>
            <a:r>
              <a:rPr lang="en-US" dirty="0"/>
              <a:t>Both fixed cost and operating cost calculated as cost of equipment divided by the number of units of material handled over the working life of the equipment</a:t>
            </a:r>
          </a:p>
          <a:p>
            <a:r>
              <a:rPr lang="en-US" dirty="0"/>
              <a:t> </a:t>
            </a:r>
          </a:p>
        </p:txBody>
      </p:sp>
      <p:sp>
        <p:nvSpPr>
          <p:cNvPr id="15" name="Rectangle 12"/>
          <p:cNvSpPr>
            <a:spLocks noChangeArrowheads="1"/>
          </p:cNvSpPr>
          <p:nvPr/>
        </p:nvSpPr>
        <p:spPr bwMode="gray">
          <a:xfrm>
            <a:off x="4620064" y="1961137"/>
            <a:ext cx="4367182" cy="19050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lvl="0" indent="-285750">
              <a:buSzPct val="105000"/>
              <a:buFont typeface="Wingdings 3" panose="05040102010807070707" pitchFamily="18" charset="2"/>
              <a:buChar char="p"/>
            </a:pPr>
            <a:r>
              <a:rPr lang="en-US" dirty="0"/>
              <a:t>Damages, lost orders and expediting expenses, also calculated, in terms of cost per unit of material handled.</a:t>
            </a:r>
          </a:p>
          <a:p>
            <a:r>
              <a:rPr lang="en-US" dirty="0"/>
              <a:t> </a:t>
            </a:r>
          </a:p>
        </p:txBody>
      </p:sp>
      <p:sp>
        <p:nvSpPr>
          <p:cNvPr id="17" name="Rectangle 12"/>
          <p:cNvSpPr>
            <a:spLocks noChangeArrowheads="1"/>
          </p:cNvSpPr>
          <p:nvPr/>
        </p:nvSpPr>
        <p:spPr bwMode="gray">
          <a:xfrm>
            <a:off x="4620064" y="4419600"/>
            <a:ext cx="4371536" cy="19050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lvl="0" indent="-285750">
              <a:buSzPct val="105000"/>
              <a:buFont typeface="Wingdings 3" panose="05040102010807070707" pitchFamily="18" charset="2"/>
              <a:buChar char="p"/>
            </a:pPr>
            <a:r>
              <a:rPr lang="en-US" dirty="0"/>
              <a:t>Damages, lost orders and expediting expenses, also calculated, in terms of cost per unit of material handled. </a:t>
            </a:r>
          </a:p>
          <a:p>
            <a:pPr marL="285750" indent="-285750" algn="just">
              <a:lnSpc>
                <a:spcPct val="150000"/>
              </a:lnSpc>
              <a:buSzPct val="105000"/>
              <a:buFont typeface="Wingdings 3" panose="05040102010807070707" pitchFamily="18" charset="2"/>
              <a:buChar char="p"/>
            </a:pPr>
            <a:r>
              <a:rPr lang="en-US" dirty="0">
                <a:cs typeface="Arial" panose="020B0604020202020204" pitchFamily="34" charset="0"/>
              </a:rPr>
              <a:t>Reduced Manufacturing Cycle Time</a:t>
            </a:r>
          </a:p>
        </p:txBody>
      </p:sp>
      <p:sp>
        <p:nvSpPr>
          <p:cNvPr id="13" name="Rectangle 12"/>
          <p:cNvSpPr>
            <a:spLocks noChangeArrowheads="1"/>
          </p:cNvSpPr>
          <p:nvPr/>
        </p:nvSpPr>
        <p:spPr bwMode="gray">
          <a:xfrm>
            <a:off x="239365" y="4419600"/>
            <a:ext cx="4209346" cy="19050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lvl="0" indent="-285750">
              <a:buSzPct val="105000"/>
              <a:buFont typeface="Wingdings 3" panose="05040102010807070707" pitchFamily="18" charset="2"/>
              <a:buChar char="p"/>
            </a:pPr>
            <a:r>
              <a:rPr lang="en-US" dirty="0"/>
              <a:t>Both direct and indirect associated cost calculated in terms of cost per unit of material handled.</a:t>
            </a:r>
          </a:p>
          <a:p>
            <a:r>
              <a:rPr lang="en-US" dirty="0"/>
              <a:t> </a:t>
            </a:r>
          </a:p>
        </p:txBody>
      </p:sp>
      <p:sp>
        <p:nvSpPr>
          <p:cNvPr id="12"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REDUCE MANUFACTURING CYCLE TIME</a:t>
            </a:r>
            <a:endParaRPr lang="en-US" sz="3200" dirty="0">
              <a:latin typeface="+mn-lt"/>
              <a:cs typeface="Arial" panose="020B0604020202020204" pitchFamily="34" charset="0"/>
            </a:endParaRPr>
          </a:p>
        </p:txBody>
      </p:sp>
    </p:spTree>
    <p:extLst>
      <p:ext uri="{BB962C8B-B14F-4D97-AF65-F5344CB8AC3E}">
        <p14:creationId xmlns:p14="http://schemas.microsoft.com/office/powerpoint/2010/main" val="9368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gray">
          <a:xfrm>
            <a:off x="152400" y="1387204"/>
            <a:ext cx="8839200" cy="469900"/>
          </a:xfrm>
          <a:prstGeom prst="rect">
            <a:avLst/>
          </a:prstGeom>
          <a:solidFill>
            <a:schemeClr val="accent1"/>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endParaRPr lang="en-US" dirty="0">
              <a:solidFill>
                <a:schemeClr val="bg1"/>
              </a:solidFill>
              <a:cs typeface="Arial" panose="020B0604020202020204" pitchFamily="34" charset="0"/>
            </a:endParaRPr>
          </a:p>
        </p:txBody>
      </p:sp>
      <p:sp>
        <p:nvSpPr>
          <p:cNvPr id="10" name="Rectangle 12"/>
          <p:cNvSpPr>
            <a:spLocks noChangeArrowheads="1"/>
          </p:cNvSpPr>
          <p:nvPr/>
        </p:nvSpPr>
        <p:spPr bwMode="gray">
          <a:xfrm>
            <a:off x="152401" y="1857104"/>
            <a:ext cx="8839200" cy="4635500"/>
          </a:xfrm>
          <a:prstGeom prst="rect">
            <a:avLst/>
          </a:prstGeom>
          <a:gradFill rotWithShape="1">
            <a:gsLst>
              <a:gs pos="0">
                <a:srgbClr val="F0F0F0"/>
              </a:gs>
              <a:gs pos="100000">
                <a:srgbClr val="FFFFFF"/>
              </a:gs>
            </a:gsLst>
            <a:lin ang="5400000" scaled="1"/>
          </a:gradFill>
          <a:ln w="28575">
            <a:solidFill>
              <a:schemeClr val="tx1"/>
            </a:solidFill>
            <a:miter lim="800000"/>
            <a:headEnd/>
            <a:tailEnd/>
          </a:ln>
          <a:effectLst>
            <a:outerShdw dist="53882" dir="2700000" algn="ctr" rotWithShape="0">
              <a:srgbClr val="B2B2B2"/>
            </a:outerShdw>
          </a:effectLst>
        </p:spPr>
        <p:txBody>
          <a:bodyPr lIns="108000" tIns="36000" rIns="36000" bIns="36000" numCol="1" anchor="t"/>
          <a:lstStyle/>
          <a:p>
            <a:pPr marL="285750" indent="-285750" algn="just">
              <a:lnSpc>
                <a:spcPct val="150000"/>
              </a:lnSpc>
              <a:buSzPct val="105000"/>
              <a:buFont typeface="Wingdings 3" panose="05040102010807070707" pitchFamily="18" charset="2"/>
              <a:buChar char="p"/>
            </a:pPr>
            <a:r>
              <a:rPr lang="en-IN" dirty="0">
                <a:cs typeface="Arial" panose="020B0604020202020204" pitchFamily="34" charset="0"/>
              </a:rPr>
              <a:t>A good management practice is to weigh benefits against the limitations or disadvantages before contemplating any change. Material handling systems also have consequences that may be distinctly negative. These are:</a:t>
            </a:r>
            <a:endParaRPr lang="en-US" dirty="0">
              <a:cs typeface="Arial" panose="020B0604020202020204" pitchFamily="34" charset="0"/>
            </a:endParaRPr>
          </a:p>
          <a:p>
            <a:pPr marL="742950" lvl="1" indent="-285750" algn="just">
              <a:lnSpc>
                <a:spcPct val="150000"/>
              </a:lnSpc>
              <a:buSzPct val="105000"/>
              <a:buFont typeface="Wingdings 3" panose="05040102010807070707" pitchFamily="18" charset="2"/>
              <a:buChar char=""/>
            </a:pPr>
            <a:r>
              <a:rPr lang="en-IN" dirty="0">
                <a:cs typeface="Arial" panose="020B0604020202020204" pitchFamily="34" charset="0"/>
              </a:rPr>
              <a:t>Additional investment</a:t>
            </a:r>
            <a:endParaRPr lang="en-US" dirty="0">
              <a:cs typeface="Arial" panose="020B0604020202020204" pitchFamily="34" charset="0"/>
            </a:endParaRPr>
          </a:p>
          <a:p>
            <a:pPr marL="742950" lvl="1" indent="-285750" algn="just">
              <a:lnSpc>
                <a:spcPct val="150000"/>
              </a:lnSpc>
              <a:buSzPct val="105000"/>
              <a:buFont typeface="Wingdings 3" panose="05040102010807070707" pitchFamily="18" charset="2"/>
              <a:buChar char=""/>
            </a:pPr>
            <a:r>
              <a:rPr lang="en-IN" dirty="0">
                <a:cs typeface="Arial" panose="020B0604020202020204" pitchFamily="34" charset="0"/>
              </a:rPr>
              <a:t>Lack of flexibility</a:t>
            </a:r>
            <a:endParaRPr lang="en-US" dirty="0">
              <a:cs typeface="Arial" panose="020B0604020202020204" pitchFamily="34" charset="0"/>
            </a:endParaRPr>
          </a:p>
          <a:p>
            <a:pPr marL="742950" lvl="1" indent="-285750" algn="just">
              <a:lnSpc>
                <a:spcPct val="150000"/>
              </a:lnSpc>
              <a:buSzPct val="105000"/>
              <a:buFont typeface="Wingdings 3" panose="05040102010807070707" pitchFamily="18" charset="2"/>
              <a:buChar char=""/>
            </a:pPr>
            <a:r>
              <a:rPr lang="en-IN" dirty="0">
                <a:cs typeface="Arial" panose="020B0604020202020204" pitchFamily="34" charset="0"/>
              </a:rPr>
              <a:t>Vulnerability to downtime whenever there is breakdown</a:t>
            </a:r>
            <a:endParaRPr lang="en-US" dirty="0">
              <a:cs typeface="Arial" panose="020B0604020202020204" pitchFamily="34" charset="0"/>
            </a:endParaRPr>
          </a:p>
          <a:p>
            <a:pPr marL="742950" lvl="1" indent="-285750" algn="just">
              <a:lnSpc>
                <a:spcPct val="150000"/>
              </a:lnSpc>
              <a:buSzPct val="105000"/>
              <a:buFont typeface="Wingdings 3" panose="05040102010807070707" pitchFamily="18" charset="2"/>
              <a:buChar char=""/>
            </a:pPr>
            <a:r>
              <a:rPr lang="en-IN" dirty="0">
                <a:cs typeface="Arial" panose="020B0604020202020204" pitchFamily="34" charset="0"/>
              </a:rPr>
              <a:t>Additional maintenance staff and cost</a:t>
            </a:r>
            <a:endParaRPr lang="en-US" dirty="0">
              <a:cs typeface="Arial" panose="020B0604020202020204" pitchFamily="34" charset="0"/>
            </a:endParaRPr>
          </a:p>
          <a:p>
            <a:pPr marL="742950" lvl="1" indent="-285750" algn="just">
              <a:lnSpc>
                <a:spcPct val="150000"/>
              </a:lnSpc>
              <a:buSzPct val="105000"/>
              <a:buFont typeface="Wingdings 3" panose="05040102010807070707" pitchFamily="18" charset="2"/>
              <a:buChar char=""/>
            </a:pPr>
            <a:r>
              <a:rPr lang="en-IN" dirty="0">
                <a:cs typeface="Arial" panose="020B0604020202020204" pitchFamily="34" charset="0"/>
              </a:rPr>
              <a:t>Cost of auxiliary equipment</a:t>
            </a:r>
            <a:endParaRPr lang="en-US" dirty="0">
              <a:cs typeface="Arial" panose="020B0604020202020204" pitchFamily="34" charset="0"/>
            </a:endParaRPr>
          </a:p>
          <a:p>
            <a:pPr marL="742950" lvl="1" indent="-285750" algn="just">
              <a:lnSpc>
                <a:spcPct val="150000"/>
              </a:lnSpc>
              <a:buSzPct val="105000"/>
              <a:buFont typeface="Wingdings 3" panose="05040102010807070707" pitchFamily="18" charset="2"/>
              <a:buChar char=""/>
            </a:pPr>
            <a:r>
              <a:rPr lang="en-IN" dirty="0">
                <a:cs typeface="Arial" panose="020B0604020202020204" pitchFamily="34" charset="0"/>
              </a:rPr>
              <a:t>Space and other requirements</a:t>
            </a:r>
            <a:endParaRPr lang="en-US" dirty="0">
              <a:cs typeface="Arial" panose="020B0604020202020204" pitchFamily="34" charset="0"/>
            </a:endParaRPr>
          </a:p>
        </p:txBody>
      </p:sp>
      <p:sp>
        <p:nvSpPr>
          <p:cNvPr id="8" name="Rectangle 2"/>
          <p:cNvSpPr txBox="1">
            <a:spLocks noChangeArrowheads="1"/>
          </p:cNvSpPr>
          <p:nvPr/>
        </p:nvSpPr>
        <p:spPr>
          <a:xfrm>
            <a:off x="152400" y="685800"/>
            <a:ext cx="8839200" cy="5857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cs typeface="Arial" panose="020B0604020202020204" pitchFamily="34" charset="0"/>
              </a:rPr>
              <a:t>LIMITATIONS OF AUTOMATED MATERIAL </a:t>
            </a:r>
            <a:endParaRPr lang="en-US" sz="3200" dirty="0">
              <a:latin typeface="+mn-lt"/>
              <a:cs typeface="Arial" panose="020B0604020202020204" pitchFamily="34" charset="0"/>
            </a:endParaRPr>
          </a:p>
        </p:txBody>
      </p:sp>
      <p:pic>
        <p:nvPicPr>
          <p:cNvPr id="6" name="Picture 5"/>
          <p:cNvPicPr>
            <a:picLocks noChangeAspect="1"/>
          </p:cNvPicPr>
          <p:nvPr/>
        </p:nvPicPr>
        <p:blipFill>
          <a:blip r:embed="rId2" cstate="print"/>
          <a:stretch>
            <a:fillRect/>
          </a:stretch>
        </p:blipFill>
        <p:spPr>
          <a:xfrm>
            <a:off x="6248400" y="3733800"/>
            <a:ext cx="2695575" cy="2571750"/>
          </a:xfrm>
          <a:prstGeom prst="rect">
            <a:avLst/>
          </a:prstGeom>
        </p:spPr>
      </p:pic>
    </p:spTree>
    <p:extLst>
      <p:ext uri="{BB962C8B-B14F-4D97-AF65-F5344CB8AC3E}">
        <p14:creationId xmlns:p14="http://schemas.microsoft.com/office/powerpoint/2010/main" val="32270592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F0180CB-08B1-436B-9799-0C76022FBD6C}">
  <ds:schemaRefs>
    <ds:schemaRef ds:uri="http://www.w3.org/XML/1998/namespace"/>
    <ds:schemaRef ds:uri="http://purl.org/dc/elements/1.1/"/>
    <ds:schemaRef ds:uri="http://purl.org/dc/dcmitype/"/>
    <ds:schemaRef ds:uri="http://schemas.openxmlformats.org/package/2006/metadata/core-properties"/>
    <ds:schemaRef ds:uri="http://purl.org/dc/terms/"/>
    <ds:schemaRef ds:uri="0f0eb950-47b7-49a7-b2b9-b0c411c9c3b8"/>
    <ds:schemaRef ds:uri="http://schemas.microsoft.com/office/2006/metadata/properties"/>
    <ds:schemaRef ds:uri="B6023AA3-3CEE-413F-91F8-322A2644F388"/>
    <ds:schemaRef ds:uri="http://schemas.microsoft.com/office/2006/documentManagement/types"/>
    <ds:schemaRef ds:uri="http://schemas.microsoft.com/office/infopath/2007/PartnerControls"/>
    <ds:schemaRef ds:uri="http://schemas.microsoft.com/sharepoint/v3/fields"/>
    <ds:schemaRef ds:uri="http://schemas.microsoft.com/sharepoint/v3"/>
  </ds:schemaRefs>
</ds:datastoreItem>
</file>

<file path=customXml/itemProps2.xml><?xml version="1.0" encoding="utf-8"?>
<ds:datastoreItem xmlns:ds="http://schemas.openxmlformats.org/officeDocument/2006/customXml" ds:itemID="{184455A5-5B1F-42D7-89F4-4C018F6FE882}">
  <ds:schemaRefs>
    <ds:schemaRef ds:uri="http://schemas.microsoft.com/sharepoint/v3/contenttype/forms"/>
  </ds:schemaRefs>
</ds:datastoreItem>
</file>

<file path=customXml/itemProps3.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76FB07F-DD47-4C62-89FB-E79CBDA6693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Theme2</Template>
  <TotalTime>8346</TotalTime>
  <Words>1980</Words>
  <Application>Microsoft Office PowerPoint</Application>
  <PresentationFormat>On-screen Show (4:3)</PresentationFormat>
  <Paragraphs>209</Paragraphs>
  <Slides>27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Dutch801 XBd BT</vt:lpstr>
      <vt:lpstr>Webdings</vt:lpstr>
      <vt:lpstr>Wingdings</vt:lpstr>
      <vt:lpstr>Wingdings 3</vt:lpstr>
      <vt:lpstr>Office Theme</vt:lpstr>
      <vt:lpstr>PowerPoint Presentation</vt:lpstr>
      <vt:lpstr>PowerPoint Presentation</vt:lpstr>
      <vt:lpstr>AGENDA</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Gaurav Bansal</dc:creator>
  <cp:lastModifiedBy>Shimmi Sebastian</cp:lastModifiedBy>
  <cp:revision>1564</cp:revision>
  <cp:lastPrinted>2014-11-21T06:58:07Z</cp:lastPrinted>
  <dcterms:created xsi:type="dcterms:W3CDTF">2014-04-07T11:41:40Z</dcterms:created>
  <dcterms:modified xsi:type="dcterms:W3CDTF">2021-02-02T04:49:17Z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