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5"/>
  </p:sldMasterIdLst>
  <p:notesMasterIdLst>
    <p:notesMasterId r:id="rId26"/>
  </p:notesMasterIdLst>
  <p:sldIdLst>
    <p:sldId id="385" r:id="rId6"/>
    <p:sldId id="448" r:id="rId7"/>
    <p:sldId id="450" r:id="rId8"/>
    <p:sldId id="451" r:id="rId9"/>
    <p:sldId id="452" r:id="rId10"/>
    <p:sldId id="453" r:id="rId11"/>
    <p:sldId id="454" r:id="rId12"/>
    <p:sldId id="455" r:id="rId13"/>
    <p:sldId id="456" r:id="rId14"/>
    <p:sldId id="457" r:id="rId15"/>
    <p:sldId id="458" r:id="rId16"/>
    <p:sldId id="459" r:id="rId17"/>
    <p:sldId id="460" r:id="rId18"/>
    <p:sldId id="461" r:id="rId19"/>
    <p:sldId id="462" r:id="rId20"/>
    <p:sldId id="468" r:id="rId21"/>
    <p:sldId id="465" r:id="rId22"/>
    <p:sldId id="466" r:id="rId23"/>
    <p:sldId id="467" r:id="rId24"/>
    <p:sldId id="303"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79" autoAdjust="0"/>
  </p:normalViewPr>
  <p:slideViewPr>
    <p:cSldViewPr>
      <p:cViewPr varScale="1">
        <p:scale>
          <a:sx n="63" d="100"/>
          <a:sy n="63" d="100"/>
        </p:scale>
        <p:origin x="77" y="38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2/2/2021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697DFDE6-69D2-47D1-BC9A-16A6E6C771EA}" type="slidenum">
              <a:rPr altLang="en-US"/>
              <a:pPr/>
              <a:t>3</a:t>
            </a:fld>
            <a:endParaRPr lang="en-IN" altLang="en-US"/>
          </a:p>
        </p:txBody>
      </p:sp>
      <p:sp>
        <p:nvSpPr>
          <p:cNvPr id="13315"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eaLnBrk="1" hangingPunct="1"/>
            <a:fld id="{0FC4C7A2-8F51-4744-8D05-59D8A5BF5BE2}" type="slidenum">
              <a:rPr lang="en-GB" altLang="en-US" sz="1300"/>
              <a:pPr algn="r" defTabSz="947738" eaLnBrk="1" hangingPunct="1"/>
              <a:t>3</a:t>
            </a:fld>
            <a:endParaRPr lang="en-GB" altLang="en-US" sz="1300"/>
          </a:p>
        </p:txBody>
      </p:sp>
      <p:sp>
        <p:nvSpPr>
          <p:cNvPr id="13316" name="Rectangle 2"/>
          <p:cNvSpPr>
            <a:spLocks noGrp="1" noRot="1" noChangeAspect="1" noChangeArrowheads="1" noTextEdit="1"/>
          </p:cNvSpPr>
          <p:nvPr>
            <p:ph type="sldImg"/>
          </p:nvPr>
        </p:nvSpPr>
        <p:spPr>
          <a:xfrm>
            <a:off x="917575" y="744538"/>
            <a:ext cx="4964113" cy="3724275"/>
          </a:xfrm>
          <a:ln/>
        </p:spPr>
      </p:sp>
      <p:sp>
        <p:nvSpPr>
          <p:cNvPr id="13317" name="Rectangle 3"/>
          <p:cNvSpPr>
            <a:spLocks noGrp="1" noChangeArrowheads="1"/>
          </p:cNvSpPr>
          <p:nvPr>
            <p:ph type="body" idx="1"/>
          </p:nvPr>
        </p:nvSpPr>
        <p:spPr>
          <a:xfrm>
            <a:off x="906357" y="4715907"/>
            <a:ext cx="4984962" cy="4467701"/>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228303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55683-9E17-4AD1-9C5E-E92057326C35}" type="slidenum">
              <a:rPr lang="en-US" smtClean="0"/>
              <a:t>20</a:t>
            </a:fld>
            <a:endParaRPr lang="en-US" dirty="0"/>
          </a:p>
        </p:txBody>
      </p:sp>
    </p:spTree>
    <p:extLst>
      <p:ext uri="{BB962C8B-B14F-4D97-AF65-F5344CB8AC3E}">
        <p14:creationId xmlns:p14="http://schemas.microsoft.com/office/powerpoint/2010/main" val="13528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2/2/2021</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98506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157998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2/2/2021</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4108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387906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2/2/2021</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18010082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685800"/>
            <a:ext cx="6906058" cy="1200329"/>
          </a:xfrm>
          <a:prstGeom prst="rect">
            <a:avLst/>
          </a:prstGeom>
        </p:spPr>
        <p:txBody>
          <a:bodyPr wrap="none">
            <a:spAutoFit/>
          </a:bodyPr>
          <a:lstStyle/>
          <a:p>
            <a:r>
              <a:rPr lang="en-US" sz="7200" b="1" dirty="0">
                <a:latin typeface="Arabic Typesetting" panose="03020402040406030203" pitchFamily="66" charset="-78"/>
                <a:cs typeface="Arabic Typesetting" panose="03020402040406030203" pitchFamily="66" charset="-78"/>
              </a:rPr>
              <a:t>HAZARD REPORTING </a:t>
            </a:r>
            <a:endParaRPr lang="en-US" sz="7200" dirty="0">
              <a:latin typeface="Arabic Typesetting" panose="03020402040406030203" pitchFamily="66" charset="-78"/>
              <a:cs typeface="Arabic Typesetting" panose="03020402040406030203" pitchFamily="66" charset="-78"/>
            </a:endParaRPr>
          </a:p>
        </p:txBody>
      </p:sp>
      <p:pic>
        <p:nvPicPr>
          <p:cNvPr id="1026" name="Picture 2" descr="Image result for HAZARD REPORTI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453" t="12902" r="6451" b="11291"/>
          <a:stretch/>
        </p:blipFill>
        <p:spPr bwMode="auto">
          <a:xfrm>
            <a:off x="2133600" y="2819400"/>
            <a:ext cx="41148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7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50000"/>
              </a:lnSpc>
            </a:pPr>
            <a:endParaRPr lang="en-US" sz="2000" dirty="0">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anose="05040102010807070707" pitchFamily="18" charset="2"/>
              <a:buChar char="p"/>
            </a:pPr>
            <a:r>
              <a:rPr lang="en-IN" b="1" dirty="0">
                <a:cs typeface="Arial" panose="020B0604020202020204" pitchFamily="34" charset="0"/>
              </a:rPr>
              <a:t>You are required to adhere to the following guidelines: </a:t>
            </a:r>
          </a:p>
          <a:p>
            <a:pPr marL="742950" lvl="1" indent="-285750">
              <a:buSzPct val="105000"/>
              <a:buFont typeface="Wingdings 3" panose="05040102010807070707" pitchFamily="18" charset="2"/>
              <a:buChar char=""/>
            </a:pPr>
            <a:r>
              <a:rPr lang="en-IN" dirty="0">
                <a:cs typeface="Arial" panose="020B0604020202020204" pitchFamily="34" charset="0"/>
              </a:rPr>
              <a:t>Investigate any reported hazard </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Rectify the hazard incident as soon as possible </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Take all reasonable steps to ensure the location or activity is conducted in a manner that does not constitute a hazard </a:t>
            </a:r>
            <a:endParaRPr lang="en-US" dirty="0">
              <a:cs typeface="Arial" panose="020B0604020202020204" pitchFamily="34" charset="0"/>
            </a:endParaRPr>
          </a:p>
          <a:p>
            <a:pPr marL="742950" lvl="1" indent="-285750">
              <a:buSzPct val="105000"/>
              <a:buFont typeface="Wingdings 3" panose="05040102010807070707" pitchFamily="18" charset="2"/>
              <a:buChar char=""/>
            </a:pPr>
            <a:r>
              <a:rPr lang="en-IN" dirty="0">
                <a:cs typeface="Arial" panose="020B0604020202020204" pitchFamily="34" charset="0"/>
              </a:rPr>
              <a:t>Ensure hazard identification forms are available at our student services desk and on our website at all times</a:t>
            </a:r>
            <a:endParaRPr lang="en-US" dirty="0">
              <a:cs typeface="Arial" panose="020B0604020202020204" pitchFamily="34" charset="0"/>
            </a:endParaRPr>
          </a:p>
          <a:p>
            <a:pPr algn="just">
              <a:spcAft>
                <a:spcPct val="40000"/>
              </a:spcAft>
              <a:buClr>
                <a:schemeClr val="accent1"/>
              </a:buClr>
            </a:pPr>
            <a:endParaRPr lang="en-IN" dirty="0">
              <a:cs typeface="Arial" panose="020B0604020202020204" pitchFamily="34" charset="0"/>
            </a:endParaRPr>
          </a:p>
          <a:p>
            <a:pPr algn="just">
              <a:spcAft>
                <a:spcPct val="40000"/>
              </a:spcAft>
              <a:buClr>
                <a:schemeClr val="accent1"/>
              </a:buClr>
            </a:pP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HAZARD</a:t>
            </a:r>
            <a:endParaRPr lang="en-IN" altLang="en-US" sz="3200" noProof="1">
              <a:latin typeface="+mn-lt"/>
            </a:endParaRPr>
          </a:p>
        </p:txBody>
      </p:sp>
      <p:pic>
        <p:nvPicPr>
          <p:cNvPr id="5" name="Picture 4"/>
          <p:cNvPicPr>
            <a:picLocks noChangeAspect="1"/>
          </p:cNvPicPr>
          <p:nvPr/>
        </p:nvPicPr>
        <p:blipFill>
          <a:blip r:embed="rId2" cstate="print"/>
          <a:stretch>
            <a:fillRect/>
          </a:stretch>
        </p:blipFill>
        <p:spPr>
          <a:xfrm>
            <a:off x="5638800" y="3812050"/>
            <a:ext cx="3322320" cy="2541125"/>
          </a:xfrm>
          <a:prstGeom prst="rect">
            <a:avLst/>
          </a:prstGeom>
        </p:spPr>
      </p:pic>
    </p:spTree>
    <p:extLst>
      <p:ext uri="{BB962C8B-B14F-4D97-AF65-F5344CB8AC3E}">
        <p14:creationId xmlns:p14="http://schemas.microsoft.com/office/powerpoint/2010/main" val="270480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a:t> What is an Accident?</a:t>
            </a:r>
            <a:endParaRPr lang="en-US" sz="2000" dirty="0"/>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anose="05040102010807070707" pitchFamily="18" charset="2"/>
              <a:buChar char="p"/>
            </a:pPr>
            <a:r>
              <a:rPr lang="en-US" dirty="0">
                <a:cs typeface="Arial" panose="020B0604020202020204" pitchFamily="34" charset="0"/>
              </a:rPr>
              <a:t>For the purpose of this procedure, an accident is defined as "any unplanned event that causes, or has the potential to cause, an injury or illness and/or damage to person, buildings, or the natural environment." Incidents range from serious incidents and emergencies to near-miss incidents where there is no actual injury or damage.</a:t>
            </a:r>
          </a:p>
          <a:p>
            <a:pPr algn="just">
              <a:spcAft>
                <a:spcPct val="40000"/>
              </a:spcAft>
              <a:buClr>
                <a:schemeClr val="accent1"/>
              </a:buClr>
            </a:pPr>
            <a:endParaRPr lang="en-IN" dirty="0">
              <a:cs typeface="Arial" panose="020B0604020202020204" pitchFamily="34" charset="0"/>
            </a:endParaRPr>
          </a:p>
          <a:p>
            <a:pPr algn="just">
              <a:spcAft>
                <a:spcPct val="40000"/>
              </a:spcAft>
              <a:buClr>
                <a:schemeClr val="accent1"/>
              </a:buClr>
            </a:pP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HAZARD</a:t>
            </a:r>
            <a:endParaRPr lang="en-IN" altLang="en-US" sz="3200" noProof="1">
              <a:latin typeface="+mn-lt"/>
            </a:endParaRPr>
          </a:p>
        </p:txBody>
      </p:sp>
      <p:pic>
        <p:nvPicPr>
          <p:cNvPr id="6" name="Picture 5"/>
          <p:cNvPicPr>
            <a:picLocks noChangeAspect="1"/>
          </p:cNvPicPr>
          <p:nvPr/>
        </p:nvPicPr>
        <p:blipFill rotWithShape="1">
          <a:blip r:embed="rId2" cstate="print">
            <a:clrChange>
              <a:clrFrom>
                <a:srgbClr val="FAFAFA"/>
              </a:clrFrom>
              <a:clrTo>
                <a:srgbClr val="FAFAFA">
                  <a:alpha val="0"/>
                </a:srgbClr>
              </a:clrTo>
            </a:clrChange>
          </a:blip>
          <a:srcRect l="58168" t="17605"/>
          <a:stretch/>
        </p:blipFill>
        <p:spPr>
          <a:xfrm>
            <a:off x="6781800" y="4079786"/>
            <a:ext cx="2227217" cy="2412818"/>
          </a:xfrm>
          <a:prstGeom prst="rect">
            <a:avLst/>
          </a:prstGeom>
          <a:ln>
            <a:noFill/>
          </a:ln>
          <a:effectLst>
            <a:softEdge rad="112500"/>
          </a:effectLst>
        </p:spPr>
      </p:pic>
    </p:spTree>
    <p:extLst>
      <p:ext uri="{BB962C8B-B14F-4D97-AF65-F5344CB8AC3E}">
        <p14:creationId xmlns:p14="http://schemas.microsoft.com/office/powerpoint/2010/main" val="63573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US" sz="2000" b="1" dirty="0"/>
              <a:t>Types of Accidents</a:t>
            </a:r>
            <a:endParaRPr lang="en-US" sz="2000" dirty="0"/>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anose="05040102010807070707" pitchFamily="18" charset="2"/>
              <a:buChar char="p"/>
            </a:pPr>
            <a:r>
              <a:rPr lang="en-US" b="1" dirty="0">
                <a:cs typeface="Arial" panose="020B0604020202020204" pitchFamily="34" charset="0"/>
              </a:rPr>
              <a:t>Auto Accident: </a:t>
            </a:r>
            <a:r>
              <a:rPr lang="en-US" dirty="0">
                <a:cs typeface="Arial" panose="020B0604020202020204" pitchFamily="34" charset="0"/>
              </a:rPr>
              <a:t>Bodily injury or property damage caused by a land motor vehicle designed and registered for use on public roads.</a:t>
            </a:r>
          </a:p>
          <a:p>
            <a:pPr marL="285750" indent="-285750">
              <a:buSzPct val="105000"/>
              <a:buFont typeface="Wingdings 3" panose="05040102010807070707" pitchFamily="18" charset="2"/>
              <a:buChar char="p"/>
            </a:pPr>
            <a:r>
              <a:rPr lang="en-US" b="1" dirty="0">
                <a:cs typeface="Arial" panose="020B0604020202020204" pitchFamily="34" charset="0"/>
              </a:rPr>
              <a:t>General Liability Accident: </a:t>
            </a:r>
            <a:r>
              <a:rPr lang="en-US" dirty="0">
                <a:cs typeface="Arial" panose="020B0604020202020204" pitchFamily="34" charset="0"/>
              </a:rPr>
              <a:t>Any injuries or damages to persons or property that are directly or indirectly attributable to the design, formulation, manufacture, distribution, use, operation, maintenance or repair of an entity; or the failure to warn of  any such conditions</a:t>
            </a:r>
          </a:p>
          <a:p>
            <a:pPr marL="285750" indent="-285750" algn="just">
              <a:lnSpc>
                <a:spcPct val="150000"/>
              </a:lnSpc>
              <a:buFont typeface="Wingdings" panose="05000000000000000000" pitchFamily="2" charset="2"/>
              <a:buChar char="§"/>
            </a:pPr>
            <a:endParaRPr lang="en-US" b="1" dirty="0">
              <a:cs typeface="Arial" panose="020B0604020202020204" pitchFamily="34" charset="0"/>
            </a:endParaRPr>
          </a:p>
          <a:p>
            <a:pPr algn="just"/>
            <a:endParaRPr lang="en-US" dirty="0">
              <a:cs typeface="Arial" panose="020B0604020202020204" pitchFamily="34" charset="0"/>
            </a:endParaRPr>
          </a:p>
          <a:p>
            <a:pPr algn="just">
              <a:lnSpc>
                <a:spcPct val="150000"/>
              </a:lnSpc>
              <a:spcAft>
                <a:spcPct val="40000"/>
              </a:spcAft>
              <a:buClr>
                <a:schemeClr val="accent1"/>
              </a:buClr>
            </a:pPr>
            <a:endParaRPr lang="en-IN" dirty="0">
              <a:cs typeface="Arial" panose="020B0604020202020204" pitchFamily="34" charset="0"/>
            </a:endParaRPr>
          </a:p>
          <a:p>
            <a:pPr algn="just">
              <a:lnSpc>
                <a:spcPct val="150000"/>
              </a:lnSpc>
              <a:spcAft>
                <a:spcPct val="40000"/>
              </a:spcAft>
              <a:buClr>
                <a:schemeClr val="accent1"/>
              </a:buClr>
            </a:pP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HAZARD</a:t>
            </a:r>
            <a:endParaRPr lang="en-IN" altLang="en-US" sz="3200" noProof="1">
              <a:latin typeface="+mn-lt"/>
            </a:endParaRPr>
          </a:p>
        </p:txBody>
      </p:sp>
      <p:pic>
        <p:nvPicPr>
          <p:cNvPr id="9" name="Picture 8"/>
          <p:cNvPicPr>
            <a:picLocks noChangeAspect="1"/>
          </p:cNvPicPr>
          <p:nvPr/>
        </p:nvPicPr>
        <p:blipFill>
          <a:blip r:embed="rId2" cstate="print"/>
          <a:stretch>
            <a:fillRect/>
          </a:stretch>
        </p:blipFill>
        <p:spPr>
          <a:xfrm>
            <a:off x="1462586" y="4496240"/>
            <a:ext cx="3185614" cy="1717471"/>
          </a:xfrm>
          <a:prstGeom prst="rect">
            <a:avLst/>
          </a:prstGeom>
          <a:ln>
            <a:noFill/>
          </a:ln>
          <a:effectLst>
            <a:softEdge rad="112500"/>
          </a:effectLst>
        </p:spPr>
      </p:pic>
      <p:pic>
        <p:nvPicPr>
          <p:cNvPr id="11" name="Picture 10"/>
          <p:cNvPicPr>
            <a:picLocks noChangeAspect="1"/>
          </p:cNvPicPr>
          <p:nvPr/>
        </p:nvPicPr>
        <p:blipFill>
          <a:blip r:embed="rId3" cstate="print"/>
          <a:stretch>
            <a:fillRect/>
          </a:stretch>
        </p:blipFill>
        <p:spPr>
          <a:xfrm>
            <a:off x="4572000" y="4496240"/>
            <a:ext cx="3138987" cy="1717471"/>
          </a:xfrm>
          <a:prstGeom prst="rect">
            <a:avLst/>
          </a:prstGeom>
          <a:ln>
            <a:noFill/>
          </a:ln>
          <a:effectLst>
            <a:softEdge rad="112500"/>
          </a:effectLst>
        </p:spPr>
      </p:pic>
    </p:spTree>
    <p:extLst>
      <p:ext uri="{BB962C8B-B14F-4D97-AF65-F5344CB8AC3E}">
        <p14:creationId xmlns:p14="http://schemas.microsoft.com/office/powerpoint/2010/main" val="247212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US" sz="2000" b="1" dirty="0"/>
              <a:t>Types of Accidents</a:t>
            </a:r>
            <a:endParaRPr lang="en-US" sz="2000" dirty="0"/>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buSzPct val="105000"/>
              <a:buFont typeface="Wingdings 3" panose="05040102010807070707" pitchFamily="18" charset="2"/>
              <a:buChar char="p"/>
            </a:pPr>
            <a:r>
              <a:rPr lang="en-US" b="1" dirty="0"/>
              <a:t>Property Damage: </a:t>
            </a:r>
            <a:r>
              <a:rPr lang="en-US" dirty="0"/>
              <a:t>Property damage means physical injury to or destruction of tangible property including loss of use if the loss or use results from the physical injury or destruction of the property.</a:t>
            </a:r>
          </a:p>
          <a:p>
            <a:pPr marL="285750" lvl="0" indent="-285750">
              <a:buSzPct val="105000"/>
              <a:buFont typeface="Wingdings 3" panose="05040102010807070707" pitchFamily="18" charset="2"/>
              <a:buChar char="p"/>
            </a:pPr>
            <a:r>
              <a:rPr lang="en-US" b="1" dirty="0"/>
              <a:t>Accident Reporting: </a:t>
            </a:r>
            <a:r>
              <a:rPr lang="en-US" dirty="0"/>
              <a:t>All accidents that arise must be reported. The immediate supervisor is responsible for ensuring the correct procedures are followed.  Incidents that occur on the way to or from work, field activities must also be reported.</a:t>
            </a:r>
          </a:p>
          <a:p>
            <a:pPr>
              <a:buSzPct val="105000"/>
            </a:pPr>
            <a:endParaRPr lang="en-US" dirty="0"/>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HAZARD</a:t>
            </a:r>
            <a:endParaRPr lang="en-IN" altLang="en-US" sz="3200" noProof="1">
              <a:latin typeface="+mn-lt"/>
            </a:endParaRPr>
          </a:p>
        </p:txBody>
      </p:sp>
      <p:pic>
        <p:nvPicPr>
          <p:cNvPr id="12" name="Picture 11"/>
          <p:cNvPicPr>
            <a:picLocks noChangeAspect="1"/>
          </p:cNvPicPr>
          <p:nvPr/>
        </p:nvPicPr>
        <p:blipFill>
          <a:blip r:embed="rId2" cstate="print"/>
          <a:stretch>
            <a:fillRect/>
          </a:stretch>
        </p:blipFill>
        <p:spPr>
          <a:xfrm>
            <a:off x="609600" y="4038600"/>
            <a:ext cx="3962400" cy="2286000"/>
          </a:xfrm>
          <a:prstGeom prst="rect">
            <a:avLst/>
          </a:prstGeom>
          <a:ln>
            <a:noFill/>
          </a:ln>
          <a:effectLst>
            <a:softEdge rad="112500"/>
          </a:effectLst>
        </p:spPr>
      </p:pic>
      <p:pic>
        <p:nvPicPr>
          <p:cNvPr id="13" name="Picture 2" descr="https://tse2.mm.bing.net/th?id=OIP.ZgjOR8V6moeG7F7UYBy5-AEsDY&amp;pid=15.1&amp;P=0&amp;w=237&amp;h=1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038600"/>
            <a:ext cx="396240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651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t>Reporting Procedures</a:t>
            </a:r>
            <a:endParaRPr lang="en-US" sz="2000" dirty="0"/>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lnSpc>
                <a:spcPct val="150000"/>
              </a:lnSpc>
              <a:buSzPct val="105000"/>
              <a:buFont typeface="Wingdings 3" panose="05040102010807070707" pitchFamily="18" charset="2"/>
              <a:buChar char="p"/>
            </a:pPr>
            <a:r>
              <a:rPr lang="en-US" dirty="0">
                <a:cs typeface="Arial" panose="020B0604020202020204" pitchFamily="34" charset="0"/>
              </a:rPr>
              <a:t>Stay calm.</a:t>
            </a:r>
          </a:p>
          <a:p>
            <a:pPr marL="285750" lvl="0" indent="-285750">
              <a:lnSpc>
                <a:spcPct val="150000"/>
              </a:lnSpc>
              <a:buSzPct val="105000"/>
              <a:buFont typeface="Wingdings 3" panose="05040102010807070707" pitchFamily="18" charset="2"/>
              <a:buChar char="p"/>
            </a:pPr>
            <a:r>
              <a:rPr lang="en-US" dirty="0">
                <a:cs typeface="Arial" panose="020B0604020202020204" pitchFamily="34" charset="0"/>
              </a:rPr>
              <a:t>Bodily Injury – Secure medical attention for the injured party(</a:t>
            </a:r>
            <a:r>
              <a:rPr lang="en-US" dirty="0" err="1">
                <a:cs typeface="Arial" panose="020B0604020202020204" pitchFamily="34" charset="0"/>
              </a:rPr>
              <a:t>ies</a:t>
            </a:r>
            <a:r>
              <a:rPr lang="en-US" dirty="0">
                <a:cs typeface="Arial" panose="020B0604020202020204" pitchFamily="34" charset="0"/>
              </a:rPr>
              <a:t>)</a:t>
            </a:r>
          </a:p>
          <a:p>
            <a:pPr marL="285750" lvl="0" indent="-285750">
              <a:lnSpc>
                <a:spcPct val="150000"/>
              </a:lnSpc>
              <a:buSzPct val="105000"/>
              <a:buFont typeface="Wingdings 3" panose="05040102010807070707" pitchFamily="18" charset="2"/>
              <a:buChar char="p"/>
            </a:pPr>
            <a:r>
              <a:rPr lang="en-US" dirty="0">
                <a:cs typeface="Arial" panose="020B0604020202020204" pitchFamily="34" charset="0"/>
              </a:rPr>
              <a:t>Employees should report all accidents involving bodily injury immediately to supervisor, . </a:t>
            </a:r>
          </a:p>
          <a:p>
            <a:pPr marL="285750" indent="-285750">
              <a:lnSpc>
                <a:spcPct val="150000"/>
              </a:lnSpc>
              <a:buSzPct val="105000"/>
              <a:buFont typeface="Wingdings 3" panose="05040102010807070707" pitchFamily="18" charset="2"/>
              <a:buChar char="p"/>
            </a:pPr>
            <a:r>
              <a:rPr lang="en-US" dirty="0">
                <a:cs typeface="Arial" panose="020B0604020202020204" pitchFamily="34" charset="0"/>
              </a:rPr>
              <a:t>Complete Accident Report Form and forward to EHS Department.</a:t>
            </a:r>
          </a:p>
          <a:p>
            <a:pPr marL="285750" indent="-285750" algn="just">
              <a:lnSpc>
                <a:spcPct val="150000"/>
              </a:lnSpc>
              <a:spcAft>
                <a:spcPct val="40000"/>
              </a:spcAft>
              <a:buClr>
                <a:schemeClr val="accent1"/>
              </a:buClr>
              <a:buSzPct val="105000"/>
              <a:buFont typeface="Wingdings 3" panose="05040102010807070707" pitchFamily="18" charset="2"/>
              <a:buChar char="p"/>
            </a:pPr>
            <a:endParaRPr lang="en-IN" dirty="0">
              <a:cs typeface="Arial" panose="020B0604020202020204" pitchFamily="34" charset="0"/>
            </a:endParaRPr>
          </a:p>
          <a:p>
            <a:pPr marL="285750" indent="-285750" algn="just">
              <a:lnSpc>
                <a:spcPct val="150000"/>
              </a:lnSpc>
              <a:spcAft>
                <a:spcPct val="40000"/>
              </a:spcAft>
              <a:buClr>
                <a:schemeClr val="accent1"/>
              </a:buClr>
              <a:buSzPct val="105000"/>
              <a:buFont typeface="Wingdings 3" panose="05040102010807070707" pitchFamily="18" charset="2"/>
              <a:buChar char="p"/>
            </a:pP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HAZARD</a:t>
            </a:r>
            <a:endParaRPr lang="en-IN" altLang="en-US" sz="3200" noProof="1">
              <a:latin typeface="+mn-lt"/>
            </a:endParaRPr>
          </a:p>
        </p:txBody>
      </p:sp>
      <p:pic>
        <p:nvPicPr>
          <p:cNvPr id="5" name="Picture 4"/>
          <p:cNvPicPr>
            <a:picLocks noChangeAspect="1"/>
          </p:cNvPicPr>
          <p:nvPr/>
        </p:nvPicPr>
        <p:blipFill>
          <a:blip r:embed="rId2" cstate="print"/>
          <a:stretch>
            <a:fillRect/>
          </a:stretch>
        </p:blipFill>
        <p:spPr>
          <a:xfrm>
            <a:off x="6705600" y="5144450"/>
            <a:ext cx="2286000" cy="1348154"/>
          </a:xfrm>
          <a:prstGeom prst="rect">
            <a:avLst/>
          </a:prstGeom>
          <a:ln>
            <a:noFill/>
          </a:ln>
          <a:effectLst>
            <a:softEdge rad="112500"/>
          </a:effectLst>
        </p:spPr>
      </p:pic>
    </p:spTree>
    <p:extLst>
      <p:ext uri="{BB962C8B-B14F-4D97-AF65-F5344CB8AC3E}">
        <p14:creationId xmlns:p14="http://schemas.microsoft.com/office/powerpoint/2010/main" val="4256753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fontAlgn="t"/>
            <a:r>
              <a:rPr lang="en-US" sz="2000" b="1" dirty="0">
                <a:cs typeface="Arial" panose="020B0604020202020204" pitchFamily="34" charset="0"/>
              </a:rPr>
              <a:t>Reporting of Accidents/Incidents</a:t>
            </a: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itchFamily="18" charset="2"/>
              <a:buChar char="p"/>
            </a:pPr>
            <a:r>
              <a:rPr lang="en-IN" dirty="0"/>
              <a:t>Injured person or the first-aider to report accident to designated person giving all relevant details.</a:t>
            </a:r>
          </a:p>
          <a:p>
            <a:pPr marL="285750" indent="-285750">
              <a:buSzPct val="105000"/>
              <a:buFont typeface="Wingdings 3" pitchFamily="18" charset="2"/>
              <a:buChar char="p"/>
            </a:pPr>
            <a:r>
              <a:rPr lang="en-IN" dirty="0"/>
              <a:t>Designated person to enter the detail in the accident book taking care to ascertain exactly what occurred.</a:t>
            </a:r>
          </a:p>
          <a:p>
            <a:pPr marL="285750" indent="-285750">
              <a:buSzPct val="105000"/>
              <a:buFont typeface="Wingdings 3" pitchFamily="18" charset="2"/>
              <a:buChar char="p"/>
            </a:pPr>
            <a:r>
              <a:rPr lang="en-IN" dirty="0"/>
              <a:t>Injuries which require the first aider to refer the injured person to hospital or to their doctor should be immediately notified to the senior company representative on site.</a:t>
            </a:r>
          </a:p>
          <a:p>
            <a:pPr marL="285750" indent="-285750">
              <a:buSzPct val="105000"/>
              <a:buFont typeface="Wingdings 3" pitchFamily="18" charset="2"/>
              <a:buChar char="p"/>
            </a:pPr>
            <a:r>
              <a:rPr lang="en-IN" dirty="0"/>
              <a:t>In such cases the senior company representative, accompanied by a representative of the employees, must investigate all the circumstances of how the injury was sustained and a company accident investigation report completed.</a:t>
            </a:r>
          </a:p>
          <a:p>
            <a:pPr marL="285750" indent="-285750">
              <a:buSzPct val="105000"/>
              <a:buFont typeface="Wingdings 3" pitchFamily="18" charset="2"/>
              <a:buChar char="p"/>
            </a:pPr>
            <a:r>
              <a:rPr lang="en-IN" dirty="0"/>
              <a:t>The findings of the investigation will be examined by the senior company representative and the chief executive with the objective of identifying measures to avoid a repetition.</a:t>
            </a:r>
          </a:p>
          <a:p>
            <a:pPr marL="285750" indent="-285750">
              <a:buSzPct val="105000"/>
              <a:buFont typeface="Wingdings 3" pitchFamily="18" charset="2"/>
              <a:buChar char="p"/>
            </a:pPr>
            <a:r>
              <a:rPr lang="en-IN" dirty="0"/>
              <a:t>These control measures will be introduced after consultation by the senior representative with staff on site.</a:t>
            </a: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cs typeface="Arial" panose="020B0604020202020204" pitchFamily="34" charset="0"/>
              </a:rPr>
              <a:t>REPORTING OF ACCIDENTS/INCIDENTS</a:t>
            </a:r>
            <a:endParaRPr lang="en-IN" altLang="en-US" sz="3200" noProof="1">
              <a:latin typeface="+mn-lt"/>
            </a:endParaRPr>
          </a:p>
        </p:txBody>
      </p:sp>
    </p:spTree>
    <p:extLst>
      <p:ext uri="{BB962C8B-B14F-4D97-AF65-F5344CB8AC3E}">
        <p14:creationId xmlns:p14="http://schemas.microsoft.com/office/powerpoint/2010/main" val="845768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fontAlgn="t"/>
            <a:r>
              <a:rPr lang="en-US" sz="2000" b="1" dirty="0">
                <a:cs typeface="Arial" panose="020B0604020202020204" pitchFamily="34" charset="0"/>
              </a:rPr>
              <a:t>Reporting of Accidents/Incidents</a:t>
            </a: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itchFamily="18" charset="2"/>
              <a:buChar char="p"/>
            </a:pPr>
            <a:r>
              <a:rPr lang="en-IN" dirty="0"/>
              <a:t>Injuries or incidents at work leading to ill health which result in an absence from work of more than 3 days must be notified to the Health and Safety Executive . </a:t>
            </a:r>
          </a:p>
          <a:p>
            <a:pPr marL="285750" indent="-285750">
              <a:buSzPct val="105000"/>
              <a:buFont typeface="Wingdings 3" pitchFamily="18" charset="2"/>
              <a:buChar char="p"/>
            </a:pPr>
            <a:r>
              <a:rPr lang="en-IN" dirty="0"/>
              <a:t>A copy of accident report should be sent to the chief executive immediately.</a:t>
            </a:r>
          </a:p>
          <a:p>
            <a:pPr marL="285750" indent="-285750">
              <a:buSzPct val="105000"/>
              <a:buFont typeface="Wingdings 3" pitchFamily="18" charset="2"/>
              <a:buChar char="p"/>
            </a:pPr>
            <a:r>
              <a:rPr lang="en-IN" dirty="0"/>
              <a:t>Injuries or incidents leading to ill health which are more serious than those mentioned above (including injuries leading to death) must be notified to the HSE immediately by the quickest possible means (i.e. by telephone.</a:t>
            </a:r>
          </a:p>
          <a:p>
            <a:pPr marL="285750" indent="-285750">
              <a:buSzPct val="105000"/>
              <a:buFont typeface="Wingdings 3" pitchFamily="18" charset="2"/>
              <a:buChar char="p"/>
            </a:pPr>
            <a:r>
              <a:rPr lang="en-IN" dirty="0"/>
              <a:t>The accident location should be barriered off pending an investigation into the circumstances of the incident, </a:t>
            </a:r>
          </a:p>
          <a:p>
            <a:pPr marL="285750" indent="-285750">
              <a:buSzPct val="105000"/>
              <a:buFont typeface="Wingdings 3" pitchFamily="18" charset="2"/>
              <a:buChar char="p"/>
            </a:pPr>
            <a:r>
              <a:rPr lang="en-IN" dirty="0"/>
              <a:t>This investigation should include statements from all witnesses and any plant or equipment involved in the incident should not be touched nor moved until the investigation has been concluded.</a:t>
            </a:r>
          </a:p>
          <a:p>
            <a:pPr marL="285750" indent="-285750">
              <a:buSzPct val="105000"/>
              <a:buFont typeface="Wingdings 3" pitchFamily="18" charset="2"/>
              <a:buChar char="p"/>
            </a:pPr>
            <a:r>
              <a:rPr lang="en-IN" dirty="0"/>
              <a:t>The investigators will discuss their findings with the chief executive to identify measures needed to avoid a repetition. </a:t>
            </a:r>
          </a:p>
          <a:p>
            <a:pPr marL="285750" indent="-285750">
              <a:buSzPct val="105000"/>
              <a:buFont typeface="Wingdings 3" pitchFamily="18" charset="2"/>
              <a:buChar char="p"/>
            </a:pPr>
            <a:r>
              <a:rPr lang="en-IN" dirty="0"/>
              <a:t>These measures will be introduced as soon as possible after consultation with the construction workers.</a:t>
            </a:r>
          </a:p>
          <a:p>
            <a:pPr marL="285750" indent="-285750">
              <a:buSzPct val="105000"/>
              <a:buFont typeface="Wingdings 3" pitchFamily="18" charset="2"/>
              <a:buChar char="p"/>
            </a:pPr>
            <a:endParaRPr lang="en-IN" dirty="0"/>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cs typeface="Arial" panose="020B0604020202020204" pitchFamily="34" charset="0"/>
              </a:rPr>
              <a:t>REPORTING OF ACCIDENTS/INCIDENTS</a:t>
            </a:r>
            <a:endParaRPr lang="en-IN" altLang="en-US" sz="3200" noProof="1">
              <a:latin typeface="+mn-lt"/>
            </a:endParaRPr>
          </a:p>
        </p:txBody>
      </p:sp>
    </p:spTree>
    <p:extLst>
      <p:ext uri="{BB962C8B-B14F-4D97-AF65-F5344CB8AC3E}">
        <p14:creationId xmlns:p14="http://schemas.microsoft.com/office/powerpoint/2010/main" val="84576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fontAlgn="t"/>
            <a:r>
              <a:rPr lang="en-IN" sz="2000" b="1" dirty="0">
                <a:cs typeface="Arial" panose="020B0604020202020204" pitchFamily="34" charset="0"/>
              </a:rPr>
              <a:t>All reportable incidents must be reported within 24 hours</a:t>
            </a:r>
            <a:r>
              <a:rPr lang="en-IN" sz="2000" dirty="0">
                <a:cs typeface="Arial" panose="020B0604020202020204" pitchFamily="34" charset="0"/>
              </a:rPr>
              <a:t>.</a:t>
            </a:r>
            <a:endParaRPr lang="en-US" sz="2000" dirty="0">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fontAlgn="t">
              <a:lnSpc>
                <a:spcPct val="150000"/>
              </a:lnSpc>
            </a:pPr>
            <a:r>
              <a:rPr lang="en-IN" dirty="0">
                <a:solidFill>
                  <a:srgbClr val="FF0000"/>
                </a:solidFill>
                <a:cs typeface="Arial" panose="020B0604020202020204" pitchFamily="34" charset="0"/>
              </a:rPr>
              <a:t>Note: Reporting of accidents and occupational illnesses involving death, critical injury, lost time or health care (by a medical practitioner) is required for employees under both the Occupational Health and Safety Act and the Workplace Safety and Insurance Act. </a:t>
            </a: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cs typeface="Arial" panose="020B0604020202020204" pitchFamily="34" charset="0"/>
              </a:rPr>
              <a:t>REPORTING OF ACCIDENTS/INCIDENTS</a:t>
            </a:r>
            <a:endParaRPr lang="en-IN" altLang="en-US" sz="3200" noProof="1">
              <a:latin typeface="+mn-lt"/>
            </a:endParaRPr>
          </a:p>
        </p:txBody>
      </p:sp>
    </p:spTree>
    <p:extLst>
      <p:ext uri="{BB962C8B-B14F-4D97-AF65-F5344CB8AC3E}">
        <p14:creationId xmlns:p14="http://schemas.microsoft.com/office/powerpoint/2010/main" val="38579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fontAlgn="t"/>
            <a:r>
              <a:rPr lang="en-US" sz="2000" b="1" dirty="0">
                <a:cs typeface="Arial" panose="020B0604020202020204" pitchFamily="34" charset="0"/>
              </a:rPr>
              <a:t>Reporting of Death or Critical Injury</a:t>
            </a: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fontAlgn="t">
              <a:buSzPct val="105000"/>
              <a:buFont typeface="Wingdings 3" panose="05040102010807070707" pitchFamily="18" charset="2"/>
              <a:buChar char="p"/>
            </a:pPr>
            <a:r>
              <a:rPr lang="en-IN" dirty="0"/>
              <a:t>A critical injury is defined as an injury of a serious nature that:</a:t>
            </a:r>
          </a:p>
          <a:p>
            <a:pPr marL="742950" lvl="1" indent="-285750" fontAlgn="t">
              <a:lnSpc>
                <a:spcPct val="150000"/>
              </a:lnSpc>
              <a:buSzPct val="105000"/>
              <a:buFont typeface="Wingdings 3" panose="05040102010807070707" pitchFamily="18" charset="2"/>
              <a:buChar char=""/>
            </a:pPr>
            <a:r>
              <a:rPr lang="en-US" dirty="0">
                <a:cs typeface="Arial" panose="020B0604020202020204" pitchFamily="34" charset="0"/>
              </a:rPr>
              <a:t>Places life in jeopardy</a:t>
            </a:r>
          </a:p>
          <a:p>
            <a:pPr marL="742950" lvl="1" indent="-285750" fontAlgn="t">
              <a:lnSpc>
                <a:spcPct val="150000"/>
              </a:lnSpc>
              <a:buSzPct val="105000"/>
              <a:buFont typeface="Wingdings 3" panose="05040102010807070707" pitchFamily="18" charset="2"/>
              <a:buChar char=""/>
            </a:pPr>
            <a:r>
              <a:rPr lang="en-US" dirty="0">
                <a:cs typeface="Arial" panose="020B0604020202020204" pitchFamily="34" charset="0"/>
              </a:rPr>
              <a:t>Produces unconsciousness</a:t>
            </a:r>
          </a:p>
          <a:p>
            <a:pPr marL="742950" lvl="1" indent="-285750" fontAlgn="t">
              <a:lnSpc>
                <a:spcPct val="150000"/>
              </a:lnSpc>
              <a:buSzPct val="105000"/>
              <a:buFont typeface="Wingdings 3" panose="05040102010807070707" pitchFamily="18" charset="2"/>
              <a:buChar char=""/>
            </a:pPr>
            <a:r>
              <a:rPr lang="en-US" dirty="0">
                <a:cs typeface="Arial" panose="020B0604020202020204" pitchFamily="34" charset="0"/>
              </a:rPr>
              <a:t>Results in substantial loss of blood</a:t>
            </a:r>
          </a:p>
          <a:p>
            <a:pPr marL="742950" lvl="1" indent="-285750" fontAlgn="t">
              <a:lnSpc>
                <a:spcPct val="150000"/>
              </a:lnSpc>
              <a:buSzPct val="105000"/>
              <a:buFont typeface="Wingdings 3" panose="05040102010807070707" pitchFamily="18" charset="2"/>
              <a:buChar char=""/>
            </a:pPr>
            <a:r>
              <a:rPr lang="en-US" dirty="0">
                <a:cs typeface="Arial" panose="020B0604020202020204" pitchFamily="34" charset="0"/>
              </a:rPr>
              <a:t>Involves the fracture of a leg or arm, but not a finger or toe</a:t>
            </a:r>
          </a:p>
          <a:p>
            <a:pPr marL="742950" lvl="1" indent="-285750" fontAlgn="t">
              <a:lnSpc>
                <a:spcPct val="150000"/>
              </a:lnSpc>
              <a:buSzPct val="105000"/>
              <a:buFont typeface="Wingdings 3" panose="05040102010807070707" pitchFamily="18" charset="2"/>
              <a:buChar char=""/>
            </a:pPr>
            <a:r>
              <a:rPr lang="en-US" dirty="0">
                <a:cs typeface="Arial" panose="020B0604020202020204" pitchFamily="34" charset="0"/>
              </a:rPr>
              <a:t>Involves the amputation of a leg, arm, hand or foot, but not a finger or toe</a:t>
            </a:r>
          </a:p>
          <a:p>
            <a:pPr marL="742950" lvl="1" indent="-285750" fontAlgn="t">
              <a:lnSpc>
                <a:spcPct val="150000"/>
              </a:lnSpc>
              <a:buSzPct val="105000"/>
              <a:buFont typeface="Wingdings 3" panose="05040102010807070707" pitchFamily="18" charset="2"/>
              <a:buChar char=""/>
            </a:pPr>
            <a:r>
              <a:rPr lang="en-US" dirty="0">
                <a:cs typeface="Arial" panose="020B0604020202020204" pitchFamily="34" charset="0"/>
              </a:rPr>
              <a:t>Consists of burns to a major portion of the body</a:t>
            </a:r>
          </a:p>
          <a:p>
            <a:pPr marL="742950" lvl="1" indent="-285750" fontAlgn="t">
              <a:lnSpc>
                <a:spcPct val="150000"/>
              </a:lnSpc>
              <a:buSzPct val="105000"/>
              <a:buFont typeface="Wingdings 3" panose="05040102010807070707" pitchFamily="18" charset="2"/>
              <a:buChar char=""/>
            </a:pPr>
            <a:r>
              <a:rPr lang="en-US" dirty="0">
                <a:cs typeface="Arial" panose="020B0604020202020204" pitchFamily="34" charset="0"/>
              </a:rPr>
              <a:t>Causes the loss of sight in an eye.</a:t>
            </a: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cs typeface="Arial" panose="020B0604020202020204" pitchFamily="34" charset="0"/>
              </a:rPr>
              <a:t>REPORTING OF ACCIDENTS/INCIDENTS</a:t>
            </a:r>
            <a:endParaRPr lang="en-IN" altLang="en-US" sz="3200" noProof="1">
              <a:latin typeface="+mn-lt"/>
            </a:endParaRPr>
          </a:p>
        </p:txBody>
      </p:sp>
      <p:pic>
        <p:nvPicPr>
          <p:cNvPr id="5" name="Picture 4"/>
          <p:cNvPicPr>
            <a:picLocks noChangeAspect="1"/>
          </p:cNvPicPr>
          <p:nvPr/>
        </p:nvPicPr>
        <p:blipFill>
          <a:blip r:embed="rId2" cstate="print"/>
          <a:stretch>
            <a:fillRect/>
          </a:stretch>
        </p:blipFill>
        <p:spPr>
          <a:xfrm>
            <a:off x="5856514" y="4389212"/>
            <a:ext cx="3124200" cy="2085975"/>
          </a:xfrm>
          <a:prstGeom prst="rect">
            <a:avLst/>
          </a:prstGeom>
          <a:ln>
            <a:noFill/>
          </a:ln>
          <a:effectLst>
            <a:softEdge rad="112500"/>
          </a:effectLst>
        </p:spPr>
      </p:pic>
    </p:spTree>
    <p:extLst>
      <p:ext uri="{BB962C8B-B14F-4D97-AF65-F5344CB8AC3E}">
        <p14:creationId xmlns:p14="http://schemas.microsoft.com/office/powerpoint/2010/main" val="419616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fontAlgn="t"/>
            <a:r>
              <a:rPr lang="en-US" sz="2000" b="1" dirty="0">
                <a:cs typeface="Arial" panose="020B0604020202020204" pitchFamily="34" charset="0"/>
              </a:rPr>
              <a:t>Reporting of Death or Critical Injury</a:t>
            </a: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fontAlgn="t">
              <a:buSzPct val="105000"/>
              <a:buFont typeface="Wingdings 3" panose="05040102010807070707" pitchFamily="18" charset="2"/>
              <a:buChar char="p"/>
            </a:pPr>
            <a:r>
              <a:rPr lang="en-IN" dirty="0"/>
              <a:t>A critical injury is defined as an injury of a serious nature that:</a:t>
            </a:r>
          </a:p>
          <a:p>
            <a:pPr marL="285750" indent="-285750" fontAlgn="t">
              <a:lnSpc>
                <a:spcPct val="150000"/>
              </a:lnSpc>
              <a:buSzPct val="105000"/>
              <a:buFont typeface="Wingdings 3" panose="05040102010807070707" pitchFamily="18" charset="2"/>
              <a:buChar char="p"/>
            </a:pPr>
            <a:r>
              <a:rPr lang="en-IN" dirty="0">
                <a:cs typeface="Arial" panose="020B0604020202020204" pitchFamily="34" charset="0"/>
              </a:rPr>
              <a:t>In addition to the reporting requirements outlined above, all critical injuries or fatalities must be immediately reported to the Ministry of Labour. Note that the reporting requirements to the Ministry of Labour for death or critical injury specify any person, so this reporting requirement is not limited to employees. Supervisors are therefore responsible for taking the following steps:</a:t>
            </a:r>
          </a:p>
          <a:p>
            <a:pPr marL="742950" lvl="1" indent="-285750" fontAlgn="t">
              <a:lnSpc>
                <a:spcPct val="150000"/>
              </a:lnSpc>
              <a:buSzPct val="105000"/>
              <a:buFont typeface="Wingdings 3" panose="05040102010807070707" pitchFamily="18" charset="2"/>
              <a:buChar char=""/>
            </a:pPr>
            <a:r>
              <a:rPr lang="en-US" dirty="0">
                <a:cs typeface="Arial" panose="020B0604020202020204" pitchFamily="34" charset="0"/>
              </a:rPr>
              <a:t>Notify the appropriate joint health and safety committee for the workplace,</a:t>
            </a:r>
          </a:p>
          <a:p>
            <a:pPr marL="742950" lvl="1" indent="-285750" fontAlgn="t">
              <a:lnSpc>
                <a:spcPct val="150000"/>
              </a:lnSpc>
              <a:buSzPct val="105000"/>
              <a:buFont typeface="Wingdings 3" panose="05040102010807070707" pitchFamily="18" charset="2"/>
              <a:buChar char=""/>
            </a:pPr>
            <a:r>
              <a:rPr lang="en-US" dirty="0">
                <a:cs typeface="Arial" panose="020B0604020202020204" pitchFamily="34" charset="0"/>
              </a:rPr>
              <a:t>If the injured person is an employee, notify the appropriate union (if any),</a:t>
            </a:r>
          </a:p>
          <a:p>
            <a:pPr marL="742950" lvl="1" indent="-285750" fontAlgn="t">
              <a:lnSpc>
                <a:spcPct val="150000"/>
              </a:lnSpc>
              <a:buSzPct val="105000"/>
              <a:buFont typeface="Wingdings 3" panose="05040102010807070707" pitchFamily="18" charset="2"/>
              <a:buChar char=""/>
            </a:pPr>
            <a:r>
              <a:rPr lang="en-US" dirty="0">
                <a:cs typeface="Arial" panose="020B0604020202020204" pitchFamily="34" charset="0"/>
              </a:rPr>
              <a:t>Ensure that the site of the accident remains undisturbed until a Ministry of Labor inspector has arrived, and</a:t>
            </a:r>
          </a:p>
          <a:p>
            <a:pPr marL="742950" lvl="1" indent="-285750" fontAlgn="t">
              <a:lnSpc>
                <a:spcPct val="150000"/>
              </a:lnSpc>
              <a:buSzPct val="105000"/>
              <a:buFont typeface="Wingdings 3" panose="05040102010807070707" pitchFamily="18" charset="2"/>
              <a:buChar char=""/>
            </a:pPr>
            <a:r>
              <a:rPr lang="en-US" dirty="0">
                <a:cs typeface="Arial" panose="020B0604020202020204" pitchFamily="34" charset="0"/>
              </a:rPr>
              <a:t>Investigate and prepare a written report on the circumstances of the accident.</a:t>
            </a:r>
          </a:p>
          <a:p>
            <a:pPr marL="285750" indent="-285750" fontAlgn="t">
              <a:lnSpc>
                <a:spcPct val="150000"/>
              </a:lnSpc>
              <a:buFont typeface="Wingdings" panose="05000000000000000000" pitchFamily="2" charset="2"/>
              <a:buChar char="§"/>
            </a:pP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cs typeface="Arial" panose="020B0604020202020204" pitchFamily="34" charset="0"/>
              </a:rPr>
              <a:t>REPORTING OF ACCIDENTS/INCIDENTS</a:t>
            </a:r>
            <a:endParaRPr lang="en-IN" altLang="en-US" sz="3200" noProof="1">
              <a:latin typeface="+mn-lt"/>
            </a:endParaRPr>
          </a:p>
        </p:txBody>
      </p:sp>
    </p:spTree>
    <p:extLst>
      <p:ext uri="{BB962C8B-B14F-4D97-AF65-F5344CB8AC3E}">
        <p14:creationId xmlns:p14="http://schemas.microsoft.com/office/powerpoint/2010/main" val="22148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825"/>
            <a:ext cx="8229600" cy="681038"/>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IN" sz="3200" dirty="0">
                <a:latin typeface="+mn-lt"/>
              </a:rPr>
              <a:t>ABOUT PMG</a:t>
            </a:r>
            <a:endParaRPr lang="en-IN" sz="3200" dirty="0">
              <a:latin typeface="+mn-lt"/>
              <a:cs typeface="Arial" panose="020B0604020202020204" pitchFamily="34" charset="0"/>
            </a:endParaRPr>
          </a:p>
        </p:txBody>
      </p:sp>
      <p:sp>
        <p:nvSpPr>
          <p:cNvPr id="7" name="Rectangle 6"/>
          <p:cNvSpPr/>
          <p:nvPr/>
        </p:nvSpPr>
        <p:spPr>
          <a:xfrm>
            <a:off x="158750" y="1795463"/>
            <a:ext cx="8786813" cy="2586037"/>
          </a:xfrm>
          <a:prstGeom prst="rect">
            <a:avLst/>
          </a:prstGeom>
        </p:spPr>
        <p:txBody>
          <a:bodyPr>
            <a:spAutoFit/>
          </a:bodyPr>
          <a:lstStyle/>
          <a:p>
            <a:pPr>
              <a:defRPr/>
            </a:pPr>
            <a:r>
              <a:rPr lang="en-US" sz="1600" dirty="0">
                <a:latin typeface="+mn-lt"/>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a:defRPr/>
            </a:pPr>
            <a:endParaRPr lang="en-US" sz="1600" dirty="0">
              <a:latin typeface="+mn-lt"/>
            </a:endParaRPr>
          </a:p>
          <a:p>
            <a:pPr>
              <a:defRPr/>
            </a:pPr>
            <a:r>
              <a:rPr lang="en-US" b="1" dirty="0">
                <a:solidFill>
                  <a:srgbClr val="00B050"/>
                </a:solidFill>
                <a:latin typeface="+mn-lt"/>
                <a:ea typeface="Calibri" panose="020F0502020204030204" pitchFamily="34" charset="0"/>
                <a:cs typeface="Times New Roman" panose="02020603050405020304" pitchFamily="18" charset="0"/>
              </a:rPr>
              <a:t>PMG Knowledge Repository: </a:t>
            </a:r>
            <a:r>
              <a:rPr lang="en-US" b="1" dirty="0">
                <a:latin typeface="+mn-lt"/>
                <a:ea typeface="Calibri" panose="020F0502020204030204" pitchFamily="34" charset="0"/>
                <a:cs typeface="Times New Roman" panose="02020603050405020304" pitchFamily="18" charset="0"/>
              </a:rPr>
              <a:t>Targeted Knowledge Sharing &amp; Skill Development</a:t>
            </a:r>
            <a:endParaRPr lang="en-US" dirty="0">
              <a:latin typeface="+mn-lt"/>
            </a:endParaRPr>
          </a:p>
          <a:p>
            <a:pPr>
              <a:defRPr/>
            </a:pPr>
            <a:r>
              <a:rPr lang="en-US" sz="1600" dirty="0">
                <a:latin typeface="+mn-lt"/>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latin typeface="+mn-lt"/>
            </a:endParaRPr>
          </a:p>
          <a:p>
            <a:pPr>
              <a:defRPr/>
            </a:pPr>
            <a:endParaRPr lang="en-US" sz="1600" dirty="0">
              <a:latin typeface="+mn-lt"/>
            </a:endParaRPr>
          </a:p>
        </p:txBody>
      </p:sp>
      <p:sp>
        <p:nvSpPr>
          <p:cNvPr id="8" name="Rectangle 7"/>
          <p:cNvSpPr/>
          <p:nvPr/>
        </p:nvSpPr>
        <p:spPr>
          <a:xfrm>
            <a:off x="158750" y="1312863"/>
            <a:ext cx="8786813" cy="585787"/>
          </a:xfrm>
          <a:prstGeom prst="rect">
            <a:avLst/>
          </a:prstGeom>
        </p:spPr>
        <p:txBody>
          <a:bodyPr>
            <a:spAutoFit/>
          </a:bodyPr>
          <a:lstStyle/>
          <a:p>
            <a:pPr>
              <a:spcAft>
                <a:spcPts val="3300"/>
              </a:spcAft>
              <a:defRPr/>
            </a:pPr>
            <a:r>
              <a:rPr lang="en-IN" sz="1600" b="1" dirty="0">
                <a:solidFill>
                  <a:srgbClr val="00B050"/>
                </a:solidFill>
                <a:latin typeface="+mn-lt"/>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latin typeface="+mn-lt"/>
              <a:ea typeface="Calibri" panose="020F0502020204030204" pitchFamily="34" charset="0"/>
              <a:cs typeface="Times New Roman" panose="02020603050405020304" pitchFamily="18" charset="0"/>
            </a:endParaRPr>
          </a:p>
        </p:txBody>
      </p:sp>
      <p:sp>
        <p:nvSpPr>
          <p:cNvPr id="9" name="TextBox 8"/>
          <p:cNvSpPr txBox="1"/>
          <p:nvPr/>
        </p:nvSpPr>
        <p:spPr>
          <a:xfrm>
            <a:off x="603250"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Clear Learning Objectives</a:t>
            </a:r>
          </a:p>
          <a:p>
            <a:pPr>
              <a:buClr>
                <a:srgbClr val="00B050"/>
              </a:buClr>
              <a:defRPr/>
            </a:pPr>
            <a:r>
              <a:rPr lang="en-US" sz="1400" dirty="0">
                <a:latin typeface="+mn-lt"/>
              </a:rPr>
              <a:t>Focused approach to skill development and     knowledge sharing</a:t>
            </a:r>
          </a:p>
          <a:p>
            <a:pPr marL="285750" indent="-285750">
              <a:buClr>
                <a:srgbClr val="00B050"/>
              </a:buClr>
              <a:buFont typeface="Webdings" panose="05030102010509060703" pitchFamily="18" charset="2"/>
              <a:buChar char=""/>
              <a:defRPr/>
            </a:pPr>
            <a:r>
              <a:rPr lang="en-US" sz="1400" dirty="0">
                <a:solidFill>
                  <a:srgbClr val="00B050"/>
                </a:solidFill>
                <a:latin typeface="+mn-lt"/>
              </a:rPr>
              <a:t>Progressive Evaluation</a:t>
            </a:r>
          </a:p>
          <a:p>
            <a:pPr>
              <a:buClr>
                <a:srgbClr val="00B050"/>
              </a:buClr>
              <a:defRPr/>
            </a:pPr>
            <a:r>
              <a:rPr lang="en-US" sz="1400" dirty="0">
                <a:latin typeface="+mn-lt"/>
              </a:rPr>
              <a:t>Gauging improvement on every step and keeping audience connected.</a:t>
            </a:r>
          </a:p>
          <a:p>
            <a:pPr marL="285750" indent="-285750">
              <a:buClr>
                <a:srgbClr val="00B050"/>
              </a:buClr>
              <a:buFont typeface="Webdings" panose="05030102010509060703" pitchFamily="18" charset="2"/>
              <a:buChar char=""/>
              <a:defRPr/>
            </a:pPr>
            <a:r>
              <a:rPr lang="en-US" sz="1400" dirty="0">
                <a:solidFill>
                  <a:srgbClr val="00B050"/>
                </a:solidFill>
                <a:latin typeface="+mn-lt"/>
              </a:rPr>
              <a:t>After-training follow-ups</a:t>
            </a:r>
          </a:p>
          <a:p>
            <a:pPr>
              <a:buClr>
                <a:srgbClr val="00B050"/>
              </a:buClr>
              <a:defRPr/>
            </a:pPr>
            <a:r>
              <a:rPr lang="en-US" sz="1400" dirty="0">
                <a:latin typeface="+mn-lt"/>
              </a:rPr>
              <a:t>We systematically track differential progress of recipients after the training.</a:t>
            </a:r>
          </a:p>
        </p:txBody>
      </p:sp>
      <p:sp>
        <p:nvSpPr>
          <p:cNvPr id="13" name="TextBox 12"/>
          <p:cNvSpPr txBox="1"/>
          <p:nvPr/>
        </p:nvSpPr>
        <p:spPr>
          <a:xfrm>
            <a:off x="4645025"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Audience Specific Approach</a:t>
            </a:r>
          </a:p>
          <a:p>
            <a:pPr>
              <a:buClr>
                <a:srgbClr val="00B050"/>
              </a:buClr>
              <a:defRPr/>
            </a:pPr>
            <a:r>
              <a:rPr lang="en-US" sz="1400" dirty="0">
                <a:latin typeface="+mn-lt"/>
              </a:rPr>
              <a:t>Programs are fine-tuned to the ability and interests of the recipients.</a:t>
            </a:r>
          </a:p>
          <a:p>
            <a:pPr marL="285750" indent="-285750">
              <a:buClr>
                <a:srgbClr val="00B050"/>
              </a:buClr>
              <a:buFont typeface="Webdings" panose="05030102010509060703" pitchFamily="18" charset="2"/>
              <a:buChar char=""/>
              <a:defRPr/>
            </a:pPr>
            <a:r>
              <a:rPr lang="en-US" sz="1400" dirty="0">
                <a:solidFill>
                  <a:srgbClr val="00B050"/>
                </a:solidFill>
                <a:latin typeface="+mn-lt"/>
              </a:rPr>
              <a:t>Multiple Awe-moments</a:t>
            </a:r>
          </a:p>
          <a:p>
            <a:pPr>
              <a:buClr>
                <a:srgbClr val="00B050"/>
              </a:buClr>
              <a:defRPr/>
            </a:pPr>
            <a:r>
              <a:rPr lang="en-US" sz="1400" dirty="0">
                <a:latin typeface="+mn-lt"/>
              </a:rPr>
              <a:t>Awe-moments are refreshing and increase receptivity many-fold.</a:t>
            </a:r>
          </a:p>
          <a:p>
            <a:pPr marL="285750" indent="-285750">
              <a:buClr>
                <a:srgbClr val="00B050"/>
              </a:buClr>
              <a:buFont typeface="Webdings" panose="05030102010509060703" pitchFamily="18" charset="2"/>
              <a:buChar char=""/>
              <a:defRPr/>
            </a:pPr>
            <a:r>
              <a:rPr lang="en-US" sz="1400" dirty="0">
                <a:solidFill>
                  <a:srgbClr val="00B050"/>
                </a:solidFill>
                <a:latin typeface="+mn-lt"/>
              </a:rPr>
              <a:t>Seasoned Trainers</a:t>
            </a:r>
          </a:p>
          <a:p>
            <a:pPr>
              <a:buClr>
                <a:srgbClr val="00B050"/>
              </a:buClr>
              <a:defRPr/>
            </a:pPr>
            <a:r>
              <a:rPr lang="en-US" sz="1400" dirty="0">
                <a:latin typeface="+mn-lt"/>
              </a:rPr>
              <a:t>PMG trainers are subject matter experts with substantial work experience.</a:t>
            </a:r>
          </a:p>
        </p:txBody>
      </p:sp>
    </p:spTree>
    <p:extLst>
      <p:ext uri="{BB962C8B-B14F-4D97-AF65-F5344CB8AC3E}">
        <p14:creationId xmlns:p14="http://schemas.microsoft.com/office/powerpoint/2010/main" val="4029720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30B1E-53B0-4646-8E61-6A0330F71A0A}"/>
              </a:ext>
            </a:extLst>
          </p:cNvPr>
          <p:cNvPicPr>
            <a:picLocks noChangeAspect="1"/>
          </p:cNvPicPr>
          <p:nvPr/>
        </p:nvPicPr>
        <p:blipFill rotWithShape="1">
          <a:blip r:embed="rId3"/>
          <a:srcRect b="58920"/>
          <a:stretch/>
        </p:blipFill>
        <p:spPr>
          <a:xfrm>
            <a:off x="1406768" y="928148"/>
            <a:ext cx="6330462" cy="3534393"/>
          </a:xfrm>
          <a:prstGeom prst="rect">
            <a:avLst/>
          </a:prstGeom>
        </p:spPr>
      </p:pic>
      <p:pic>
        <p:nvPicPr>
          <p:cNvPr id="4" name="Picture 3">
            <a:extLst>
              <a:ext uri="{FF2B5EF4-FFF2-40B4-BE49-F238E27FC236}">
                <a16:creationId xmlns:a16="http://schemas.microsoft.com/office/drawing/2014/main" id="{5798C835-DF88-40D4-9590-F27BD73B6781}"/>
              </a:ext>
            </a:extLst>
          </p:cNvPr>
          <p:cNvPicPr>
            <a:picLocks noChangeAspect="1"/>
          </p:cNvPicPr>
          <p:nvPr/>
        </p:nvPicPr>
        <p:blipFill rotWithShape="1">
          <a:blip r:embed="rId3"/>
          <a:srcRect t="48943" r="4993" b="27857"/>
          <a:stretch/>
        </p:blipFill>
        <p:spPr>
          <a:xfrm>
            <a:off x="140676" y="4953158"/>
            <a:ext cx="4431323" cy="1429380"/>
          </a:xfrm>
          <a:prstGeom prst="rect">
            <a:avLst/>
          </a:prstGeom>
        </p:spPr>
      </p:pic>
      <p:pic>
        <p:nvPicPr>
          <p:cNvPr id="5" name="Picture 4">
            <a:extLst>
              <a:ext uri="{FF2B5EF4-FFF2-40B4-BE49-F238E27FC236}">
                <a16:creationId xmlns:a16="http://schemas.microsoft.com/office/drawing/2014/main" id="{E576D916-2B9B-4D55-A6C5-D5E4D3EF4F6D}"/>
              </a:ext>
            </a:extLst>
          </p:cNvPr>
          <p:cNvPicPr>
            <a:picLocks noChangeAspect="1"/>
          </p:cNvPicPr>
          <p:nvPr/>
        </p:nvPicPr>
        <p:blipFill rotWithShape="1">
          <a:blip r:embed="rId3"/>
          <a:srcRect t="73145" b="4308"/>
          <a:stretch/>
        </p:blipFill>
        <p:spPr>
          <a:xfrm>
            <a:off x="4571999" y="4953158"/>
            <a:ext cx="4431323" cy="1429380"/>
          </a:xfrm>
          <a:prstGeom prst="rect">
            <a:avLst/>
          </a:prstGeom>
        </p:spPr>
      </p:pic>
      <p:sp>
        <p:nvSpPr>
          <p:cNvPr id="2" name="Rectangle 1">
            <a:extLst>
              <a:ext uri="{FF2B5EF4-FFF2-40B4-BE49-F238E27FC236}">
                <a16:creationId xmlns:a16="http://schemas.microsoft.com/office/drawing/2014/main" id="{A5C249ED-D29B-4DCC-8AF3-E2460BF5C784}"/>
              </a:ext>
            </a:extLst>
          </p:cNvPr>
          <p:cNvSpPr/>
          <p:nvPr/>
        </p:nvSpPr>
        <p:spPr>
          <a:xfrm>
            <a:off x="3706217" y="4573637"/>
            <a:ext cx="1731567" cy="373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15" dirty="0">
                <a:solidFill>
                  <a:srgbClr val="00B050"/>
                </a:solidFill>
              </a:rPr>
              <a:t>Our Clients</a:t>
            </a:r>
          </a:p>
        </p:txBody>
      </p:sp>
    </p:spTree>
    <p:extLst>
      <p:ext uri="{BB962C8B-B14F-4D97-AF65-F5344CB8AC3E}">
        <p14:creationId xmlns:p14="http://schemas.microsoft.com/office/powerpoint/2010/main" val="1266030354"/>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685800"/>
            <a:ext cx="7010400" cy="585788"/>
          </a:xfrm>
        </p:spPr>
        <p:txBody>
          <a:bodyPr>
            <a:normAutofit/>
          </a:bodyPr>
          <a:lstStyle/>
          <a:p>
            <a:pPr eaLnBrk="1" hangingPunct="1"/>
            <a:r>
              <a:rPr lang="en-IN" altLang="en-US" sz="3200" noProof="1">
                <a:latin typeface="+mn-lt"/>
              </a:rPr>
              <a:t>AGENDA</a:t>
            </a:r>
          </a:p>
        </p:txBody>
      </p:sp>
      <p:sp>
        <p:nvSpPr>
          <p:cNvPr id="12294" name="Rectangle 59"/>
          <p:cNvSpPr>
            <a:spLocks noChangeArrowheads="1"/>
          </p:cNvSpPr>
          <p:nvPr/>
        </p:nvSpPr>
        <p:spPr bwMode="gray">
          <a:xfrm>
            <a:off x="323850" y="2184400"/>
            <a:ext cx="482600" cy="484188"/>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a:t>2</a:t>
            </a:r>
            <a:endParaRPr lang="en-IN" altLang="en-US" sz="2800" b="1" noProof="1"/>
          </a:p>
        </p:txBody>
      </p:sp>
      <p:sp>
        <p:nvSpPr>
          <p:cNvPr id="12295" name="Rectangle 60"/>
          <p:cNvSpPr>
            <a:spLocks noChangeArrowheads="1"/>
          </p:cNvSpPr>
          <p:nvPr/>
        </p:nvSpPr>
        <p:spPr bwMode="gray">
          <a:xfrm>
            <a:off x="950913" y="2184400"/>
            <a:ext cx="7869237" cy="4841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a:t>Procedure</a:t>
            </a:r>
            <a:endParaRPr lang="en-IN" altLang="en-US" sz="2000" noProof="1"/>
          </a:p>
        </p:txBody>
      </p:sp>
      <p:sp>
        <p:nvSpPr>
          <p:cNvPr id="12296" name="Rectangle 61"/>
          <p:cNvSpPr>
            <a:spLocks noChangeArrowheads="1"/>
          </p:cNvSpPr>
          <p:nvPr/>
        </p:nvSpPr>
        <p:spPr bwMode="gray">
          <a:xfrm>
            <a:off x="323850" y="2809875"/>
            <a:ext cx="482600" cy="484188"/>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3</a:t>
            </a:r>
          </a:p>
        </p:txBody>
      </p:sp>
      <p:sp>
        <p:nvSpPr>
          <p:cNvPr id="12297" name="Rectangle 62"/>
          <p:cNvSpPr>
            <a:spLocks noChangeArrowheads="1"/>
          </p:cNvSpPr>
          <p:nvPr/>
        </p:nvSpPr>
        <p:spPr bwMode="gray">
          <a:xfrm>
            <a:off x="950913" y="2809875"/>
            <a:ext cx="7869237" cy="4841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a:t>Hazard</a:t>
            </a:r>
            <a:endParaRPr lang="en-IN" altLang="en-US" sz="2000" noProof="1"/>
          </a:p>
        </p:txBody>
      </p:sp>
      <p:sp>
        <p:nvSpPr>
          <p:cNvPr id="12298" name="Rectangle 63"/>
          <p:cNvSpPr>
            <a:spLocks noChangeArrowheads="1"/>
          </p:cNvSpPr>
          <p:nvPr/>
        </p:nvSpPr>
        <p:spPr bwMode="gray">
          <a:xfrm>
            <a:off x="323850" y="3436938"/>
            <a:ext cx="482600" cy="484187"/>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4</a:t>
            </a:r>
          </a:p>
        </p:txBody>
      </p:sp>
      <p:sp>
        <p:nvSpPr>
          <p:cNvPr id="12299" name="Rectangle 64"/>
          <p:cNvSpPr>
            <a:spLocks noChangeArrowheads="1"/>
          </p:cNvSpPr>
          <p:nvPr/>
        </p:nvSpPr>
        <p:spPr bwMode="gray">
          <a:xfrm>
            <a:off x="950913" y="3436938"/>
            <a:ext cx="7869237" cy="484187"/>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a:cs typeface="Arial" panose="020B0604020202020204" pitchFamily="34" charset="0"/>
              </a:rPr>
              <a:t>Reporting of accidents/incidents</a:t>
            </a:r>
            <a:endParaRPr lang="en-IN" altLang="en-US" sz="2000" noProof="1"/>
          </a:p>
        </p:txBody>
      </p:sp>
      <p:sp>
        <p:nvSpPr>
          <p:cNvPr id="25" name="Rectangle 59"/>
          <p:cNvSpPr>
            <a:spLocks noChangeArrowheads="1"/>
          </p:cNvSpPr>
          <p:nvPr/>
        </p:nvSpPr>
        <p:spPr bwMode="gray">
          <a:xfrm>
            <a:off x="323850" y="1524000"/>
            <a:ext cx="482600" cy="484188"/>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a:t>1</a:t>
            </a:r>
            <a:endParaRPr lang="en-IN" altLang="en-US" sz="2800" b="1" noProof="1"/>
          </a:p>
        </p:txBody>
      </p:sp>
      <p:sp>
        <p:nvSpPr>
          <p:cNvPr id="26" name="Rectangle 60"/>
          <p:cNvSpPr>
            <a:spLocks noChangeArrowheads="1"/>
          </p:cNvSpPr>
          <p:nvPr/>
        </p:nvSpPr>
        <p:spPr bwMode="gray">
          <a:xfrm>
            <a:off x="950914" y="1524000"/>
            <a:ext cx="7869236" cy="4841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sz="2000" dirty="0"/>
              <a:t>Policy </a:t>
            </a:r>
            <a:endParaRPr lang="en-IN" altLang="en-US" sz="2000" noProof="1"/>
          </a:p>
        </p:txBody>
      </p:sp>
    </p:spTree>
    <p:extLst>
      <p:ext uri="{BB962C8B-B14F-4D97-AF65-F5344CB8AC3E}">
        <p14:creationId xmlns:p14="http://schemas.microsoft.com/office/powerpoint/2010/main" val="15275822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dirty="0">
              <a:solidFill>
                <a:schemeClr val="bg1"/>
              </a:solidFill>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anose="05040102010807070707" pitchFamily="18" charset="2"/>
              <a:buChar char="p"/>
            </a:pPr>
            <a:r>
              <a:rPr lang="en-US" dirty="0">
                <a:cs typeface="Arial" panose="020B0604020202020204" pitchFamily="34" charset="0"/>
              </a:rPr>
              <a:t>The hazard reporting system is a worker-oriented process.  Workers are in the best position to identify the hazards in the workplace because they are the ones who perform the work.  Workers act as a second set of eyes for supervisors.  </a:t>
            </a:r>
          </a:p>
          <a:p>
            <a:pPr algn="just">
              <a:lnSpc>
                <a:spcPct val="150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IN" dirty="0">
              <a:cs typeface="Arial" panose="020B0604020202020204" pitchFamily="34" charset="0"/>
            </a:endParaRPr>
          </a:p>
          <a:p>
            <a:pPr algn="just">
              <a:lnSpc>
                <a:spcPct val="95000"/>
              </a:lnSpc>
              <a:spcAft>
                <a:spcPct val="40000"/>
              </a:spcAft>
              <a:buClr>
                <a:schemeClr val="accent1"/>
              </a:buClr>
            </a:pP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POLICY </a:t>
            </a:r>
            <a:endParaRPr lang="en-IN" altLang="en-US" sz="3200" noProof="1">
              <a:latin typeface="+mn-lt"/>
            </a:endParaRPr>
          </a:p>
        </p:txBody>
      </p:sp>
      <p:pic>
        <p:nvPicPr>
          <p:cNvPr id="2" name="Picture 2" descr="Image result for HAZARD REPOR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3737" y="2724149"/>
            <a:ext cx="2676525"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14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50000"/>
              </a:lnSpc>
            </a:pPr>
            <a:r>
              <a:rPr lang="en-US" sz="2000" b="1">
                <a:cs typeface="Arial" panose="020B0604020202020204" pitchFamily="34" charset="0"/>
              </a:rPr>
              <a:t>Worker Responsibilities</a:t>
            </a:r>
            <a:endParaRPr lang="en-US" sz="2000" dirty="0">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lnSpc>
                <a:spcPct val="150000"/>
              </a:lnSpc>
              <a:buSzPct val="105000"/>
              <a:buFont typeface="Wingdings 3" panose="05040102010807070707" pitchFamily="18" charset="2"/>
              <a:buChar char="p"/>
            </a:pPr>
            <a:r>
              <a:rPr lang="en-US" dirty="0">
                <a:cs typeface="Arial" panose="020B0604020202020204" pitchFamily="34" charset="0"/>
              </a:rPr>
              <a:t>Report any perceived hazard verbally to the site supervisor.</a:t>
            </a:r>
          </a:p>
          <a:p>
            <a:pPr marL="285750" indent="-285750">
              <a:lnSpc>
                <a:spcPct val="150000"/>
              </a:lnSpc>
              <a:buSzPct val="105000"/>
              <a:buFont typeface="Wingdings 3" panose="05040102010807070707" pitchFamily="18" charset="2"/>
              <a:buChar char="p"/>
            </a:pPr>
            <a:r>
              <a:rPr lang="en-US" dirty="0">
                <a:cs typeface="Arial" panose="020B0604020202020204" pitchFamily="34" charset="0"/>
              </a:rPr>
              <a:t>Provide recommendations to the supervisor on how to eliminate or control the hazard.</a:t>
            </a:r>
          </a:p>
          <a:p>
            <a:pPr marL="285750" lvl="0" indent="-285750">
              <a:lnSpc>
                <a:spcPct val="150000"/>
              </a:lnSpc>
              <a:buSzPct val="105000"/>
              <a:buFont typeface="Wingdings 3" panose="05040102010807070707" pitchFamily="18" charset="2"/>
              <a:buChar char="p"/>
            </a:pPr>
            <a:r>
              <a:rPr lang="en-US" dirty="0">
                <a:cs typeface="Arial" panose="020B0604020202020204" pitchFamily="34" charset="0"/>
              </a:rPr>
              <a:t>If the supervisor does not respond to your concern you are to inform management.</a:t>
            </a:r>
          </a:p>
          <a:p>
            <a:pPr marL="285750" indent="-285750" algn="just">
              <a:lnSpc>
                <a:spcPct val="150000"/>
              </a:lnSpc>
              <a:spcAft>
                <a:spcPct val="40000"/>
              </a:spcAft>
              <a:buClr>
                <a:schemeClr val="accent1"/>
              </a:buClr>
              <a:buSzPct val="105000"/>
              <a:buFont typeface="Wingdings 3" panose="05040102010807070707" pitchFamily="18" charset="2"/>
              <a:buChar char="p"/>
            </a:pPr>
            <a:endParaRPr lang="en-IN" dirty="0">
              <a:cs typeface="Arial" panose="020B0604020202020204" pitchFamily="34" charset="0"/>
            </a:endParaRPr>
          </a:p>
          <a:p>
            <a:pPr marL="285750" indent="-285750" algn="just">
              <a:lnSpc>
                <a:spcPct val="150000"/>
              </a:lnSpc>
              <a:spcAft>
                <a:spcPct val="40000"/>
              </a:spcAft>
              <a:buClr>
                <a:schemeClr val="accent1"/>
              </a:buClr>
              <a:buSzPct val="105000"/>
              <a:buFont typeface="Wingdings 3" panose="05040102010807070707" pitchFamily="18" charset="2"/>
              <a:buChar char="p"/>
            </a:pPr>
            <a:endParaRPr lang="en-IN" dirty="0">
              <a:cs typeface="Arial" panose="020B0604020202020204" pitchFamily="34" charset="0"/>
            </a:endParaRPr>
          </a:p>
          <a:p>
            <a:pPr marL="285750" indent="-285750" algn="just">
              <a:lnSpc>
                <a:spcPct val="150000"/>
              </a:lnSpc>
              <a:spcAft>
                <a:spcPct val="40000"/>
              </a:spcAft>
              <a:buClr>
                <a:schemeClr val="accent1"/>
              </a:buClr>
              <a:buSzPct val="105000"/>
              <a:buFont typeface="Wingdings 3" panose="05040102010807070707" pitchFamily="18" charset="2"/>
              <a:buChar char="p"/>
            </a:pPr>
            <a:endParaRPr lang="en-IN" dirty="0">
              <a:cs typeface="Arial" panose="020B0604020202020204" pitchFamily="34" charset="0"/>
            </a:endParaRPr>
          </a:p>
          <a:p>
            <a:pPr marL="285750" indent="-285750" algn="just">
              <a:lnSpc>
                <a:spcPct val="95000"/>
              </a:lnSpc>
              <a:spcAft>
                <a:spcPct val="40000"/>
              </a:spcAft>
              <a:buClr>
                <a:schemeClr val="accent1"/>
              </a:buClr>
              <a:buSzPct val="105000"/>
              <a:buFont typeface="Wingdings 3" panose="05040102010807070707" pitchFamily="18" charset="2"/>
              <a:buChar char="p"/>
            </a:pPr>
            <a:endParaRPr lang="en-IN" dirty="0">
              <a:cs typeface="Arial" panose="020B0604020202020204" pitchFamily="34" charset="0"/>
            </a:endParaRPr>
          </a:p>
          <a:p>
            <a:pPr marL="285750" indent="-285750" algn="just">
              <a:lnSpc>
                <a:spcPct val="95000"/>
              </a:lnSpc>
              <a:spcAft>
                <a:spcPct val="40000"/>
              </a:spcAft>
              <a:buClr>
                <a:schemeClr val="accent1"/>
              </a:buClr>
              <a:buSzPct val="105000"/>
              <a:buFont typeface="Wingdings 3" panose="05040102010807070707" pitchFamily="18" charset="2"/>
              <a:buChar char="p"/>
            </a:pPr>
            <a:endParaRPr lang="en-IN" dirty="0">
              <a:cs typeface="Arial" panose="020B0604020202020204" pitchFamily="34" charset="0"/>
            </a:endParaRPr>
          </a:p>
          <a:p>
            <a:pPr marL="285750" indent="-285750" algn="just">
              <a:lnSpc>
                <a:spcPct val="95000"/>
              </a:lnSpc>
              <a:spcAft>
                <a:spcPct val="40000"/>
              </a:spcAft>
              <a:buClr>
                <a:schemeClr val="accent1"/>
              </a:buClr>
              <a:buSzPct val="105000"/>
              <a:buFont typeface="Wingdings 3" panose="05040102010807070707" pitchFamily="18" charset="2"/>
              <a:buChar char="p"/>
            </a:pPr>
            <a:endParaRPr lang="en-IN" dirty="0">
              <a:cs typeface="Arial" panose="020B0604020202020204" pitchFamily="34" charset="0"/>
            </a:endParaRPr>
          </a:p>
          <a:p>
            <a:pPr marL="285750" indent="-285750" algn="just">
              <a:lnSpc>
                <a:spcPct val="95000"/>
              </a:lnSpc>
              <a:spcAft>
                <a:spcPct val="40000"/>
              </a:spcAft>
              <a:buClr>
                <a:schemeClr val="accent1"/>
              </a:buClr>
              <a:buSzPct val="105000"/>
              <a:buFont typeface="Wingdings 3" panose="05040102010807070707" pitchFamily="18" charset="2"/>
              <a:buChar char="p"/>
            </a:pP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PROCEDURE</a:t>
            </a:r>
            <a:endParaRPr lang="en-IN" altLang="en-US" sz="3200" noProof="1">
              <a:latin typeface="+mn-lt"/>
            </a:endParaRPr>
          </a:p>
        </p:txBody>
      </p:sp>
      <p:pic>
        <p:nvPicPr>
          <p:cNvPr id="3074" name="Picture 2" descr="Image result for Worker Responsibilit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638550"/>
            <a:ext cx="329565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0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cs typeface="Arial" panose="020B0604020202020204" pitchFamily="34" charset="0"/>
              </a:rPr>
              <a:t>Supervisor Responsibilities</a:t>
            </a:r>
            <a:endParaRPr lang="en-US" sz="2000" dirty="0">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anose="05040102010807070707" pitchFamily="18" charset="2"/>
              <a:buChar char="p"/>
            </a:pPr>
            <a:r>
              <a:rPr lang="en-US" dirty="0">
                <a:cs typeface="Arial" panose="020B0604020202020204" pitchFamily="34" charset="0"/>
              </a:rPr>
              <a:t>Discuss the hazard and controls with the worker and complete the Hazard Identification Form. </a:t>
            </a:r>
          </a:p>
          <a:p>
            <a:pPr marL="285750" lvl="0" indent="-285750">
              <a:buSzPct val="105000"/>
              <a:buFont typeface="Wingdings 3" panose="05040102010807070707" pitchFamily="18" charset="2"/>
              <a:buChar char="p"/>
            </a:pPr>
            <a:r>
              <a:rPr lang="en-US" dirty="0">
                <a:cs typeface="Arial" panose="020B0604020202020204" pitchFamily="34" charset="0"/>
              </a:rPr>
              <a:t>Respond to the worker’s concern by the next shift.  </a:t>
            </a:r>
          </a:p>
          <a:p>
            <a:pPr marL="285750" lvl="0" indent="-285750">
              <a:buSzPct val="105000"/>
              <a:buFont typeface="Wingdings 3" panose="05040102010807070707" pitchFamily="18" charset="2"/>
              <a:buChar char="p"/>
            </a:pPr>
            <a:r>
              <a:rPr lang="en-US" dirty="0">
                <a:cs typeface="Arial" panose="020B0604020202020204" pitchFamily="34" charset="0"/>
              </a:rPr>
              <a:t>Ensure that the form details the action or non-action which will be taken. </a:t>
            </a:r>
          </a:p>
          <a:p>
            <a:pPr marL="285750" lvl="0" indent="-285750">
              <a:buSzPct val="105000"/>
              <a:buFont typeface="Wingdings 3" panose="05040102010807070707" pitchFamily="18" charset="2"/>
              <a:buChar char="p"/>
            </a:pPr>
            <a:r>
              <a:rPr lang="en-US" dirty="0">
                <a:cs typeface="Arial" panose="020B0604020202020204" pitchFamily="34" charset="0"/>
              </a:rPr>
              <a:t>Provide a copy of the completed Hazard Identification Form to middle management.</a:t>
            </a:r>
            <a:endParaRPr lang="en-IN" dirty="0">
              <a:cs typeface="Arial" panose="020B0604020202020204" pitchFamily="34" charset="0"/>
            </a:endParaRPr>
          </a:p>
          <a:p>
            <a:pPr marL="285750" indent="-285750" algn="just">
              <a:spcAft>
                <a:spcPct val="40000"/>
              </a:spcAft>
              <a:buClr>
                <a:schemeClr val="accent1"/>
              </a:buClr>
              <a:buSzPct val="105000"/>
              <a:buFont typeface="Wingdings 3" panose="05040102010807070707" pitchFamily="18" charset="2"/>
              <a:buChar char="p"/>
            </a:pPr>
            <a:endParaRPr lang="en-IN" dirty="0">
              <a:cs typeface="Arial" panose="020B0604020202020204" pitchFamily="34" charset="0"/>
            </a:endParaRPr>
          </a:p>
          <a:p>
            <a:pPr marL="285750" indent="-285750" algn="just">
              <a:spcAft>
                <a:spcPct val="40000"/>
              </a:spcAft>
              <a:buClr>
                <a:schemeClr val="accent1"/>
              </a:buClr>
              <a:buSzPct val="105000"/>
              <a:buFont typeface="Wingdings 3" panose="05040102010807070707" pitchFamily="18" charset="2"/>
              <a:buChar char="p"/>
            </a:pP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PROCEDURE</a:t>
            </a:r>
            <a:endParaRPr lang="en-IN" altLang="en-US" sz="3200" noProof="1">
              <a:latin typeface="+mn-lt"/>
            </a:endParaRPr>
          </a:p>
        </p:txBody>
      </p:sp>
      <p:pic>
        <p:nvPicPr>
          <p:cNvPr id="6" name="Picture 5"/>
          <p:cNvPicPr>
            <a:picLocks noChangeAspect="1"/>
          </p:cNvPicPr>
          <p:nvPr/>
        </p:nvPicPr>
        <p:blipFill rotWithShape="1">
          <a:blip r:embed="rId2" cstate="print"/>
          <a:srcRect t="17567" r="10810" b="20946"/>
          <a:stretch/>
        </p:blipFill>
        <p:spPr>
          <a:xfrm>
            <a:off x="6248400" y="4038600"/>
            <a:ext cx="2514600" cy="2133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3084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cs typeface="Arial" panose="020B0604020202020204" pitchFamily="34" charset="0"/>
              </a:rPr>
              <a:t>Middle Management Responsibilities</a:t>
            </a:r>
            <a:endParaRPr lang="en-US" sz="2000" dirty="0">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anose="05040102010807070707" pitchFamily="18" charset="2"/>
              <a:buChar char="p"/>
            </a:pPr>
            <a:r>
              <a:rPr lang="en-US" dirty="0">
                <a:cs typeface="Arial" panose="020B0604020202020204" pitchFamily="34" charset="0"/>
              </a:rPr>
              <a:t>Ensure action is taken to address the hazard identified.  </a:t>
            </a:r>
          </a:p>
          <a:p>
            <a:pPr marL="285750" indent="-285750">
              <a:buSzPct val="105000"/>
              <a:buFont typeface="Wingdings 3" panose="05040102010807070707" pitchFamily="18" charset="2"/>
              <a:buChar char="p"/>
            </a:pPr>
            <a:r>
              <a:rPr lang="en-US" dirty="0">
                <a:cs typeface="Arial" panose="020B0604020202020204" pitchFamily="34" charset="0"/>
              </a:rPr>
              <a:t>Initialize and date the Hazard Identification Form.</a:t>
            </a:r>
          </a:p>
          <a:p>
            <a:pPr>
              <a:buSzPct val="105000"/>
            </a:pPr>
            <a:endParaRPr lang="en-US" dirty="0">
              <a:cs typeface="Arial" panose="020B0604020202020204" pitchFamily="34" charset="0"/>
            </a:endParaRPr>
          </a:p>
          <a:p>
            <a:pPr marL="285750" indent="-285750" algn="just">
              <a:spcAft>
                <a:spcPct val="40000"/>
              </a:spcAft>
              <a:buClr>
                <a:schemeClr val="accent1"/>
              </a:buClr>
              <a:buSzPct val="105000"/>
              <a:buFont typeface="Wingdings 3" panose="05040102010807070707" pitchFamily="18" charset="2"/>
              <a:buChar char="p"/>
            </a:pPr>
            <a:endParaRPr lang="en-IN" dirty="0">
              <a:cs typeface="Arial" panose="020B0604020202020204" pitchFamily="34" charset="0"/>
            </a:endParaRPr>
          </a:p>
          <a:p>
            <a:pPr algn="just">
              <a:spcAft>
                <a:spcPct val="40000"/>
              </a:spcAft>
              <a:buClr>
                <a:schemeClr val="accent1"/>
              </a:buClr>
              <a:buSzPct val="105000"/>
            </a:pPr>
            <a:r>
              <a:rPr lang="en-IN" dirty="0">
                <a:cs typeface="Arial" panose="020B0604020202020204" pitchFamily="34" charset="0"/>
              </a:rPr>
              <a:t> </a:t>
            </a:r>
          </a:p>
          <a:p>
            <a:pPr marL="285750" indent="-285750" algn="just">
              <a:spcAft>
                <a:spcPct val="40000"/>
              </a:spcAft>
              <a:buClr>
                <a:schemeClr val="accent1"/>
              </a:buClr>
              <a:buSzPct val="105000"/>
              <a:buFont typeface="Wingdings 3" panose="05040102010807070707" pitchFamily="18" charset="2"/>
              <a:buChar char="p"/>
            </a:pPr>
            <a:endParaRPr lang="en-IN" dirty="0">
              <a:cs typeface="Arial" panose="020B0604020202020204" pitchFamily="34" charset="0"/>
            </a:endParaRPr>
          </a:p>
          <a:p>
            <a:pPr marL="285750" indent="-285750" algn="just">
              <a:spcAft>
                <a:spcPct val="40000"/>
              </a:spcAft>
              <a:buClr>
                <a:schemeClr val="accent1"/>
              </a:buClr>
              <a:buSzPct val="105000"/>
              <a:buFont typeface="Wingdings 3" panose="05040102010807070707" pitchFamily="18" charset="2"/>
              <a:buChar char="p"/>
            </a:pPr>
            <a:endParaRPr lang="en-IN" dirty="0">
              <a:cs typeface="Arial" panose="020B0604020202020204" pitchFamily="34" charset="0"/>
            </a:endParaRPr>
          </a:p>
          <a:p>
            <a:pPr marL="285750" indent="-285750" algn="just">
              <a:spcAft>
                <a:spcPct val="40000"/>
              </a:spcAft>
              <a:buClr>
                <a:schemeClr val="accent1"/>
              </a:buClr>
              <a:buSzPct val="105000"/>
              <a:buFont typeface="Wingdings 3" panose="05040102010807070707" pitchFamily="18" charset="2"/>
              <a:buChar char="p"/>
            </a:pPr>
            <a:endParaRPr lang="en-IN" dirty="0">
              <a:cs typeface="Arial" panose="020B0604020202020204" pitchFamily="34" charset="0"/>
            </a:endParaRPr>
          </a:p>
          <a:p>
            <a:pPr marL="285750" indent="-285750" algn="just">
              <a:spcAft>
                <a:spcPct val="40000"/>
              </a:spcAft>
              <a:buClr>
                <a:schemeClr val="accent1"/>
              </a:buClr>
              <a:buSzPct val="105000"/>
              <a:buFont typeface="Wingdings 3" panose="05040102010807070707" pitchFamily="18" charset="2"/>
              <a:buChar char="p"/>
            </a:pP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PROCEDURE</a:t>
            </a:r>
            <a:endParaRPr lang="en-IN" altLang="en-US" sz="3200" noProof="1">
              <a:latin typeface="+mn-lt"/>
            </a:endParaRPr>
          </a:p>
        </p:txBody>
      </p:sp>
      <p:pic>
        <p:nvPicPr>
          <p:cNvPr id="9" name="Picture 8"/>
          <p:cNvPicPr>
            <a:picLocks noChangeAspect="1"/>
          </p:cNvPicPr>
          <p:nvPr/>
        </p:nvPicPr>
        <p:blipFill>
          <a:blip r:embed="rId2" cstate="print"/>
          <a:stretch>
            <a:fillRect/>
          </a:stretch>
        </p:blipFill>
        <p:spPr>
          <a:xfrm>
            <a:off x="5715000" y="2590800"/>
            <a:ext cx="3048000" cy="37185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2325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50000"/>
              </a:lnSpc>
            </a:pPr>
            <a:r>
              <a:rPr lang="en-US" sz="2000" b="1" dirty="0">
                <a:cs typeface="Arial" panose="020B0604020202020204" pitchFamily="34" charset="0"/>
              </a:rPr>
              <a:t>Hazard Identification and Reporting Procedure</a:t>
            </a:r>
            <a:endParaRPr lang="en-US" sz="2000" dirty="0">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anose="05040102010807070707" pitchFamily="18" charset="2"/>
              <a:buChar char="p"/>
            </a:pPr>
            <a:r>
              <a:rPr lang="en-IN" dirty="0">
                <a:cs typeface="Arial" panose="020B0604020202020204" pitchFamily="34" charset="0"/>
              </a:rPr>
              <a:t>A hazard is anything that has the potential to harm people. Hazards can include objects in the workplace, such as machinery or dangerous chemicals. Hazards can also be identified as the way things are done. </a:t>
            </a:r>
            <a:endParaRPr lang="en-US" dirty="0">
              <a:cs typeface="Arial" panose="020B0604020202020204" pitchFamily="34" charset="0"/>
            </a:endParaRPr>
          </a:p>
          <a:p>
            <a:pPr marL="285750" indent="-285750">
              <a:buSzPct val="105000"/>
              <a:buFont typeface="Wingdings 3" panose="05040102010807070707" pitchFamily="18" charset="2"/>
              <a:buChar char="p"/>
            </a:pPr>
            <a:r>
              <a:rPr lang="en-US" dirty="0">
                <a:cs typeface="Arial" panose="020B0604020202020204" pitchFamily="34" charset="0"/>
              </a:rPr>
              <a:t>As a learner, visitor or contractor you have a duty to report any hazard or incident in a timely manner. This procedure outlines the methodology and tools that you are to use in the event you note a hazard at any of our sites or whilst on clinical placement. (Note: you may also be required to follow the procedures of any clinical placement Host Facility).</a:t>
            </a:r>
          </a:p>
          <a:p>
            <a:r>
              <a:rPr lang="en-US" dirty="0"/>
              <a:t> </a:t>
            </a:r>
          </a:p>
          <a:p>
            <a:pPr algn="just">
              <a:spcAft>
                <a:spcPct val="40000"/>
              </a:spcAft>
              <a:buClr>
                <a:schemeClr val="accent1"/>
              </a:buClr>
            </a:pPr>
            <a:endParaRPr lang="en-IN" dirty="0">
              <a:cs typeface="Arial" panose="020B0604020202020204" pitchFamily="34" charset="0"/>
            </a:endParaRPr>
          </a:p>
          <a:p>
            <a:pPr algn="just">
              <a:spcAft>
                <a:spcPct val="40000"/>
              </a:spcAft>
              <a:buClr>
                <a:schemeClr val="accent1"/>
              </a:buClr>
            </a:pPr>
            <a:endParaRPr lang="en-IN" dirty="0">
              <a:cs typeface="Arial" panose="020B0604020202020204" pitchFamily="34" charset="0"/>
            </a:endParaRPr>
          </a:p>
          <a:p>
            <a:pPr algn="just">
              <a:spcAft>
                <a:spcPct val="40000"/>
              </a:spcAft>
              <a:buClr>
                <a:schemeClr val="accent1"/>
              </a:buClr>
            </a:pPr>
            <a:endParaRPr lang="en-IN" dirty="0">
              <a:cs typeface="Arial" panose="020B0604020202020204" pitchFamily="34" charset="0"/>
            </a:endParaRPr>
          </a:p>
          <a:p>
            <a:pPr algn="just">
              <a:spcAft>
                <a:spcPct val="40000"/>
              </a:spcAft>
              <a:buClr>
                <a:schemeClr val="accent1"/>
              </a:buClr>
            </a:pPr>
            <a:endParaRPr lang="en-IN" dirty="0">
              <a:cs typeface="Arial" panose="020B0604020202020204" pitchFamily="34" charset="0"/>
            </a:endParaRPr>
          </a:p>
          <a:p>
            <a:pPr algn="just">
              <a:spcAft>
                <a:spcPct val="40000"/>
              </a:spcAft>
              <a:buClr>
                <a:schemeClr val="accent1"/>
              </a:buClr>
            </a:pPr>
            <a:endParaRPr lang="en-IN" dirty="0">
              <a:cs typeface="Arial" panose="020B0604020202020204" pitchFamily="34" charset="0"/>
            </a:endParaRPr>
          </a:p>
          <a:p>
            <a:pPr algn="just">
              <a:spcAft>
                <a:spcPct val="40000"/>
              </a:spcAft>
              <a:buClr>
                <a:schemeClr val="accent1"/>
              </a:buClr>
            </a:pP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PROCEDURE</a:t>
            </a:r>
            <a:endParaRPr lang="en-IN" altLang="en-US" sz="3200" noProof="1">
              <a:latin typeface="+mn-lt"/>
            </a:endParaRPr>
          </a:p>
        </p:txBody>
      </p:sp>
      <p:pic>
        <p:nvPicPr>
          <p:cNvPr id="6" name="Picture 5"/>
          <p:cNvPicPr>
            <a:picLocks noChangeAspect="1"/>
          </p:cNvPicPr>
          <p:nvPr/>
        </p:nvPicPr>
        <p:blipFill>
          <a:blip r:embed="rId2" cstate="print"/>
          <a:stretch>
            <a:fillRect/>
          </a:stretch>
        </p:blipFill>
        <p:spPr>
          <a:xfrm>
            <a:off x="7162800" y="3995304"/>
            <a:ext cx="1612216" cy="2381684"/>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3106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50000"/>
              </a:lnSpc>
            </a:pPr>
            <a:endParaRPr lang="en-US" sz="2000" dirty="0">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anose="05040102010807070707" pitchFamily="18" charset="2"/>
              <a:buChar char="p"/>
            </a:pPr>
            <a:r>
              <a:rPr lang="en-US" dirty="0"/>
              <a:t> </a:t>
            </a:r>
            <a:r>
              <a:rPr lang="en-IN" dirty="0">
                <a:cs typeface="Arial" panose="020B0604020202020204" pitchFamily="34" charset="0"/>
              </a:rPr>
              <a:t>You are required to adhere to the following guidelines: </a:t>
            </a:r>
          </a:p>
          <a:p>
            <a:pPr marL="742950" lvl="1" indent="-285750">
              <a:lnSpc>
                <a:spcPct val="150000"/>
              </a:lnSpc>
              <a:buSzPct val="105000"/>
              <a:buFont typeface="Wingdings 3" panose="05040102010807070707" pitchFamily="18" charset="2"/>
              <a:buChar char=""/>
            </a:pPr>
            <a:r>
              <a:rPr lang="en-IN" dirty="0">
                <a:cs typeface="Arial" panose="020B0604020202020204" pitchFamily="34" charset="0"/>
              </a:rPr>
              <a:t>Upon noting a hazard, if you determine that it is life threatening or injury causing you must take immediate action to safely remove the hazard or minimise the risk to others before any reporting of the hazard is completed. </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IN" dirty="0">
                <a:cs typeface="Arial" panose="020B0604020202020204" pitchFamily="34" charset="0"/>
              </a:rPr>
              <a:t>Upon noting a hazard, access the </a:t>
            </a:r>
            <a:r>
              <a:rPr lang="en-IN" b="1" dirty="0">
                <a:cs typeface="Arial" panose="020B0604020202020204" pitchFamily="34" charset="0"/>
              </a:rPr>
              <a:t>Hazard, Incident and Accident Identification</a:t>
            </a:r>
            <a:r>
              <a:rPr lang="en-US" dirty="0">
                <a:solidFill>
                  <a:srgbClr val="FF0000"/>
                </a:solidFill>
                <a:cs typeface="Arial" panose="020B0604020202020204" pitchFamily="34" charset="0"/>
              </a:rPr>
              <a:t>.</a:t>
            </a:r>
            <a:endParaRPr lang="en-IN" dirty="0">
              <a:cs typeface="Arial" panose="020B0604020202020204" pitchFamily="34" charset="0"/>
            </a:endParaRPr>
          </a:p>
          <a:p>
            <a:pPr algn="just">
              <a:lnSpc>
                <a:spcPct val="150000"/>
              </a:lnSpc>
              <a:spcAft>
                <a:spcPct val="40000"/>
              </a:spcAft>
              <a:buClr>
                <a:schemeClr val="accent1"/>
              </a:buClr>
            </a:pPr>
            <a:endParaRPr lang="en-IN" dirty="0">
              <a:cs typeface="Arial" panose="020B0604020202020204" pitchFamily="34" charset="0"/>
            </a:endParaRPr>
          </a:p>
          <a:p>
            <a:pPr algn="just">
              <a:lnSpc>
                <a:spcPct val="150000"/>
              </a:lnSpc>
              <a:spcAft>
                <a:spcPct val="40000"/>
              </a:spcAft>
              <a:buClr>
                <a:schemeClr val="accent1"/>
              </a:buClr>
            </a:pPr>
            <a:endParaRPr lang="en-IN" dirty="0">
              <a:cs typeface="Arial" panose="020B0604020202020204" pitchFamily="34" charset="0"/>
            </a:endParaRPr>
          </a:p>
          <a:p>
            <a:pPr algn="just">
              <a:lnSpc>
                <a:spcPct val="150000"/>
              </a:lnSpc>
              <a:spcAft>
                <a:spcPct val="40000"/>
              </a:spcAft>
              <a:buClr>
                <a:schemeClr val="accent1"/>
              </a:buClr>
            </a:pP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HAZARD</a:t>
            </a:r>
            <a:endParaRPr lang="en-IN" altLang="en-US" sz="3200" noProof="1">
              <a:latin typeface="+mn-lt"/>
            </a:endParaRPr>
          </a:p>
        </p:txBody>
      </p:sp>
    </p:spTree>
    <p:extLst>
      <p:ext uri="{BB962C8B-B14F-4D97-AF65-F5344CB8AC3E}">
        <p14:creationId xmlns:p14="http://schemas.microsoft.com/office/powerpoint/2010/main" val="35730566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2.xml><?xml version="1.0" encoding="utf-8"?>
<ds:datastoreItem xmlns:ds="http://schemas.openxmlformats.org/officeDocument/2006/customXml" ds:itemID="{6F0180CB-08B1-436B-9799-0C76022FBD6C}">
  <ds:schemaRefs>
    <ds:schemaRef ds:uri="http://purl.org/dc/elements/1.1/"/>
    <ds:schemaRef ds:uri="http://purl.org/dc/dcmitype/"/>
    <ds:schemaRef ds:uri="http://schemas.openxmlformats.org/package/2006/metadata/core-properties"/>
    <ds:schemaRef ds:uri="0f0eb950-47b7-49a7-b2b9-b0c411c9c3b8"/>
    <ds:schemaRef ds:uri="http://schemas.microsoft.com/office/2006/metadata/properties"/>
    <ds:schemaRef ds:uri="B6023AA3-3CEE-413F-91F8-322A2644F388"/>
    <ds:schemaRef ds:uri="http://schemas.microsoft.com/office/2006/documentManagement/types"/>
    <ds:schemaRef ds:uri="http://purl.org/dc/terms/"/>
    <ds:schemaRef ds:uri="http://www.w3.org/XML/1998/namespace"/>
    <ds:schemaRef ds:uri="http://schemas.microsoft.com/office/infopath/2007/PartnerControls"/>
    <ds:schemaRef ds:uri="http://schemas.microsoft.com/sharepoint/v3/fields"/>
    <ds:schemaRef ds:uri="http://schemas.microsoft.com/sharepoint/v3"/>
  </ds:schemaRefs>
</ds:datastoreItem>
</file>

<file path=customXml/itemProps3.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4.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pmg</Template>
  <TotalTime>7374</TotalTime>
  <Words>1540</Words>
  <Application>Microsoft Office PowerPoint</Application>
  <PresentationFormat>On-screen Show (4:3)</PresentationFormat>
  <Paragraphs>142</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Arabic Typesetting</vt:lpstr>
      <vt:lpstr>Arial</vt:lpstr>
      <vt:lpstr>Calibri</vt:lpstr>
      <vt:lpstr>Calibri Light</vt:lpstr>
      <vt:lpstr>Webdings</vt:lpstr>
      <vt:lpstr>Wingdings</vt:lpstr>
      <vt:lpstr>Wingdings 3</vt:lpstr>
      <vt:lpstr>Office Theme</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Gaurav Bansal</dc:creator>
  <cp:lastModifiedBy>Shimmi Sebastian</cp:lastModifiedBy>
  <cp:revision>1373</cp:revision>
  <cp:lastPrinted>2014-11-21T06:58:07Z</cp:lastPrinted>
  <dcterms:created xsi:type="dcterms:W3CDTF">2014-04-07T11:41:40Z</dcterms:created>
  <dcterms:modified xsi:type="dcterms:W3CDTF">2021-02-02T04:18:12Z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