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5"/>
  </p:sldMasterIdLst>
  <p:notesMasterIdLst>
    <p:notesMasterId r:id="rId43"/>
  </p:notesMasterIdLst>
  <p:sldIdLst>
    <p:sldId id="385" r:id="rId6"/>
    <p:sldId id="488" r:id="rId7"/>
    <p:sldId id="489" r:id="rId8"/>
    <p:sldId id="490" r:id="rId9"/>
    <p:sldId id="492" r:id="rId10"/>
    <p:sldId id="493" r:id="rId11"/>
    <p:sldId id="494" r:id="rId12"/>
    <p:sldId id="495" r:id="rId13"/>
    <p:sldId id="497" r:id="rId14"/>
    <p:sldId id="496" r:id="rId15"/>
    <p:sldId id="498" r:id="rId16"/>
    <p:sldId id="499" r:id="rId17"/>
    <p:sldId id="500" r:id="rId18"/>
    <p:sldId id="501" r:id="rId19"/>
    <p:sldId id="503" r:id="rId20"/>
    <p:sldId id="502" r:id="rId21"/>
    <p:sldId id="504" r:id="rId22"/>
    <p:sldId id="505" r:id="rId23"/>
    <p:sldId id="506" r:id="rId24"/>
    <p:sldId id="507" r:id="rId25"/>
    <p:sldId id="508" r:id="rId26"/>
    <p:sldId id="509" r:id="rId27"/>
    <p:sldId id="510" r:id="rId28"/>
    <p:sldId id="511" r:id="rId29"/>
    <p:sldId id="512" r:id="rId30"/>
    <p:sldId id="514" r:id="rId31"/>
    <p:sldId id="513" r:id="rId32"/>
    <p:sldId id="515" r:id="rId33"/>
    <p:sldId id="516" r:id="rId34"/>
    <p:sldId id="517" r:id="rId35"/>
    <p:sldId id="518" r:id="rId36"/>
    <p:sldId id="519" r:id="rId37"/>
    <p:sldId id="520" r:id="rId38"/>
    <p:sldId id="521" r:id="rId39"/>
    <p:sldId id="522" r:id="rId40"/>
    <p:sldId id="523" r:id="rId41"/>
    <p:sldId id="303"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63" d="100"/>
          <a:sy n="63" d="100"/>
        </p:scale>
        <p:origin x="77" y="38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CB0D6EC0-2EC3-4851-BE69-B5F8519C65A1}" type="slidenum">
              <a:rPr altLang="en-US"/>
              <a:pPr/>
              <a:t>3</a:t>
            </a:fld>
            <a:endParaRPr lang="en-IN" altLang="en-US" dirty="0"/>
          </a:p>
        </p:txBody>
      </p:sp>
      <p:sp>
        <p:nvSpPr>
          <p:cNvPr id="17411"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D2ABA893-30B2-4E43-A2EE-020F6AB87CFF}" type="slidenum">
              <a:rPr lang="en-GB" altLang="en-US" sz="1300"/>
              <a:pPr algn="r" defTabSz="947738" eaLnBrk="1" hangingPunct="1"/>
              <a:t>3</a:t>
            </a:fld>
            <a:endParaRPr lang="en-GB" altLang="en-US" sz="1300" dirty="0"/>
          </a:p>
        </p:txBody>
      </p:sp>
      <p:sp>
        <p:nvSpPr>
          <p:cNvPr id="17412" name="Rectangle 2"/>
          <p:cNvSpPr>
            <a:spLocks noGrp="1" noRot="1" noChangeAspect="1" noChangeArrowheads="1" noTextEdit="1"/>
          </p:cNvSpPr>
          <p:nvPr>
            <p:ph type="sldImg"/>
          </p:nvPr>
        </p:nvSpPr>
        <p:spPr>
          <a:xfrm>
            <a:off x="917575" y="744538"/>
            <a:ext cx="4964113" cy="3724275"/>
          </a:xfrm>
          <a:ln/>
        </p:spPr>
      </p:sp>
      <p:sp>
        <p:nvSpPr>
          <p:cNvPr id="17413"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86249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37</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0010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92709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7901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00034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6939742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914400"/>
            <a:ext cx="3276859" cy="1323439"/>
          </a:xfrm>
          <a:prstGeom prst="rect">
            <a:avLst/>
          </a:prstGeom>
        </p:spPr>
        <p:txBody>
          <a:bodyPr wrap="none">
            <a:spAutoFit/>
          </a:bodyPr>
          <a:lstStyle/>
          <a:p>
            <a:pPr algn="ctr" defTabSz="801688" eaLnBrk="0" hangingPunct="0">
              <a:spcBef>
                <a:spcPct val="0"/>
              </a:spcBef>
            </a:pPr>
            <a:r>
              <a:rPr lang="en-IN" sz="8000" b="1" dirty="0">
                <a:latin typeface="DaunPenh" panose="01010101010101010101" pitchFamily="2" charset="0"/>
                <a:cs typeface="DaunPenh" panose="01010101010101010101" pitchFamily="2" charset="0"/>
              </a:rPr>
              <a:t>RIGGING</a:t>
            </a:r>
            <a:endParaRPr lang="en-US" sz="8000" b="1" dirty="0">
              <a:latin typeface="DaunPenh" panose="01010101010101010101" pitchFamily="2" charset="0"/>
              <a:cs typeface="DaunPenh" panose="01010101010101010101" pitchFamily="2" charset="0"/>
            </a:endParaRPr>
          </a:p>
        </p:txBody>
      </p:sp>
      <p:pic>
        <p:nvPicPr>
          <p:cNvPr id="1026" name="Picture 2" descr="Image result for RIG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714" y="2667000"/>
            <a:ext cx="603262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Person-in-charge</a:t>
            </a:r>
            <a:r>
              <a:rPr lang="en-IN" dirty="0">
                <a:cs typeface="Arial" panose="020B0604020202020204" pitchFamily="34" charset="0"/>
              </a:rPr>
              <a:t>. Person appointed by the responsible manager or designee to direct critical or pre-engineered lifts. The person-in-charge must be present during the entire lifting operation and must have experience in handling similar types of equipment. The designated person-in-charge may be either a supervisor familiar with critical lift operations, or a person with special knowledge of the equipment and handling.</a:t>
            </a:r>
          </a:p>
          <a:p>
            <a:pPr marL="285750" indent="-285750" algn="just">
              <a:buSzPct val="105000"/>
              <a:buFont typeface="Wingdings 3" panose="05040102010807070707" pitchFamily="18" charset="2"/>
              <a:buChar char="p"/>
            </a:pPr>
            <a:r>
              <a:rPr lang="en-IN" b="1" dirty="0">
                <a:cs typeface="Arial" panose="020B0604020202020204" pitchFamily="34" charset="0"/>
              </a:rPr>
              <a:t>Symmetrical load.</a:t>
            </a:r>
            <a:r>
              <a:rPr lang="en-IN" dirty="0">
                <a:cs typeface="Arial" panose="020B0604020202020204" pitchFamily="34" charset="0"/>
              </a:rPr>
              <a:t> An object that, because of its uniform shape and composition, has its centre of gravity located exactly in its middle.</a:t>
            </a:r>
            <a:r>
              <a:rPr lang="en-IN" dirty="0"/>
              <a:t> </a:t>
            </a:r>
            <a:r>
              <a:rPr lang="en-IN" dirty="0">
                <a:cs typeface="Arial" panose="020B0604020202020204" pitchFamily="34" charset="0"/>
              </a:rPr>
              <a:t>Working Load Limit (WLL) not known. Know the working load limits of the equipment and tackle being used. Never exceed these limits.</a:t>
            </a: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indent="-285750" algn="just">
              <a:buSzPct val="105000"/>
              <a:buFont typeface="Wingdings 3" panose="05040102010807070707" pitchFamily="18" charset="2"/>
              <a:buChar char="p"/>
            </a:pPr>
            <a:endParaRPr lang="en-US" dirty="0">
              <a:cs typeface="Arial" panose="020B0604020202020204" pitchFamily="34" charset="0"/>
            </a:endParaRPr>
          </a:p>
          <a:p>
            <a:pPr marL="285750" indent="-285750" algn="just">
              <a:lnSpc>
                <a:spcPct val="95000"/>
              </a:lnSpc>
              <a:spcAft>
                <a:spcPct val="2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162746"/>
            <a:ext cx="2562178" cy="2246431"/>
          </a:xfrm>
          <a:prstGeom prst="rect">
            <a:avLst/>
          </a:prstGeom>
          <a:ln>
            <a:noFill/>
          </a:ln>
          <a:effectLst>
            <a:softEdge rad="112500"/>
          </a:effectLst>
        </p:spPr>
      </p:pic>
    </p:spTree>
    <p:extLst>
      <p:ext uri="{BB962C8B-B14F-4D97-AF65-F5344CB8AC3E}">
        <p14:creationId xmlns:p14="http://schemas.microsoft.com/office/powerpoint/2010/main" val="405897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b="1" dirty="0">
                <a:cs typeface="Arial" panose="020B0604020202020204" pitchFamily="34" charset="0"/>
              </a:rPr>
              <a:t>Defective components  </a:t>
            </a:r>
            <a:r>
              <a:rPr lang="en-IN" dirty="0">
                <a:cs typeface="Arial" panose="020B0604020202020204" pitchFamily="34" charset="0"/>
              </a:rPr>
              <a:t>Examine all hardware, equipment, tackle, and slings before use. Destroy any defective components. Equipment merely discarded may be picked up and used by someone unaware of its defects.</a:t>
            </a:r>
          </a:p>
          <a:p>
            <a:pPr marL="285750" indent="-285750" algn="just">
              <a:buSzPct val="105000"/>
              <a:buFont typeface="Wingdings 3" panose="05040102010807070707" pitchFamily="18" charset="2"/>
              <a:buChar char="p"/>
            </a:pPr>
            <a:r>
              <a:rPr lang="en-IN" b="1" dirty="0">
                <a:cs typeface="Arial" panose="020B0604020202020204" pitchFamily="34" charset="0"/>
              </a:rPr>
              <a:t>Unsafe equipment </a:t>
            </a:r>
            <a:r>
              <a:rPr lang="en-IN" dirty="0">
                <a:cs typeface="Arial" panose="020B0604020202020204" pitchFamily="34" charset="0"/>
              </a:rPr>
              <a:t>Do not use any equipment that is suspected to be unsafe or unsuitable until its suitability has been verified by a competent person.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b="1" dirty="0">
                <a:cs typeface="Arial" panose="020B0604020202020204" pitchFamily="34" charset="0"/>
              </a:rPr>
              <a:t>Hazardous wind conditions </a:t>
            </a:r>
            <a:r>
              <a:rPr lang="en-IN" dirty="0">
                <a:cs typeface="Arial" panose="020B0604020202020204" pitchFamily="34" charset="0"/>
              </a:rPr>
              <a:t>Never carry out any hoisting or rigging operation when winds create hazards for workers, the general public, or property. Assess load size and shape to determine whether high winds may cause problems. In particular, avoid handling loads that present large wind-catching surfaces. Even though the weight of the load is within the normal capacity of the equipment, high or gusting winds may prevent proper control during the lift. Wind-loading can be critical to how the load is rigged, lifted, and landed, with consequences for the safety of everyone involved. When winds reach 25-30 mph, consider limiting hoisting operations. </a:t>
            </a: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p:txBody>
      </p:sp>
    </p:spTree>
    <p:extLst>
      <p:ext uri="{BB962C8B-B14F-4D97-AF65-F5344CB8AC3E}">
        <p14:creationId xmlns:p14="http://schemas.microsoft.com/office/powerpoint/2010/main" val="329932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Hazardous weather conditions</a:t>
            </a:r>
            <a:r>
              <a:rPr lang="en-IN" dirty="0">
                <a:cs typeface="Arial" panose="020B0604020202020204" pitchFamily="34" charset="0"/>
              </a:rPr>
              <a:t>.  When the visibility of riggers or hoist crew is impaired by snow, fog, rain, darkness, or dust, strict supervision must be exercised and, if necessary, the lift should be suspended. At sub-freezing temperatures, supervision must ensure that no part of the hoisting device or tackle is shock-loaded or impacted, since brittle fracture of the steel may result.</a:t>
            </a:r>
          </a:p>
          <a:p>
            <a:pPr marL="285750" indent="-285750" algn="just">
              <a:buSzPct val="105000"/>
              <a:buFont typeface="Wingdings 3" panose="05040102010807070707" pitchFamily="18" charset="2"/>
              <a:buChar char="p"/>
            </a:pPr>
            <a:r>
              <a:rPr lang="en-IN" b="1" dirty="0">
                <a:cs typeface="Arial" panose="020B0604020202020204" pitchFamily="34" charset="0"/>
              </a:rPr>
              <a:t>Electrical contact. </a:t>
            </a:r>
            <a:r>
              <a:rPr lang="en-IN" dirty="0">
                <a:cs typeface="Arial" panose="020B0604020202020204" pitchFamily="34" charset="0"/>
              </a:rPr>
              <a:t> One of the most frequent killers of riggers is electrocution caused by an electrical arc or contact between the hoist, load line, or load and a live overhead power line. When a crane is operating near a live power line and the load, hoist lines, or any other part of the hoisting operation could encroach on the minimum permitted distance (see table below), specific measures described in the Construction Regulation must be taken. For example, constructors must have written procedures to prevent contact whenever equipment operates within the minimum permitted distance from a live overhead power line. The constructor must have copies of the procedure available for every employer on the project </a:t>
            </a:r>
            <a:endParaRPr lang="en-US" dirty="0">
              <a:cs typeface="Arial" panose="020B0604020202020204" pitchFamily="34" charset="0"/>
            </a:endParaRPr>
          </a:p>
        </p:txBody>
      </p:sp>
    </p:spTree>
    <p:extLst>
      <p:ext uri="{BB962C8B-B14F-4D97-AF65-F5344CB8AC3E}">
        <p14:creationId xmlns:p14="http://schemas.microsoft.com/office/powerpoint/2010/main" val="257185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Hoist line not plumb</a:t>
            </a:r>
            <a:r>
              <a:rPr lang="en-IN" dirty="0">
                <a:cs typeface="Arial" panose="020B0604020202020204" pitchFamily="34" charset="0"/>
              </a:rPr>
              <a:t>.  The working load limits of hoisting equipment apply only to freely suspended loads on plumb hoist lines. If the hoist line is not plumb during load handling, side loads are created which can destabilize the equipment and cause structural failure with no warning.</a:t>
            </a:r>
          </a:p>
          <a:p>
            <a:pPr marL="285750" indent="-285750" algn="just">
              <a:buSzPct val="105000"/>
              <a:buFont typeface="Wingdings 3" panose="05040102010807070707" pitchFamily="18" charset="2"/>
              <a:buChar char="p"/>
            </a:pPr>
            <a:r>
              <a:rPr lang="en-IN" b="1" dirty="0">
                <a:cs typeface="Arial" panose="020B0604020202020204" pitchFamily="34" charset="0"/>
              </a:rPr>
              <a:t>Factors that Reduce Capacity. </a:t>
            </a:r>
            <a:r>
              <a:rPr lang="en-IN" dirty="0">
                <a:cs typeface="Arial" panose="020B0604020202020204" pitchFamily="34" charset="0"/>
              </a:rPr>
              <a:t> The working load limits of all hoisting and rigging equipment are based on almost ideal conditions seldom achieved in the field. Riggers must therefore recognize the factors that can reduce the capacity of equipment.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b="1" dirty="0">
                <a:cs typeface="Arial" panose="020B0604020202020204" pitchFamily="34" charset="0"/>
              </a:rPr>
              <a:t>Swing</a:t>
            </a:r>
            <a:r>
              <a:rPr lang="en-IN" dirty="0">
                <a:cs typeface="Arial" panose="020B0604020202020204" pitchFamily="34" charset="0"/>
              </a:rPr>
              <a:t>. The rapid swinging of suspended loads subjects equipment to additional stresses that can cause collapse. The force of the swinging action makes the load drift away from the machine, increasing the radius and side-loading the equipment. The load must always be kept directly below the boom point or upper load block. </a:t>
            </a:r>
            <a:endParaRPr lang="en-US" dirty="0">
              <a:cs typeface="Arial" panose="020B0604020202020204" pitchFamily="34" charset="0"/>
            </a:endParaRPr>
          </a:p>
        </p:txBody>
      </p:sp>
    </p:spTree>
    <p:extLst>
      <p:ext uri="{BB962C8B-B14F-4D97-AF65-F5344CB8AC3E}">
        <p14:creationId xmlns:p14="http://schemas.microsoft.com/office/powerpoint/2010/main" val="365463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Condition of equipment</a:t>
            </a:r>
            <a:r>
              <a:rPr lang="en-IN" dirty="0">
                <a:cs typeface="Arial" panose="020B0604020202020204" pitchFamily="34" charset="0"/>
              </a:rPr>
              <a:t>. The rated working load limits apply only to equipment and hardware in good condition. Any equipment damaged in service should be taken out of service and repaired or destroyed.</a:t>
            </a:r>
          </a:p>
          <a:p>
            <a:pPr marL="285750" indent="-285750" algn="just">
              <a:buSzPct val="105000"/>
              <a:buFont typeface="Wingdings 3" panose="05040102010807070707" pitchFamily="18" charset="2"/>
              <a:buChar char="p"/>
            </a:pPr>
            <a:r>
              <a:rPr lang="en-IN" b="1" dirty="0">
                <a:cs typeface="Arial" panose="020B0604020202020204" pitchFamily="34" charset="0"/>
              </a:rPr>
              <a:t>Dynamic forces</a:t>
            </a:r>
            <a:r>
              <a:rPr lang="en-IN" dirty="0">
                <a:cs typeface="Arial" panose="020B0604020202020204" pitchFamily="34" charset="0"/>
              </a:rPr>
              <a:t>.  The working load limits of most rigging and hoisting equipment are determined from static loads and the appropriate design factor is applied to account for dynamic motions of the load and equipment. To ensure that the working load limit is not exceeded during operation, allow for wind loading and other dynamic forces created by the normal operational movements of the machine and its load. Always avoid the sudden snatching, swinging, and stopping of suspended loads. Rapid acceleration and deceleration can only increase the stresses on both the machine and the tackle.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b="1" dirty="0">
                <a:cs typeface="Arial" panose="020B0604020202020204" pitchFamily="34" charset="0"/>
              </a:rPr>
              <a:t>Weight of tackle</a:t>
            </a:r>
            <a:r>
              <a:rPr lang="en-IN" dirty="0">
                <a:cs typeface="Arial" panose="020B0604020202020204" pitchFamily="34" charset="0"/>
              </a:rPr>
              <a:t>. The rated loads of most hoisting equipment do not generally account for the weight of hook blocks, hooks, slings, equalizer beams, and other parts of the lifting tackle. Their combined weight must be subtracted from the load capacity of the equipment to determine the maximum allowable load to be lifted.</a:t>
            </a:r>
            <a:endParaRPr lang="en-US" dirty="0">
              <a:cs typeface="Arial" panose="020B0604020202020204" pitchFamily="34" charset="0"/>
            </a:endParaRPr>
          </a:p>
          <a:p>
            <a:pPr algn="just"/>
            <a:endParaRPr lang="en-US" dirty="0">
              <a:cs typeface="Arial" panose="020B0604020202020204" pitchFamily="34" charset="0"/>
            </a:endParaRPr>
          </a:p>
        </p:txBody>
      </p:sp>
    </p:spTree>
    <p:extLst>
      <p:ext uri="{BB962C8B-B14F-4D97-AF65-F5344CB8AC3E}">
        <p14:creationId xmlns:p14="http://schemas.microsoft.com/office/powerpoint/2010/main" val="152765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Slings: </a:t>
            </a:r>
            <a:r>
              <a:rPr lang="en-IN" dirty="0">
                <a:cs typeface="Arial" panose="020B0604020202020204" pitchFamily="34" charset="0"/>
              </a:rPr>
              <a:t>After the hoist rope, the sling is the most commonly used piece of rigging equipment. Observe the following precautions with slings. </a:t>
            </a:r>
          </a:p>
          <a:p>
            <a:pPr algn="just"/>
            <a:endParaRPr lang="en-US" dirty="0">
              <a:cs typeface="Arial" panose="020B0604020202020204" pitchFamily="34" charset="0"/>
            </a:endParaRPr>
          </a:p>
          <a:p>
            <a:pPr marL="742950" lvl="1" indent="-285750" algn="just" defTabSz="292100">
              <a:buSzPct val="105000"/>
              <a:buFont typeface="Wingdings 3" panose="05040102010807070707" pitchFamily="18" charset="2"/>
              <a:buChar char=""/>
            </a:pPr>
            <a:r>
              <a:rPr lang="en-IN" dirty="0">
                <a:cs typeface="Arial" panose="020B0604020202020204" pitchFamily="34" charset="0"/>
              </a:rPr>
              <a:t>Never use damaged slings. Inspect slings regularly to ensure their safety. Check wire rope slings for kinking, wear, abrasion, broken wires, worn or cracked fittings, loose seizing's and splices, crushing, flattening, and rust or corrosion. Pay special attention to the areas around thimbles and other fittings. </a:t>
            </a:r>
          </a:p>
          <a:p>
            <a:pPr marL="742950" lvl="1" indent="-285750" algn="just" defTabSz="292100">
              <a:buSzPct val="105000"/>
              <a:buFont typeface="Wingdings 3" panose="05040102010807070707" pitchFamily="18" charset="2"/>
              <a:buChar char=""/>
            </a:pPr>
            <a:r>
              <a:rPr lang="en-IN" dirty="0">
                <a:cs typeface="Arial" panose="020B0604020202020204" pitchFamily="34" charset="0"/>
              </a:rPr>
              <a:t>Slings should be marked with an identification number and their maximum capacity on a flat ferrule or permanently attached ring. Mark the capacity of the sling for a vertical load or at an angle of 45°. Ensure that everyone is aware of how the rating system works.</a:t>
            </a:r>
          </a:p>
          <a:p>
            <a:pPr marL="742950" lvl="1" indent="-285750" algn="just" defTabSz="292100">
              <a:buSzPct val="105000"/>
              <a:buFont typeface="Wingdings 3" panose="05040102010807070707" pitchFamily="18" charset="2"/>
              <a:buChar char=""/>
            </a:pPr>
            <a:r>
              <a:rPr lang="en-IN" dirty="0">
                <a:cs typeface="Arial" panose="020B0604020202020204" pitchFamily="34" charset="0"/>
              </a:rPr>
              <a:t>Avoid sharp bends, pinching, and crushing. Use loops and thimbles at all times. Corner pads that prevent the sling from being sharply bent or cut can be made from split sections of large diameter pipe, corner saddles, padding, or blocking.</a:t>
            </a:r>
            <a:endParaRPr lang="en-US" dirty="0">
              <a:cs typeface="Arial" panose="020B0604020202020204" pitchFamily="34" charset="0"/>
            </a:endParaRPr>
          </a:p>
        </p:txBody>
      </p:sp>
    </p:spTree>
    <p:extLst>
      <p:ext uri="{BB962C8B-B14F-4D97-AF65-F5344CB8AC3E}">
        <p14:creationId xmlns:p14="http://schemas.microsoft.com/office/powerpoint/2010/main" val="338534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Arial" panose="020B0604020202020204" pitchFamily="34" charset="0"/>
              </a:rPr>
              <a:t>Never allow wire rope slings, or any wire rope, to lie on the ground for long periods of time or on damp or wet surfaces, rusty steel, or near corrosive substances. </a:t>
            </a:r>
          </a:p>
          <a:p>
            <a:pPr marL="285750" indent="-285750">
              <a:buSzPct val="105000"/>
              <a:buFont typeface="Wingdings 3" panose="05040102010807070707" pitchFamily="18" charset="2"/>
              <a:buChar char="p"/>
            </a:pPr>
            <a:r>
              <a:rPr lang="en-IN" dirty="0">
                <a:cs typeface="Arial" panose="020B0604020202020204" pitchFamily="34" charset="0"/>
              </a:rPr>
              <a:t>Avoid dragging slings out from underneath loads. </a:t>
            </a:r>
          </a:p>
          <a:p>
            <a:pPr marL="285750" indent="-285750">
              <a:buSzPct val="105000"/>
              <a:buFont typeface="Wingdings 3" panose="05040102010807070707" pitchFamily="18" charset="2"/>
              <a:buChar char="p"/>
            </a:pPr>
            <a:r>
              <a:rPr lang="en-IN" dirty="0">
                <a:cs typeface="Arial" panose="020B0604020202020204" pitchFamily="34" charset="0"/>
              </a:rPr>
              <a:t>Keep wire rope slings away from flame cutting and electric welding. </a:t>
            </a:r>
          </a:p>
          <a:p>
            <a:pPr marL="285750" indent="-285750">
              <a:buSzPct val="105000"/>
              <a:buFont typeface="Wingdings 3" panose="05040102010807070707" pitchFamily="18" charset="2"/>
              <a:buChar char="p"/>
            </a:pPr>
            <a:r>
              <a:rPr lang="en-IN" dirty="0">
                <a:cs typeface="Arial" panose="020B0604020202020204" pitchFamily="34" charset="0"/>
              </a:rPr>
              <a:t>Never make slings from discarded hoist rope. </a:t>
            </a:r>
          </a:p>
          <a:p>
            <a:pPr marL="285750" indent="-285750">
              <a:buSzPct val="105000"/>
              <a:buFont typeface="Wingdings 3" panose="05040102010807070707" pitchFamily="18" charset="2"/>
              <a:buChar char="p"/>
            </a:pPr>
            <a:r>
              <a:rPr lang="en-IN" dirty="0">
                <a:cs typeface="Arial" panose="020B0604020202020204" pitchFamily="34" charset="0"/>
              </a:rPr>
              <a:t>Avoid using single-leg wire rope slings with hand-spliced eyes. The load can spin, causing the rope to unplay and the splice to pull out. Use slings with Flemish Spliced Eyes. </a:t>
            </a: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5181599" y="3984178"/>
            <a:ext cx="3660321" cy="2514385"/>
          </a:xfrm>
          <a:prstGeom prst="rect">
            <a:avLst/>
          </a:prstGeom>
          <a:ln>
            <a:noFill/>
          </a:ln>
          <a:effectLst>
            <a:softEdge rad="112500"/>
          </a:effectLst>
        </p:spPr>
      </p:pic>
      <p:sp>
        <p:nvSpPr>
          <p:cNvPr id="6"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dirty="0"/>
              <a:t>ENSURE THAT SLINGS ARE PROTECTED AT ALL SHARP CORNERS ON HEAVY ITEMS</a:t>
            </a:r>
            <a:endParaRPr lang="en-US" sz="2400" dirty="0"/>
          </a:p>
        </p:txBody>
      </p:sp>
    </p:spTree>
    <p:extLst>
      <p:ext uri="{BB962C8B-B14F-4D97-AF65-F5344CB8AC3E}">
        <p14:creationId xmlns:p14="http://schemas.microsoft.com/office/powerpoint/2010/main" val="388613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Arial" panose="020B0604020202020204" pitchFamily="34" charset="0"/>
              </a:rPr>
              <a:t>Never wrap a wire rope completely around a hook. The sharp radius will damage the sling.</a:t>
            </a:r>
          </a:p>
          <a:p>
            <a:pPr marL="285750" indent="-285750">
              <a:buSzPct val="105000"/>
              <a:buFont typeface="Wingdings 3" panose="05040102010807070707" pitchFamily="18" charset="2"/>
              <a:buChar char="p"/>
            </a:pPr>
            <a:r>
              <a:rPr lang="en-IN" dirty="0">
                <a:cs typeface="Arial" panose="020B0604020202020204" pitchFamily="34" charset="0"/>
              </a:rPr>
              <a:t>Avoid bending the eye section of wire rope slings around corners. The bend will weaken the splice or swaging. There must be no bending near any attached fitting.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Ensure that the sling angle is always greater than 45°. When the horizontal distance between the attachment points on the load is less than the length of the shortest sling leg, then the angle is greater than 60° and generally safe.</a:t>
            </a: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1524000" y="4724400"/>
            <a:ext cx="6248400" cy="1752600"/>
          </a:xfrm>
          <a:prstGeom prst="rect">
            <a:avLst/>
          </a:prstGeom>
          <a:ln>
            <a:noFill/>
          </a:ln>
          <a:effectLst>
            <a:softEdge rad="112500"/>
          </a:effectLst>
        </p:spPr>
      </p:pic>
      <p:sp>
        <p:nvSpPr>
          <p:cNvPr id="9"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dirty="0"/>
              <a:t>ENSURE THAT SLINGS ARE PROTECTED AT ALL SHARP CORNERS ON HEAVY ITEMS</a:t>
            </a:r>
            <a:endParaRPr lang="en-US" sz="2400" dirty="0"/>
          </a:p>
        </p:txBody>
      </p:sp>
    </p:spTree>
    <p:extLst>
      <p:ext uri="{BB962C8B-B14F-4D97-AF65-F5344CB8AC3E}">
        <p14:creationId xmlns:p14="http://schemas.microsoft.com/office/powerpoint/2010/main" val="42178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dirty="0"/>
              <a:t>ENSURE THAT SLINGS ARE PROTECTED AT ALL SHARP CORNERS ON HEAVY ITEMS</a:t>
            </a:r>
            <a:endParaRPr lang="en-US" sz="2400" dirty="0"/>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dirty="0">
                <a:cs typeface="Arial" panose="020B0604020202020204" pitchFamily="34" charset="0"/>
              </a:rPr>
              <a:t>Multi-leg slings. Do not assume that a multi-leg bridle sling will safely lift a load equal to the safe load on one leg multiplied by the number of legs. There is no way of knowing that each leg is carrying its fair share of the load. With slings having more than two legs and a rigid load, it is possible for some of the legs to take practically the full load while the others merely balance it.</a:t>
            </a:r>
          </a:p>
          <a:p>
            <a:pPr marL="285750" indent="-285750" algn="just">
              <a:buSzPct val="105000"/>
              <a:buFont typeface="Wingdings 3" panose="05040102010807070707" pitchFamily="18" charset="2"/>
              <a:buChar char="p"/>
            </a:pPr>
            <a:r>
              <a:rPr lang="en-IN" dirty="0">
                <a:cs typeface="Arial" panose="020B0604020202020204" pitchFamily="34" charset="0"/>
              </a:rPr>
              <a:t>As a result, when lifting rigid objects with three- or four-leg bridle slings, make sure that at least two of the legs alone can support the total load. In other words, consider multi-leg slings used on a rigid load as having only two legs. Where the load is flexible and can adjust itself to the sling legs, assume that each leg can take its own share of the load.</a:t>
            </a:r>
          </a:p>
          <a:p>
            <a:pPr marL="285750" indent="-285750" algn="just">
              <a:buSzPct val="105000"/>
              <a:buFont typeface="Wingdings 3" panose="05040102010807070707" pitchFamily="18" charset="2"/>
              <a:buChar char="p"/>
            </a:pPr>
            <a:r>
              <a:rPr lang="en-IN" dirty="0">
                <a:cs typeface="Arial" panose="020B0604020202020204" pitchFamily="34" charset="0"/>
              </a:rPr>
              <a:t>When using multi-leg slings to lift loads in which one end is much heavier than the other, the tension on the most heavily loaded leg is much more important than the total weight. The sling must be selected to suit the most heavily loaded leg rather than the total weight.</a:t>
            </a:r>
            <a:endParaRPr lang="en-US" dirty="0">
              <a:cs typeface="Arial" panose="020B0604020202020204" pitchFamily="34" charset="0"/>
            </a:endParaRPr>
          </a:p>
        </p:txBody>
      </p:sp>
      <p:pic>
        <p:nvPicPr>
          <p:cNvPr id="9" name="Picture 8"/>
          <p:cNvPicPr>
            <a:picLocks noChangeAspect="1"/>
          </p:cNvPicPr>
          <p:nvPr/>
        </p:nvPicPr>
        <p:blipFill rotWithShape="1">
          <a:blip r:embed="rId2" cstate="print"/>
          <a:srcRect l="23404" r="19149"/>
          <a:stretch/>
        </p:blipFill>
        <p:spPr>
          <a:xfrm>
            <a:off x="7585710" y="5081451"/>
            <a:ext cx="1219200" cy="1393164"/>
          </a:xfrm>
          <a:prstGeom prst="rect">
            <a:avLst/>
          </a:prstGeom>
          <a:ln>
            <a:noFill/>
          </a:ln>
          <a:effectLst>
            <a:softEdge rad="112500"/>
          </a:effectLst>
        </p:spPr>
      </p:pic>
    </p:spTree>
    <p:extLst>
      <p:ext uri="{BB962C8B-B14F-4D97-AF65-F5344CB8AC3E}">
        <p14:creationId xmlns:p14="http://schemas.microsoft.com/office/powerpoint/2010/main" val="143763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dirty="0">
                <a:latin typeface="+mn-lt"/>
              </a:rPr>
              <a:t>ENSURE THAT SLINGS ARE PROTECTED AT ALL SHARP CORNERS ON HEAVY ITEMS</a:t>
            </a:r>
            <a:endParaRPr lang="en-US" sz="24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dirty="0">
                <a:cs typeface="Arial" panose="020B0604020202020204" pitchFamily="34" charset="0"/>
              </a:rPr>
              <a:t>Rig loads to prevent any parts from shifting or dislodging during the lift. Suspended loads should be securely slung and properly balanced before they are set in motion. </a:t>
            </a:r>
          </a:p>
          <a:p>
            <a:pPr marL="285750" indent="-285750" algn="just">
              <a:buSzPct val="105000"/>
              <a:buFont typeface="Wingdings 3" panose="05040102010807070707" pitchFamily="18" charset="2"/>
              <a:buChar char="p"/>
            </a:pPr>
            <a:r>
              <a:rPr lang="en-IN" dirty="0">
                <a:cs typeface="Arial" panose="020B0604020202020204" pitchFamily="34" charset="0"/>
              </a:rPr>
              <a:t>Keep the load under control at all times. Where personnel may be endangered by a rotating or swaying load, use one or more taglines to prevent uncontrolled motion.</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Keep the load under control at all times. Where personnel may be endangered by a rotating or swaying load, use one or more taglines to prevent uncontrolled motion.</a:t>
            </a:r>
          </a:p>
          <a:p>
            <a:pPr marL="742950" lvl="1" indent="-285750" algn="just">
              <a:buSzPct val="105000"/>
              <a:buFont typeface="Wingdings 3" panose="05040102010807070707" pitchFamily="18" charset="2"/>
              <a:buChar char=""/>
            </a:pPr>
            <a:r>
              <a:rPr lang="en-IN" dirty="0">
                <a:cs typeface="Arial" panose="020B0604020202020204" pitchFamily="34" charset="0"/>
              </a:rPr>
              <a:t>Whenever 2 or more ropes are to be Use a Shackle</a:t>
            </a:r>
          </a:p>
          <a:p>
            <a:pPr marL="742950" lvl="1" indent="-285750" algn="just">
              <a:buSzPct val="105000"/>
              <a:buFont typeface="Wingdings 3" panose="05040102010807070707" pitchFamily="18" charset="2"/>
              <a:buChar char=""/>
            </a:pPr>
            <a:r>
              <a:rPr lang="en-IN" dirty="0">
                <a:cs typeface="Arial" panose="020B0604020202020204" pitchFamily="34" charset="0"/>
              </a:rPr>
              <a:t>Use Tag Lines to Control All Loads</a:t>
            </a:r>
            <a:endParaRPr lang="en-US" dirty="0">
              <a:cs typeface="Arial" panose="020B0604020202020204" pitchFamily="34" charset="0"/>
            </a:endParaRPr>
          </a:p>
          <a:p>
            <a:pPr marL="177800" indent="-177800"/>
            <a:endParaRPr lang="en-US" dirty="0">
              <a:cs typeface="Arial" panose="020B0604020202020204" pitchFamily="34" charset="0"/>
            </a:endParaRPr>
          </a:p>
          <a:p>
            <a:pPr marL="285750" indent="-285750" algn="just">
              <a:buSzPct val="105000"/>
              <a:buFont typeface="Wingdings 3" panose="05040102010807070707" pitchFamily="18" charset="2"/>
              <a:buChar char="p"/>
            </a:pPr>
            <a:endParaRPr lang="en-US" dirty="0">
              <a:cs typeface="Arial" panose="020B0604020202020204" pitchFamily="34" charset="0"/>
            </a:endParaRPr>
          </a:p>
        </p:txBody>
      </p:sp>
      <p:pic>
        <p:nvPicPr>
          <p:cNvPr id="1026" name="Picture 2" descr="Image result for ENSURE THAT SLINGS ARE PROTECTED AT ALL SHARP CORNERS ON HEAVY I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950" y="4215960"/>
            <a:ext cx="3886200" cy="22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7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383248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dirty="0">
                <a:latin typeface="+mn-lt"/>
              </a:rPr>
              <a:t>ENSURE THAT SLINGS ARE PROTECTED AT ALL SHARP CORNERS ON HEAVY ITEMS</a:t>
            </a:r>
            <a:endParaRPr lang="en-US" sz="24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t>Loads must be safely landed and properly blocked before being unhooked and unslung. </a:t>
            </a:r>
            <a:endParaRPr lang="en-US" dirty="0"/>
          </a:p>
          <a:p>
            <a:pPr marL="285750" lvl="0" indent="-285750">
              <a:buSzPct val="105000"/>
              <a:buFont typeface="Wingdings 3" panose="05040102010807070707" pitchFamily="18" charset="2"/>
              <a:buChar char="p"/>
            </a:pPr>
            <a:r>
              <a:rPr lang="en-IN" dirty="0"/>
              <a:t>Lifting beams should be plainly marked with their weight and designed working loads and should only be used for their intended purpose. </a:t>
            </a:r>
            <a:endParaRPr lang="en-US" dirty="0"/>
          </a:p>
          <a:p>
            <a:pPr marL="285750" lvl="0" indent="-285750">
              <a:buSzPct val="105000"/>
              <a:buFont typeface="Wingdings 3" panose="05040102010807070707" pitchFamily="18" charset="2"/>
              <a:buChar char="p"/>
            </a:pPr>
            <a:r>
              <a:rPr lang="en-IN" dirty="0"/>
              <a:t>Never wrap the hoist rope around the load. Attach the load to the hook by slings or other rigging devices adequate and suitable to the load being lifted. </a:t>
            </a:r>
            <a:endParaRPr lang="en-US" dirty="0"/>
          </a:p>
          <a:p>
            <a:pPr marL="285750" lvl="0" indent="-285750">
              <a:buSzPct val="105000"/>
              <a:buFont typeface="Wingdings 3" panose="05040102010807070707" pitchFamily="18" charset="2"/>
              <a:buChar char="p"/>
            </a:pPr>
            <a:r>
              <a:rPr lang="en-IN" dirty="0"/>
              <a:t>The load line should be brought over the load’s centre of gravity before the lift is started.</a:t>
            </a:r>
            <a:endParaRPr lang="en-US" dirty="0"/>
          </a:p>
          <a:p>
            <a:pPr marL="285750" lvl="0" indent="-285750">
              <a:buSzPct val="105000"/>
              <a:buFont typeface="Wingdings 3" panose="05040102010807070707" pitchFamily="18" charset="2"/>
              <a:buChar char="p"/>
            </a:pPr>
            <a:r>
              <a:rPr lang="en-IN" dirty="0"/>
              <a:t>Keep hands away from pinch points as slack is being taken up. </a:t>
            </a:r>
            <a:endParaRPr lang="en-US" dirty="0"/>
          </a:p>
          <a:p>
            <a:pPr marL="285750" lvl="0" indent="-285750">
              <a:buSzPct val="105000"/>
              <a:buFont typeface="Wingdings 3" panose="05040102010807070707" pitchFamily="18" charset="2"/>
              <a:buChar char="p"/>
            </a:pPr>
            <a:r>
              <a:rPr lang="en-IN" dirty="0"/>
              <a:t>Wear gloves when handling wire rope. </a:t>
            </a:r>
            <a:endParaRPr lang="en-US" dirty="0"/>
          </a:p>
          <a:p>
            <a:pPr marL="285750" lvl="0" indent="-285750">
              <a:buSzPct val="105000"/>
              <a:buFont typeface="Wingdings 3" panose="05040102010807070707" pitchFamily="18" charset="2"/>
              <a:buChar char="p"/>
            </a:pPr>
            <a:r>
              <a:rPr lang="en-IN" dirty="0"/>
              <a:t>Make sure that everyone stands clear when loads are being lifted, lowered, and freed of slings. As slings are being withdrawn, their hooks may catch under the load and suddenly fly loose.</a:t>
            </a:r>
            <a:endParaRPr lang="en-US" dirty="0"/>
          </a:p>
          <a:p>
            <a:pPr lvl="0">
              <a:buSzPct val="105000"/>
            </a:pPr>
            <a:r>
              <a:rPr lang="en-US" dirty="0"/>
              <a:t> </a:t>
            </a:r>
          </a:p>
        </p:txBody>
      </p:sp>
    </p:spTree>
    <p:extLst>
      <p:ext uri="{BB962C8B-B14F-4D97-AF65-F5344CB8AC3E}">
        <p14:creationId xmlns:p14="http://schemas.microsoft.com/office/powerpoint/2010/main" val="65598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dirty="0">
                <a:latin typeface="+mn-lt"/>
              </a:rPr>
              <a:t>ENSURE THAT SLINGS ARE PROTECTED AT ALL SHARP CORNERS ON HEAVY ITEMS</a:t>
            </a:r>
            <a:endParaRPr lang="en-US" sz="24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t>Before making a lift, check to see that the sling is properly attached to the load.</a:t>
            </a:r>
            <a:endParaRPr lang="en-US" dirty="0"/>
          </a:p>
          <a:p>
            <a:pPr marL="285750" lvl="0" indent="-285750">
              <a:buSzPct val="105000"/>
              <a:buFont typeface="Wingdings 3" panose="05040102010807070707" pitchFamily="18" charset="2"/>
              <a:buChar char="p"/>
            </a:pPr>
            <a:r>
              <a:rPr lang="en-IN" dirty="0"/>
              <a:t>Never work under a suspended load. </a:t>
            </a:r>
            <a:endParaRPr lang="en-US" dirty="0"/>
          </a:p>
          <a:p>
            <a:pPr marL="285750" lvl="0" indent="-285750">
              <a:buSzPct val="105000"/>
              <a:buFont typeface="Wingdings 3" panose="05040102010807070707" pitchFamily="18" charset="2"/>
              <a:buChar char="p"/>
            </a:pPr>
            <a:r>
              <a:rPr lang="en-IN" dirty="0"/>
              <a:t>Never make temporary repairs to a sling. Procedures for proper repair should be established and followed.</a:t>
            </a:r>
            <a:endParaRPr lang="en-IN"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Secure the unused legs of a multi-leg sling before it is lifted</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Never point-load a hook unless it is designed and rated for such use</a:t>
            </a:r>
            <a:r>
              <a:rPr lang="en-IN" dirty="0"/>
              <a:t>.</a:t>
            </a:r>
          </a:p>
          <a:p>
            <a:pPr marL="285750" indent="-285750">
              <a:buSzPct val="105000"/>
              <a:buFont typeface="Wingdings 3" panose="05040102010807070707" pitchFamily="18" charset="2"/>
              <a:buChar char="p"/>
            </a:pPr>
            <a:r>
              <a:rPr lang="en-IN" dirty="0">
                <a:cs typeface="Arial" panose="020B0604020202020204" pitchFamily="34" charset="0"/>
              </a:rPr>
              <a:t>Make sure that the load is free before lifting and that all sling legs are taking the load. </a:t>
            </a:r>
          </a:p>
          <a:p>
            <a:pPr marL="285750" indent="-285750">
              <a:buSzPct val="105000"/>
              <a:buFont typeface="Wingdings 3" panose="05040102010807070707" pitchFamily="18" charset="2"/>
              <a:buChar char="p"/>
            </a:pPr>
            <a:r>
              <a:rPr lang="en-IN" dirty="0">
                <a:cs typeface="Arial" panose="020B0604020202020204" pitchFamily="34" charset="0"/>
              </a:rPr>
              <a:t>When using two or more slings on a load, ensure that they are all made from the  same material. </a:t>
            </a:r>
          </a:p>
          <a:p>
            <a:pPr marL="285750" indent="-285750">
              <a:buSzPct val="105000"/>
              <a:buFont typeface="Wingdings 3" panose="05040102010807070707" pitchFamily="18" charset="2"/>
              <a:buChar char="p"/>
            </a:pPr>
            <a:r>
              <a:rPr lang="en-IN" dirty="0">
                <a:cs typeface="Arial" panose="020B0604020202020204" pitchFamily="34" charset="0"/>
              </a:rPr>
              <a:t>Prepare adequate blocking before loads are lowered. Blocking can help prevent damage to slings.</a:t>
            </a:r>
            <a:endParaRPr lang="en-US" dirty="0"/>
          </a:p>
        </p:txBody>
      </p:sp>
    </p:spTree>
    <p:extLst>
      <p:ext uri="{BB962C8B-B14F-4D97-AF65-F5344CB8AC3E}">
        <p14:creationId xmlns:p14="http://schemas.microsoft.com/office/powerpoint/2010/main" val="258197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FIBRE ROPES</a:t>
            </a:r>
            <a:endParaRPr lang="en-IN" sz="2400" dirty="0"/>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cs typeface="Arial" panose="020B0604020202020204" pitchFamily="34" charset="0"/>
              </a:rPr>
              <a:t>Fibre Ropes, Knots, Hitches</a:t>
            </a:r>
            <a:endParaRPr lang="en-US" sz="2000" b="1"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dirty="0">
                <a:cs typeface="Arial" panose="020B0604020202020204" pitchFamily="34" charset="0"/>
              </a:rPr>
              <a:t>Fibre rope is a commonly used tool which has many applications in daily hoisting and rigging operations.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Readily available in a wide variety of synthetic and natural fibre materials, these ropes may be used as </a:t>
            </a:r>
            <a:endParaRPr lang="en-US" dirty="0">
              <a:cs typeface="Arial" panose="020B0604020202020204" pitchFamily="34" charset="0"/>
            </a:endParaRPr>
          </a:p>
          <a:p>
            <a:pPr marL="742950" lvl="1" indent="-285750" algn="just">
              <a:buSzPct val="105000"/>
              <a:buFont typeface="Wingdings 3" panose="05040102010807070707" pitchFamily="18" charset="2"/>
              <a:buChar char=""/>
            </a:pPr>
            <a:r>
              <a:rPr lang="en-IN" dirty="0">
                <a:cs typeface="Arial" panose="020B0604020202020204" pitchFamily="34" charset="0"/>
              </a:rPr>
              <a:t>Slings for hoisting materials </a:t>
            </a:r>
            <a:endParaRPr lang="en-US" dirty="0">
              <a:cs typeface="Arial" panose="020B0604020202020204" pitchFamily="34" charset="0"/>
            </a:endParaRPr>
          </a:p>
          <a:p>
            <a:pPr marL="742950" lvl="1" indent="-285750" algn="just">
              <a:buSzPct val="105000"/>
              <a:buFont typeface="Wingdings 3" panose="05040102010807070707" pitchFamily="18" charset="2"/>
              <a:buChar char=""/>
            </a:pPr>
            <a:r>
              <a:rPr lang="en-IN" dirty="0">
                <a:cs typeface="Arial" panose="020B0604020202020204" pitchFamily="34" charset="0"/>
              </a:rPr>
              <a:t>Hand lines for lifting light loads </a:t>
            </a:r>
            <a:endParaRPr lang="en-US" dirty="0">
              <a:cs typeface="Arial" panose="020B0604020202020204" pitchFamily="34" charset="0"/>
            </a:endParaRPr>
          </a:p>
          <a:p>
            <a:pPr marL="742950" lvl="1" indent="-285750" algn="just">
              <a:buSzPct val="105000"/>
              <a:buFont typeface="Wingdings 3" panose="05040102010807070707" pitchFamily="18" charset="2"/>
              <a:buChar char=""/>
            </a:pPr>
            <a:r>
              <a:rPr lang="en-IN" dirty="0">
                <a:cs typeface="Arial" panose="020B0604020202020204" pitchFamily="34" charset="0"/>
              </a:rPr>
              <a:t>Taglines for helping to guide and control loads</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There are countless situations where the rigger will be required to tie a safe and reliable knot or hitch in a fibre rope as part of the rigging operation.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Fastening a hook, making eyes for slings, and tying on a tagline are a few of these situations.</a:t>
            </a:r>
          </a:p>
          <a:p>
            <a:pPr marL="285750" indent="-285750" algn="just">
              <a:buSzPct val="105000"/>
              <a:buFont typeface="Wingdings 3" panose="05040102010807070707" pitchFamily="18" charset="2"/>
              <a:buChar char="p"/>
            </a:pPr>
            <a:r>
              <a:rPr lang="en-IN" dirty="0">
                <a:cs typeface="Arial" panose="020B0604020202020204" pitchFamily="34" charset="0"/>
              </a:rPr>
              <a:t>This section addresses the correct selection, inspection, and use of fibre rope for hoisting and rigging operations. It also explains how to tie several knots and hitches.</a:t>
            </a:r>
            <a:endParaRPr lang="en-US" dirty="0">
              <a:cs typeface="Arial" panose="020B0604020202020204" pitchFamily="34" charset="0"/>
            </a:endParaRPr>
          </a:p>
        </p:txBody>
      </p:sp>
    </p:spTree>
    <p:extLst>
      <p:ext uri="{BB962C8B-B14F-4D97-AF65-F5344CB8AC3E}">
        <p14:creationId xmlns:p14="http://schemas.microsoft.com/office/powerpoint/2010/main" val="164033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FIBRE ROPES</a:t>
            </a:r>
            <a:endParaRPr lang="en-IN" sz="3200" dirty="0"/>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spcBef>
                <a:spcPct val="0"/>
              </a:spcBef>
            </a:pPr>
            <a:r>
              <a:rPr lang="en-IN" sz="2000" b="1" dirty="0">
                <a:cs typeface="Arial" panose="020B0604020202020204" pitchFamily="34" charset="0"/>
              </a:rPr>
              <a:t>Characteristics </a:t>
            </a:r>
            <a:endParaRPr lang="en-US" sz="2000" b="1"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dirty="0">
                <a:cs typeface="Arial" panose="020B0604020202020204" pitchFamily="34" charset="0"/>
              </a:rPr>
              <a:t>The fibres in these ropes are either natural or synthetic. Natural fibre ropes should be used cautiously for rigging since their strength is more variable than that of synthetic fibre ropes and they are much more subject to deterioration from rot, mildew, and chemicals. </a:t>
            </a:r>
          </a:p>
          <a:p>
            <a:pPr marL="742950" lvl="1" indent="-285750" algn="just">
              <a:buSzPct val="105000"/>
              <a:buFont typeface="Wingdings 3" panose="05040102010807070707" pitchFamily="18" charset="2"/>
              <a:buChar char=""/>
            </a:pPr>
            <a:r>
              <a:rPr lang="en-IN" b="1" dirty="0">
                <a:cs typeface="Arial" panose="020B0604020202020204" pitchFamily="34" charset="0"/>
              </a:rPr>
              <a:t>Polypropylene</a:t>
            </a:r>
            <a:r>
              <a:rPr lang="en-IN" dirty="0">
                <a:cs typeface="Arial" panose="020B0604020202020204" pitchFamily="34" charset="0"/>
              </a:rPr>
              <a:t> is the most common fibre rope used in rigging. It floats but does not absorb water. It stretches less than other synthetic fibres such as nylon. It is affected, however, by the ultraviolet rays in sunlight and should not be left outside for long periods. It also softens with heat and is not recommended for work involving exposure to high heat. </a:t>
            </a:r>
          </a:p>
          <a:p>
            <a:pPr marL="742950" lvl="1" indent="-285750" algn="just">
              <a:buSzPct val="105000"/>
              <a:buFont typeface="Wingdings 3" panose="05040102010807070707" pitchFamily="18" charset="2"/>
              <a:buChar char=""/>
            </a:pPr>
            <a:r>
              <a:rPr lang="en-IN" b="1" dirty="0">
                <a:cs typeface="Arial" panose="020B0604020202020204" pitchFamily="34" charset="0"/>
              </a:rPr>
              <a:t>Nylon </a:t>
            </a:r>
            <a:r>
              <a:rPr lang="en-IN" dirty="0">
                <a:cs typeface="Arial" panose="020B0604020202020204" pitchFamily="34" charset="0"/>
              </a:rPr>
              <a:t>fibre is remarkable for its strength. A nylon rope is considerably stronger than the same size and construction of polypropylene rope. But nylon stretches and hence is not used much for rigging. It is also more expensive, loses strength when wet, and has low resistance to acids.</a:t>
            </a:r>
            <a:endParaRPr lang="en-US" dirty="0">
              <a:cs typeface="Arial" panose="020B0604020202020204" pitchFamily="34" charset="0"/>
            </a:endParaRPr>
          </a:p>
        </p:txBody>
      </p:sp>
    </p:spTree>
    <p:extLst>
      <p:ext uri="{BB962C8B-B14F-4D97-AF65-F5344CB8AC3E}">
        <p14:creationId xmlns:p14="http://schemas.microsoft.com/office/powerpoint/2010/main" val="168835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1">
                    <a:lumMod val="85000"/>
                    <a:lumOff val="15000"/>
                  </a:schemeClr>
                </a:solidFill>
                <a:latin typeface="+mn-lt"/>
              </a:rPr>
              <a:t>FIBRE ROPES</a:t>
            </a:r>
            <a:endParaRPr lang="en-IN" sz="3200" dirty="0">
              <a:solidFill>
                <a:schemeClr val="tx1">
                  <a:lumMod val="85000"/>
                  <a:lumOff val="15000"/>
                </a:schemeClr>
              </a:solidFill>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spcBef>
                <a:spcPct val="0"/>
              </a:spcBef>
            </a:pPr>
            <a:r>
              <a:rPr lang="en-IN" sz="2000" b="1" dirty="0">
                <a:cs typeface="Arial" panose="020B0604020202020204" pitchFamily="34" charset="0"/>
              </a:rPr>
              <a:t>Characteristics </a:t>
            </a:r>
            <a:endParaRPr lang="en-US" sz="2000" b="1"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Polyester</a:t>
            </a:r>
            <a:r>
              <a:rPr lang="en-IN" dirty="0">
                <a:cs typeface="Arial" panose="020B0604020202020204" pitchFamily="34" charset="0"/>
              </a:rPr>
              <a:t> ropes are stronger than polypropylene but not so strong as nylon. They have good resistance to acids, alkalis, and abrasion; do not stretch as much as nylon; resist degradation from ultraviolet rays; and don’t soften in heat.</a:t>
            </a:r>
          </a:p>
          <a:p>
            <a:pPr marL="285750" indent="-285750" algn="just">
              <a:buSzPct val="105000"/>
              <a:buFont typeface="Wingdings 3" panose="05040102010807070707" pitchFamily="18" charset="2"/>
              <a:buChar char="p"/>
            </a:pPr>
            <a:r>
              <a:rPr lang="en-IN" dirty="0">
                <a:cs typeface="Arial" panose="020B0604020202020204" pitchFamily="34" charset="0"/>
              </a:rPr>
              <a:t>All fibre ropes conduct electricity when wet. When dry, however, polypropylene and polyester have much better insulating properties than nylon.</a:t>
            </a:r>
            <a:endParaRPr lang="en-US" dirty="0">
              <a:cs typeface="Arial" panose="020B0604020202020204" pitchFamily="34" charset="0"/>
            </a:endParaRPr>
          </a:p>
          <a:p>
            <a:pPr algn="just"/>
            <a:r>
              <a:rPr lang="en-IN" dirty="0">
                <a:cs typeface="Arial" panose="020B0604020202020204" pitchFamily="34" charset="0"/>
              </a:rPr>
              <a:t> </a:t>
            </a:r>
            <a:endParaRPr lang="en-US" dirty="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228600" y="4800600"/>
            <a:ext cx="3962400" cy="1502978"/>
          </a:xfrm>
          <a:prstGeom prst="rect">
            <a:avLst/>
          </a:prstGeom>
          <a:ln>
            <a:noFill/>
          </a:ln>
          <a:effectLst>
            <a:softEdge rad="112500"/>
          </a:effectLst>
        </p:spPr>
      </p:pic>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21483"/>
            <a:ext cx="3842794" cy="288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9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cs typeface="Arial" panose="020B0604020202020204" pitchFamily="34" charset="0"/>
              </a:rPr>
              <a:t>INSPECTION </a:t>
            </a:r>
            <a:endParaRPr lang="en-US" sz="3200" dirty="0">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Arial" panose="020B0604020202020204" pitchFamily="34" charset="0"/>
              </a:rPr>
              <a:t>Inspect fibre rope regularly and before each use. Any estimate of its capacity should be based on the portion of rope showing the most deterioration.</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Check first for external wear and cuts, variations in the size and shape of strands, discolouration, and the elasticity or “life” remaining in the rope.</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Untwist the strands without kinking or distorting them. The inside of the rope should be as bright and clean as when it was new. Check for broken yams, excessively loose strands and yarns, or an accumulation of powdery dust, which indicates excessive internal wear between strands as the rope is flexed back and forth in use</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If the inside of the rope is dirty, if strands have started to </a:t>
            </a:r>
            <a:r>
              <a:rPr lang="en-IN" dirty="0" err="1">
                <a:cs typeface="Arial" panose="020B0604020202020204" pitchFamily="34" charset="0"/>
              </a:rPr>
              <a:t>unlay</a:t>
            </a:r>
            <a:r>
              <a:rPr lang="en-IN" dirty="0">
                <a:cs typeface="Arial" panose="020B0604020202020204" pitchFamily="34" charset="0"/>
              </a:rPr>
              <a:t>, or if the rope has lost life and elasticity, do not use it for hoisting.</a:t>
            </a:r>
            <a:endParaRPr lang="en-US" dirty="0">
              <a:cs typeface="Arial" panose="020B0604020202020204" pitchFamily="34" charset="0"/>
            </a:endParaRPr>
          </a:p>
        </p:txBody>
      </p:sp>
    </p:spTree>
    <p:extLst>
      <p:ext uri="{BB962C8B-B14F-4D97-AF65-F5344CB8AC3E}">
        <p14:creationId xmlns:p14="http://schemas.microsoft.com/office/powerpoint/2010/main" val="2842088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INSPECTION </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b="1" dirty="0">
                <a:cs typeface="Arial" panose="020B0604020202020204" pitchFamily="34" charset="0"/>
              </a:rPr>
              <a:t>Safe Lifting Practices: </a:t>
            </a:r>
            <a:r>
              <a:rPr lang="en-IN" dirty="0">
                <a:cs typeface="Arial" panose="020B0604020202020204" pitchFamily="34" charset="0"/>
              </a:rPr>
              <a:t>Selection of the sling is only the first step in the rigging process. The next step is learning how to safely use it to hold and move a suspended load. </a:t>
            </a:r>
          </a:p>
          <a:p>
            <a:pPr marL="285750" indent="-285750">
              <a:buSzPct val="105000"/>
              <a:buFont typeface="Wingdings 3" panose="05040102010807070707" pitchFamily="18" charset="2"/>
              <a:buChar char="p"/>
            </a:pPr>
            <a:r>
              <a:rPr lang="en-IN" dirty="0">
                <a:cs typeface="Arial" panose="020B0604020202020204" pitchFamily="34" charset="0"/>
              </a:rPr>
              <a:t>There are four primary factors to consider when lifting a load safely. These are:</a:t>
            </a:r>
          </a:p>
          <a:p>
            <a:pPr marL="742950" lvl="1" indent="-285750">
              <a:buSzPct val="105000"/>
              <a:buFont typeface="Wingdings 3" panose="05040102010807070707" pitchFamily="18" charset="2"/>
              <a:buChar char=""/>
            </a:pPr>
            <a:r>
              <a:rPr lang="en-IN" b="1" dirty="0">
                <a:cs typeface="Arial" panose="020B0604020202020204" pitchFamily="34" charset="0"/>
              </a:rPr>
              <a:t>Load Size, Weight, and Centre of Gravity </a:t>
            </a:r>
            <a:r>
              <a:rPr lang="en-IN" dirty="0">
                <a:cs typeface="Arial" panose="020B0604020202020204" pitchFamily="34" charset="0"/>
              </a:rPr>
              <a:t>– The centre of gravity of an object is that point at which the entire weight may be considered to be concentrated. To make a level lift, the hoist hook must be located directly above this point. If the hook is too far to either side of the centre of gravity, dangerous tilting will result, causing unequal stress in the sling legs. Load imbalances must be corrected immediately.</a:t>
            </a:r>
          </a:p>
          <a:p>
            <a:pPr marL="742950" lvl="1" indent="-285750">
              <a:buSzPct val="105000"/>
              <a:buFont typeface="Wingdings 3" panose="05040102010807070707" pitchFamily="18" charset="2"/>
              <a:buChar char=""/>
            </a:pPr>
            <a:r>
              <a:rPr lang="en-IN" b="1" dirty="0">
                <a:cs typeface="Arial" panose="020B0604020202020204" pitchFamily="34" charset="0"/>
              </a:rPr>
              <a:t>Number of Legs and Angle with the Horizontal – </a:t>
            </a:r>
            <a:r>
              <a:rPr lang="en-IN" dirty="0">
                <a:cs typeface="Arial" panose="020B0604020202020204" pitchFamily="34" charset="0"/>
              </a:rPr>
              <a:t>The smaller the angle between the sling legs and the horizontal, the greater the stress on the individual sling legs. This increased stress effectively decreases the weight that can be safely lifted with any given sling size. Large (heavy) loads can be safely moved by keeping this angle as large as possible and, when necessary, distributing the weight of the load among more sling legs.</a:t>
            </a:r>
            <a:endParaRPr lang="en-US" dirty="0">
              <a:cs typeface="Arial" panose="020B0604020202020204" pitchFamily="34" charset="0"/>
            </a:endParaRPr>
          </a:p>
          <a:p>
            <a:pPr lvl="0"/>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161391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INSPECTION </a:t>
            </a:r>
            <a:endParaRPr lang="en-US" sz="3200" dirty="0">
              <a:latin typeface="+mn-lt"/>
              <a:cs typeface="Arial" panose="020B0604020202020204" pitchFamily="34"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b="1" dirty="0">
                <a:cs typeface="Arial" panose="020B0604020202020204" pitchFamily="34" charset="0"/>
              </a:rPr>
              <a:t>Rated Capacity of the Sling – </a:t>
            </a:r>
            <a:r>
              <a:rPr lang="en-IN" dirty="0">
                <a:cs typeface="Arial" panose="020B0604020202020204" pitchFamily="34" charset="0"/>
              </a:rPr>
              <a:t>The rated capacity of a sling varies depending upon the type of material the sling is made of, the size of the sling, and the type of hitch. Workers must know the capacity of the sling, and can obtain this information through charts or tables available through the manufacturer. The rated capacity of a sling must not be exceeded, under any circumstances.</a:t>
            </a:r>
          </a:p>
          <a:p>
            <a:pPr marL="285750" lvl="0" indent="-285750">
              <a:buSzPct val="105000"/>
              <a:buFont typeface="Wingdings 3" panose="05040102010807070707" pitchFamily="18" charset="2"/>
              <a:buChar char="p"/>
            </a:pPr>
            <a:r>
              <a:rPr lang="en-IN" b="1" dirty="0">
                <a:cs typeface="Arial" panose="020B0604020202020204" pitchFamily="34" charset="0"/>
              </a:rPr>
              <a:t>History of Care and Use</a:t>
            </a:r>
            <a:r>
              <a:rPr lang="en-IN" dirty="0">
                <a:cs typeface="Arial" panose="020B0604020202020204" pitchFamily="34" charset="0"/>
              </a:rPr>
              <a:t> – Mishandling and misuse of slings are the leading causes of sling failure. Following the manufacturer’s recommendations for proper care and use are essential for maximum sling service life and safety.</a:t>
            </a:r>
            <a:endParaRPr lang="en-US" dirty="0">
              <a:cs typeface="Arial" panose="020B0604020202020204" pitchFamily="34" charset="0"/>
            </a:endParaRPr>
          </a:p>
          <a:p>
            <a:pPr>
              <a:buSzPct val="105000"/>
            </a:pPr>
            <a:endParaRPr lang="en-US" dirty="0">
              <a:cs typeface="Arial" panose="020B0604020202020204" pitchFamily="34" charset="0"/>
            </a:endParaRPr>
          </a:p>
          <a:p>
            <a:pPr lvl="0"/>
            <a:endParaRPr lang="en-US" dirty="0">
              <a:cs typeface="Arial" panose="020B0604020202020204" pitchFamily="34" charset="0"/>
            </a:endParaRPr>
          </a:p>
          <a:p>
            <a:endParaRPr lang="en-US" dirty="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5638800" y="4155714"/>
            <a:ext cx="3090934" cy="2245086"/>
          </a:xfrm>
          <a:prstGeom prst="rect">
            <a:avLst/>
          </a:prstGeom>
        </p:spPr>
      </p:pic>
    </p:spTree>
    <p:extLst>
      <p:ext uri="{BB962C8B-B14F-4D97-AF65-F5344CB8AC3E}">
        <p14:creationId xmlns:p14="http://schemas.microsoft.com/office/powerpoint/2010/main" val="423859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SELECTION, USE, AND INSPECTION OF SLINGS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Arial" panose="020B0604020202020204" pitchFamily="34" charset="0"/>
              </a:rPr>
              <a:t>Workers involved in hoisting and rigging must exercise care when selecting and using slings. The selection of slings should be based upon the size and type of the load, and the environmental conditions of the workplace. Slings should be visually inspected before each use to ensure their effectiveness. Improper use of hoisting equipment, including slings, may result in overloading, excessive speed (e.g., taking up slack with a sudden jerk, shock loading), or sudden acceleration or deceleration of equipment.</a:t>
            </a:r>
          </a:p>
          <a:p>
            <a:pPr marL="285750" indent="-285750">
              <a:buSzPct val="105000"/>
              <a:buFont typeface="Wingdings 3" panose="05040102010807070707" pitchFamily="18" charset="2"/>
              <a:buChar char="p"/>
            </a:pPr>
            <a:r>
              <a:rPr lang="en-IN" dirty="0">
                <a:cs typeface="Arial" panose="020B0604020202020204" pitchFamily="34" charset="0"/>
              </a:rPr>
              <a:t>Factors to consider when choosing the best sling for the job include size, weight, shape, temperature, and sensitivity of the material being moved, and the environmental conditions under which the sling will be used. The following guide may be useful in selecting the appropriate sling:</a:t>
            </a:r>
            <a:endParaRPr lang="en-US" dirty="0">
              <a:cs typeface="Arial" panose="020B0604020202020204" pitchFamily="34" charset="0"/>
            </a:endParaRPr>
          </a:p>
          <a:p>
            <a:pPr>
              <a:buSzPct val="105000"/>
            </a:pPr>
            <a:endParaRPr lang="en-US" dirty="0">
              <a:cs typeface="Arial" panose="020B0604020202020204" pitchFamily="34" charset="0"/>
            </a:endParaRPr>
          </a:p>
          <a:p>
            <a:pPr lvl="0"/>
            <a:endParaRPr lang="en-US" dirty="0">
              <a:cs typeface="Arial" panose="020B0604020202020204" pitchFamily="34" charset="0"/>
            </a:endParaRPr>
          </a:p>
          <a:p>
            <a:endParaRPr lang="en-US" dirty="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6400800" y="4267199"/>
            <a:ext cx="2322871" cy="2222655"/>
          </a:xfrm>
          <a:prstGeom prst="rect">
            <a:avLst/>
          </a:prstGeom>
        </p:spPr>
      </p:pic>
    </p:spTree>
    <p:extLst>
      <p:ext uri="{BB962C8B-B14F-4D97-AF65-F5344CB8AC3E}">
        <p14:creationId xmlns:p14="http://schemas.microsoft.com/office/powerpoint/2010/main" val="172595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SELECTION, USE, AND INSPECTION OF SLINGS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Chains</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342900" indent="-342900" algn="just">
              <a:buSzPct val="105000"/>
              <a:buFont typeface="Wingdings 3" panose="05040102010807070707" pitchFamily="18" charset="2"/>
              <a:buChar char="p"/>
            </a:pPr>
            <a:r>
              <a:rPr lang="en-IN" dirty="0">
                <a:cs typeface="Arial" panose="020B0604020202020204" pitchFamily="34" charset="0"/>
              </a:rPr>
              <a:t>Alloy steel chains are strong and able to adapt to the shape of the load. Care should be taken when using chain slings because sudden shocks will damage them. This may result in sling failure and possible injury to workers or damage to the load.</a:t>
            </a:r>
            <a:endParaRPr lang="en-US" dirty="0">
              <a:cs typeface="Arial" panose="020B0604020202020204" pitchFamily="34" charset="0"/>
            </a:endParaRPr>
          </a:p>
          <a:p>
            <a:pPr marL="342900" indent="-342900" algn="just">
              <a:buSzPct val="105000"/>
              <a:buFont typeface="Wingdings 3" panose="05040102010807070707" pitchFamily="18" charset="2"/>
              <a:buChar char="p"/>
            </a:pPr>
            <a:r>
              <a:rPr lang="en-IN" dirty="0">
                <a:cs typeface="Arial" panose="020B0604020202020204" pitchFamily="34" charset="0"/>
              </a:rPr>
              <a:t>Chain slings must be visually inspected prior to use. During the inspection, pay particular attention to any stretching, nicks, gouges, and wear in excess of the allowances made by the manufacturer. These signs indicate that the sling may be unsafe and must be removed from service immediately.</a:t>
            </a:r>
            <a:endParaRPr lang="en-US" dirty="0">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6407876" y="3853130"/>
            <a:ext cx="2438400" cy="2645434"/>
          </a:xfrm>
          <a:prstGeom prst="rect">
            <a:avLst/>
          </a:prstGeom>
          <a:ln>
            <a:noFill/>
          </a:ln>
          <a:effectLst>
            <a:softEdge rad="112500"/>
          </a:effectLst>
        </p:spPr>
      </p:pic>
    </p:spTree>
    <p:extLst>
      <p:ext uri="{BB962C8B-B14F-4D97-AF65-F5344CB8AC3E}">
        <p14:creationId xmlns:p14="http://schemas.microsoft.com/office/powerpoint/2010/main" val="152131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9600"/>
            <a:ext cx="8229600" cy="609600"/>
          </a:xfrm>
        </p:spPr>
        <p:txBody>
          <a:bodyPr>
            <a:normAutofit/>
          </a:bodyPr>
          <a:lstStyle/>
          <a:p>
            <a:pPr eaLnBrk="1" hangingPunct="1"/>
            <a:r>
              <a:rPr lang="en-IN" altLang="en-US" sz="3200" noProof="1">
                <a:latin typeface="+mn-lt"/>
              </a:rPr>
              <a:t>AGENDA</a:t>
            </a:r>
          </a:p>
        </p:txBody>
      </p:sp>
      <p:sp>
        <p:nvSpPr>
          <p:cNvPr id="16388" name="Rectangle 72"/>
          <p:cNvSpPr>
            <a:spLocks noChangeArrowheads="1"/>
          </p:cNvSpPr>
          <p:nvPr/>
        </p:nvSpPr>
        <p:spPr bwMode="gray">
          <a:xfrm>
            <a:off x="323850" y="1250950"/>
            <a:ext cx="342900" cy="344488"/>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a:t>
            </a:r>
          </a:p>
        </p:txBody>
      </p:sp>
      <p:sp>
        <p:nvSpPr>
          <p:cNvPr id="16389" name="Rectangle 73"/>
          <p:cNvSpPr>
            <a:spLocks noChangeArrowheads="1"/>
          </p:cNvSpPr>
          <p:nvPr/>
        </p:nvSpPr>
        <p:spPr bwMode="gray">
          <a:xfrm>
            <a:off x="811213" y="1250950"/>
            <a:ext cx="8008937" cy="3444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t>Introduction </a:t>
            </a:r>
            <a:r>
              <a:rPr lang="en-IN" altLang="en-US" sz="2000" noProof="1"/>
              <a:t> </a:t>
            </a:r>
          </a:p>
        </p:txBody>
      </p:sp>
      <p:sp>
        <p:nvSpPr>
          <p:cNvPr id="16390" name="Rectangle 74"/>
          <p:cNvSpPr>
            <a:spLocks noChangeArrowheads="1"/>
          </p:cNvSpPr>
          <p:nvPr/>
        </p:nvSpPr>
        <p:spPr bwMode="gray">
          <a:xfrm>
            <a:off x="323850" y="1738313"/>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2</a:t>
            </a:r>
          </a:p>
        </p:txBody>
      </p:sp>
      <p:sp>
        <p:nvSpPr>
          <p:cNvPr id="16391" name="Rectangle 75"/>
          <p:cNvSpPr>
            <a:spLocks noChangeArrowheads="1"/>
          </p:cNvSpPr>
          <p:nvPr/>
        </p:nvSpPr>
        <p:spPr bwMode="gray">
          <a:xfrm>
            <a:off x="811213" y="1738313"/>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cs typeface="Arial" panose="020B0604020202020204" pitchFamily="34" charset="0"/>
              </a:rPr>
              <a:t>Regulations </a:t>
            </a:r>
            <a:endParaRPr lang="en-IN" altLang="en-US" sz="2000" noProof="1"/>
          </a:p>
        </p:txBody>
      </p:sp>
      <p:sp>
        <p:nvSpPr>
          <p:cNvPr id="16392" name="Rectangle 76"/>
          <p:cNvSpPr>
            <a:spLocks noChangeArrowheads="1"/>
          </p:cNvSpPr>
          <p:nvPr/>
        </p:nvSpPr>
        <p:spPr bwMode="gray">
          <a:xfrm>
            <a:off x="323850" y="2228850"/>
            <a:ext cx="342900" cy="344488"/>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3</a:t>
            </a:r>
          </a:p>
        </p:txBody>
      </p:sp>
      <p:sp>
        <p:nvSpPr>
          <p:cNvPr id="16393" name="Rectangle 77"/>
          <p:cNvSpPr>
            <a:spLocks noChangeArrowheads="1"/>
          </p:cNvSpPr>
          <p:nvPr/>
        </p:nvSpPr>
        <p:spPr bwMode="gray">
          <a:xfrm>
            <a:off x="811213" y="2228850"/>
            <a:ext cx="8008937" cy="344488"/>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cs typeface="Arial" panose="020B0604020202020204" pitchFamily="34" charset="0"/>
              </a:rPr>
              <a:t>Hoisting and rigging hazards </a:t>
            </a:r>
            <a:endParaRPr lang="en-US" sz="2000" dirty="0">
              <a:ea typeface="Calibri" panose="020F0502020204030204" pitchFamily="34" charset="0"/>
              <a:cs typeface="Times New Roman" panose="02020603050405020304" pitchFamily="18" charset="0"/>
            </a:endParaRPr>
          </a:p>
        </p:txBody>
      </p:sp>
      <p:sp>
        <p:nvSpPr>
          <p:cNvPr id="16394" name="Rectangle 78"/>
          <p:cNvSpPr>
            <a:spLocks noChangeArrowheads="1"/>
          </p:cNvSpPr>
          <p:nvPr/>
        </p:nvSpPr>
        <p:spPr bwMode="gray">
          <a:xfrm>
            <a:off x="323850" y="2713038"/>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4</a:t>
            </a:r>
          </a:p>
        </p:txBody>
      </p:sp>
      <p:sp>
        <p:nvSpPr>
          <p:cNvPr id="16395" name="Rectangle 79"/>
          <p:cNvSpPr>
            <a:spLocks noChangeArrowheads="1"/>
          </p:cNvSpPr>
          <p:nvPr/>
        </p:nvSpPr>
        <p:spPr bwMode="gray">
          <a:xfrm>
            <a:off x="811213" y="2713038"/>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cs typeface="Arial" panose="020B0604020202020204" pitchFamily="34" charset="0"/>
              </a:rPr>
              <a:t>Procedures and precautions </a:t>
            </a:r>
            <a:endParaRPr lang="en-US" sz="2000" dirty="0">
              <a:ea typeface="Calibri" panose="020F0502020204030204" pitchFamily="34" charset="0"/>
              <a:cs typeface="Times New Roman" panose="02020603050405020304" pitchFamily="18" charset="0"/>
            </a:endParaRPr>
          </a:p>
        </p:txBody>
      </p:sp>
      <p:sp>
        <p:nvSpPr>
          <p:cNvPr id="16396" name="Rectangle 80"/>
          <p:cNvSpPr>
            <a:spLocks noChangeArrowheads="1"/>
          </p:cNvSpPr>
          <p:nvPr/>
        </p:nvSpPr>
        <p:spPr bwMode="gray">
          <a:xfrm>
            <a:off x="323850" y="3201988"/>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5</a:t>
            </a:r>
          </a:p>
        </p:txBody>
      </p:sp>
      <p:sp>
        <p:nvSpPr>
          <p:cNvPr id="16397" name="Rectangle 81"/>
          <p:cNvSpPr>
            <a:spLocks noChangeArrowheads="1"/>
          </p:cNvSpPr>
          <p:nvPr/>
        </p:nvSpPr>
        <p:spPr bwMode="gray">
          <a:xfrm>
            <a:off x="811213" y="3201988"/>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cs typeface="Arial" panose="020B0604020202020204" pitchFamily="34" charset="0"/>
              </a:rPr>
              <a:t>Definitions</a:t>
            </a:r>
            <a:r>
              <a:rPr lang="en-IN" altLang="en-US" sz="2000" noProof="1"/>
              <a:t> </a:t>
            </a:r>
          </a:p>
        </p:txBody>
      </p:sp>
      <p:sp>
        <p:nvSpPr>
          <p:cNvPr id="16398" name="Rectangle 82"/>
          <p:cNvSpPr>
            <a:spLocks noChangeArrowheads="1"/>
          </p:cNvSpPr>
          <p:nvPr/>
        </p:nvSpPr>
        <p:spPr bwMode="gray">
          <a:xfrm>
            <a:off x="323850" y="3692525"/>
            <a:ext cx="342900" cy="344488"/>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6</a:t>
            </a:r>
          </a:p>
        </p:txBody>
      </p:sp>
      <p:sp>
        <p:nvSpPr>
          <p:cNvPr id="16399" name="Rectangle 83"/>
          <p:cNvSpPr>
            <a:spLocks noChangeArrowheads="1"/>
          </p:cNvSpPr>
          <p:nvPr/>
        </p:nvSpPr>
        <p:spPr bwMode="gray">
          <a:xfrm>
            <a:off x="811213" y="3692525"/>
            <a:ext cx="8008937" cy="344488"/>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t>Ensure that slings are protected at all sharp corners on heavy items</a:t>
            </a:r>
            <a:endParaRPr lang="en-US" sz="2000" dirty="0"/>
          </a:p>
        </p:txBody>
      </p:sp>
      <p:sp>
        <p:nvSpPr>
          <p:cNvPr id="16400" name="Rectangle 84"/>
          <p:cNvSpPr>
            <a:spLocks noChangeArrowheads="1"/>
          </p:cNvSpPr>
          <p:nvPr/>
        </p:nvSpPr>
        <p:spPr bwMode="gray">
          <a:xfrm>
            <a:off x="323850" y="4179888"/>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7</a:t>
            </a:r>
          </a:p>
        </p:txBody>
      </p:sp>
      <p:sp>
        <p:nvSpPr>
          <p:cNvPr id="16401" name="Rectangle 85"/>
          <p:cNvSpPr>
            <a:spLocks noChangeArrowheads="1"/>
          </p:cNvSpPr>
          <p:nvPr/>
        </p:nvSpPr>
        <p:spPr bwMode="gray">
          <a:xfrm>
            <a:off x="811213" y="4179888"/>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sz="2000" dirty="0"/>
              <a:t>FIBRE ROPES</a:t>
            </a:r>
          </a:p>
        </p:txBody>
      </p:sp>
      <p:sp>
        <p:nvSpPr>
          <p:cNvPr id="16402" name="Rectangle 86"/>
          <p:cNvSpPr>
            <a:spLocks noChangeArrowheads="1"/>
          </p:cNvSpPr>
          <p:nvPr/>
        </p:nvSpPr>
        <p:spPr bwMode="gray">
          <a:xfrm>
            <a:off x="323850" y="4667250"/>
            <a:ext cx="342900" cy="344488"/>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8</a:t>
            </a:r>
          </a:p>
        </p:txBody>
      </p:sp>
      <p:sp>
        <p:nvSpPr>
          <p:cNvPr id="16403" name="Rectangle 87"/>
          <p:cNvSpPr>
            <a:spLocks noChangeArrowheads="1"/>
          </p:cNvSpPr>
          <p:nvPr/>
        </p:nvSpPr>
        <p:spPr bwMode="gray">
          <a:xfrm>
            <a:off x="811213" y="4667250"/>
            <a:ext cx="8008937" cy="344488"/>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cs typeface="Arial" panose="020B0604020202020204" pitchFamily="34" charset="0"/>
              </a:rPr>
              <a:t>Inspection </a:t>
            </a:r>
            <a:r>
              <a:rPr lang="en-IN" altLang="en-US" sz="2000" noProof="1"/>
              <a:t> </a:t>
            </a:r>
          </a:p>
        </p:txBody>
      </p:sp>
      <p:sp>
        <p:nvSpPr>
          <p:cNvPr id="16404" name="Rectangle 88"/>
          <p:cNvSpPr>
            <a:spLocks noChangeArrowheads="1"/>
          </p:cNvSpPr>
          <p:nvPr/>
        </p:nvSpPr>
        <p:spPr bwMode="gray">
          <a:xfrm>
            <a:off x="323850" y="5154613"/>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9</a:t>
            </a:r>
          </a:p>
        </p:txBody>
      </p:sp>
      <p:sp>
        <p:nvSpPr>
          <p:cNvPr id="16405" name="Rectangle 89"/>
          <p:cNvSpPr>
            <a:spLocks noChangeArrowheads="1"/>
          </p:cNvSpPr>
          <p:nvPr/>
        </p:nvSpPr>
        <p:spPr bwMode="gray">
          <a:xfrm>
            <a:off x="811213" y="5154613"/>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t>Selection, use, and inspection of slings</a:t>
            </a:r>
            <a:r>
              <a:rPr lang="en-IN" altLang="en-US" sz="2000" noProof="1"/>
              <a:t> </a:t>
            </a:r>
          </a:p>
        </p:txBody>
      </p:sp>
      <p:sp>
        <p:nvSpPr>
          <p:cNvPr id="21" name="Rectangle 88"/>
          <p:cNvSpPr>
            <a:spLocks noChangeArrowheads="1"/>
          </p:cNvSpPr>
          <p:nvPr/>
        </p:nvSpPr>
        <p:spPr bwMode="gray">
          <a:xfrm>
            <a:off x="323850" y="5638800"/>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10</a:t>
            </a:r>
          </a:p>
        </p:txBody>
      </p:sp>
      <p:sp>
        <p:nvSpPr>
          <p:cNvPr id="22" name="Rectangle 89"/>
          <p:cNvSpPr>
            <a:spLocks noChangeArrowheads="1"/>
          </p:cNvSpPr>
          <p:nvPr/>
        </p:nvSpPr>
        <p:spPr bwMode="gray">
          <a:xfrm>
            <a:off x="811213" y="5638800"/>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t>Fibre rope and synthetic web</a:t>
            </a:r>
            <a:endParaRPr lang="en-US" sz="2000" dirty="0"/>
          </a:p>
        </p:txBody>
      </p:sp>
      <p:sp>
        <p:nvSpPr>
          <p:cNvPr id="23" name="Rectangle 88"/>
          <p:cNvSpPr>
            <a:spLocks noChangeArrowheads="1"/>
          </p:cNvSpPr>
          <p:nvPr/>
        </p:nvSpPr>
        <p:spPr bwMode="gray">
          <a:xfrm>
            <a:off x="323850" y="6096000"/>
            <a:ext cx="342900" cy="344487"/>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11</a:t>
            </a:r>
          </a:p>
        </p:txBody>
      </p:sp>
      <p:sp>
        <p:nvSpPr>
          <p:cNvPr id="24" name="Rectangle 89"/>
          <p:cNvSpPr>
            <a:spLocks noChangeArrowheads="1"/>
          </p:cNvSpPr>
          <p:nvPr/>
        </p:nvSpPr>
        <p:spPr bwMode="gray">
          <a:xfrm>
            <a:off x="811213" y="6096000"/>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t>Wire ropes, chains, and ropes inspection</a:t>
            </a:r>
            <a:endParaRPr lang="en-US" sz="2000" dirty="0"/>
          </a:p>
        </p:txBody>
      </p:sp>
    </p:spTree>
    <p:extLst>
      <p:ext uri="{BB962C8B-B14F-4D97-AF65-F5344CB8AC3E}">
        <p14:creationId xmlns:p14="http://schemas.microsoft.com/office/powerpoint/2010/main" val="3983243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SELECTION, USE, AND INSPECTION OF SLINGS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Wire Rope</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dirty="0">
                <a:cs typeface="Arial" panose="020B0604020202020204" pitchFamily="34" charset="0"/>
              </a:rPr>
              <a:t>Wire rope is composed of individual wires that have been twisted to form strands. Strands are then twisted to form a wire rope. When wire rope has a fibre core, it is usually more flexible but less resistant to environmental damage. Conversely, wire rope with a core that is made of a wire rope strand tends to have greater strength and is more resistant to heat damage.</a:t>
            </a:r>
          </a:p>
          <a:p>
            <a:pPr marL="285750" indent="-285750" algn="just">
              <a:buSzPct val="105000"/>
              <a:buFont typeface="Wingdings 3" panose="05040102010807070707" pitchFamily="18" charset="2"/>
              <a:buChar char="p"/>
            </a:pPr>
            <a:r>
              <a:rPr lang="en-IN" dirty="0"/>
              <a:t>When selecting a wire rope sling to give the best service, there are four characteristics to consider: strength, ability to withstand fatigue (e.g., to bend without distortion), ability to withstand abrasive wear, and ability to withstand abuse.</a:t>
            </a:r>
            <a:endParaRPr lang="en-US" dirty="0"/>
          </a:p>
          <a:p>
            <a:r>
              <a:rPr lang="en-US" dirty="0"/>
              <a:t> </a:t>
            </a:r>
          </a:p>
        </p:txBody>
      </p:sp>
      <p:pic>
        <p:nvPicPr>
          <p:cNvPr id="6" name="Picture 5"/>
          <p:cNvPicPr>
            <a:picLocks noChangeAspect="1"/>
          </p:cNvPicPr>
          <p:nvPr/>
        </p:nvPicPr>
        <p:blipFill>
          <a:blip r:embed="rId2" cstate="print"/>
          <a:stretch>
            <a:fillRect/>
          </a:stretch>
        </p:blipFill>
        <p:spPr>
          <a:xfrm>
            <a:off x="6511290" y="3962400"/>
            <a:ext cx="2251710" cy="2501900"/>
          </a:xfrm>
          <a:prstGeom prst="rect">
            <a:avLst/>
          </a:prstGeom>
        </p:spPr>
      </p:pic>
    </p:spTree>
    <p:extLst>
      <p:ext uri="{BB962C8B-B14F-4D97-AF65-F5344CB8AC3E}">
        <p14:creationId xmlns:p14="http://schemas.microsoft.com/office/powerpoint/2010/main" val="425882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SELECTION, USE, AND INSPECTION OF SLINGS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buSzPct val="105000"/>
              <a:buFont typeface="Wingdings 3" panose="05040102010807070707" pitchFamily="18" charset="2"/>
              <a:buChar char="p"/>
            </a:pPr>
            <a:r>
              <a:rPr lang="en-IN" b="1" dirty="0">
                <a:cs typeface="Arial" panose="020B0604020202020204" pitchFamily="34" charset="0"/>
              </a:rPr>
              <a:t>Strength</a:t>
            </a:r>
            <a:r>
              <a:rPr lang="en-IN" dirty="0">
                <a:cs typeface="Arial" panose="020B0604020202020204" pitchFamily="34" charset="0"/>
              </a:rPr>
              <a:t> – Strength of wire rope is a function of its size (e.g., diameter of the rope), grade, and construction, and must be sufficient to accommodate the maximum applied load.</a:t>
            </a:r>
          </a:p>
          <a:p>
            <a:pPr marL="285750" indent="-285750" algn="just">
              <a:buSzPct val="105000"/>
              <a:buFont typeface="Wingdings 3" panose="05040102010807070707" pitchFamily="18" charset="2"/>
              <a:buChar char="p"/>
            </a:pPr>
            <a:r>
              <a:rPr lang="en-IN" b="1" dirty="0"/>
              <a:t>Fatigue</a:t>
            </a:r>
            <a:r>
              <a:rPr lang="en-IN" dirty="0"/>
              <a:t> (Bending without Failure) – Fatigue failure of wire rope is caused by the development of small cracks during small radius bends. The best means for preventing fatigue failure of wire rope slings is to use blocking or padding to increase the bend radius.</a:t>
            </a:r>
          </a:p>
          <a:p>
            <a:pPr marL="285750" lvl="1" indent="-285750" algn="just">
              <a:buSzPct val="105000"/>
              <a:buFont typeface="Wingdings 3" panose="05040102010807070707" pitchFamily="18" charset="2"/>
              <a:buChar char="p"/>
            </a:pPr>
            <a:r>
              <a:rPr lang="en-IN" sz="1600" b="1" dirty="0">
                <a:cs typeface="Arial" panose="020B0604020202020204" pitchFamily="34" charset="0"/>
              </a:rPr>
              <a:t>Abrasive Wear</a:t>
            </a:r>
            <a:r>
              <a:rPr lang="en-IN" sz="1600" dirty="0">
                <a:cs typeface="Arial" panose="020B0604020202020204" pitchFamily="34" charset="0"/>
              </a:rPr>
              <a:t> – The ability of wire rope to withstand abrasion is determined by the size and number of the individual wires used to make up the rope. Smaller wires bend more readily and offer greater flexibility, but are less able to withstand abrasion. Larger wires are less flexible, but withstand abrasion better.</a:t>
            </a:r>
            <a:endParaRPr lang="en-US" sz="1600" dirty="0">
              <a:cs typeface="Arial" panose="020B0604020202020204" pitchFamily="34" charset="0"/>
            </a:endParaRPr>
          </a:p>
          <a:p>
            <a:endParaRPr lang="en-US" dirty="0">
              <a:cs typeface="Arial" panose="020B0604020202020204" pitchFamily="34" charset="0"/>
            </a:endParaRPr>
          </a:p>
          <a:p>
            <a:pPr algn="just"/>
            <a:br>
              <a:rPr lang="en-IN" dirty="0"/>
            </a:br>
            <a:endParaRPr lang="en-US" dirty="0"/>
          </a:p>
          <a:p>
            <a:r>
              <a:rPr lang="en-US" dirty="0"/>
              <a:t> </a:t>
            </a:r>
          </a:p>
        </p:txBody>
      </p:sp>
      <p:pic>
        <p:nvPicPr>
          <p:cNvPr id="9" name="Picture 8"/>
          <p:cNvPicPr>
            <a:picLocks noChangeAspect="1"/>
          </p:cNvPicPr>
          <p:nvPr/>
        </p:nvPicPr>
        <p:blipFill>
          <a:blip r:embed="rId2" cstate="print"/>
          <a:stretch>
            <a:fillRect/>
          </a:stretch>
        </p:blipFill>
        <p:spPr>
          <a:xfrm>
            <a:off x="6444886" y="4468821"/>
            <a:ext cx="2362201" cy="202974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stretch>
            <a:fillRect/>
          </a:stretch>
        </p:blipFill>
        <p:spPr>
          <a:xfrm>
            <a:off x="4597037" y="4453170"/>
            <a:ext cx="1697285" cy="1853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859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SELECTION, USE, AND INSPECTION OF SLINGS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gn="just">
              <a:buSzPct val="105000"/>
              <a:buFont typeface="Wingdings 3" panose="05040102010807070707" pitchFamily="18" charset="2"/>
              <a:buChar char="p"/>
              <a:tabLst>
                <a:tab pos="4178300" algn="l"/>
              </a:tabLst>
            </a:pPr>
            <a:r>
              <a:rPr lang="en-IN" b="1" dirty="0">
                <a:cs typeface="Arial" panose="020B0604020202020204" pitchFamily="34" charset="0"/>
              </a:rPr>
              <a:t>Abuse</a:t>
            </a:r>
            <a:r>
              <a:rPr lang="en-IN" dirty="0">
                <a:cs typeface="Arial" panose="020B0604020202020204" pitchFamily="34" charset="0"/>
              </a:rPr>
              <a:t> – Misuse or abuse of wire rope slings will result in their failure long before any other factor. Abuse can lead to serious structural damage, resulting in kinks or bird caging. (In bird caging, the wire rope strands are forcibly untwisted and become spread outwards.) To prevent injuries to workers and prolong the life of the sling, strictly adhered to safe and proper use of wire rope slings.</a:t>
            </a:r>
          </a:p>
          <a:p>
            <a:pPr marL="285750" lvl="0" indent="-285750" algn="just">
              <a:buSzPct val="105000"/>
              <a:buFont typeface="Wingdings 3" panose="05040102010807070707" pitchFamily="18" charset="2"/>
              <a:buChar char="p"/>
              <a:tabLst>
                <a:tab pos="4178300" algn="l"/>
              </a:tabLst>
            </a:pPr>
            <a:r>
              <a:rPr lang="en-IN" dirty="0">
                <a:cs typeface="Arial" panose="020B0604020202020204" pitchFamily="34" charset="0"/>
              </a:rPr>
              <a:t>Wire rope slings must be visually inspected before use. Slings with excessive broken wires, severe corrosion, localized wear, damage to end-fittings (e.g., hooks, rings, links, or collars), or damage to the rope structure (e.g., kinks, bird caging, distortion) must be removed from service and discarded.</a:t>
            </a:r>
            <a:endParaRPr lang="en-US" dirty="0">
              <a:cs typeface="Arial" panose="020B0604020202020204" pitchFamily="34" charset="0"/>
            </a:endParaRPr>
          </a:p>
          <a:p>
            <a:pPr marL="463550" lvl="0" indent="-285750" algn="just">
              <a:buSzPct val="105000"/>
              <a:buFont typeface="Wingdings 3" panose="05040102010807070707" pitchFamily="18" charset="2"/>
              <a:buChar char="p"/>
              <a:tabLst>
                <a:tab pos="177800" algn="l"/>
              </a:tabLst>
            </a:pPr>
            <a:endParaRPr lang="en-US" dirty="0">
              <a:cs typeface="Arial" panose="020B0604020202020204" pitchFamily="34" charset="0"/>
            </a:endParaRPr>
          </a:p>
        </p:txBody>
      </p:sp>
    </p:spTree>
    <p:extLst>
      <p:ext uri="{BB962C8B-B14F-4D97-AF65-F5344CB8AC3E}">
        <p14:creationId xmlns:p14="http://schemas.microsoft.com/office/powerpoint/2010/main" val="265836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SELECTION, USE, AND INSPECTION OF SLINGS</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gn="just">
              <a:buSzPct val="105000"/>
              <a:buFont typeface="Wingdings 3" panose="05040102010807070707" pitchFamily="18" charset="2"/>
              <a:buChar char="p"/>
              <a:tabLst>
                <a:tab pos="4178300" algn="l"/>
              </a:tabLst>
            </a:pPr>
            <a:r>
              <a:rPr lang="en-IN" dirty="0">
                <a:cs typeface="Arial" panose="020B0604020202020204" pitchFamily="34" charset="0"/>
              </a:rPr>
              <a:t>Fibre rope and synthetic web slings are used primarily for temporary work, such as construction or painting, and are the best choice for use on expensive loads, highly finished or fragile parts, and delicate equipment.</a:t>
            </a:r>
          </a:p>
          <a:p>
            <a:pPr marL="285750" lvl="0" indent="-285750" algn="just">
              <a:buSzPct val="105000"/>
              <a:buFont typeface="Wingdings 3" panose="05040102010807070707" pitchFamily="18" charset="2"/>
              <a:buChar char="p"/>
              <a:tabLst>
                <a:tab pos="4178300" algn="l"/>
              </a:tabLst>
            </a:pPr>
            <a:r>
              <a:rPr lang="en-IN" dirty="0">
                <a:cs typeface="Arial" panose="020B0604020202020204" pitchFamily="34" charset="0"/>
              </a:rPr>
              <a:t>Fibre rope slings deteriorate on contact with acids and caustics and, therefore, must not be used around these substances. Fibre rope slings that exhibit cuts, gouges, worn surface areas, brittle or discoloured fibres, melting, or charring must be discarded. A build-up of powder-like sawdust on the inside of a fibre rope indicates excessive internal wear and that the sling is unsafe. Finally, if the rope fibres separate easily when scratched with a fingernail, it indicates that the sling has suffered some kind of chemical damage and should be discarded.</a:t>
            </a:r>
          </a:p>
          <a:p>
            <a:pPr marL="285750" lvl="0" indent="-285750" algn="just">
              <a:buSzPct val="105000"/>
              <a:buFont typeface="Wingdings 3" panose="05040102010807070707" pitchFamily="18" charset="2"/>
              <a:buChar char="p"/>
              <a:tabLst>
                <a:tab pos="4178300" algn="l"/>
              </a:tabLst>
            </a:pPr>
            <a:r>
              <a:rPr lang="en-IN" dirty="0">
                <a:cs typeface="Arial" panose="020B0604020202020204" pitchFamily="34" charset="0"/>
              </a:rPr>
              <a:t>Synthetic web slings are commonly made of nylon, polypropylene, or polyester and have the following properties in common:</a:t>
            </a:r>
            <a:endParaRPr lang="en-US" dirty="0">
              <a:cs typeface="Arial" panose="020B0604020202020204" pitchFamily="34" charset="0"/>
            </a:endParaRPr>
          </a:p>
          <a:p>
            <a:pPr marL="463550" lvl="0" indent="-285750" algn="just">
              <a:buSzPct val="105000"/>
              <a:buFont typeface="Wingdings 3" panose="05040102010807070707" pitchFamily="18" charset="2"/>
              <a:buChar char="p"/>
              <a:tabLst>
                <a:tab pos="177800" algn="l"/>
              </a:tabLst>
            </a:pPr>
            <a:endParaRPr lang="en-US" dirty="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6781800" y="4868092"/>
            <a:ext cx="1905000" cy="1602169"/>
          </a:xfrm>
          <a:prstGeom prst="rect">
            <a:avLst/>
          </a:prstGeom>
          <a:ln>
            <a:noFill/>
          </a:ln>
          <a:effectLst>
            <a:softEdge rad="112500"/>
          </a:effectLst>
        </p:spPr>
      </p:pic>
    </p:spTree>
    <p:extLst>
      <p:ext uri="{BB962C8B-B14F-4D97-AF65-F5344CB8AC3E}">
        <p14:creationId xmlns:p14="http://schemas.microsoft.com/office/powerpoint/2010/main" val="164438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FIBRE ROPE AND SYNTHETIC WEB</a:t>
            </a:r>
            <a:endParaRPr lang="en-US" sz="3200" dirty="0"/>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gn="just">
              <a:buSzPct val="105000"/>
              <a:buFont typeface="Wingdings 3" panose="05040102010807070707" pitchFamily="18" charset="2"/>
              <a:buChar char="p"/>
              <a:tabLst>
                <a:tab pos="4178300" algn="l"/>
              </a:tabLst>
            </a:pPr>
            <a:r>
              <a:rPr lang="en-IN" b="1" dirty="0">
                <a:cs typeface="Arial" panose="020B0604020202020204" pitchFamily="34" charset="0"/>
              </a:rPr>
              <a:t>Strength</a:t>
            </a:r>
            <a:r>
              <a:rPr lang="en-IN" dirty="0">
                <a:cs typeface="Arial" panose="020B0604020202020204" pitchFamily="34" charset="0"/>
              </a:rPr>
              <a:t> - Depending upon their size, synthetic web slings can handle loads of up to 300,000 pounds.</a:t>
            </a:r>
          </a:p>
          <a:p>
            <a:pPr marL="285750" indent="-285750" algn="just">
              <a:buSzPct val="105000"/>
              <a:buFont typeface="Wingdings 3" panose="05040102010807070707" pitchFamily="18" charset="2"/>
              <a:buChar char="p"/>
              <a:tabLst>
                <a:tab pos="4178300" algn="l"/>
              </a:tabLst>
            </a:pPr>
            <a:r>
              <a:rPr lang="en-IN" b="1" dirty="0">
                <a:cs typeface="Arial" panose="020B0604020202020204" pitchFamily="34" charset="0"/>
              </a:rPr>
              <a:t>Convenience and Safety</a:t>
            </a:r>
            <a:r>
              <a:rPr lang="en-IN" dirty="0">
                <a:cs typeface="Arial" panose="020B0604020202020204" pitchFamily="34" charset="0"/>
              </a:rPr>
              <a:t> - Synthetic web slings adjust to the load contour and hold it with a tight, non-slip grip.</a:t>
            </a:r>
          </a:p>
          <a:p>
            <a:pPr marL="292100" lvl="4" indent="-292100">
              <a:buSzPct val="105000"/>
              <a:buFont typeface="Wingdings 3" panose="05040102010807070707" pitchFamily="18" charset="2"/>
              <a:buChar char="p"/>
            </a:pPr>
            <a:r>
              <a:rPr lang="en-IN" b="1" dirty="0">
                <a:cs typeface="Arial" panose="020B0604020202020204" pitchFamily="34" charset="0"/>
              </a:rPr>
              <a:t>Load Protection</a:t>
            </a:r>
            <a:r>
              <a:rPr lang="en-IN" dirty="0">
                <a:cs typeface="Arial" panose="020B0604020202020204" pitchFamily="34" charset="0"/>
              </a:rPr>
              <a:t> - Unlike other sling materials, synthetic web is less likely to mar, deface, or scratch highly polished surfaces</a:t>
            </a:r>
            <a:r>
              <a:rPr lang="en-IN" dirty="0"/>
              <a:t>.</a:t>
            </a:r>
          </a:p>
          <a:p>
            <a:pPr marL="285750" lvl="0" indent="-285750">
              <a:buSzPct val="105000"/>
              <a:buFont typeface="Wingdings 3" panose="05040102010807070707" pitchFamily="18" charset="2"/>
              <a:buChar char="p"/>
            </a:pPr>
            <a:r>
              <a:rPr lang="en-IN" b="1" dirty="0">
                <a:cs typeface="Arial" panose="020B0604020202020204" pitchFamily="34" charset="0"/>
              </a:rPr>
              <a:t>Shock</a:t>
            </a:r>
            <a:r>
              <a:rPr lang="en-IN" b="1" dirty="0"/>
              <a:t> </a:t>
            </a:r>
            <a:r>
              <a:rPr lang="en-IN" b="1" dirty="0">
                <a:cs typeface="Arial" panose="020B0604020202020204" pitchFamily="34" charset="0"/>
              </a:rPr>
              <a:t>Absorbency</a:t>
            </a:r>
            <a:r>
              <a:rPr lang="en-IN" dirty="0">
                <a:cs typeface="Arial" panose="020B0604020202020204" pitchFamily="34" charset="0"/>
              </a:rPr>
              <a:t> - Regardless of the construction material, shock loading (e.g., excessive speed, rapid acceleration or deceleration) of slings should be minimized. It should be noted that synthetic web slings can absorb heavy shocks without damage.</a:t>
            </a:r>
          </a:p>
          <a:p>
            <a:pPr marL="285750" indent="-285750">
              <a:buSzPct val="105000"/>
              <a:buFont typeface="Wingdings 3" panose="05040102010807070707" pitchFamily="18" charset="2"/>
              <a:buChar char="p"/>
            </a:pPr>
            <a:r>
              <a:rPr lang="en-IN" b="1" dirty="0">
                <a:cs typeface="Arial" panose="020B0604020202020204" pitchFamily="34" charset="0"/>
              </a:rPr>
              <a:t>Temperature Resistance</a:t>
            </a:r>
            <a:r>
              <a:rPr lang="en-IN" dirty="0">
                <a:cs typeface="Arial" panose="020B0604020202020204" pitchFamily="34" charset="0"/>
              </a:rPr>
              <a:t> - The lifting capacity of synthetic web is unaffected by temperatures up to 180 degrees Fahrenheit.</a:t>
            </a:r>
            <a:endParaRPr lang="en-US" dirty="0">
              <a:cs typeface="Arial" panose="020B0604020202020204" pitchFamily="34" charset="0"/>
            </a:endParaRPr>
          </a:p>
        </p:txBody>
      </p:sp>
    </p:spTree>
    <p:extLst>
      <p:ext uri="{BB962C8B-B14F-4D97-AF65-F5344CB8AC3E}">
        <p14:creationId xmlns:p14="http://schemas.microsoft.com/office/powerpoint/2010/main" val="4217117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FIBRE ROPE AND SYNTHETIC WEB</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Economy and Long Life</a:t>
            </a:r>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gn="just">
              <a:buSzPct val="105000"/>
              <a:buFont typeface="Wingdings 3" panose="05040102010807070707" pitchFamily="18" charset="2"/>
              <a:buChar char="p"/>
            </a:pPr>
            <a:r>
              <a:rPr lang="en-IN" dirty="0">
                <a:cs typeface="Arial" panose="020B0604020202020204" pitchFamily="34" charset="0"/>
              </a:rPr>
              <a:t>Synthetic web slings have a low initial cost and a long service life. They are unaffected by mildew, rot, or bacteria, resist some chemical action, and have excellent abrasion resistance.</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Synthetic web slings must be inspected before use and should be removed from service if found to have acid or caustic burns, melting or charring of any part of the surface, snags, tears, or cuts, broken stitches, distorted fittings, or wear or elongation beyond the manufacturer’s specifications</a:t>
            </a:r>
            <a:r>
              <a:rPr lang="en-IN" dirty="0"/>
              <a:t>.</a:t>
            </a:r>
            <a:endParaRPr lang="en-US" dirty="0"/>
          </a:p>
        </p:txBody>
      </p:sp>
      <p:pic>
        <p:nvPicPr>
          <p:cNvPr id="5" name="Picture 4"/>
          <p:cNvPicPr>
            <a:picLocks noChangeAspect="1"/>
          </p:cNvPicPr>
          <p:nvPr/>
        </p:nvPicPr>
        <p:blipFill>
          <a:blip r:embed="rId2" cstate="print"/>
          <a:stretch>
            <a:fillRect/>
          </a:stretch>
        </p:blipFill>
        <p:spPr>
          <a:xfrm>
            <a:off x="6184900" y="3427197"/>
            <a:ext cx="2578100" cy="3049803"/>
          </a:xfrm>
          <a:prstGeom prst="rect">
            <a:avLst/>
          </a:prstGeom>
        </p:spPr>
      </p:pic>
    </p:spTree>
    <p:extLst>
      <p:ext uri="{BB962C8B-B14F-4D97-AF65-F5344CB8AC3E}">
        <p14:creationId xmlns:p14="http://schemas.microsoft.com/office/powerpoint/2010/main" val="275511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648893"/>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WIRE ROPES, CHAINS, AND ROPES INSPECTION</a:t>
            </a:r>
            <a:endParaRPr lang="en-US" sz="3200" dirty="0">
              <a:latin typeface="+mn-lt"/>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gn="just">
              <a:buSzPct val="105000"/>
              <a:buFont typeface="Wingdings 3" panose="05040102010807070707" pitchFamily="18" charset="2"/>
              <a:buChar char="p"/>
            </a:pPr>
            <a:r>
              <a:rPr lang="en-IN" dirty="0">
                <a:cs typeface="Arial" panose="020B0604020202020204" pitchFamily="34" charset="0"/>
              </a:rPr>
              <a:t>Wire ropes, chains, ropes, and other rigging equipment must be inspected prior to use and as necessary during use to ensure their safety.</a:t>
            </a:r>
          </a:p>
          <a:p>
            <a:pPr marL="285750" indent="-285750" algn="just">
              <a:buSzPct val="105000"/>
              <a:buFont typeface="Wingdings 3" panose="05040102010807070707" pitchFamily="18" charset="2"/>
              <a:buChar char="p"/>
            </a:pPr>
            <a:r>
              <a:rPr lang="en-IN" dirty="0">
                <a:cs typeface="Arial" panose="020B0604020202020204" pitchFamily="34" charset="0"/>
              </a:rPr>
              <a:t>Defective gear must be removed from service immediately.</a:t>
            </a:r>
          </a:p>
          <a:p>
            <a:pPr marL="285750" lvl="0" indent="-285750" algn="just">
              <a:buSzPct val="105000"/>
              <a:buFont typeface="Wingdings 3" panose="05040102010807070707" pitchFamily="18" charset="2"/>
              <a:buChar char="p"/>
            </a:pPr>
            <a:r>
              <a:rPr lang="en-IN" dirty="0">
                <a:cs typeface="Arial" panose="020B0604020202020204" pitchFamily="34" charset="0"/>
              </a:rPr>
              <a:t>Job or shop hooks and links or makeshift fasteners formed from bolts, rods, or other such attachments must not be used.</a:t>
            </a:r>
          </a:p>
          <a:p>
            <a:pPr marL="285750" indent="-285750" algn="just">
              <a:buSzPct val="105000"/>
              <a:buFont typeface="Wingdings 3" panose="05040102010807070707" pitchFamily="18" charset="2"/>
              <a:buChar char="p"/>
            </a:pPr>
            <a:r>
              <a:rPr lang="en-IN" dirty="0">
                <a:cs typeface="Arial" panose="020B0604020202020204" pitchFamily="34" charset="0"/>
              </a:rPr>
              <a:t>When U-bolts are used for eye splices, the U-bolt must be applied so that the “U” section is in contact with the dead end of the rope.</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When U-bolt wire rope clips are used to form eyes, the following table must be used to determine the number and spacing of clips.</a:t>
            </a:r>
            <a:endParaRPr lang="en-US" dirty="0">
              <a:cs typeface="Arial" panose="020B0604020202020204" pitchFamily="34" charset="0"/>
            </a:endParaRPr>
          </a:p>
          <a:p>
            <a:pPr marL="285750" lvl="0" indent="-285750" algn="just">
              <a:buSzPct val="105000"/>
              <a:buFont typeface="Wingdings 3" panose="05040102010807070707" pitchFamily="18" charset="2"/>
              <a:buChar char="p"/>
            </a:pPr>
            <a:endParaRPr lang="en-US" dirty="0">
              <a:cs typeface="Arial" panose="020B0604020202020204" pitchFamily="34" charset="0"/>
            </a:endParaRPr>
          </a:p>
          <a:p>
            <a:pPr marL="285750" indent="-285750" algn="just">
              <a:buSzPct val="105000"/>
              <a:buFont typeface="Wingdings 3" panose="05040102010807070707" pitchFamily="18" charset="2"/>
              <a:buChar char="p"/>
            </a:pPr>
            <a:endParaRPr lang="en-US" dirty="0">
              <a:cs typeface="Arial" panose="020B0604020202020204" pitchFamily="34" charset="0"/>
            </a:endParaRPr>
          </a:p>
          <a:p>
            <a:pPr marL="285750" lvl="0" indent="-285750" algn="just">
              <a:buSzPct val="105000"/>
              <a:buFont typeface="Wingdings 3" panose="05040102010807070707" pitchFamily="18" charset="2"/>
              <a:buChar char="p"/>
            </a:pPr>
            <a:endParaRPr lang="en-US" dirty="0">
              <a:cs typeface="Arial" panose="020B0604020202020204" pitchFamily="34" charset="0"/>
            </a:endParaRPr>
          </a:p>
        </p:txBody>
      </p:sp>
    </p:spTree>
    <p:extLst>
      <p:ext uri="{BB962C8B-B14F-4D97-AF65-F5344CB8AC3E}">
        <p14:creationId xmlns:p14="http://schemas.microsoft.com/office/powerpoint/2010/main" val="42651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t>INTRODUCTION </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This manual is intended as a working guide for training workers and supervisors in the fundamentals of safe rigging and hoisting. The information covers not only ropes and knots but hoisting equipment from cranes to chain falls and rigging hardware from rope clips to spreader beams. Equally important is the attention paid at every point to correct procedures for inspection, maintenance, and operation. Knowledge of the equipment and materials with which we work is one of the most important factors in occupational health and safety. Each item has been designed and developed to serve a specific purpose. Recognizing its capabilities and limitations not only improves efficiency but minimizes hazards and helps prevent accidents.</a:t>
            </a:r>
          </a:p>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This manual identifies the basic hazards in rigging and hoisting, explains the safeguards necessary to control or eliminate these hazards, and spells out other essential safety requirements. The information should be used in conjunction with the applicable regulations by contractors, supervisors, operators, riggers, and others delivering or receiving instruction in the basics of safe rigging and hoisting.</a:t>
            </a: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US" dirty="0">
              <a:cs typeface="Arial" panose="020B0604020202020204" pitchFamily="34" charset="0"/>
            </a:endParaRPr>
          </a:p>
        </p:txBody>
      </p:sp>
    </p:spTree>
    <p:extLst>
      <p:ext uri="{BB962C8B-B14F-4D97-AF65-F5344CB8AC3E}">
        <p14:creationId xmlns:p14="http://schemas.microsoft.com/office/powerpoint/2010/main" val="215046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t>INTRODUCTION </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algn="just">
              <a:lnSpc>
                <a:spcPct val="95000"/>
              </a:lnSpc>
              <a:spcAft>
                <a:spcPct val="40000"/>
              </a:spcAft>
              <a:buClr>
                <a:schemeClr val="accent1"/>
              </a:buClr>
            </a:pPr>
            <a:endParaRPr lang="en-US" dirty="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457200" y="1913813"/>
            <a:ext cx="8153400" cy="43980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78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a:t>
            </a:r>
            <a:br>
              <a:rPr lang="en-US" sz="3200" dirty="0">
                <a:latin typeface="+mn-lt"/>
                <a:cs typeface="Arial" panose="020B0604020202020204" pitchFamily="34" charset="0"/>
              </a:rPr>
            </a:br>
            <a:r>
              <a:rPr lang="en-IN" sz="3200" dirty="0">
                <a:latin typeface="+mn-lt"/>
                <a:cs typeface="Arial" panose="020B0604020202020204" pitchFamily="34" charset="0"/>
              </a:rPr>
              <a:t>REGULATIONS </a:t>
            </a:r>
            <a:br>
              <a:rPr lang="en-US" sz="3200" dirty="0">
                <a:latin typeface="+mn-lt"/>
                <a:cs typeface="Arial" panose="020B0604020202020204" pitchFamily="34" charset="0"/>
              </a:rPr>
            </a:br>
            <a:r>
              <a:rPr lang="en-IN" sz="3200" dirty="0">
                <a:latin typeface="+mn-lt"/>
                <a:cs typeface="Arial" panose="020B0604020202020204" pitchFamily="34" charset="0"/>
              </a:rPr>
              <a:t> </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There are various regulations under the Act for construction in particular. The most extensive are the Regulations for Construction Projects (Ontario Regulation 213/91).</a:t>
            </a:r>
          </a:p>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There are also special regulations for controlled products under the Workplace Hazardous Materials Information System (WHMIS) and for designated substances such as asbestos. </a:t>
            </a:r>
          </a:p>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Construction regulations are generally based on health and safety problems that have recurred over the years. In many cases, the regulations have been proposed jointly by management and labour groups as a means of controlling or eliminating problems that have historically resulted in fatalities, lost-time injuries, and occupational diseases.</a:t>
            </a:r>
          </a:p>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The Regulations for Construction Projects have been periodically revised over the years. Review Ontario’s Occupational Health and Safety Act, Regulations for Construction Projects, and other applicable health and safety regulations to make sure that you know what to expect from others on the job – and what others expect from you.</a:t>
            </a:r>
            <a:endParaRPr lang="en-US" dirty="0">
              <a:cs typeface="Arial" panose="020B0604020202020204" pitchFamily="34" charset="0"/>
            </a:endParaRPr>
          </a:p>
        </p:txBody>
      </p:sp>
    </p:spTree>
    <p:extLst>
      <p:ext uri="{BB962C8B-B14F-4D97-AF65-F5344CB8AC3E}">
        <p14:creationId xmlns:p14="http://schemas.microsoft.com/office/powerpoint/2010/main" val="34288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HOISTING AND RIGGING HAZARDS </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Labour and management both have a responsibility to ensure the safety of all parties involved in hoisting and rigging. Major rigging operations must be planned and supervised by competent personnel to guarantee that the best methods and most suitable equipment are employed. It is imperative that all workers who prepare, use, and work with or around hoisting and rigging equipment are well trained in both safety and operating procedures. </a:t>
            </a:r>
          </a:p>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All hoisting equipment should be operated only by trained personnel.</a:t>
            </a:r>
          </a:p>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This section:</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Identifies common hazards and causes of hoisting and rigging accidents </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Specifies the procedures and precautions necessary for the safe rigging, lifting, and landing of loads</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Explains methods of determining load weight </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Provides weight tables for common construction materials.</a:t>
            </a:r>
            <a:endParaRPr lang="en-US" dirty="0">
              <a:cs typeface="Arial" panose="020B0604020202020204" pitchFamily="34" charset="0"/>
            </a:endParaRPr>
          </a:p>
          <a:p>
            <a:pPr marL="228600" indent="-114300" algn="just">
              <a:lnSpc>
                <a:spcPct val="95000"/>
              </a:lnSpc>
              <a:spcAft>
                <a:spcPct val="40000"/>
              </a:spcAft>
              <a:buClr>
                <a:schemeClr val="accent1"/>
              </a:buClr>
            </a:pPr>
            <a:r>
              <a:rPr lang="en-IN" dirty="0">
                <a:cs typeface="Arial" panose="020B0604020202020204" pitchFamily="34" charset="0"/>
              </a:rPr>
              <a:t> </a:t>
            </a:r>
            <a:endParaRPr lang="en-US" dirty="0">
              <a:cs typeface="Arial" panose="020B0604020202020204" pitchFamily="34" charset="0"/>
            </a:endParaRPr>
          </a:p>
        </p:txBody>
      </p:sp>
      <p:pic>
        <p:nvPicPr>
          <p:cNvPr id="5" name="Picture 4"/>
          <p:cNvPicPr>
            <a:picLocks noChangeAspect="1"/>
          </p:cNvPicPr>
          <p:nvPr/>
        </p:nvPicPr>
        <p:blipFill>
          <a:blip r:embed="rId2" cstate="print">
            <a:clrChange>
              <a:clrFrom>
                <a:srgbClr val="FEFEFE"/>
              </a:clrFrom>
              <a:clrTo>
                <a:srgbClr val="FEFEFE">
                  <a:alpha val="0"/>
                </a:srgbClr>
              </a:clrTo>
            </a:clrChange>
          </a:blip>
          <a:stretch>
            <a:fillRect/>
          </a:stretch>
        </p:blipFill>
        <p:spPr>
          <a:xfrm>
            <a:off x="7086600" y="4876800"/>
            <a:ext cx="1600200" cy="1520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038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a:t>
            </a:r>
            <a:br>
              <a:rPr lang="en-US" sz="3200" dirty="0">
                <a:latin typeface="+mn-lt"/>
                <a:cs typeface="Arial" panose="020B0604020202020204" pitchFamily="34" charset="0"/>
              </a:rPr>
            </a:br>
            <a:r>
              <a:rPr lang="en-IN" sz="3200" dirty="0">
                <a:latin typeface="+mn-lt"/>
                <a:cs typeface="Arial" panose="020B0604020202020204" pitchFamily="34" charset="0"/>
              </a:rPr>
              <a:t>PROCEDURES AND PRECAUTIONS </a:t>
            </a:r>
            <a:br>
              <a:rPr lang="en-US" sz="3200" dirty="0">
                <a:latin typeface="+mn-lt"/>
                <a:cs typeface="Arial" panose="020B0604020202020204" pitchFamily="34" charset="0"/>
              </a:rPr>
            </a:br>
            <a:r>
              <a:rPr lang="en-IN" sz="3200" dirty="0">
                <a:latin typeface="+mn-lt"/>
                <a:cs typeface="Arial" panose="020B0604020202020204" pitchFamily="34" charset="0"/>
              </a:rPr>
              <a:t> </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lnSpc>
                <a:spcPct val="95000"/>
              </a:lnSpc>
              <a:spcAft>
                <a:spcPct val="40000"/>
              </a:spcAft>
              <a:buSzPct val="105000"/>
              <a:buFont typeface="Wingdings 3" panose="05040102010807070707" pitchFamily="18" charset="2"/>
              <a:buChar char="p"/>
            </a:pPr>
            <a:r>
              <a:rPr lang="en-IN" dirty="0">
                <a:cs typeface="Arial" panose="020B0604020202020204" pitchFamily="34" charset="0"/>
              </a:rPr>
              <a:t>Remember: The single most important precaution in hoisting and rigging is to determine the weight of the load before attempting to lift it. At the same time, riggers must also </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Determine the available capacity of the equipment being used </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Ring the load so that it is stable (unless the centre of gravity of the load is directly below the hook, the load will shift) </a:t>
            </a:r>
          </a:p>
          <a:p>
            <a:pPr marL="742950" lvl="1" indent="-285750" algn="just">
              <a:lnSpc>
                <a:spcPct val="95000"/>
              </a:lnSpc>
              <a:spcAft>
                <a:spcPct val="40000"/>
              </a:spcAft>
              <a:buSzPct val="105000"/>
              <a:buFont typeface="Wingdings 3" panose="05040102010807070707" pitchFamily="18" charset="2"/>
              <a:buChar char=""/>
            </a:pPr>
            <a:r>
              <a:rPr lang="en-IN" dirty="0">
                <a:cs typeface="Arial" panose="020B0604020202020204" pitchFamily="34" charset="0"/>
              </a:rPr>
              <a:t>Make allowances for any unknown factors. In addition, riggers must be aware of common hazards, factors that reduce capacity, the inspection and use of slings, and safe practices in rigging, lifting, and landing loads</a:t>
            </a:r>
            <a:r>
              <a:rPr lang="en-IN" dirty="0"/>
              <a:t>.</a:t>
            </a:r>
            <a:endParaRPr lang="en-US" dirty="0"/>
          </a:p>
          <a:p>
            <a:pPr marL="190500" indent="-190500">
              <a:lnSpc>
                <a:spcPct val="95000"/>
              </a:lnSpc>
              <a:spcAft>
                <a:spcPct val="40000"/>
              </a:spcAft>
              <a:buClr>
                <a:schemeClr val="accent1"/>
              </a:buClr>
              <a:buFont typeface="Wingdings" pitchFamily="2" charset="2"/>
              <a:buChar char="§"/>
            </a:pPr>
            <a:endParaRPr lang="en-US" dirty="0"/>
          </a:p>
        </p:txBody>
      </p:sp>
      <p:pic>
        <p:nvPicPr>
          <p:cNvPr id="6" name="Picture 5"/>
          <p:cNvPicPr>
            <a:picLocks noChangeAspect="1"/>
          </p:cNvPicPr>
          <p:nvPr/>
        </p:nvPicPr>
        <p:blipFill>
          <a:blip r:embed="rId2" cstate="print"/>
          <a:stretch>
            <a:fillRect/>
          </a:stretch>
        </p:blipFill>
        <p:spPr>
          <a:xfrm>
            <a:off x="7010400" y="4262107"/>
            <a:ext cx="1840048" cy="2236457"/>
          </a:xfrm>
          <a:prstGeom prst="rect">
            <a:avLst/>
          </a:prstGeom>
          <a:ln>
            <a:noFill/>
          </a:ln>
          <a:effectLst>
            <a:softEdge rad="112500"/>
          </a:effectLst>
        </p:spPr>
      </p:pic>
    </p:spTree>
    <p:extLst>
      <p:ext uri="{BB962C8B-B14F-4D97-AF65-F5344CB8AC3E}">
        <p14:creationId xmlns:p14="http://schemas.microsoft.com/office/powerpoint/2010/main" val="99273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cs typeface="Arial" panose="020B0604020202020204" pitchFamily="34" charset="0"/>
              </a:rPr>
              <a:t> DEFINITIONS</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gn="just">
              <a:lnSpc>
                <a:spcPct val="95000"/>
              </a:lnSpc>
              <a:spcAft>
                <a:spcPct val="20000"/>
              </a:spcAft>
              <a:buSzPct val="105000"/>
              <a:buFont typeface="Wingdings 3" panose="05040102010807070707" pitchFamily="18" charset="2"/>
              <a:buChar char="p"/>
            </a:pPr>
            <a:r>
              <a:rPr lang="en-IN" b="1" dirty="0">
                <a:cs typeface="Arial" panose="020B0604020202020204" pitchFamily="34" charset="0"/>
              </a:rPr>
              <a:t>Asymmetrical load</a:t>
            </a:r>
            <a:r>
              <a:rPr lang="en-IN" dirty="0">
                <a:cs typeface="Arial" panose="020B0604020202020204" pitchFamily="34" charset="0"/>
              </a:rPr>
              <a:t>. An object with an off-centre centre of gravity due to the object's irregular shape and/or composition.</a:t>
            </a:r>
          </a:p>
          <a:p>
            <a:pPr marL="285750" indent="-285750" algn="just">
              <a:lnSpc>
                <a:spcPct val="95000"/>
              </a:lnSpc>
              <a:spcAft>
                <a:spcPct val="20000"/>
              </a:spcAft>
              <a:buSzPct val="105000"/>
              <a:buFont typeface="Wingdings 3" panose="05040102010807070707" pitchFamily="18" charset="2"/>
              <a:buChar char="p"/>
            </a:pPr>
            <a:r>
              <a:rPr lang="en-IN" b="1" dirty="0">
                <a:cs typeface="Arial" panose="020B0604020202020204" pitchFamily="34" charset="0"/>
              </a:rPr>
              <a:t>Critical lifts</a:t>
            </a:r>
            <a:r>
              <a:rPr lang="en-IN" dirty="0">
                <a:cs typeface="Arial" panose="020B0604020202020204" pitchFamily="34" charset="0"/>
              </a:rPr>
              <a:t> require confirmation of engineering, or merit additional engineering input because of an item's or location's size, weight, close-tolerance installation, or high susceptibility to damage. These lifts could be either ordinary lifts or pre-engineered lifts, but with additional hazards that could result in significant delays to a program, undetectable damage resulting in future operational or safety problems, a significant release of radioactivity or other hazardous material, present a risk of injury personnel. Critical lifts must be made by Plant Engineering riggers or by approved contractors, and as such are not covered in this program.</a:t>
            </a:r>
          </a:p>
          <a:p>
            <a:pPr marL="292100" lvl="8" indent="-292100" algn="just">
              <a:buSzPct val="105000"/>
              <a:buFont typeface="Wingdings 3" panose="05040102010807070707" pitchFamily="18" charset="2"/>
              <a:buChar char="p"/>
            </a:pPr>
            <a:r>
              <a:rPr lang="en-IN" b="1" dirty="0">
                <a:cs typeface="Arial" panose="020B0604020202020204" pitchFamily="34" charset="0"/>
              </a:rPr>
              <a:t>Incidental or ordinary lifts</a:t>
            </a:r>
            <a:r>
              <a:rPr lang="en-IN" dirty="0">
                <a:cs typeface="Arial" panose="020B0604020202020204" pitchFamily="34" charset="0"/>
              </a:rPr>
              <a:t> involve the use of basic hoisting equipment directly above the load. The load must also have certified lifting points or be relatively easy to sling.</a:t>
            </a:r>
            <a:endParaRPr lang="en-US" dirty="0">
              <a:cs typeface="Arial" panose="020B0604020202020204" pitchFamily="34" charset="0"/>
            </a:endParaRPr>
          </a:p>
          <a:p>
            <a:pPr marL="285750" indent="-285750" algn="just">
              <a:lnSpc>
                <a:spcPct val="95000"/>
              </a:lnSpc>
              <a:spcAft>
                <a:spcPct val="2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28798" y="4342798"/>
            <a:ext cx="1372803" cy="2895600"/>
          </a:xfrm>
          <a:prstGeom prst="rect">
            <a:avLst/>
          </a:prstGeom>
        </p:spPr>
      </p:pic>
    </p:spTree>
    <p:extLst>
      <p:ext uri="{BB962C8B-B14F-4D97-AF65-F5344CB8AC3E}">
        <p14:creationId xmlns:p14="http://schemas.microsoft.com/office/powerpoint/2010/main" val="14176285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0180CB-08B1-436B-9799-0C76022FBD6C}">
  <ds:schemaRefs>
    <ds:schemaRef ds:uri="0f0eb950-47b7-49a7-b2b9-b0c411c9c3b8"/>
    <ds:schemaRef ds:uri="http://purl.org/dc/elements/1.1/"/>
    <ds:schemaRef ds:uri="http://schemas.microsoft.com/office/2006/metadata/properties"/>
    <ds:schemaRef ds:uri="http://purl.org/dc/terms/"/>
    <ds:schemaRef ds:uri="B6023AA3-3CEE-413F-91F8-322A2644F388"/>
    <ds:schemaRef ds:uri="http://schemas.microsoft.com/office/2006/documentManagement/types"/>
    <ds:schemaRef ds:uri="http://schemas.microsoft.com/sharepoint/v3"/>
    <ds:schemaRef ds:uri="http://www.w3.org/XML/1998/namespace"/>
    <ds:schemaRef ds:uri="http://schemas.microsoft.com/office/infopath/2007/PartnerControls"/>
    <ds:schemaRef ds:uri="http://schemas.microsoft.com/sharepoint/v3/field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Theme2</Template>
  <TotalTime>8118</TotalTime>
  <Words>5035</Words>
  <Application>Microsoft Office PowerPoint</Application>
  <PresentationFormat>On-screen Show (4:3)</PresentationFormat>
  <Paragraphs>224</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DaunPenh</vt:lpstr>
      <vt:lpstr>Webdings</vt:lpstr>
      <vt:lpstr>Wingdings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Shimmi Sebastian</cp:lastModifiedBy>
  <cp:revision>1345</cp:revision>
  <cp:lastPrinted>2014-11-21T06:58:07Z</cp:lastPrinted>
  <dcterms:created xsi:type="dcterms:W3CDTF">2014-04-07T11:41:40Z</dcterms:created>
  <dcterms:modified xsi:type="dcterms:W3CDTF">2021-02-02T04:49:18Z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