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5"/>
  </p:sldMasterIdLst>
  <p:notesMasterIdLst>
    <p:notesMasterId r:id="rId55"/>
  </p:notesMasterIdLst>
  <p:sldIdLst>
    <p:sldId id="385" r:id="rId6"/>
    <p:sldId id="527" r:id="rId7"/>
    <p:sldId id="530" r:id="rId8"/>
    <p:sldId id="528"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4" r:id="rId22"/>
    <p:sldId id="543" r:id="rId23"/>
    <p:sldId id="545" r:id="rId24"/>
    <p:sldId id="546" r:id="rId25"/>
    <p:sldId id="547" r:id="rId26"/>
    <p:sldId id="548" r:id="rId27"/>
    <p:sldId id="549" r:id="rId28"/>
    <p:sldId id="550" r:id="rId29"/>
    <p:sldId id="551" r:id="rId30"/>
    <p:sldId id="552" r:id="rId31"/>
    <p:sldId id="553" r:id="rId32"/>
    <p:sldId id="555" r:id="rId33"/>
    <p:sldId id="554" r:id="rId34"/>
    <p:sldId id="556" r:id="rId35"/>
    <p:sldId id="557" r:id="rId36"/>
    <p:sldId id="558" r:id="rId37"/>
    <p:sldId id="559" r:id="rId38"/>
    <p:sldId id="560" r:id="rId39"/>
    <p:sldId id="561" r:id="rId40"/>
    <p:sldId id="562" r:id="rId41"/>
    <p:sldId id="563" r:id="rId42"/>
    <p:sldId id="564" r:id="rId43"/>
    <p:sldId id="566" r:id="rId44"/>
    <p:sldId id="565" r:id="rId45"/>
    <p:sldId id="567" r:id="rId46"/>
    <p:sldId id="568" r:id="rId47"/>
    <p:sldId id="569" r:id="rId48"/>
    <p:sldId id="570" r:id="rId49"/>
    <p:sldId id="571" r:id="rId50"/>
    <p:sldId id="572" r:id="rId51"/>
    <p:sldId id="573" r:id="rId52"/>
    <p:sldId id="574" r:id="rId53"/>
    <p:sldId id="303" r:id="rId5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4737" autoAdjust="0"/>
  </p:normalViewPr>
  <p:slideViewPr>
    <p:cSldViewPr>
      <p:cViewPr varScale="1">
        <p:scale>
          <a:sx n="61" d="100"/>
          <a:sy n="61" d="100"/>
        </p:scale>
        <p:origin x="53" y="4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4BC5E-ADF5-4D79-B0E5-CCC3DF3882A1}"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en-US"/>
        </a:p>
      </dgm:t>
    </dgm:pt>
    <dgm:pt modelId="{4FE12808-2042-4B3C-AECC-27985109B5AE}">
      <dgm:prSet/>
      <dgm:spPr>
        <a:solidFill>
          <a:schemeClr val="accent6">
            <a:lumMod val="60000"/>
            <a:lumOff val="40000"/>
          </a:schemeClr>
        </a:solidFill>
        <a:ln>
          <a:solidFill>
            <a:schemeClr val="tx1"/>
          </a:solidFill>
        </a:ln>
      </dgm:spPr>
      <dgm:t>
        <a:bodyPr/>
        <a:lstStyle/>
        <a:p>
          <a:pPr rtl="0"/>
          <a:r>
            <a:rPr lang="en-IN" dirty="0"/>
            <a:t>Delhi (City)</a:t>
          </a:r>
          <a:endParaRPr lang="en-US" dirty="0"/>
        </a:p>
      </dgm:t>
    </dgm:pt>
    <dgm:pt modelId="{09038167-33C0-4CBD-930A-F057F4ACF6E5}" type="parTrans" cxnId="{E66B189F-50A8-482D-8C66-997732C03BD6}">
      <dgm:prSet/>
      <dgm:spPr/>
      <dgm:t>
        <a:bodyPr/>
        <a:lstStyle/>
        <a:p>
          <a:endParaRPr lang="en-US"/>
        </a:p>
      </dgm:t>
    </dgm:pt>
    <dgm:pt modelId="{45C76131-7DBA-4017-B7D9-7BD83683FC6B}" type="sibTrans" cxnId="{E66B189F-50A8-482D-8C66-997732C03BD6}">
      <dgm:prSet/>
      <dgm:spPr/>
      <dgm:t>
        <a:bodyPr/>
        <a:lstStyle/>
        <a:p>
          <a:endParaRPr lang="en-US"/>
        </a:p>
      </dgm:t>
    </dgm:pt>
    <dgm:pt modelId="{8FCC5E14-3084-4649-A9C6-ECE4871333E6}">
      <dgm:prSet/>
      <dgm:spPr>
        <a:solidFill>
          <a:schemeClr val="accent6">
            <a:lumMod val="60000"/>
            <a:lumOff val="40000"/>
          </a:schemeClr>
        </a:solidFill>
        <a:ln>
          <a:solidFill>
            <a:schemeClr val="tx1"/>
          </a:solidFill>
        </a:ln>
      </dgm:spPr>
      <dgm:t>
        <a:bodyPr/>
        <a:lstStyle/>
        <a:p>
          <a:pPr rtl="0"/>
          <a:r>
            <a:rPr lang="en-IN" dirty="0"/>
            <a:t>Chennai</a:t>
          </a:r>
          <a:endParaRPr lang="en-US" dirty="0"/>
        </a:p>
      </dgm:t>
    </dgm:pt>
    <dgm:pt modelId="{F116C632-2A01-4ECE-9FE9-E4BEC8B6305B}" type="parTrans" cxnId="{C2A6D6F5-6210-4263-B324-A262AAD50279}">
      <dgm:prSet/>
      <dgm:spPr/>
      <dgm:t>
        <a:bodyPr/>
        <a:lstStyle/>
        <a:p>
          <a:endParaRPr lang="en-US"/>
        </a:p>
      </dgm:t>
    </dgm:pt>
    <dgm:pt modelId="{34A4E9D5-13EB-47C5-89A3-9E975FA7D643}" type="sibTrans" cxnId="{C2A6D6F5-6210-4263-B324-A262AAD50279}">
      <dgm:prSet/>
      <dgm:spPr/>
      <dgm:t>
        <a:bodyPr/>
        <a:lstStyle/>
        <a:p>
          <a:endParaRPr lang="en-US"/>
        </a:p>
      </dgm:t>
    </dgm:pt>
    <dgm:pt modelId="{3A86F4D4-A94D-451E-B87A-FA35CA458CF2}">
      <dgm:prSet/>
      <dgm:spPr>
        <a:solidFill>
          <a:schemeClr val="accent6">
            <a:lumMod val="60000"/>
            <a:lumOff val="40000"/>
          </a:schemeClr>
        </a:solidFill>
        <a:ln>
          <a:solidFill>
            <a:schemeClr val="tx1"/>
          </a:solidFill>
        </a:ln>
      </dgm:spPr>
      <dgm:t>
        <a:bodyPr/>
        <a:lstStyle/>
        <a:p>
          <a:pPr rtl="0"/>
          <a:r>
            <a:rPr lang="en-IN"/>
            <a:t>Jaipur</a:t>
          </a:r>
          <a:endParaRPr lang="en-US"/>
        </a:p>
      </dgm:t>
    </dgm:pt>
    <dgm:pt modelId="{88A73DDD-4BD4-476E-9BF0-3213CABA3CB3}" type="parTrans" cxnId="{6C26BEC7-58D0-472B-88D9-A791A8ED394D}">
      <dgm:prSet/>
      <dgm:spPr/>
      <dgm:t>
        <a:bodyPr/>
        <a:lstStyle/>
        <a:p>
          <a:endParaRPr lang="en-US"/>
        </a:p>
      </dgm:t>
    </dgm:pt>
    <dgm:pt modelId="{92845D3D-05BF-4A7E-B1D5-F7F151EFC601}" type="sibTrans" cxnId="{6C26BEC7-58D0-472B-88D9-A791A8ED394D}">
      <dgm:prSet/>
      <dgm:spPr/>
      <dgm:t>
        <a:bodyPr/>
        <a:lstStyle/>
        <a:p>
          <a:endParaRPr lang="en-US"/>
        </a:p>
      </dgm:t>
    </dgm:pt>
    <dgm:pt modelId="{C0816AE8-3DF8-44F8-B349-62296EF93A66}">
      <dgm:prSet/>
      <dgm:spPr>
        <a:solidFill>
          <a:schemeClr val="accent6">
            <a:lumMod val="60000"/>
            <a:lumOff val="40000"/>
          </a:schemeClr>
        </a:solidFill>
        <a:ln>
          <a:solidFill>
            <a:schemeClr val="tx1"/>
          </a:solidFill>
        </a:ln>
      </dgm:spPr>
      <dgm:t>
        <a:bodyPr/>
        <a:lstStyle/>
        <a:p>
          <a:pPr rtl="0"/>
          <a:r>
            <a:rPr lang="en-IN"/>
            <a:t>Bengaluru</a:t>
          </a:r>
          <a:endParaRPr lang="en-US"/>
        </a:p>
      </dgm:t>
    </dgm:pt>
    <dgm:pt modelId="{B861C327-47DF-4F33-9CBC-2DF591DB7BBC}" type="parTrans" cxnId="{6836AE37-8F21-4A48-BC7A-668C82C8D64F}">
      <dgm:prSet/>
      <dgm:spPr/>
      <dgm:t>
        <a:bodyPr/>
        <a:lstStyle/>
        <a:p>
          <a:endParaRPr lang="en-US"/>
        </a:p>
      </dgm:t>
    </dgm:pt>
    <dgm:pt modelId="{4CAA8C40-4A3F-426B-B10B-84D6C65CD987}" type="sibTrans" cxnId="{6836AE37-8F21-4A48-BC7A-668C82C8D64F}">
      <dgm:prSet/>
      <dgm:spPr/>
      <dgm:t>
        <a:bodyPr/>
        <a:lstStyle/>
        <a:p>
          <a:endParaRPr lang="en-US"/>
        </a:p>
      </dgm:t>
    </dgm:pt>
    <dgm:pt modelId="{21396AEE-4841-4C9C-A470-5C582CCEA363}">
      <dgm:prSet/>
      <dgm:spPr>
        <a:solidFill>
          <a:schemeClr val="accent6">
            <a:lumMod val="60000"/>
            <a:lumOff val="40000"/>
          </a:schemeClr>
        </a:solidFill>
        <a:ln>
          <a:solidFill>
            <a:schemeClr val="tx1"/>
          </a:solidFill>
        </a:ln>
      </dgm:spPr>
      <dgm:t>
        <a:bodyPr/>
        <a:lstStyle/>
        <a:p>
          <a:pPr rtl="0"/>
          <a:r>
            <a:rPr lang="en-IN"/>
            <a:t>Mumbai</a:t>
          </a:r>
          <a:endParaRPr lang="en-US"/>
        </a:p>
      </dgm:t>
    </dgm:pt>
    <dgm:pt modelId="{C4C389A3-9359-4DA5-8BAD-433C7643EA65}" type="parTrans" cxnId="{CA7671CB-9212-4FEF-8B63-7C98B1A573DD}">
      <dgm:prSet/>
      <dgm:spPr/>
      <dgm:t>
        <a:bodyPr/>
        <a:lstStyle/>
        <a:p>
          <a:endParaRPr lang="en-US"/>
        </a:p>
      </dgm:t>
    </dgm:pt>
    <dgm:pt modelId="{7CC73AFE-56AE-4D6A-AB9D-D82802ED258E}" type="sibTrans" cxnId="{CA7671CB-9212-4FEF-8B63-7C98B1A573DD}">
      <dgm:prSet/>
      <dgm:spPr/>
      <dgm:t>
        <a:bodyPr/>
        <a:lstStyle/>
        <a:p>
          <a:endParaRPr lang="en-US"/>
        </a:p>
      </dgm:t>
    </dgm:pt>
    <dgm:pt modelId="{EAEE0AFB-D830-451C-A4F0-53C874F20EDB}">
      <dgm:prSet/>
      <dgm:spPr>
        <a:solidFill>
          <a:schemeClr val="accent6">
            <a:lumMod val="60000"/>
            <a:lumOff val="40000"/>
          </a:schemeClr>
        </a:solidFill>
        <a:ln>
          <a:solidFill>
            <a:schemeClr val="tx1"/>
          </a:solidFill>
        </a:ln>
      </dgm:spPr>
      <dgm:t>
        <a:bodyPr/>
        <a:lstStyle/>
        <a:p>
          <a:pPr rtl="0"/>
          <a:r>
            <a:rPr lang="en-IN" dirty="0"/>
            <a:t>Kanpur</a:t>
          </a:r>
          <a:endParaRPr lang="en-US" dirty="0"/>
        </a:p>
      </dgm:t>
    </dgm:pt>
    <dgm:pt modelId="{11828B37-20FE-458A-AF94-79399455220F}" type="parTrans" cxnId="{D1684329-E074-49E7-AF4D-5CDA9B19BEE8}">
      <dgm:prSet/>
      <dgm:spPr/>
      <dgm:t>
        <a:bodyPr/>
        <a:lstStyle/>
        <a:p>
          <a:endParaRPr lang="en-US"/>
        </a:p>
      </dgm:t>
    </dgm:pt>
    <dgm:pt modelId="{CAB27597-3A7F-456B-952B-75DDA15EB680}" type="sibTrans" cxnId="{D1684329-E074-49E7-AF4D-5CDA9B19BEE8}">
      <dgm:prSet/>
      <dgm:spPr/>
      <dgm:t>
        <a:bodyPr/>
        <a:lstStyle/>
        <a:p>
          <a:endParaRPr lang="en-US"/>
        </a:p>
      </dgm:t>
    </dgm:pt>
    <dgm:pt modelId="{D548B36A-9E8C-4ACC-9C65-A93FE8EF7758}">
      <dgm:prSet/>
      <dgm:spPr>
        <a:solidFill>
          <a:schemeClr val="accent6">
            <a:lumMod val="60000"/>
            <a:lumOff val="40000"/>
          </a:schemeClr>
        </a:solidFill>
        <a:ln>
          <a:solidFill>
            <a:schemeClr val="tx1"/>
          </a:solidFill>
        </a:ln>
      </dgm:spPr>
      <dgm:t>
        <a:bodyPr/>
        <a:lstStyle/>
        <a:p>
          <a:pPr rtl="0"/>
          <a:r>
            <a:rPr lang="en-IN"/>
            <a:t>Lucknow</a:t>
          </a:r>
          <a:endParaRPr lang="en-US"/>
        </a:p>
      </dgm:t>
    </dgm:pt>
    <dgm:pt modelId="{AF2BDBFF-E814-45F4-A213-DCD4B72EAD66}" type="parTrans" cxnId="{6582A46C-28BC-49E6-80BE-D2DCCF560FDC}">
      <dgm:prSet/>
      <dgm:spPr/>
      <dgm:t>
        <a:bodyPr/>
        <a:lstStyle/>
        <a:p>
          <a:endParaRPr lang="en-US"/>
        </a:p>
      </dgm:t>
    </dgm:pt>
    <dgm:pt modelId="{26359E7D-B5CC-4BB0-B0D5-51516883FC73}" type="sibTrans" cxnId="{6582A46C-28BC-49E6-80BE-D2DCCF560FDC}">
      <dgm:prSet/>
      <dgm:spPr/>
      <dgm:t>
        <a:bodyPr/>
        <a:lstStyle/>
        <a:p>
          <a:endParaRPr lang="en-US"/>
        </a:p>
      </dgm:t>
    </dgm:pt>
    <dgm:pt modelId="{8B7C94FC-3C79-4998-90BE-87BBE4E75490}">
      <dgm:prSet/>
      <dgm:spPr>
        <a:solidFill>
          <a:schemeClr val="accent6">
            <a:lumMod val="60000"/>
            <a:lumOff val="40000"/>
          </a:schemeClr>
        </a:solidFill>
        <a:ln>
          <a:solidFill>
            <a:schemeClr val="tx1"/>
          </a:solidFill>
        </a:ln>
      </dgm:spPr>
      <dgm:t>
        <a:bodyPr/>
        <a:lstStyle/>
        <a:p>
          <a:pPr rtl="0"/>
          <a:r>
            <a:rPr lang="en-IN"/>
            <a:t>Agra</a:t>
          </a:r>
          <a:endParaRPr lang="en-US"/>
        </a:p>
      </dgm:t>
    </dgm:pt>
    <dgm:pt modelId="{58BC9FF4-DD7B-4D22-A546-F073D3D85198}" type="parTrans" cxnId="{9C3D30A9-0B64-4F9D-B2C6-DA1CE62C862B}">
      <dgm:prSet/>
      <dgm:spPr/>
      <dgm:t>
        <a:bodyPr/>
        <a:lstStyle/>
        <a:p>
          <a:endParaRPr lang="en-US"/>
        </a:p>
      </dgm:t>
    </dgm:pt>
    <dgm:pt modelId="{F62FAE58-DDCA-48B5-B69E-EE8607D79D75}" type="sibTrans" cxnId="{9C3D30A9-0B64-4F9D-B2C6-DA1CE62C862B}">
      <dgm:prSet/>
      <dgm:spPr/>
      <dgm:t>
        <a:bodyPr/>
        <a:lstStyle/>
        <a:p>
          <a:endParaRPr lang="en-US"/>
        </a:p>
      </dgm:t>
    </dgm:pt>
    <dgm:pt modelId="{5FB2D626-747B-49BF-A01A-0C92BEEA5454}">
      <dgm:prSet/>
      <dgm:spPr>
        <a:solidFill>
          <a:schemeClr val="accent6">
            <a:lumMod val="60000"/>
            <a:lumOff val="40000"/>
          </a:schemeClr>
        </a:solidFill>
        <a:ln>
          <a:solidFill>
            <a:schemeClr val="tx1"/>
          </a:solidFill>
        </a:ln>
      </dgm:spPr>
      <dgm:t>
        <a:bodyPr/>
        <a:lstStyle/>
        <a:p>
          <a:pPr rtl="0"/>
          <a:r>
            <a:rPr lang="en-IN"/>
            <a:t>Hyderabad</a:t>
          </a:r>
          <a:endParaRPr lang="en-US"/>
        </a:p>
      </dgm:t>
    </dgm:pt>
    <dgm:pt modelId="{39955C88-CCA5-452D-AE43-AB1AE862A280}" type="parTrans" cxnId="{38DCCA25-0B77-4C3B-8E16-3FB9B23A8E81}">
      <dgm:prSet/>
      <dgm:spPr/>
      <dgm:t>
        <a:bodyPr/>
        <a:lstStyle/>
        <a:p>
          <a:endParaRPr lang="en-US"/>
        </a:p>
      </dgm:t>
    </dgm:pt>
    <dgm:pt modelId="{2D3D6C0B-442D-4DAF-9149-F9D99F69BAFD}" type="sibTrans" cxnId="{38DCCA25-0B77-4C3B-8E16-3FB9B23A8E81}">
      <dgm:prSet/>
      <dgm:spPr/>
      <dgm:t>
        <a:bodyPr/>
        <a:lstStyle/>
        <a:p>
          <a:endParaRPr lang="en-US"/>
        </a:p>
      </dgm:t>
    </dgm:pt>
    <dgm:pt modelId="{9B18EBAF-C3D4-4C21-9695-2528F377411C}">
      <dgm:prSet/>
      <dgm:spPr>
        <a:solidFill>
          <a:schemeClr val="accent6">
            <a:lumMod val="60000"/>
            <a:lumOff val="40000"/>
          </a:schemeClr>
        </a:solidFill>
        <a:ln>
          <a:solidFill>
            <a:schemeClr val="tx1"/>
          </a:solidFill>
        </a:ln>
      </dgm:spPr>
      <dgm:t>
        <a:bodyPr/>
        <a:lstStyle/>
        <a:p>
          <a:pPr rtl="0"/>
          <a:r>
            <a:rPr lang="en-IN"/>
            <a:t>Pune</a:t>
          </a:r>
          <a:endParaRPr lang="en-US"/>
        </a:p>
      </dgm:t>
    </dgm:pt>
    <dgm:pt modelId="{34850418-5AD0-486C-9BA1-D7827AAA1EF0}" type="parTrans" cxnId="{2E2ED278-16CA-49CE-8E81-DAA5CE794733}">
      <dgm:prSet/>
      <dgm:spPr/>
      <dgm:t>
        <a:bodyPr/>
        <a:lstStyle/>
        <a:p>
          <a:endParaRPr lang="en-US"/>
        </a:p>
      </dgm:t>
    </dgm:pt>
    <dgm:pt modelId="{2BF2F5F4-A17C-4D49-8AA4-CA1CE60A79FF}" type="sibTrans" cxnId="{2E2ED278-16CA-49CE-8E81-DAA5CE794733}">
      <dgm:prSet/>
      <dgm:spPr/>
      <dgm:t>
        <a:bodyPr/>
        <a:lstStyle/>
        <a:p>
          <a:endParaRPr lang="en-US"/>
        </a:p>
      </dgm:t>
    </dgm:pt>
    <dgm:pt modelId="{B9273609-ECE5-44D3-9505-D377FEC59641}" type="pres">
      <dgm:prSet presAssocID="{BD44BC5E-ADF5-4D79-B0E5-CCC3DF3882A1}" presName="Name0" presStyleCnt="0">
        <dgm:presLayoutVars>
          <dgm:dir/>
          <dgm:animLvl val="lvl"/>
          <dgm:resizeHandles val="exact"/>
        </dgm:presLayoutVars>
      </dgm:prSet>
      <dgm:spPr/>
    </dgm:pt>
    <dgm:pt modelId="{8014F8A2-A147-421F-A875-6F2085E008EE}" type="pres">
      <dgm:prSet presAssocID="{4FE12808-2042-4B3C-AECC-27985109B5AE}" presName="linNode" presStyleCnt="0"/>
      <dgm:spPr/>
    </dgm:pt>
    <dgm:pt modelId="{F03560AE-3F6F-43DA-B21B-619EF062DFEA}" type="pres">
      <dgm:prSet presAssocID="{4FE12808-2042-4B3C-AECC-27985109B5AE}" presName="parentText" presStyleLbl="node1" presStyleIdx="0" presStyleCnt="10">
        <dgm:presLayoutVars>
          <dgm:chMax val="1"/>
          <dgm:bulletEnabled val="1"/>
        </dgm:presLayoutVars>
      </dgm:prSet>
      <dgm:spPr/>
    </dgm:pt>
    <dgm:pt modelId="{F968A6C4-42EA-4752-8EED-18E1168380B9}" type="pres">
      <dgm:prSet presAssocID="{45C76131-7DBA-4017-B7D9-7BD83683FC6B}" presName="sp" presStyleCnt="0"/>
      <dgm:spPr/>
    </dgm:pt>
    <dgm:pt modelId="{6BB0746E-CCD3-4DBD-AA36-94186BB1E335}" type="pres">
      <dgm:prSet presAssocID="{8FCC5E14-3084-4649-A9C6-ECE4871333E6}" presName="linNode" presStyleCnt="0"/>
      <dgm:spPr/>
    </dgm:pt>
    <dgm:pt modelId="{C4A76902-27F1-4B9A-8767-666BC63D2346}" type="pres">
      <dgm:prSet presAssocID="{8FCC5E14-3084-4649-A9C6-ECE4871333E6}" presName="parentText" presStyleLbl="node1" presStyleIdx="1" presStyleCnt="10">
        <dgm:presLayoutVars>
          <dgm:chMax val="1"/>
          <dgm:bulletEnabled val="1"/>
        </dgm:presLayoutVars>
      </dgm:prSet>
      <dgm:spPr/>
    </dgm:pt>
    <dgm:pt modelId="{3A152A3B-449E-4493-B77B-167C406856C2}" type="pres">
      <dgm:prSet presAssocID="{34A4E9D5-13EB-47C5-89A3-9E975FA7D643}" presName="sp" presStyleCnt="0"/>
      <dgm:spPr/>
    </dgm:pt>
    <dgm:pt modelId="{AB58E772-BEE4-493B-8668-BF7452CE7484}" type="pres">
      <dgm:prSet presAssocID="{3A86F4D4-A94D-451E-B87A-FA35CA458CF2}" presName="linNode" presStyleCnt="0"/>
      <dgm:spPr/>
    </dgm:pt>
    <dgm:pt modelId="{9ECAD4FE-8591-441C-AABD-C26D179DA6D2}" type="pres">
      <dgm:prSet presAssocID="{3A86F4D4-A94D-451E-B87A-FA35CA458CF2}" presName="parentText" presStyleLbl="node1" presStyleIdx="2" presStyleCnt="10">
        <dgm:presLayoutVars>
          <dgm:chMax val="1"/>
          <dgm:bulletEnabled val="1"/>
        </dgm:presLayoutVars>
      </dgm:prSet>
      <dgm:spPr/>
    </dgm:pt>
    <dgm:pt modelId="{94A5C7FA-AFDF-44E8-AD0C-F5E1FF7BB181}" type="pres">
      <dgm:prSet presAssocID="{92845D3D-05BF-4A7E-B1D5-F7F151EFC601}" presName="sp" presStyleCnt="0"/>
      <dgm:spPr/>
    </dgm:pt>
    <dgm:pt modelId="{075EEC30-118A-4619-A1A6-76B50729DA7C}" type="pres">
      <dgm:prSet presAssocID="{C0816AE8-3DF8-44F8-B349-62296EF93A66}" presName="linNode" presStyleCnt="0"/>
      <dgm:spPr/>
    </dgm:pt>
    <dgm:pt modelId="{E4B11814-B20C-40CF-88B0-4094478E9998}" type="pres">
      <dgm:prSet presAssocID="{C0816AE8-3DF8-44F8-B349-62296EF93A66}" presName="parentText" presStyleLbl="node1" presStyleIdx="3" presStyleCnt="10">
        <dgm:presLayoutVars>
          <dgm:chMax val="1"/>
          <dgm:bulletEnabled val="1"/>
        </dgm:presLayoutVars>
      </dgm:prSet>
      <dgm:spPr/>
    </dgm:pt>
    <dgm:pt modelId="{73CAD8D3-4BF9-4BA8-9262-DBAE28196F54}" type="pres">
      <dgm:prSet presAssocID="{4CAA8C40-4A3F-426B-B10B-84D6C65CD987}" presName="sp" presStyleCnt="0"/>
      <dgm:spPr/>
    </dgm:pt>
    <dgm:pt modelId="{8DCD793B-1E5E-4E60-B815-F9E2C5345BFD}" type="pres">
      <dgm:prSet presAssocID="{21396AEE-4841-4C9C-A470-5C582CCEA363}" presName="linNode" presStyleCnt="0"/>
      <dgm:spPr/>
    </dgm:pt>
    <dgm:pt modelId="{02FEECA1-E3B4-483F-84D3-6D97ED5BD752}" type="pres">
      <dgm:prSet presAssocID="{21396AEE-4841-4C9C-A470-5C582CCEA363}" presName="parentText" presStyleLbl="node1" presStyleIdx="4" presStyleCnt="10">
        <dgm:presLayoutVars>
          <dgm:chMax val="1"/>
          <dgm:bulletEnabled val="1"/>
        </dgm:presLayoutVars>
      </dgm:prSet>
      <dgm:spPr/>
    </dgm:pt>
    <dgm:pt modelId="{F1FCF3BF-5FE3-4622-9A9F-0120DFC89D33}" type="pres">
      <dgm:prSet presAssocID="{7CC73AFE-56AE-4D6A-AB9D-D82802ED258E}" presName="sp" presStyleCnt="0"/>
      <dgm:spPr/>
    </dgm:pt>
    <dgm:pt modelId="{124D038E-B4B0-4F39-B784-4EDF46879694}" type="pres">
      <dgm:prSet presAssocID="{EAEE0AFB-D830-451C-A4F0-53C874F20EDB}" presName="linNode" presStyleCnt="0"/>
      <dgm:spPr/>
    </dgm:pt>
    <dgm:pt modelId="{6633B362-E528-47D2-A4E8-BAD47CE78A1F}" type="pres">
      <dgm:prSet presAssocID="{EAEE0AFB-D830-451C-A4F0-53C874F20EDB}" presName="parentText" presStyleLbl="node1" presStyleIdx="5" presStyleCnt="10">
        <dgm:presLayoutVars>
          <dgm:chMax val="1"/>
          <dgm:bulletEnabled val="1"/>
        </dgm:presLayoutVars>
      </dgm:prSet>
      <dgm:spPr/>
    </dgm:pt>
    <dgm:pt modelId="{CF33FC64-FFDE-423D-9470-64C00C474639}" type="pres">
      <dgm:prSet presAssocID="{CAB27597-3A7F-456B-952B-75DDA15EB680}" presName="sp" presStyleCnt="0"/>
      <dgm:spPr/>
    </dgm:pt>
    <dgm:pt modelId="{A1A5B171-4F77-4AC8-9828-2940B6778ACE}" type="pres">
      <dgm:prSet presAssocID="{D548B36A-9E8C-4ACC-9C65-A93FE8EF7758}" presName="linNode" presStyleCnt="0"/>
      <dgm:spPr/>
    </dgm:pt>
    <dgm:pt modelId="{42271B6D-7CAC-42D4-BF95-70C497EBC828}" type="pres">
      <dgm:prSet presAssocID="{D548B36A-9E8C-4ACC-9C65-A93FE8EF7758}" presName="parentText" presStyleLbl="node1" presStyleIdx="6" presStyleCnt="10">
        <dgm:presLayoutVars>
          <dgm:chMax val="1"/>
          <dgm:bulletEnabled val="1"/>
        </dgm:presLayoutVars>
      </dgm:prSet>
      <dgm:spPr/>
    </dgm:pt>
    <dgm:pt modelId="{347AEC75-22ED-488B-8753-D8CC7253D62C}" type="pres">
      <dgm:prSet presAssocID="{26359E7D-B5CC-4BB0-B0D5-51516883FC73}" presName="sp" presStyleCnt="0"/>
      <dgm:spPr/>
    </dgm:pt>
    <dgm:pt modelId="{EDE3CD67-521D-4C62-B0EC-F6BDE5938D3B}" type="pres">
      <dgm:prSet presAssocID="{8B7C94FC-3C79-4998-90BE-87BBE4E75490}" presName="linNode" presStyleCnt="0"/>
      <dgm:spPr/>
    </dgm:pt>
    <dgm:pt modelId="{26C96C77-79ED-4426-A2EB-D340B5F96089}" type="pres">
      <dgm:prSet presAssocID="{8B7C94FC-3C79-4998-90BE-87BBE4E75490}" presName="parentText" presStyleLbl="node1" presStyleIdx="7" presStyleCnt="10">
        <dgm:presLayoutVars>
          <dgm:chMax val="1"/>
          <dgm:bulletEnabled val="1"/>
        </dgm:presLayoutVars>
      </dgm:prSet>
      <dgm:spPr/>
    </dgm:pt>
    <dgm:pt modelId="{596C6DA2-8226-4691-BA8F-B8B8DE13AF68}" type="pres">
      <dgm:prSet presAssocID="{F62FAE58-DDCA-48B5-B69E-EE8607D79D75}" presName="sp" presStyleCnt="0"/>
      <dgm:spPr/>
    </dgm:pt>
    <dgm:pt modelId="{1D9106AA-56DD-4360-BBB7-C6FAED10509E}" type="pres">
      <dgm:prSet presAssocID="{5FB2D626-747B-49BF-A01A-0C92BEEA5454}" presName="linNode" presStyleCnt="0"/>
      <dgm:spPr/>
    </dgm:pt>
    <dgm:pt modelId="{688D3C0E-A5A4-4CD3-BE15-9E77A00311E6}" type="pres">
      <dgm:prSet presAssocID="{5FB2D626-747B-49BF-A01A-0C92BEEA5454}" presName="parentText" presStyleLbl="node1" presStyleIdx="8" presStyleCnt="10">
        <dgm:presLayoutVars>
          <dgm:chMax val="1"/>
          <dgm:bulletEnabled val="1"/>
        </dgm:presLayoutVars>
      </dgm:prSet>
      <dgm:spPr/>
    </dgm:pt>
    <dgm:pt modelId="{97DDBA9C-BB92-4027-AFB8-CE3D3070FDEC}" type="pres">
      <dgm:prSet presAssocID="{2D3D6C0B-442D-4DAF-9149-F9D99F69BAFD}" presName="sp" presStyleCnt="0"/>
      <dgm:spPr/>
    </dgm:pt>
    <dgm:pt modelId="{8FCC1250-7A69-449C-831B-AC112728EBA9}" type="pres">
      <dgm:prSet presAssocID="{9B18EBAF-C3D4-4C21-9695-2528F377411C}" presName="linNode" presStyleCnt="0"/>
      <dgm:spPr/>
    </dgm:pt>
    <dgm:pt modelId="{8E93655E-7F59-475D-9424-B7EF44C5E8D7}" type="pres">
      <dgm:prSet presAssocID="{9B18EBAF-C3D4-4C21-9695-2528F377411C}" presName="parentText" presStyleLbl="node1" presStyleIdx="9" presStyleCnt="10">
        <dgm:presLayoutVars>
          <dgm:chMax val="1"/>
          <dgm:bulletEnabled val="1"/>
        </dgm:presLayoutVars>
      </dgm:prSet>
      <dgm:spPr/>
    </dgm:pt>
  </dgm:ptLst>
  <dgm:cxnLst>
    <dgm:cxn modelId="{800DDA02-2512-4C87-B0D8-4E16A6EC739A}" type="presOf" srcId="{D548B36A-9E8C-4ACC-9C65-A93FE8EF7758}" destId="{42271B6D-7CAC-42D4-BF95-70C497EBC828}" srcOrd="0" destOrd="0" presId="urn:microsoft.com/office/officeart/2005/8/layout/vList5"/>
    <dgm:cxn modelId="{46DC7811-1653-4006-9903-A4087A037552}" type="presOf" srcId="{EAEE0AFB-D830-451C-A4F0-53C874F20EDB}" destId="{6633B362-E528-47D2-A4E8-BAD47CE78A1F}" srcOrd="0" destOrd="0" presId="urn:microsoft.com/office/officeart/2005/8/layout/vList5"/>
    <dgm:cxn modelId="{38DCCA25-0B77-4C3B-8E16-3FB9B23A8E81}" srcId="{BD44BC5E-ADF5-4D79-B0E5-CCC3DF3882A1}" destId="{5FB2D626-747B-49BF-A01A-0C92BEEA5454}" srcOrd="8" destOrd="0" parTransId="{39955C88-CCA5-452D-AE43-AB1AE862A280}" sibTransId="{2D3D6C0B-442D-4DAF-9149-F9D99F69BAFD}"/>
    <dgm:cxn modelId="{D1684329-E074-49E7-AF4D-5CDA9B19BEE8}" srcId="{BD44BC5E-ADF5-4D79-B0E5-CCC3DF3882A1}" destId="{EAEE0AFB-D830-451C-A4F0-53C874F20EDB}" srcOrd="5" destOrd="0" parTransId="{11828B37-20FE-458A-AF94-79399455220F}" sibTransId="{CAB27597-3A7F-456B-952B-75DDA15EB680}"/>
    <dgm:cxn modelId="{6836AE37-8F21-4A48-BC7A-668C82C8D64F}" srcId="{BD44BC5E-ADF5-4D79-B0E5-CCC3DF3882A1}" destId="{C0816AE8-3DF8-44F8-B349-62296EF93A66}" srcOrd="3" destOrd="0" parTransId="{B861C327-47DF-4F33-9CBC-2DF591DB7BBC}" sibTransId="{4CAA8C40-4A3F-426B-B10B-84D6C65CD987}"/>
    <dgm:cxn modelId="{2E0FEE3C-6B0D-4C73-8DE8-B3798632F30C}" type="presOf" srcId="{5FB2D626-747B-49BF-A01A-0C92BEEA5454}" destId="{688D3C0E-A5A4-4CD3-BE15-9E77A00311E6}" srcOrd="0" destOrd="0" presId="urn:microsoft.com/office/officeart/2005/8/layout/vList5"/>
    <dgm:cxn modelId="{AB1EB23F-D330-436F-9E01-1FCBBF7A3719}" type="presOf" srcId="{3A86F4D4-A94D-451E-B87A-FA35CA458CF2}" destId="{9ECAD4FE-8591-441C-AABD-C26D179DA6D2}" srcOrd="0" destOrd="0" presId="urn:microsoft.com/office/officeart/2005/8/layout/vList5"/>
    <dgm:cxn modelId="{6582A46C-28BC-49E6-80BE-D2DCCF560FDC}" srcId="{BD44BC5E-ADF5-4D79-B0E5-CCC3DF3882A1}" destId="{D548B36A-9E8C-4ACC-9C65-A93FE8EF7758}" srcOrd="6" destOrd="0" parTransId="{AF2BDBFF-E814-45F4-A213-DCD4B72EAD66}" sibTransId="{26359E7D-B5CC-4BB0-B0D5-51516883FC73}"/>
    <dgm:cxn modelId="{44792858-F276-49CE-9A47-3C635C820527}" type="presOf" srcId="{C0816AE8-3DF8-44F8-B349-62296EF93A66}" destId="{E4B11814-B20C-40CF-88B0-4094478E9998}" srcOrd="0" destOrd="0" presId="urn:microsoft.com/office/officeart/2005/8/layout/vList5"/>
    <dgm:cxn modelId="{2E2ED278-16CA-49CE-8E81-DAA5CE794733}" srcId="{BD44BC5E-ADF5-4D79-B0E5-CCC3DF3882A1}" destId="{9B18EBAF-C3D4-4C21-9695-2528F377411C}" srcOrd="9" destOrd="0" parTransId="{34850418-5AD0-486C-9BA1-D7827AAA1EF0}" sibTransId="{2BF2F5F4-A17C-4D49-8AA4-CA1CE60A79FF}"/>
    <dgm:cxn modelId="{D1E6508C-94E8-46E9-A234-743C72E8151D}" type="presOf" srcId="{BD44BC5E-ADF5-4D79-B0E5-CCC3DF3882A1}" destId="{B9273609-ECE5-44D3-9505-D377FEC59641}" srcOrd="0" destOrd="0" presId="urn:microsoft.com/office/officeart/2005/8/layout/vList5"/>
    <dgm:cxn modelId="{E66B189F-50A8-482D-8C66-997732C03BD6}" srcId="{BD44BC5E-ADF5-4D79-B0E5-CCC3DF3882A1}" destId="{4FE12808-2042-4B3C-AECC-27985109B5AE}" srcOrd="0" destOrd="0" parTransId="{09038167-33C0-4CBD-930A-F057F4ACF6E5}" sibTransId="{45C76131-7DBA-4017-B7D9-7BD83683FC6B}"/>
    <dgm:cxn modelId="{9C3D30A9-0B64-4F9D-B2C6-DA1CE62C862B}" srcId="{BD44BC5E-ADF5-4D79-B0E5-CCC3DF3882A1}" destId="{8B7C94FC-3C79-4998-90BE-87BBE4E75490}" srcOrd="7" destOrd="0" parTransId="{58BC9FF4-DD7B-4D22-A546-F073D3D85198}" sibTransId="{F62FAE58-DDCA-48B5-B69E-EE8607D79D75}"/>
    <dgm:cxn modelId="{7F59CCAE-08B2-4F36-9E4B-A830EDBBE6BC}" type="presOf" srcId="{8B7C94FC-3C79-4998-90BE-87BBE4E75490}" destId="{26C96C77-79ED-4426-A2EB-D340B5F96089}" srcOrd="0" destOrd="0" presId="urn:microsoft.com/office/officeart/2005/8/layout/vList5"/>
    <dgm:cxn modelId="{530242B4-BAE0-4434-90EF-ECB0E4488B53}" type="presOf" srcId="{8FCC5E14-3084-4649-A9C6-ECE4871333E6}" destId="{C4A76902-27F1-4B9A-8767-666BC63D2346}" srcOrd="0" destOrd="0" presId="urn:microsoft.com/office/officeart/2005/8/layout/vList5"/>
    <dgm:cxn modelId="{427DE6B8-7131-4C9C-8EAD-1E0ED7197301}" type="presOf" srcId="{9B18EBAF-C3D4-4C21-9695-2528F377411C}" destId="{8E93655E-7F59-475D-9424-B7EF44C5E8D7}" srcOrd="0" destOrd="0" presId="urn:microsoft.com/office/officeart/2005/8/layout/vList5"/>
    <dgm:cxn modelId="{6C26BEC7-58D0-472B-88D9-A791A8ED394D}" srcId="{BD44BC5E-ADF5-4D79-B0E5-CCC3DF3882A1}" destId="{3A86F4D4-A94D-451E-B87A-FA35CA458CF2}" srcOrd="2" destOrd="0" parTransId="{88A73DDD-4BD4-476E-9BF0-3213CABA3CB3}" sibTransId="{92845D3D-05BF-4A7E-B1D5-F7F151EFC601}"/>
    <dgm:cxn modelId="{CA7671CB-9212-4FEF-8B63-7C98B1A573DD}" srcId="{BD44BC5E-ADF5-4D79-B0E5-CCC3DF3882A1}" destId="{21396AEE-4841-4C9C-A470-5C582CCEA363}" srcOrd="4" destOrd="0" parTransId="{C4C389A3-9359-4DA5-8BAD-433C7643EA65}" sibTransId="{7CC73AFE-56AE-4D6A-AB9D-D82802ED258E}"/>
    <dgm:cxn modelId="{E2B4ABF1-4AF4-4AC6-A983-6196CE34B89E}" type="presOf" srcId="{4FE12808-2042-4B3C-AECC-27985109B5AE}" destId="{F03560AE-3F6F-43DA-B21B-619EF062DFEA}" srcOrd="0" destOrd="0" presId="urn:microsoft.com/office/officeart/2005/8/layout/vList5"/>
    <dgm:cxn modelId="{C2A6D6F5-6210-4263-B324-A262AAD50279}" srcId="{BD44BC5E-ADF5-4D79-B0E5-CCC3DF3882A1}" destId="{8FCC5E14-3084-4649-A9C6-ECE4871333E6}" srcOrd="1" destOrd="0" parTransId="{F116C632-2A01-4ECE-9FE9-E4BEC8B6305B}" sibTransId="{34A4E9D5-13EB-47C5-89A3-9E975FA7D643}"/>
    <dgm:cxn modelId="{1E2BA2FA-0050-4D8E-8141-F5BFCA3DCB6B}" type="presOf" srcId="{21396AEE-4841-4C9C-A470-5C582CCEA363}" destId="{02FEECA1-E3B4-483F-84D3-6D97ED5BD752}" srcOrd="0" destOrd="0" presId="urn:microsoft.com/office/officeart/2005/8/layout/vList5"/>
    <dgm:cxn modelId="{A4C17BED-ECC4-4B9B-93F0-10C4B842B067}" type="presParOf" srcId="{B9273609-ECE5-44D3-9505-D377FEC59641}" destId="{8014F8A2-A147-421F-A875-6F2085E008EE}" srcOrd="0" destOrd="0" presId="urn:microsoft.com/office/officeart/2005/8/layout/vList5"/>
    <dgm:cxn modelId="{E0D034AD-D1C2-4587-B579-8AF1AD6D9E13}" type="presParOf" srcId="{8014F8A2-A147-421F-A875-6F2085E008EE}" destId="{F03560AE-3F6F-43DA-B21B-619EF062DFEA}" srcOrd="0" destOrd="0" presId="urn:microsoft.com/office/officeart/2005/8/layout/vList5"/>
    <dgm:cxn modelId="{58717263-39C0-470F-92C9-9E8B0BED6D14}" type="presParOf" srcId="{B9273609-ECE5-44D3-9505-D377FEC59641}" destId="{F968A6C4-42EA-4752-8EED-18E1168380B9}" srcOrd="1" destOrd="0" presId="urn:microsoft.com/office/officeart/2005/8/layout/vList5"/>
    <dgm:cxn modelId="{FB3D816E-E50A-4FAB-8B7C-1A1684F5BAB1}" type="presParOf" srcId="{B9273609-ECE5-44D3-9505-D377FEC59641}" destId="{6BB0746E-CCD3-4DBD-AA36-94186BB1E335}" srcOrd="2" destOrd="0" presId="urn:microsoft.com/office/officeart/2005/8/layout/vList5"/>
    <dgm:cxn modelId="{65D33848-99CE-4796-9653-A4DE908C3564}" type="presParOf" srcId="{6BB0746E-CCD3-4DBD-AA36-94186BB1E335}" destId="{C4A76902-27F1-4B9A-8767-666BC63D2346}" srcOrd="0" destOrd="0" presId="urn:microsoft.com/office/officeart/2005/8/layout/vList5"/>
    <dgm:cxn modelId="{D07D9707-16A4-4102-BAEF-CEF2DF02610D}" type="presParOf" srcId="{B9273609-ECE5-44D3-9505-D377FEC59641}" destId="{3A152A3B-449E-4493-B77B-167C406856C2}" srcOrd="3" destOrd="0" presId="urn:microsoft.com/office/officeart/2005/8/layout/vList5"/>
    <dgm:cxn modelId="{8588446E-A8D3-423E-B3BD-0ADAE5FDFA25}" type="presParOf" srcId="{B9273609-ECE5-44D3-9505-D377FEC59641}" destId="{AB58E772-BEE4-493B-8668-BF7452CE7484}" srcOrd="4" destOrd="0" presId="urn:microsoft.com/office/officeart/2005/8/layout/vList5"/>
    <dgm:cxn modelId="{5480EE87-F6D1-4639-AD5D-7867972A28EC}" type="presParOf" srcId="{AB58E772-BEE4-493B-8668-BF7452CE7484}" destId="{9ECAD4FE-8591-441C-AABD-C26D179DA6D2}" srcOrd="0" destOrd="0" presId="urn:microsoft.com/office/officeart/2005/8/layout/vList5"/>
    <dgm:cxn modelId="{63972B63-5E05-4B70-8447-1CEF659050AB}" type="presParOf" srcId="{B9273609-ECE5-44D3-9505-D377FEC59641}" destId="{94A5C7FA-AFDF-44E8-AD0C-F5E1FF7BB181}" srcOrd="5" destOrd="0" presId="urn:microsoft.com/office/officeart/2005/8/layout/vList5"/>
    <dgm:cxn modelId="{DE67AFEA-829F-45DD-90C3-833B7A0F76DD}" type="presParOf" srcId="{B9273609-ECE5-44D3-9505-D377FEC59641}" destId="{075EEC30-118A-4619-A1A6-76B50729DA7C}" srcOrd="6" destOrd="0" presId="urn:microsoft.com/office/officeart/2005/8/layout/vList5"/>
    <dgm:cxn modelId="{9C1CD25F-D5B8-433B-A121-E059236FFE12}" type="presParOf" srcId="{075EEC30-118A-4619-A1A6-76B50729DA7C}" destId="{E4B11814-B20C-40CF-88B0-4094478E9998}" srcOrd="0" destOrd="0" presId="urn:microsoft.com/office/officeart/2005/8/layout/vList5"/>
    <dgm:cxn modelId="{0ABED6FE-05A1-4F2C-A242-D810843FB4BC}" type="presParOf" srcId="{B9273609-ECE5-44D3-9505-D377FEC59641}" destId="{73CAD8D3-4BF9-4BA8-9262-DBAE28196F54}" srcOrd="7" destOrd="0" presId="urn:microsoft.com/office/officeart/2005/8/layout/vList5"/>
    <dgm:cxn modelId="{25BCBAEE-836B-4295-A133-B48DDD9DF8DC}" type="presParOf" srcId="{B9273609-ECE5-44D3-9505-D377FEC59641}" destId="{8DCD793B-1E5E-4E60-B815-F9E2C5345BFD}" srcOrd="8" destOrd="0" presId="urn:microsoft.com/office/officeart/2005/8/layout/vList5"/>
    <dgm:cxn modelId="{DA18204D-6A13-428D-8CB6-7FB72AD14DEB}" type="presParOf" srcId="{8DCD793B-1E5E-4E60-B815-F9E2C5345BFD}" destId="{02FEECA1-E3B4-483F-84D3-6D97ED5BD752}" srcOrd="0" destOrd="0" presId="urn:microsoft.com/office/officeart/2005/8/layout/vList5"/>
    <dgm:cxn modelId="{EE89EB7B-E97D-45AA-A2D5-2CBBCDB1FFF4}" type="presParOf" srcId="{B9273609-ECE5-44D3-9505-D377FEC59641}" destId="{F1FCF3BF-5FE3-4622-9A9F-0120DFC89D33}" srcOrd="9" destOrd="0" presId="urn:microsoft.com/office/officeart/2005/8/layout/vList5"/>
    <dgm:cxn modelId="{78BFD015-7609-4086-881B-EE8354499C69}" type="presParOf" srcId="{B9273609-ECE5-44D3-9505-D377FEC59641}" destId="{124D038E-B4B0-4F39-B784-4EDF46879694}" srcOrd="10" destOrd="0" presId="urn:microsoft.com/office/officeart/2005/8/layout/vList5"/>
    <dgm:cxn modelId="{5089542B-5FBE-4A41-85C6-602F82D28A5C}" type="presParOf" srcId="{124D038E-B4B0-4F39-B784-4EDF46879694}" destId="{6633B362-E528-47D2-A4E8-BAD47CE78A1F}" srcOrd="0" destOrd="0" presId="urn:microsoft.com/office/officeart/2005/8/layout/vList5"/>
    <dgm:cxn modelId="{DFED506A-DDAF-4FF2-957C-63818840B447}" type="presParOf" srcId="{B9273609-ECE5-44D3-9505-D377FEC59641}" destId="{CF33FC64-FFDE-423D-9470-64C00C474639}" srcOrd="11" destOrd="0" presId="urn:microsoft.com/office/officeart/2005/8/layout/vList5"/>
    <dgm:cxn modelId="{0C8B1142-5B5C-45C3-BBB5-55834089BDED}" type="presParOf" srcId="{B9273609-ECE5-44D3-9505-D377FEC59641}" destId="{A1A5B171-4F77-4AC8-9828-2940B6778ACE}" srcOrd="12" destOrd="0" presId="urn:microsoft.com/office/officeart/2005/8/layout/vList5"/>
    <dgm:cxn modelId="{4D849915-1AD6-4BD7-A058-ECE5ACEBA23E}" type="presParOf" srcId="{A1A5B171-4F77-4AC8-9828-2940B6778ACE}" destId="{42271B6D-7CAC-42D4-BF95-70C497EBC828}" srcOrd="0" destOrd="0" presId="urn:microsoft.com/office/officeart/2005/8/layout/vList5"/>
    <dgm:cxn modelId="{C0F5B119-1BA1-4760-B3AD-2A913C0848D5}" type="presParOf" srcId="{B9273609-ECE5-44D3-9505-D377FEC59641}" destId="{347AEC75-22ED-488B-8753-D8CC7253D62C}" srcOrd="13" destOrd="0" presId="urn:microsoft.com/office/officeart/2005/8/layout/vList5"/>
    <dgm:cxn modelId="{D35CA9FB-3052-4506-89D2-62C7910DDB8C}" type="presParOf" srcId="{B9273609-ECE5-44D3-9505-D377FEC59641}" destId="{EDE3CD67-521D-4C62-B0EC-F6BDE5938D3B}" srcOrd="14" destOrd="0" presId="urn:microsoft.com/office/officeart/2005/8/layout/vList5"/>
    <dgm:cxn modelId="{88F982E2-D22D-4BCB-AD10-3A5E5EFC985B}" type="presParOf" srcId="{EDE3CD67-521D-4C62-B0EC-F6BDE5938D3B}" destId="{26C96C77-79ED-4426-A2EB-D340B5F96089}" srcOrd="0" destOrd="0" presId="urn:microsoft.com/office/officeart/2005/8/layout/vList5"/>
    <dgm:cxn modelId="{0114CC84-7159-43F0-BF2C-3AFF202C195A}" type="presParOf" srcId="{B9273609-ECE5-44D3-9505-D377FEC59641}" destId="{596C6DA2-8226-4691-BA8F-B8B8DE13AF68}" srcOrd="15" destOrd="0" presId="urn:microsoft.com/office/officeart/2005/8/layout/vList5"/>
    <dgm:cxn modelId="{72CA1884-7273-4993-861D-39277E2DFB48}" type="presParOf" srcId="{B9273609-ECE5-44D3-9505-D377FEC59641}" destId="{1D9106AA-56DD-4360-BBB7-C6FAED10509E}" srcOrd="16" destOrd="0" presId="urn:microsoft.com/office/officeart/2005/8/layout/vList5"/>
    <dgm:cxn modelId="{F46C4257-4962-4613-A10C-4622359FF64A}" type="presParOf" srcId="{1D9106AA-56DD-4360-BBB7-C6FAED10509E}" destId="{688D3C0E-A5A4-4CD3-BE15-9E77A00311E6}" srcOrd="0" destOrd="0" presId="urn:microsoft.com/office/officeart/2005/8/layout/vList5"/>
    <dgm:cxn modelId="{ED659F42-D9A7-43BB-B374-15A0F204F806}" type="presParOf" srcId="{B9273609-ECE5-44D3-9505-D377FEC59641}" destId="{97DDBA9C-BB92-4027-AFB8-CE3D3070FDEC}" srcOrd="17" destOrd="0" presId="urn:microsoft.com/office/officeart/2005/8/layout/vList5"/>
    <dgm:cxn modelId="{794AE226-86EF-4084-AC89-205AAFD03DAD}" type="presParOf" srcId="{B9273609-ECE5-44D3-9505-D377FEC59641}" destId="{8FCC1250-7A69-449C-831B-AC112728EBA9}" srcOrd="18" destOrd="0" presId="urn:microsoft.com/office/officeart/2005/8/layout/vList5"/>
    <dgm:cxn modelId="{1D397D3A-361C-435A-837D-20D10CCD7420}" type="presParOf" srcId="{8FCC1250-7A69-449C-831B-AC112728EBA9}" destId="{8E93655E-7F59-475D-9424-B7EF44C5E8D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60AE-3F6F-43DA-B21B-619EF062DFEA}">
      <dsp:nvSpPr>
        <dsp:cNvPr id="0" name=""/>
        <dsp:cNvSpPr/>
      </dsp:nvSpPr>
      <dsp:spPr>
        <a:xfrm>
          <a:off x="2340864" y="2756"/>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dirty="0"/>
            <a:t>Delhi (City)</a:t>
          </a:r>
          <a:endParaRPr lang="en-US" sz="2200" kern="1200" dirty="0"/>
        </a:p>
      </dsp:txBody>
      <dsp:txXfrm>
        <a:off x="2362700" y="24592"/>
        <a:ext cx="2589800" cy="403642"/>
      </dsp:txXfrm>
    </dsp:sp>
    <dsp:sp modelId="{C4A76902-27F1-4B9A-8767-666BC63D2346}">
      <dsp:nvSpPr>
        <dsp:cNvPr id="0" name=""/>
        <dsp:cNvSpPr/>
      </dsp:nvSpPr>
      <dsp:spPr>
        <a:xfrm>
          <a:off x="2340864" y="472436"/>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dirty="0"/>
            <a:t>Chennai</a:t>
          </a:r>
          <a:endParaRPr lang="en-US" sz="2200" kern="1200" dirty="0"/>
        </a:p>
      </dsp:txBody>
      <dsp:txXfrm>
        <a:off x="2362700" y="494272"/>
        <a:ext cx="2589800" cy="403642"/>
      </dsp:txXfrm>
    </dsp:sp>
    <dsp:sp modelId="{9ECAD4FE-8591-441C-AABD-C26D179DA6D2}">
      <dsp:nvSpPr>
        <dsp:cNvPr id="0" name=""/>
        <dsp:cNvSpPr/>
      </dsp:nvSpPr>
      <dsp:spPr>
        <a:xfrm>
          <a:off x="2340864" y="942117"/>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Jaipur</a:t>
          </a:r>
          <a:endParaRPr lang="en-US" sz="2200" kern="1200"/>
        </a:p>
      </dsp:txBody>
      <dsp:txXfrm>
        <a:off x="2362700" y="963953"/>
        <a:ext cx="2589800" cy="403642"/>
      </dsp:txXfrm>
    </dsp:sp>
    <dsp:sp modelId="{E4B11814-B20C-40CF-88B0-4094478E9998}">
      <dsp:nvSpPr>
        <dsp:cNvPr id="0" name=""/>
        <dsp:cNvSpPr/>
      </dsp:nvSpPr>
      <dsp:spPr>
        <a:xfrm>
          <a:off x="2340864" y="1411797"/>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Bengaluru</a:t>
          </a:r>
          <a:endParaRPr lang="en-US" sz="2200" kern="1200"/>
        </a:p>
      </dsp:txBody>
      <dsp:txXfrm>
        <a:off x="2362700" y="1433633"/>
        <a:ext cx="2589800" cy="403642"/>
      </dsp:txXfrm>
    </dsp:sp>
    <dsp:sp modelId="{02FEECA1-E3B4-483F-84D3-6D97ED5BD752}">
      <dsp:nvSpPr>
        <dsp:cNvPr id="0" name=""/>
        <dsp:cNvSpPr/>
      </dsp:nvSpPr>
      <dsp:spPr>
        <a:xfrm>
          <a:off x="2340864" y="1881477"/>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Mumbai</a:t>
          </a:r>
          <a:endParaRPr lang="en-US" sz="2200" kern="1200"/>
        </a:p>
      </dsp:txBody>
      <dsp:txXfrm>
        <a:off x="2362700" y="1903313"/>
        <a:ext cx="2589800" cy="403642"/>
      </dsp:txXfrm>
    </dsp:sp>
    <dsp:sp modelId="{6633B362-E528-47D2-A4E8-BAD47CE78A1F}">
      <dsp:nvSpPr>
        <dsp:cNvPr id="0" name=""/>
        <dsp:cNvSpPr/>
      </dsp:nvSpPr>
      <dsp:spPr>
        <a:xfrm>
          <a:off x="2340864" y="2351157"/>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dirty="0"/>
            <a:t>Kanpur</a:t>
          </a:r>
          <a:endParaRPr lang="en-US" sz="2200" kern="1200" dirty="0"/>
        </a:p>
      </dsp:txBody>
      <dsp:txXfrm>
        <a:off x="2362700" y="2372993"/>
        <a:ext cx="2589800" cy="403642"/>
      </dsp:txXfrm>
    </dsp:sp>
    <dsp:sp modelId="{42271B6D-7CAC-42D4-BF95-70C497EBC828}">
      <dsp:nvSpPr>
        <dsp:cNvPr id="0" name=""/>
        <dsp:cNvSpPr/>
      </dsp:nvSpPr>
      <dsp:spPr>
        <a:xfrm>
          <a:off x="2340864" y="2820838"/>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Lucknow</a:t>
          </a:r>
          <a:endParaRPr lang="en-US" sz="2200" kern="1200"/>
        </a:p>
      </dsp:txBody>
      <dsp:txXfrm>
        <a:off x="2362700" y="2842674"/>
        <a:ext cx="2589800" cy="403642"/>
      </dsp:txXfrm>
    </dsp:sp>
    <dsp:sp modelId="{26C96C77-79ED-4426-A2EB-D340B5F96089}">
      <dsp:nvSpPr>
        <dsp:cNvPr id="0" name=""/>
        <dsp:cNvSpPr/>
      </dsp:nvSpPr>
      <dsp:spPr>
        <a:xfrm>
          <a:off x="2340864" y="3290518"/>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Agra</a:t>
          </a:r>
          <a:endParaRPr lang="en-US" sz="2200" kern="1200"/>
        </a:p>
      </dsp:txBody>
      <dsp:txXfrm>
        <a:off x="2362700" y="3312354"/>
        <a:ext cx="2589800" cy="403642"/>
      </dsp:txXfrm>
    </dsp:sp>
    <dsp:sp modelId="{688D3C0E-A5A4-4CD3-BE15-9E77A00311E6}">
      <dsp:nvSpPr>
        <dsp:cNvPr id="0" name=""/>
        <dsp:cNvSpPr/>
      </dsp:nvSpPr>
      <dsp:spPr>
        <a:xfrm>
          <a:off x="2340864" y="3760198"/>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Hyderabad</a:t>
          </a:r>
          <a:endParaRPr lang="en-US" sz="2200" kern="1200"/>
        </a:p>
      </dsp:txBody>
      <dsp:txXfrm>
        <a:off x="2362700" y="3782034"/>
        <a:ext cx="2589800" cy="403642"/>
      </dsp:txXfrm>
    </dsp:sp>
    <dsp:sp modelId="{8E93655E-7F59-475D-9424-B7EF44C5E8D7}">
      <dsp:nvSpPr>
        <dsp:cNvPr id="0" name=""/>
        <dsp:cNvSpPr/>
      </dsp:nvSpPr>
      <dsp:spPr>
        <a:xfrm>
          <a:off x="2340864" y="4229879"/>
          <a:ext cx="2633472" cy="447314"/>
        </a:xfrm>
        <a:prstGeom prst="roundRect">
          <a:avLst/>
        </a:prstGeom>
        <a:solidFill>
          <a:schemeClr val="accent6">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IN" sz="2200" kern="1200"/>
            <a:t>Pune</a:t>
          </a:r>
          <a:endParaRPr lang="en-US" sz="2200" kern="1200"/>
        </a:p>
      </dsp:txBody>
      <dsp:txXfrm>
        <a:off x="2362700" y="4251715"/>
        <a:ext cx="2589800" cy="4036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49</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8227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16663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488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16244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275601767"/>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p:cNvSpPr/>
          <p:nvPr/>
        </p:nvSpPr>
        <p:spPr>
          <a:xfrm>
            <a:off x="241487" y="679067"/>
            <a:ext cx="8737226" cy="4729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fontAlgn="base"/>
            <a:r>
              <a:rPr lang="en-IN" sz="2000" b="1" cap="all" dirty="0"/>
              <a:t>ROAD ACCIDENT STATISTICS IN INDIA</a:t>
            </a:r>
            <a:endParaRPr lang="en-US" sz="2000" b="1" dirty="0"/>
          </a:p>
        </p:txBody>
      </p:sp>
      <p:pic>
        <p:nvPicPr>
          <p:cNvPr id="2" name="Picture 1"/>
          <p:cNvPicPr>
            <a:picLocks noChangeAspect="1"/>
          </p:cNvPicPr>
          <p:nvPr/>
        </p:nvPicPr>
        <p:blipFill>
          <a:blip r:embed="rId2"/>
          <a:stretch>
            <a:fillRect/>
          </a:stretch>
        </p:blipFill>
        <p:spPr>
          <a:xfrm>
            <a:off x="1676400" y="2971800"/>
            <a:ext cx="6085134" cy="3442447"/>
          </a:xfrm>
          <a:prstGeom prst="rect">
            <a:avLst/>
          </a:prstGeom>
        </p:spPr>
      </p:pic>
      <p:sp>
        <p:nvSpPr>
          <p:cNvPr id="3" name="Rectangle 2"/>
          <p:cNvSpPr/>
          <p:nvPr/>
        </p:nvSpPr>
        <p:spPr>
          <a:xfrm>
            <a:off x="432129" y="832627"/>
            <a:ext cx="8355942" cy="1200329"/>
          </a:xfrm>
          <a:prstGeom prst="rect">
            <a:avLst/>
          </a:prstGeom>
        </p:spPr>
        <p:txBody>
          <a:bodyPr wrap="none">
            <a:spAutoFit/>
          </a:bodyPr>
          <a:lstStyle/>
          <a:p>
            <a:pPr algn="ctr" fontAlgn="base"/>
            <a:r>
              <a:rPr lang="en-IN" sz="3600" cap="all" dirty="0">
                <a:latin typeface="Elephant" panose="02020904090505020303" pitchFamily="18" charset="0"/>
              </a:rPr>
              <a:t>ROAD ACCIDENT STATISTICS </a:t>
            </a:r>
          </a:p>
          <a:p>
            <a:pPr algn="ctr" fontAlgn="base"/>
            <a:r>
              <a:rPr lang="en-IN" sz="3600" cap="all" dirty="0">
                <a:latin typeface="Elephant" panose="02020904090505020303" pitchFamily="18" charset="0"/>
              </a:rPr>
              <a:t>IN INDIA</a:t>
            </a:r>
            <a:endParaRPr lang="en-US" sz="3600" dirty="0">
              <a:latin typeface="Elephant" panose="02020904090505020303" pitchFamily="18" charset="0"/>
            </a:endParaRPr>
          </a:p>
        </p:txBody>
      </p:sp>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cs typeface="Arial" panose="020B0604020202020204" pitchFamily="34" charset="0"/>
              </a:rPr>
              <a:t>Tyres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indent="-342900">
              <a:buSzPct val="105000"/>
              <a:buFont typeface="Wingdings 3" panose="05040102010807070707" pitchFamily="18" charset="2"/>
              <a:buChar char="p"/>
            </a:pPr>
            <a:r>
              <a:rPr lang="en-IN" dirty="0">
                <a:cs typeface="Arial" panose="020B0604020202020204" pitchFamily="34" charset="0"/>
              </a:rPr>
              <a:t>Motor vehicles must be tested for their roadworthiness. This section sets out the minimum standards required for your vehicle.</a:t>
            </a:r>
          </a:p>
          <a:p>
            <a:pPr marL="342900" indent="-342900">
              <a:buSzPct val="105000"/>
              <a:buFont typeface="Wingdings 3" panose="05040102010807070707" pitchFamily="18" charset="2"/>
              <a:buChar char="p"/>
            </a:pPr>
            <a:r>
              <a:rPr lang="en-IN" dirty="0">
                <a:cs typeface="Arial" panose="020B0604020202020204" pitchFamily="34" charset="0"/>
              </a:rPr>
              <a:t>You should check the following on a regular basis:</a:t>
            </a:r>
          </a:p>
          <a:p>
            <a:pPr marL="800100" lvl="1" indent="-342900">
              <a:buSzPct val="105000"/>
              <a:buFont typeface="Wingdings 3" panose="05040102010807070707" pitchFamily="18" charset="2"/>
              <a:buChar char=""/>
            </a:pPr>
            <a:r>
              <a:rPr lang="en-IN" b="1" dirty="0">
                <a:ea typeface="Times New Roman" panose="02020603050405020304" pitchFamily="18" charset="0"/>
                <a:cs typeface="Times New Roman" panose="02020603050405020304" pitchFamily="18" charset="0"/>
              </a:rPr>
              <a:t>Tread depth: </a:t>
            </a:r>
            <a:r>
              <a:rPr lang="en-IN" dirty="0">
                <a:ea typeface="Times New Roman" panose="02020603050405020304" pitchFamily="18" charset="0"/>
                <a:cs typeface="Times New Roman" panose="02020603050405020304" pitchFamily="18" charset="0"/>
              </a:rPr>
              <a:t>Do not allow your tyres to wear down too much. Most vehicles on the road must have a minimum tread depth of 1.6mm over the main treads. For motorcycles and vintage vehicles the minimum tread depth is 1mm. However, make sure you replace your tyres before they become this worn.</a:t>
            </a:r>
            <a:endParaRPr lang="en-US" dirty="0">
              <a:ea typeface="Times New Roman" panose="02020603050405020304" pitchFamily="18" charset="0"/>
              <a:cs typeface="Times New Roman" panose="02020603050405020304" pitchFamily="18" charset="0"/>
            </a:endParaRPr>
          </a:p>
          <a:p>
            <a:pPr marL="342900" lvl="0" indent="-342900">
              <a:buSzPct val="105000"/>
              <a:buFont typeface="Wingdings 3" panose="05040102010807070707" pitchFamily="18" charset="2"/>
              <a:buChar char="p"/>
            </a:pPr>
            <a:endParaRPr lang="en-US" dirty="0">
              <a:cs typeface="Arial" panose="020B0604020202020204" pitchFamily="34" charset="0"/>
            </a:endParaRPr>
          </a:p>
          <a:p>
            <a:pPr>
              <a:buSzPct val="105000"/>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94366" y="3886200"/>
            <a:ext cx="3692434"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50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cs typeface="Arial" panose="020B0604020202020204" pitchFamily="34" charset="0"/>
              </a:rPr>
              <a:t>Tyres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gn="just">
              <a:lnSpc>
                <a:spcPct val="150000"/>
              </a:lnSpc>
              <a:buSzPct val="105000"/>
              <a:buFont typeface="Wingdings 3" panose="05040102010807070707" pitchFamily="18" charset="2"/>
              <a:buChar char=""/>
            </a:pPr>
            <a:r>
              <a:rPr lang="en-IN" b="1" dirty="0">
                <a:cs typeface="Arial" panose="020B0604020202020204" pitchFamily="34" charset="0"/>
              </a:rPr>
              <a:t>Pressure: </a:t>
            </a:r>
            <a:r>
              <a:rPr lang="en-IN" dirty="0">
                <a:cs typeface="Arial" panose="020B0604020202020204" pitchFamily="34" charset="0"/>
              </a:rPr>
              <a:t>Regularly check the pressure of every tyre, including the spare tyre, and pay attention to the recommended pressure levels. See the manufacturer’s specifications for correct inflation pressure.</a:t>
            </a:r>
            <a:r>
              <a:rPr lang="en-IN" dirty="0"/>
              <a:t> </a:t>
            </a:r>
            <a:endParaRPr lang="en-US" dirty="0"/>
          </a:p>
          <a:p>
            <a:pPr marL="742950" lvl="1" indent="-285750">
              <a:lnSpc>
                <a:spcPct val="150000"/>
              </a:lnSpc>
              <a:buSzPct val="105000"/>
              <a:buFont typeface="Wingdings 3" panose="05040102010807070707" pitchFamily="18" charset="2"/>
              <a:buChar char=""/>
            </a:pPr>
            <a:r>
              <a:rPr lang="en-IN" b="1" dirty="0">
                <a:cs typeface="Arial" panose="020B0604020202020204" pitchFamily="34" charset="0"/>
              </a:rPr>
              <a:t>Checking for damage: </a:t>
            </a:r>
            <a:r>
              <a:rPr lang="en-IN" dirty="0">
                <a:cs typeface="Arial" panose="020B0604020202020204" pitchFamily="34" charset="0"/>
              </a:rPr>
              <a:t>Regularly examine your tyres for cuts, cracks and bulges, which could cause unexpected ‘blow-outs</a:t>
            </a:r>
            <a:r>
              <a:rPr lang="en-IN" dirty="0"/>
              <a:t>.</a:t>
            </a:r>
            <a:endParaRPr lang="en-US" dirty="0"/>
          </a:p>
          <a:p>
            <a:pPr algn="just">
              <a:lnSpc>
                <a:spcPct val="150000"/>
              </a:lnSpc>
            </a:pPr>
            <a:endParaRPr lang="en-US" dirty="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06933" y="4267199"/>
            <a:ext cx="3771899" cy="18288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569332" y="4267200"/>
            <a:ext cx="3888868"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458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cs typeface="Arial" panose="020B0604020202020204" pitchFamily="34" charset="0"/>
              </a:rPr>
              <a:t>Tyres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
            </a:pPr>
            <a:r>
              <a:rPr lang="en-IN" b="1" dirty="0">
                <a:cs typeface="Arial" panose="020B0604020202020204" pitchFamily="34" charset="0"/>
              </a:rPr>
              <a:t>Replacing tyres: </a:t>
            </a:r>
            <a:r>
              <a:rPr lang="en-IN" dirty="0">
                <a:cs typeface="Arial" panose="020B0604020202020204" pitchFamily="34" charset="0"/>
              </a:rPr>
              <a:t>For your safety only fit new and e-marked tyres bought from a reputable dealer. Do not mix radial and cross ply tyres on any one axle. Tyres must be the same on any axle.</a:t>
            </a:r>
          </a:p>
          <a:p>
            <a:pPr marL="285750" indent="-285750">
              <a:buSzPct val="105000"/>
              <a:buFont typeface="Wingdings 3" panose="05040102010807070707" pitchFamily="18" charset="2"/>
              <a:buChar char=""/>
            </a:pPr>
            <a:r>
              <a:rPr lang="en-IN" b="1" dirty="0">
                <a:cs typeface="Arial" panose="020B0604020202020204" pitchFamily="34" charset="0"/>
              </a:rPr>
              <a:t>Temporary use (space saver) spare tyres: </a:t>
            </a:r>
            <a:r>
              <a:rPr lang="en-IN" dirty="0">
                <a:cs typeface="Arial" panose="020B0604020202020204" pitchFamily="34" charset="0"/>
              </a:rPr>
              <a:t>Only use these tyres to complete a journey or make a journey to a tyre dealer. Do not travel at a speed in excess of the recommended speed stamped on the tyre</a:t>
            </a:r>
            <a:endParaRPr lang="en-US" dirty="0">
              <a:cs typeface="Arial" panose="020B0604020202020204" pitchFamily="34" charset="0"/>
            </a:endParaRPr>
          </a:p>
          <a:p>
            <a:pPr lvl="1" algn="just">
              <a:lnSpc>
                <a:spcPct val="150000"/>
              </a:lnSpc>
              <a:buSzPct val="105000"/>
            </a:pPr>
            <a:r>
              <a:rPr lang="en-IN" dirty="0"/>
              <a:t> </a:t>
            </a:r>
            <a:endParaRPr lang="en-US" dirty="0"/>
          </a:p>
          <a:p>
            <a:pPr marL="285750" indent="-285750" algn="just">
              <a:lnSpc>
                <a:spcPct val="150000"/>
              </a:lnSpc>
              <a:buSzPct val="105000"/>
              <a:buFont typeface="Wingdings 3" panose="05040102010807070707" pitchFamily="18" charset="2"/>
              <a:buChar char=""/>
            </a:pPr>
            <a:endParaRPr lang="en-US" dirty="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838200" y="3975100"/>
            <a:ext cx="2961687" cy="20574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stretch>
            <a:fillRect/>
          </a:stretch>
        </p:blipFill>
        <p:spPr>
          <a:xfrm>
            <a:off x="4813300" y="3975100"/>
            <a:ext cx="3263900" cy="1977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372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IN" sz="2000" b="1" dirty="0"/>
              <a:t>Lights and reflectors</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t>Motor vehicles (except motorcycles or electric vehicles with a maximum speed of 38km/h) </a:t>
            </a:r>
            <a:r>
              <a:rPr lang="en-IN" b="1" dirty="0"/>
              <a:t>must </a:t>
            </a:r>
            <a:r>
              <a:rPr lang="en-IN" dirty="0"/>
              <a:t>have the following lights and reflectors</a:t>
            </a:r>
            <a:r>
              <a:rPr lang="en-IN" dirty="0">
                <a:cs typeface="Arial" panose="020B0604020202020204" pitchFamily="34" charset="0"/>
              </a:rPr>
              <a:t>:</a:t>
            </a:r>
          </a:p>
          <a:p>
            <a:pPr marL="742950" lvl="1" indent="-285750">
              <a:buSzPct val="105000"/>
              <a:buFont typeface="Wingdings 3" panose="05040102010807070707" pitchFamily="18" charset="2"/>
              <a:buChar char=""/>
            </a:pPr>
            <a:r>
              <a:rPr lang="en-IN" b="1" dirty="0"/>
              <a:t>Lights and reflectors</a:t>
            </a:r>
          </a:p>
          <a:p>
            <a:pPr marL="1200150" lvl="2" indent="-285750">
              <a:buSzPct val="105000"/>
              <a:buFont typeface="Wingdings" panose="05000000000000000000" pitchFamily="2" charset="2"/>
              <a:buChar char="S"/>
            </a:pPr>
            <a:r>
              <a:rPr lang="en-IN" b="1" dirty="0">
                <a:cs typeface="Arial" panose="020B0604020202020204" pitchFamily="34" charset="0"/>
              </a:rPr>
              <a:t>At the front:</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Two headlights (white or yellow)</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Two white sidelights</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Direction indicator lights (amber only</a:t>
            </a:r>
            <a:r>
              <a:rPr lang="en-IN" dirty="0"/>
              <a:t>)</a:t>
            </a:r>
            <a:endParaRPr lang="en-US" dirty="0"/>
          </a:p>
          <a:p>
            <a:endParaRPr lang="en-US" dirty="0">
              <a:cs typeface="Arial" panose="020B0604020202020204" pitchFamily="34" charset="0"/>
            </a:endParaRPr>
          </a:p>
          <a:p>
            <a:pPr lvl="0"/>
            <a:endParaRPr lang="en-US" dirty="0">
              <a:cs typeface="Arial" panose="020B0604020202020204" pitchFamily="34" charset="0"/>
            </a:endParaRPr>
          </a:p>
        </p:txBody>
      </p:sp>
      <p:pic>
        <p:nvPicPr>
          <p:cNvPr id="9" name="Picture 8"/>
          <p:cNvPicPr>
            <a:picLocks noChangeAspect="1"/>
          </p:cNvPicPr>
          <p:nvPr/>
        </p:nvPicPr>
        <p:blipFill rotWithShape="1">
          <a:blip r:embed="rId2"/>
          <a:srcRect b="7544"/>
          <a:stretch/>
        </p:blipFill>
        <p:spPr>
          <a:xfrm>
            <a:off x="5200650" y="4343400"/>
            <a:ext cx="3486150" cy="2011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12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IN" sz="2000" b="1" dirty="0"/>
              <a:t>Lights and reflectors</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a:buSzPct val="105000"/>
              <a:buFont typeface="Wingdings" panose="05000000000000000000" pitchFamily="2" charset="2"/>
              <a:buChar char="S"/>
            </a:pPr>
            <a:r>
              <a:rPr lang="en-IN" b="1" dirty="0">
                <a:cs typeface="Arial" panose="020B0604020202020204" pitchFamily="34" charset="0"/>
              </a:rPr>
              <a:t>At the back</a:t>
            </a:r>
            <a:r>
              <a:rPr lang="en-IN" dirty="0">
                <a:cs typeface="Arial" panose="020B0604020202020204" pitchFamily="34" charset="0"/>
              </a:rPr>
              <a:t>:</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Two red lights (commonly known as tail lights)</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Two red brake lights</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Two red reflectors</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Number plate lighting</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Direction indicator lights (amber only)</a:t>
            </a:r>
          </a:p>
          <a:p>
            <a:pPr algn="just"/>
            <a:endParaRPr lang="en-IN" dirty="0">
              <a:cs typeface="Arial" panose="020B0604020202020204" pitchFamily="34" charset="0"/>
            </a:endParaRPr>
          </a:p>
          <a:p>
            <a:pPr algn="just"/>
            <a:endParaRPr lang="en-IN" dirty="0">
              <a:cs typeface="Arial" panose="020B0604020202020204" pitchFamily="34" charset="0"/>
            </a:endParaRPr>
          </a:p>
          <a:p>
            <a:pPr algn="just"/>
            <a:endParaRPr lang="en-IN"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Your lights, reflectors, number plate lighting and direction indicators will be effective only if you keep them clean and in good working order.</a:t>
            </a:r>
          </a:p>
          <a:p>
            <a:pPr marL="285750" indent="-285750" algn="just">
              <a:buSzPct val="105000"/>
              <a:buFont typeface="Wingdings 3" panose="05040102010807070707" pitchFamily="18" charset="2"/>
              <a:buChar char="p"/>
            </a:pPr>
            <a:r>
              <a:rPr lang="en-IN" dirty="0">
                <a:cs typeface="Arial" panose="020B0604020202020204" pitchFamily="34" charset="0"/>
              </a:rPr>
              <a:t>You </a:t>
            </a:r>
            <a:r>
              <a:rPr lang="en-IN" b="1" dirty="0">
                <a:cs typeface="Arial" panose="020B0604020202020204" pitchFamily="34" charset="0"/>
              </a:rPr>
              <a:t>must </a:t>
            </a:r>
            <a:r>
              <a:rPr lang="en-IN" dirty="0">
                <a:cs typeface="Arial" panose="020B0604020202020204" pitchFamily="34" charset="0"/>
              </a:rPr>
              <a:t>only use fog lights in dense fog or falling snow. Turn them off in clear weather or you will risk causing glare and may dazzle other drivers. You may fit high mounted rear brake lights if you wish, but fitting other optional lighting is controlled by law.</a:t>
            </a:r>
            <a:endParaRPr lang="en-US" dirty="0">
              <a:cs typeface="Arial" panose="020B0604020202020204" pitchFamily="34" charset="0"/>
            </a:endParaRPr>
          </a:p>
          <a:p>
            <a:pPr lvl="2">
              <a:buSzPct val="105000"/>
            </a:pPr>
            <a:endParaRPr lang="en-US" dirty="0">
              <a:cs typeface="Arial" panose="020B0604020202020204" pitchFamily="34" charset="0"/>
            </a:endParaRPr>
          </a:p>
        </p:txBody>
      </p:sp>
      <p:pic>
        <p:nvPicPr>
          <p:cNvPr id="6" name="Picture 5"/>
          <p:cNvPicPr>
            <a:picLocks noChangeAspect="1"/>
          </p:cNvPicPr>
          <p:nvPr/>
        </p:nvPicPr>
        <p:blipFill rotWithShape="1">
          <a:blip r:embed="rId2"/>
          <a:srcRect t="16071" b="22024"/>
          <a:stretch/>
        </p:blipFill>
        <p:spPr>
          <a:xfrm>
            <a:off x="5706427" y="2362200"/>
            <a:ext cx="2980373" cy="1504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112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WORK ZONE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Traffic</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A vehicles or people in the vehicles, a delay that involves transportation or movement through a designated location. An example of traffic is people driving in cars. An example of traffic is a heavy delay in a railroad system.</a:t>
            </a:r>
          </a:p>
          <a:p>
            <a:pPr marL="800100" lvl="1" indent="-342900">
              <a:buSzPct val="105000"/>
              <a:buFont typeface="Wingdings 3" panose="05040102010807070707" pitchFamily="18" charset="2"/>
              <a:buChar char=""/>
              <a:tabLst>
                <a:tab pos="457200" algn="l"/>
              </a:tabLst>
            </a:pPr>
            <a:r>
              <a:rPr lang="en-US" dirty="0">
                <a:solidFill>
                  <a:srgbClr val="222222"/>
                </a:solidFill>
                <a:ea typeface="Times New Roman" panose="02020603050405020304" pitchFamily="18" charset="0"/>
                <a:cs typeface="Times New Roman" panose="02020603050405020304" pitchFamily="18" charset="0"/>
              </a:rPr>
              <a:t>Underlying principles of work zone traffic control</a:t>
            </a:r>
            <a:endParaRPr lang="en-US" dirty="0">
              <a:ea typeface="Times New Roman" panose="02020603050405020304" pitchFamily="18" charset="0"/>
              <a:cs typeface="Times New Roman" panose="02020603050405020304" pitchFamily="18" charset="0"/>
            </a:endParaRPr>
          </a:p>
          <a:p>
            <a:pPr marL="800100" lvl="1" indent="-342900">
              <a:buSzPct val="105000"/>
              <a:buFont typeface="Wingdings 3" panose="05040102010807070707" pitchFamily="18" charset="2"/>
              <a:buChar char=""/>
              <a:tabLst>
                <a:tab pos="457200" algn="l"/>
              </a:tabLst>
            </a:pPr>
            <a:r>
              <a:rPr lang="en-US" dirty="0">
                <a:solidFill>
                  <a:srgbClr val="222222"/>
                </a:solidFill>
                <a:ea typeface="Times New Roman" panose="02020603050405020304" pitchFamily="18" charset="0"/>
                <a:cs typeface="Times New Roman" panose="02020603050405020304" pitchFamily="18" charset="0"/>
              </a:rPr>
              <a:t>Manual of Uniform Traffic Control Device (MUTCD) </a:t>
            </a:r>
            <a:endParaRPr lang="en-US" dirty="0">
              <a:ea typeface="Times New Roman" panose="02020603050405020304" pitchFamily="18" charset="0"/>
              <a:cs typeface="Times New Roman" panose="02020603050405020304" pitchFamily="18" charset="0"/>
            </a:endParaRPr>
          </a:p>
          <a:p>
            <a:pPr marL="800100" lvl="1" indent="-342900">
              <a:buSzPct val="105000"/>
              <a:buFont typeface="Wingdings 3" panose="05040102010807070707" pitchFamily="18" charset="2"/>
              <a:buChar char=""/>
              <a:tabLst>
                <a:tab pos="457200" algn="l"/>
              </a:tabLst>
            </a:pPr>
            <a:r>
              <a:rPr lang="en-US" dirty="0">
                <a:solidFill>
                  <a:srgbClr val="222222"/>
                </a:solidFill>
                <a:ea typeface="Times New Roman" panose="02020603050405020304" pitchFamily="18" charset="0"/>
                <a:cs typeface="Times New Roman" panose="02020603050405020304" pitchFamily="18" charset="0"/>
              </a:rPr>
              <a:t>Hazards associated with work zone traffic control</a:t>
            </a:r>
            <a:endParaRPr lang="en-US" dirty="0">
              <a:ea typeface="Times New Roman" panose="02020603050405020304" pitchFamily="18" charset="0"/>
              <a:cs typeface="Times New Roman" panose="02020603050405020304" pitchFamily="18" charset="0"/>
            </a:endParaRPr>
          </a:p>
          <a:p>
            <a:pPr marL="800100" lvl="1" indent="-342900">
              <a:buSzPct val="105000"/>
              <a:buFont typeface="Wingdings 3" panose="05040102010807070707" pitchFamily="18" charset="2"/>
              <a:buChar char=""/>
              <a:tabLst>
                <a:tab pos="457200" algn="l"/>
              </a:tabLst>
            </a:pPr>
            <a:r>
              <a:rPr lang="en-US" dirty="0">
                <a:solidFill>
                  <a:srgbClr val="222222"/>
                </a:solidFill>
                <a:ea typeface="Times New Roman" panose="02020603050405020304" pitchFamily="18" charset="0"/>
                <a:cs typeface="Times New Roman" panose="02020603050405020304" pitchFamily="18" charset="0"/>
              </a:rPr>
              <a:t>Injury prevention techniques</a:t>
            </a:r>
            <a:endParaRPr lang="en-US" dirty="0">
              <a:ea typeface="Times New Roman" panose="02020603050405020304" pitchFamily="18" charset="0"/>
              <a:cs typeface="Times New Roman" panose="02020603050405020304" pitchFamily="18" charset="0"/>
            </a:endParaRPr>
          </a:p>
          <a:p>
            <a:pPr marL="800100" lvl="1" indent="-342900">
              <a:buSzPct val="105000"/>
              <a:buFont typeface="Wingdings 3" panose="05040102010807070707" pitchFamily="18" charset="2"/>
              <a:buChar char=""/>
              <a:tabLst>
                <a:tab pos="457200" algn="l"/>
              </a:tabLst>
            </a:pPr>
            <a:r>
              <a:rPr lang="en-US" dirty="0">
                <a:solidFill>
                  <a:srgbClr val="222222"/>
                </a:solidFill>
                <a:ea typeface="Times New Roman" panose="02020603050405020304" pitchFamily="18" charset="0"/>
                <a:cs typeface="Times New Roman" panose="02020603050405020304" pitchFamily="18" charset="0"/>
              </a:rPr>
              <a:t>Summary</a:t>
            </a:r>
            <a:endParaRPr lang="en-US" dirty="0">
              <a:ea typeface="Times New Roman" panose="02020603050405020304" pitchFamily="18" charset="0"/>
              <a:cs typeface="Times New Roman" panose="02020603050405020304" pitchFamily="18" charset="0"/>
            </a:endParaRPr>
          </a:p>
          <a:p>
            <a:pPr algn="just"/>
            <a:endParaRPr lang="en-US" dirty="0">
              <a:cs typeface="Arial" panose="020B0604020202020204" pitchFamily="34" charset="0"/>
            </a:endParaRPr>
          </a:p>
          <a:p>
            <a:r>
              <a:rPr lang="en-IN" dirty="0">
                <a:cs typeface="Arial" panose="020B0604020202020204" pitchFamily="34" charset="0"/>
              </a:rPr>
              <a:t> </a:t>
            </a:r>
            <a:endParaRPr lang="en-US" dirty="0">
              <a:cs typeface="Arial" panose="020B0604020202020204" pitchFamily="34" charset="0"/>
            </a:endParaRPr>
          </a:p>
        </p:txBody>
      </p:sp>
      <p:pic>
        <p:nvPicPr>
          <p:cNvPr id="1026" name="Picture 2" descr="Image result for traffic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87482"/>
            <a:ext cx="6400800" cy="233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WORK ZONE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Type of Barrier</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b="1" dirty="0"/>
              <a:t>Rigid Barriers </a:t>
            </a:r>
            <a:endParaRPr lang="en-US" dirty="0"/>
          </a:p>
          <a:p>
            <a:pPr lvl="0"/>
            <a:r>
              <a:rPr lang="en-US" dirty="0"/>
              <a:t>They are usually constructed of reinforced concrete. A permanent concrete barrier will only deflect a negligible amount when struck by a vehicle. Instead, the shape of a concrete barrier is designed to redirect a vehicle into a path parallel to the barrier.</a:t>
            </a:r>
          </a:p>
        </p:txBody>
      </p:sp>
      <p:pic>
        <p:nvPicPr>
          <p:cNvPr id="6" name="Picture 5"/>
          <p:cNvPicPr>
            <a:picLocks noChangeAspect="1"/>
          </p:cNvPicPr>
          <p:nvPr/>
        </p:nvPicPr>
        <p:blipFill>
          <a:blip r:embed="rId2"/>
          <a:stretch>
            <a:fillRect/>
          </a:stretch>
        </p:blipFill>
        <p:spPr>
          <a:xfrm>
            <a:off x="4953000" y="4495800"/>
            <a:ext cx="3733800" cy="1905000"/>
          </a:xfrm>
          <a:prstGeom prst="rect">
            <a:avLst/>
          </a:prstGeom>
        </p:spPr>
      </p:pic>
    </p:spTree>
    <p:extLst>
      <p:ext uri="{BB962C8B-B14F-4D97-AF65-F5344CB8AC3E}">
        <p14:creationId xmlns:p14="http://schemas.microsoft.com/office/powerpoint/2010/main" val="424319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WORK ZONE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Type of Barrier</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t>Flexible barriers</a:t>
            </a:r>
            <a:r>
              <a:rPr lang="en-US" dirty="0"/>
              <a:t> (channelizing devices)</a:t>
            </a:r>
          </a:p>
          <a:p>
            <a:r>
              <a:rPr lang="en-US" dirty="0"/>
              <a:t>Provide nominal protection for workers flexible and deformable, do not cause damage if struck. </a:t>
            </a:r>
            <a:r>
              <a:rPr lang="en-US" dirty="0">
                <a:cs typeface="Arial" panose="020B0604020202020204" pitchFamily="34" charset="0"/>
              </a:rPr>
              <a:t>Flexible barriers typically include channelizing devices such as drums and cones and are deformable in nature. They are commonly used to guide traffic through a work zone and to separate the travel lanes from the work area. Since flexible barriers are not rigid like concrete barriers, they do not provide as much protection to the workers, due to their flexible and deformable nature when struck.  These types of channelizing devices are however, very effective in delineating travel lanes and guiding motorists through the work zone.</a:t>
            </a:r>
            <a:endParaRPr lang="en-US" dirty="0">
              <a:ea typeface="Times New Roman" panose="02020603050405020304" pitchFamily="18" charset="0"/>
              <a:cs typeface="Arial" panose="020B0604020202020204" pitchFamily="34" charset="0"/>
            </a:endParaRPr>
          </a:p>
          <a:p>
            <a:endParaRPr lang="en-US" dirty="0"/>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5160052" y="4343400"/>
            <a:ext cx="3660097" cy="2106282"/>
          </a:xfrm>
          <a:prstGeom prst="rect">
            <a:avLst/>
          </a:prstGeom>
        </p:spPr>
      </p:pic>
    </p:spTree>
    <p:extLst>
      <p:ext uri="{BB962C8B-B14F-4D97-AF65-F5344CB8AC3E}">
        <p14:creationId xmlns:p14="http://schemas.microsoft.com/office/powerpoint/2010/main" val="39695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WORK ZONE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Traffic Control</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t>Influences drivers’ perception of risk Provides information on potential hazards Minimizes aggressive behavior Assists in navigation Engineering concerns for work zones Primary focus:  </a:t>
            </a:r>
          </a:p>
          <a:p>
            <a:pPr marL="285750" indent="-285750">
              <a:buSzPct val="105000"/>
              <a:buFont typeface="Wingdings 3" panose="05040102010807070707" pitchFamily="18" charset="2"/>
              <a:buChar char="p"/>
            </a:pPr>
            <a:r>
              <a:rPr lang="en-US" dirty="0"/>
              <a:t>Safe and efficient movement of vehicles through work zone Relatively less emphasis on safety of construction workers</a:t>
            </a:r>
          </a:p>
        </p:txBody>
      </p:sp>
      <p:pic>
        <p:nvPicPr>
          <p:cNvPr id="9" name="Picture 8"/>
          <p:cNvPicPr>
            <a:picLocks noChangeAspect="1"/>
          </p:cNvPicPr>
          <p:nvPr/>
        </p:nvPicPr>
        <p:blipFill rotWithShape="1">
          <a:blip r:embed="rId2"/>
          <a:srcRect b="5357"/>
          <a:stretch/>
        </p:blipFill>
        <p:spPr>
          <a:xfrm>
            <a:off x="850900" y="4076700"/>
            <a:ext cx="3733800" cy="20193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4800601" y="4076700"/>
            <a:ext cx="3581400" cy="2019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336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ROAD PROJECTS AND POTENTIAL HAZARDS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US" sz="2000" b="1" dirty="0"/>
              <a:t>Components of Temporary Traffic Control Zones</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gn="just">
              <a:spcBef>
                <a:spcPts val="0"/>
              </a:spcBef>
              <a:spcAft>
                <a:spcPts val="0"/>
              </a:spcAft>
              <a:buSzPct val="105000"/>
              <a:buFont typeface="Wingdings 3" panose="05040102010807070707" pitchFamily="18" charset="2"/>
              <a:buChar char="p"/>
              <a:tabLst>
                <a:tab pos="457200" algn="l"/>
              </a:tabLst>
            </a:pPr>
            <a:r>
              <a:rPr lang="en-US" b="1" dirty="0">
                <a:solidFill>
                  <a:srgbClr val="222222"/>
                </a:solidFill>
                <a:ea typeface="Times New Roman" panose="02020603050405020304" pitchFamily="18" charset="0"/>
                <a:cs typeface="Times New Roman" panose="02020603050405020304" pitchFamily="18" charset="0"/>
              </a:rPr>
              <a:t>Advanced Warning Area</a:t>
            </a:r>
            <a:r>
              <a:rPr lang="en-US" dirty="0">
                <a:solidFill>
                  <a:srgbClr val="222222"/>
                </a:solidFill>
                <a:ea typeface="Times New Roman" panose="02020603050405020304" pitchFamily="18" charset="0"/>
                <a:cs typeface="Times New Roman" panose="02020603050405020304" pitchFamily="18" charset="0"/>
              </a:rPr>
              <a:t>- In the advance warning area, the road users are informed about the upcoming work zone.</a:t>
            </a:r>
          </a:p>
          <a:p>
            <a:pPr marL="285750" indent="-285750" algn="just">
              <a:buSzPct val="105000"/>
              <a:buFont typeface="Wingdings 3" panose="05040102010807070707" pitchFamily="18" charset="2"/>
              <a:buChar char="p"/>
              <a:tabLst>
                <a:tab pos="457200" algn="l"/>
              </a:tabLst>
            </a:pPr>
            <a:r>
              <a:rPr lang="en-US" b="1" dirty="0">
                <a:cs typeface="Arial" panose="020B0604020202020204" pitchFamily="34" charset="0"/>
              </a:rPr>
              <a:t>Transition Area</a:t>
            </a:r>
            <a:r>
              <a:rPr lang="en-US" dirty="0">
                <a:cs typeface="Arial" panose="020B0604020202020204" pitchFamily="34" charset="0"/>
              </a:rPr>
              <a:t>- In the transition area, the road users are redirected out of their normal path using strategically placed tapers.</a:t>
            </a:r>
          </a:p>
          <a:p>
            <a:pPr marR="0" lvl="0" algn="just">
              <a:spcBef>
                <a:spcPts val="0"/>
              </a:spcBef>
              <a:spcAft>
                <a:spcPts val="0"/>
              </a:spcAft>
              <a:tabLst>
                <a:tab pos="457200" algn="l"/>
              </a:tabLst>
            </a:pPr>
            <a:r>
              <a:rPr lang="en-US" dirty="0">
                <a:solidFill>
                  <a:srgbClr val="222222"/>
                </a:solidFill>
                <a:ea typeface="Times New Roman" panose="02020603050405020304" pitchFamily="18" charset="0"/>
                <a:cs typeface="Times New Roman" panose="02020603050405020304" pitchFamily="18" charset="0"/>
              </a:rPr>
              <a:t>  </a:t>
            </a:r>
            <a:endParaRPr lang="en-US" dirty="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584200" y="4343400"/>
            <a:ext cx="3810000" cy="179294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4664075" y="4343399"/>
            <a:ext cx="3886200" cy="1792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38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345066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ROAD PROJECTS AND POTENTIAL HAZARDS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US" sz="2000" b="1" dirty="0"/>
              <a:t>Components of Temporary Traffic Control Zones</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pPr>
            <a:r>
              <a:rPr lang="en-US" b="1" dirty="0">
                <a:cs typeface="Arial" panose="020B0604020202020204" pitchFamily="34" charset="0"/>
              </a:rPr>
              <a:t>Activity Area- </a:t>
            </a:r>
            <a:r>
              <a:rPr lang="en-US" dirty="0">
                <a:cs typeface="Arial" panose="020B0604020202020204" pitchFamily="34" charset="0"/>
              </a:rPr>
              <a:t>In the activity area, the work activity occurs and is comprised of the work space, the traffic space and the buffer space.</a:t>
            </a:r>
          </a:p>
          <a:p>
            <a:pPr marL="742950" lvl="1" indent="-285750">
              <a:buSzPct val="105000"/>
              <a:buFont typeface="Wingdings 3" panose="05040102010807070707" pitchFamily="18" charset="2"/>
              <a:buChar char=""/>
            </a:pPr>
            <a:r>
              <a:rPr lang="en-US" dirty="0">
                <a:cs typeface="Arial" panose="020B0604020202020204" pitchFamily="34" charset="0"/>
              </a:rPr>
              <a:t>Work space</a:t>
            </a:r>
          </a:p>
          <a:p>
            <a:pPr marL="742950" lvl="1" indent="-285750">
              <a:buSzPct val="105000"/>
              <a:buFont typeface="Wingdings 3" panose="05040102010807070707" pitchFamily="18" charset="2"/>
              <a:buChar char=""/>
            </a:pPr>
            <a:r>
              <a:rPr lang="en-US" dirty="0">
                <a:cs typeface="Arial" panose="020B0604020202020204" pitchFamily="34" charset="0"/>
              </a:rPr>
              <a:t>Traffic space</a:t>
            </a:r>
          </a:p>
          <a:p>
            <a:pPr marL="742950" lvl="1" indent="-285750">
              <a:buSzPct val="105000"/>
              <a:buFont typeface="Wingdings 3" panose="05040102010807070707" pitchFamily="18" charset="2"/>
              <a:buChar char=""/>
            </a:pPr>
            <a:r>
              <a:rPr lang="en-US" dirty="0">
                <a:cs typeface="Arial" panose="020B0604020202020204" pitchFamily="34" charset="0"/>
              </a:rPr>
              <a:t>Buffer space</a:t>
            </a:r>
          </a:p>
          <a:p>
            <a:pPr marL="285750" indent="-285750">
              <a:buSzPct val="105000"/>
              <a:buFont typeface="Wingdings 3" panose="05040102010807070707" pitchFamily="18" charset="2"/>
              <a:buChar char="p"/>
            </a:pPr>
            <a:r>
              <a:rPr lang="en-US" b="1" dirty="0">
                <a:cs typeface="Arial" panose="020B0604020202020204" pitchFamily="34" charset="0"/>
              </a:rPr>
              <a:t>Termination Area</a:t>
            </a:r>
            <a:r>
              <a:rPr lang="en-US" dirty="0">
                <a:cs typeface="Arial" panose="020B0604020202020204" pitchFamily="34" charset="0"/>
              </a:rPr>
              <a:t>- In the termination area, the traffic is redirected to its normal path and extends from the downstream end of the road work area to the last temporary traffic control device</a:t>
            </a:r>
          </a:p>
          <a:p>
            <a:pPr marL="742950" lvl="1" indent="-285750">
              <a:buFont typeface="Wingdings" panose="05000000000000000000" pitchFamily="2" charset="2"/>
              <a:buChar char="§"/>
            </a:pPr>
            <a:endParaRPr lang="en-US" dirty="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681038" y="4343400"/>
            <a:ext cx="3581400" cy="165735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4638675" y="4343400"/>
            <a:ext cx="373380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735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ROAD PROJECTS AND POTENTIAL HAZARDS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US" sz="2000" b="1" dirty="0"/>
              <a:t>Components of Temporary Traffic Control Zones</a:t>
            </a:r>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t>Modifying traffic control strategies to influence  drivers’ perception of risk Leads to more careful and slower driving Improves safety for the workers.</a:t>
            </a:r>
          </a:p>
          <a:p>
            <a:pPr marL="285750" lvl="0" indent="-285750">
              <a:buSzPct val="105000"/>
              <a:buFont typeface="Wingdings 3" panose="05040102010807070707" pitchFamily="18" charset="2"/>
              <a:buChar char="p"/>
            </a:pPr>
            <a:r>
              <a:rPr lang="en-US" dirty="0"/>
              <a:t>Examples:</a:t>
            </a:r>
          </a:p>
          <a:p>
            <a:pPr marL="742950" lvl="1" indent="-285750">
              <a:buSzPct val="105000"/>
              <a:buFont typeface="Wingdings 3" panose="05040102010807070707" pitchFamily="18" charset="2"/>
              <a:buChar char=""/>
            </a:pPr>
            <a:r>
              <a:rPr lang="en-US" dirty="0"/>
              <a:t>Providing active warning devices Illuminated arrow boards Reliable advisory speed limit Active message with flashers Narrower lane widths Longer and/or wider buffer zones Rigid barriers to separate workers from travel lanes </a:t>
            </a:r>
          </a:p>
          <a:p>
            <a:pPr lvl="0"/>
            <a:endParaRPr lang="en-US" dirty="0"/>
          </a:p>
        </p:txBody>
      </p:sp>
      <p:pic>
        <p:nvPicPr>
          <p:cNvPr id="12" name="Picture 11"/>
          <p:cNvPicPr>
            <a:picLocks noChangeAspect="1"/>
          </p:cNvPicPr>
          <p:nvPr/>
        </p:nvPicPr>
        <p:blipFill>
          <a:blip r:embed="rId2"/>
          <a:stretch>
            <a:fillRect/>
          </a:stretch>
        </p:blipFill>
        <p:spPr>
          <a:xfrm>
            <a:off x="1066800" y="3886200"/>
            <a:ext cx="3962400" cy="19050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5334000" y="3886200"/>
            <a:ext cx="276225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90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POSITIVE GUIDANCE’ APPROACH</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When worker safety is considered in the highway construction/work zone traffic control design, several modifications to the existing traffic control strategies can be made to affect drivers’ perception of a heightened risk.  Such risk perception by the drivers leads to more careful and slower driving, and often improves the overall safety of the workers.  These design elements compromise, to some degree, the efficiency of traffic flow by forcing drivers to reduce their speed and drive cautiously through the work zone due to the increase in perceived risk.  Such elements include the use of narrow lane widths, longer and/or wider buffer zones, and traffic barriers to separate the work area from the travel lanes.   The use of these traffic control techniques may reduce the potential of severe traffic crashes and injury to motorists and workers. </a:t>
            </a:r>
          </a:p>
          <a:p>
            <a:pPr lvl="0"/>
            <a:endParaRPr lang="en-US" dirty="0"/>
          </a:p>
        </p:txBody>
      </p:sp>
    </p:spTree>
    <p:extLst>
      <p:ext uri="{BB962C8B-B14F-4D97-AF65-F5344CB8AC3E}">
        <p14:creationId xmlns:p14="http://schemas.microsoft.com/office/powerpoint/2010/main" val="74721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rPr>
              <a:t>POSITIVE GUIDANCE’ APPROACH</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May be used to improve safety in work zones Combines highway/traffic engineering features with what rational drivers expect Considers:</a:t>
            </a:r>
          </a:p>
          <a:p>
            <a:pPr marL="742950" lvl="1" indent="-285750">
              <a:buSzPct val="105000"/>
              <a:buFont typeface="Wingdings 3" panose="05040102010807070707" pitchFamily="18" charset="2"/>
              <a:buChar char=""/>
            </a:pPr>
            <a:r>
              <a:rPr lang="en-US" dirty="0">
                <a:cs typeface="Arial" panose="020B0604020202020204" pitchFamily="34" charset="0"/>
              </a:rPr>
              <a:t>Various age groups of drivers </a:t>
            </a:r>
          </a:p>
          <a:p>
            <a:pPr marL="742950" lvl="1" indent="-285750">
              <a:buSzPct val="105000"/>
              <a:buFont typeface="Wingdings 3" panose="05040102010807070707" pitchFamily="18" charset="2"/>
              <a:buChar char=""/>
            </a:pPr>
            <a:r>
              <a:rPr lang="en-US" dirty="0">
                <a:cs typeface="Arial" panose="020B0604020202020204" pitchFamily="34" charset="0"/>
              </a:rPr>
              <a:t>Complexity of work zone information handling</a:t>
            </a:r>
          </a:p>
          <a:p>
            <a:pPr marL="742950" lvl="1" indent="-285750">
              <a:buSzPct val="105000"/>
              <a:buFont typeface="Wingdings 3" panose="05040102010807070707" pitchFamily="18" charset="2"/>
              <a:buChar char=""/>
            </a:pPr>
            <a:r>
              <a:rPr lang="en-US" dirty="0">
                <a:cs typeface="Arial" panose="020B0604020202020204" pitchFamily="34" charset="0"/>
              </a:rPr>
              <a:t>Limited capability of humans for detecting, processing, and remembering information</a:t>
            </a:r>
          </a:p>
          <a:p>
            <a:pPr marL="285750" lvl="0" indent="-285750">
              <a:buSzPct val="105000"/>
              <a:buFont typeface="Wingdings 3" panose="05040102010807070707" pitchFamily="18" charset="2"/>
              <a:buChar char=""/>
            </a:pPr>
            <a:endParaRPr lang="en-US"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019800" y="3239911"/>
            <a:ext cx="2667000" cy="3160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46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TEMPORARY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t>Work zones present constantly changing conditions</a:t>
            </a:r>
          </a:p>
          <a:p>
            <a:pPr marL="742950" lvl="1" indent="-285750">
              <a:buSzPct val="105000"/>
              <a:buFont typeface="Wingdings 3" panose="05040102010807070707" pitchFamily="18" charset="2"/>
              <a:buChar char=""/>
            </a:pPr>
            <a:r>
              <a:rPr lang="en-US" dirty="0"/>
              <a:t>Unexpected by the road user </a:t>
            </a:r>
          </a:p>
          <a:p>
            <a:pPr marL="742950" lvl="1" indent="-285750">
              <a:buSzPct val="105000"/>
              <a:buFont typeface="Wingdings 3" panose="05040102010807070707" pitchFamily="18" charset="2"/>
              <a:buChar char=""/>
            </a:pPr>
            <a:r>
              <a:rPr lang="en-US" dirty="0"/>
              <a:t>Creates higher degree of vulnerability for workers</a:t>
            </a:r>
          </a:p>
          <a:p>
            <a:pPr marL="742950" lvl="1" indent="-285750">
              <a:buSzPct val="105000"/>
              <a:buFont typeface="Wingdings 3" panose="05040102010807070707" pitchFamily="18" charset="2"/>
              <a:buChar char=""/>
            </a:pPr>
            <a:r>
              <a:rPr lang="en-US" dirty="0"/>
              <a:t>Workers</a:t>
            </a:r>
          </a:p>
          <a:p>
            <a:pPr marL="285750" lvl="0" indent="-285750">
              <a:buSzPct val="105000"/>
              <a:buFont typeface="Wingdings 3" panose="05040102010807070707" pitchFamily="18" charset="2"/>
              <a:buChar char="p"/>
            </a:pPr>
            <a:r>
              <a:rPr lang="en-US" dirty="0"/>
              <a:t>Temporary traffic control (TTC) devices include</a:t>
            </a:r>
          </a:p>
          <a:p>
            <a:pPr marL="742950" lvl="1" indent="-285750">
              <a:buSzPct val="105000"/>
              <a:buFont typeface="Wingdings 3" panose="05040102010807070707" pitchFamily="18" charset="2"/>
              <a:buChar char=""/>
            </a:pPr>
            <a:r>
              <a:rPr lang="en-US" dirty="0"/>
              <a:t>Signs</a:t>
            </a:r>
          </a:p>
          <a:p>
            <a:pPr marL="742950" lvl="1" indent="-285750">
              <a:buSzPct val="105000"/>
              <a:buFont typeface="Wingdings 3" panose="05040102010807070707" pitchFamily="18" charset="2"/>
              <a:buChar char=""/>
            </a:pPr>
            <a:r>
              <a:rPr lang="en-US" dirty="0"/>
              <a:t>Signals</a:t>
            </a:r>
          </a:p>
          <a:p>
            <a:pPr marL="742950" lvl="1" indent="-285750">
              <a:buSzPct val="105000"/>
              <a:buFont typeface="Wingdings 3" panose="05040102010807070707" pitchFamily="18" charset="2"/>
              <a:buChar char=""/>
            </a:pPr>
            <a:r>
              <a:rPr lang="en-US" dirty="0"/>
              <a:t>Markings</a:t>
            </a:r>
          </a:p>
          <a:p>
            <a:pPr marL="742950" lvl="1" indent="-285750">
              <a:buSzPct val="105000"/>
              <a:buFont typeface="Wingdings 3" panose="05040102010807070707" pitchFamily="18" charset="2"/>
              <a:buChar char=""/>
            </a:pPr>
            <a:r>
              <a:rPr lang="en-US" dirty="0"/>
              <a:t>Other devices</a:t>
            </a:r>
          </a:p>
          <a:p>
            <a:pPr marL="285750" indent="-285750">
              <a:buSzPct val="105000"/>
              <a:buFont typeface="Wingdings 3" panose="05040102010807070707" pitchFamily="18" charset="2"/>
              <a:buChar char="p"/>
            </a:pPr>
            <a:r>
              <a:rPr lang="en-US" dirty="0">
                <a:solidFill>
                  <a:srgbClr val="222222"/>
                </a:solidFill>
                <a:ea typeface="Times New Roman" panose="02020603050405020304" pitchFamily="18" charset="0"/>
                <a:cs typeface="Times New Roman" panose="02020603050405020304" pitchFamily="18" charset="0"/>
              </a:rPr>
              <a:t>Used to regulate, warn, or guide road users</a:t>
            </a:r>
            <a:endParaRPr lang="en-US"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6" name="Picture 5"/>
          <p:cNvPicPr>
            <a:picLocks noChangeAspect="1"/>
          </p:cNvPicPr>
          <p:nvPr/>
        </p:nvPicPr>
        <p:blipFill>
          <a:blip r:embed="rId2"/>
          <a:stretch>
            <a:fillRect/>
          </a:stretch>
        </p:blipFill>
        <p:spPr>
          <a:xfrm>
            <a:off x="4991100" y="4100182"/>
            <a:ext cx="3657600"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249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TEMPORARY TRAFFIC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nSpc>
                <a:spcPct val="150000"/>
              </a:lnSpc>
              <a:buSzPct val="105000"/>
              <a:buFont typeface="Wingdings 3" panose="05040102010807070707" pitchFamily="18" charset="2"/>
              <a:buChar char="p"/>
            </a:pPr>
            <a:r>
              <a:rPr lang="en-US" dirty="0">
                <a:cs typeface="Arial" panose="020B0604020202020204" pitchFamily="34" charset="0"/>
              </a:rPr>
              <a:t>Temporary traffic control devices are used to regulate, warn, or guide road users, placed on, over or adjacent to a street, highway, pedestrian facility, or bikeway by authority of a public body or official having jurisdiction. These devices include signs, signals, markings, and other devices.</a:t>
            </a:r>
          </a:p>
          <a:p>
            <a:pPr marL="285750" lvl="0" indent="-285750">
              <a:lnSpc>
                <a:spcPct val="150000"/>
              </a:lnSpc>
              <a:buSzPct val="105000"/>
              <a:buFont typeface="Wingdings 3" panose="05040102010807070707" pitchFamily="18" charset="2"/>
              <a:buChar char="p"/>
            </a:pPr>
            <a:endParaRPr lang="en-US" dirty="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867400" y="3458308"/>
            <a:ext cx="2819400" cy="2927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516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MOBILE WORK</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Often involve frequent short stops for activities </a:t>
            </a:r>
          </a:p>
          <a:p>
            <a:pPr marL="742950" lvl="1" indent="-285750">
              <a:buSzPct val="105000"/>
              <a:buFont typeface="Wingdings 3" panose="05040102010807070707" pitchFamily="18" charset="2"/>
              <a:buChar char=""/>
            </a:pPr>
            <a:r>
              <a:rPr lang="en-US" dirty="0">
                <a:cs typeface="Arial" panose="020B0604020202020204" pitchFamily="34" charset="0"/>
              </a:rPr>
              <a:t>Such as litter cleanup, pothole patching, or utility operations, and are similar to short-duration operations.</a:t>
            </a:r>
          </a:p>
          <a:p>
            <a:pPr marL="285750" lvl="0" indent="-285750">
              <a:buSzPct val="105000"/>
              <a:buFont typeface="Wingdings 3" panose="05040102010807070707" pitchFamily="18" charset="2"/>
              <a:buChar char="p"/>
            </a:pPr>
            <a:r>
              <a:rPr lang="en-US" dirty="0">
                <a:cs typeface="Arial" panose="020B0604020202020204" pitchFamily="34" charset="0"/>
              </a:rPr>
              <a:t>TTC zones may includes:</a:t>
            </a:r>
          </a:p>
          <a:p>
            <a:pPr marL="742950" lvl="1" indent="-285750">
              <a:buSzPct val="105000"/>
              <a:buFont typeface="Wingdings 3" panose="05040102010807070707" pitchFamily="18" charset="2"/>
              <a:buChar char=""/>
            </a:pPr>
            <a:r>
              <a:rPr lang="en-US" dirty="0">
                <a:cs typeface="Arial" panose="020B0604020202020204" pitchFamily="34" charset="0"/>
              </a:rPr>
              <a:t>Warning signs, high-intensity rotating, flashing, oscillating, or strobe lights on a vehicle, flags, and/or channelizing devices.</a:t>
            </a:r>
          </a:p>
          <a:p>
            <a:pPr marL="742950" lvl="1" indent="-285750">
              <a:buSzPct val="105000"/>
              <a:buFont typeface="Wingdings 3" panose="05040102010807070707" pitchFamily="18" charset="2"/>
              <a:buChar char=""/>
            </a:pPr>
            <a:r>
              <a:rPr lang="en-US" dirty="0">
                <a:cs typeface="Arial" panose="020B0604020202020204" pitchFamily="34" charset="0"/>
              </a:rPr>
              <a:t>Flaggers.</a:t>
            </a:r>
          </a:p>
          <a:p>
            <a:pPr marL="742950" lvl="1" indent="-285750">
              <a:buSzPct val="105000"/>
              <a:buFont typeface="Wingdings 3" panose="05040102010807070707" pitchFamily="18" charset="2"/>
              <a:buChar char=""/>
            </a:pPr>
            <a:r>
              <a:rPr lang="en-US" dirty="0">
                <a:cs typeface="Arial" panose="020B0604020202020204" pitchFamily="34" charset="0"/>
              </a:rPr>
              <a:t>A shadow vehicle equipped with an arrow panel or a sign following the work vehicle.</a:t>
            </a:r>
          </a:p>
          <a:p>
            <a:pPr marL="742950" lvl="1" indent="-285750">
              <a:buSzPct val="105000"/>
              <a:buFont typeface="Wingdings 3" panose="05040102010807070707" pitchFamily="18" charset="2"/>
              <a:buChar char=""/>
            </a:pPr>
            <a:r>
              <a:rPr lang="en-US" dirty="0">
                <a:cs typeface="Arial" panose="020B0604020202020204" pitchFamily="34" charset="0"/>
              </a:rPr>
              <a:t>Appropriately colored and marked vehicles with signs, flags, high-intensity rotating, flashing, oscillating, or strobe lights, truck-mounted attenuators, and arrow panels or portable changeable message signs may follow a train of moving work vehicles.</a:t>
            </a:r>
          </a:p>
          <a:p>
            <a:pPr lvl="0">
              <a:lnSpc>
                <a:spcPct val="150000"/>
              </a:lnSpc>
            </a:pPr>
            <a:endParaRPr lang="en-US" dirty="0">
              <a:cs typeface="Arial" panose="020B0604020202020204" pitchFamily="34" charset="0"/>
            </a:endParaRPr>
          </a:p>
        </p:txBody>
      </p:sp>
      <p:pic>
        <p:nvPicPr>
          <p:cNvPr id="6" name="Picture 5" descr="http://www.pikesignals.co.uk/images/montage/product_list.pn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3733800" cy="1393164"/>
          </a:xfrm>
          <a:prstGeom prst="rect">
            <a:avLst/>
          </a:prstGeom>
          <a:noFill/>
          <a:ln>
            <a:noFill/>
          </a:ln>
        </p:spPr>
      </p:pic>
    </p:spTree>
    <p:extLst>
      <p:ext uri="{BB962C8B-B14F-4D97-AF65-F5344CB8AC3E}">
        <p14:creationId xmlns:p14="http://schemas.microsoft.com/office/powerpoint/2010/main" val="3527970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MOBILE WORK</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cs typeface="Arial" panose="020B0604020202020204" pitchFamily="34" charset="0"/>
              </a:rPr>
              <a:t>Mobile</a:t>
            </a:r>
            <a:r>
              <a:rPr lang="en-US" dirty="0">
                <a:cs typeface="Arial" panose="020B0604020202020204" pitchFamily="34" charset="0"/>
              </a:rPr>
              <a:t> operations often involve frequent short stops for activities such as litter cleanup, pothole patching, or utility operations, and are similar to short-duration operations.  Warning signs, high-intensity rotating, flashing, oscillating, or strobe lights on a vehicle, flags, and/or channelizing devices should be used and moved periodically to keep them near the mobile work area.  Flaggers may be used for mobile operations that often involve frequent short stops.  Mobile operations also include work activities where workers and equipment move along the road without stopping, usually at slow speeds. The advance warning area moves with the work area</a:t>
            </a:r>
            <a:r>
              <a:rPr lang="en-US" dirty="0"/>
              <a:t>.  </a:t>
            </a:r>
          </a:p>
          <a:p>
            <a:pPr lvl="0">
              <a:buSzPct val="105000"/>
            </a:pPr>
            <a:endParaRPr lang="en-US" dirty="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3962400" y="4343400"/>
            <a:ext cx="1933575" cy="1933575"/>
          </a:xfrm>
          <a:prstGeom prst="rect">
            <a:avLst/>
          </a:prstGeom>
        </p:spPr>
      </p:pic>
    </p:spTree>
    <p:extLst>
      <p:ext uri="{BB962C8B-B14F-4D97-AF65-F5344CB8AC3E}">
        <p14:creationId xmlns:p14="http://schemas.microsoft.com/office/powerpoint/2010/main" val="289896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Key elements that SHOULD be considered to improve worker safety:</a:t>
            </a:r>
          </a:p>
          <a:p>
            <a:pPr marL="742950" lvl="1" indent="-285750">
              <a:buSzPct val="105000"/>
              <a:buFont typeface="Wingdings 3" panose="05040102010807070707" pitchFamily="18" charset="2"/>
              <a:buChar char=""/>
            </a:pPr>
            <a:r>
              <a:rPr lang="en-US" dirty="0">
                <a:cs typeface="Arial" panose="020B0604020202020204" pitchFamily="34" charset="0"/>
              </a:rPr>
              <a:t>Training</a:t>
            </a:r>
          </a:p>
          <a:p>
            <a:pPr marL="742950" lvl="1" indent="-285750">
              <a:buSzPct val="105000"/>
              <a:buFont typeface="Wingdings 3" panose="05040102010807070707" pitchFamily="18" charset="2"/>
              <a:buChar char=""/>
            </a:pPr>
            <a:r>
              <a:rPr lang="en-US" dirty="0">
                <a:cs typeface="Arial" panose="020B0604020202020204" pitchFamily="34" charset="0"/>
              </a:rPr>
              <a:t>Worker safety apparel</a:t>
            </a:r>
          </a:p>
          <a:p>
            <a:pPr marL="742950" lvl="1" indent="-285750">
              <a:buSzPct val="105000"/>
              <a:buFont typeface="Wingdings 3" panose="05040102010807070707" pitchFamily="18" charset="2"/>
              <a:buChar char=""/>
            </a:pPr>
            <a:r>
              <a:rPr lang="en-US" dirty="0">
                <a:cs typeface="Arial" panose="020B0604020202020204" pitchFamily="34" charset="0"/>
              </a:rPr>
              <a:t>Temporary traffic barriers</a:t>
            </a:r>
          </a:p>
          <a:p>
            <a:pPr marL="742950" lvl="1" indent="-285750">
              <a:buSzPct val="105000"/>
              <a:buFont typeface="Wingdings 3" panose="05040102010807070707" pitchFamily="18" charset="2"/>
              <a:buChar char=""/>
            </a:pPr>
            <a:r>
              <a:rPr lang="en-US" dirty="0">
                <a:cs typeface="Arial" panose="020B0604020202020204" pitchFamily="34" charset="0"/>
              </a:rPr>
              <a:t>Speed reduction measures</a:t>
            </a:r>
          </a:p>
          <a:p>
            <a:pPr marL="742950" lvl="1" indent="-285750">
              <a:buSzPct val="105000"/>
              <a:buFont typeface="Wingdings 3" panose="05040102010807070707" pitchFamily="18" charset="2"/>
              <a:buChar char=""/>
            </a:pPr>
            <a:r>
              <a:rPr lang="en-US" dirty="0">
                <a:cs typeface="Arial" panose="020B0604020202020204" pitchFamily="34" charset="0"/>
              </a:rPr>
              <a:t>Planning of activity area</a:t>
            </a:r>
          </a:p>
          <a:p>
            <a:pPr marL="742950" lvl="1" indent="-285750">
              <a:buSzPct val="105000"/>
              <a:buFont typeface="Wingdings 3" panose="05040102010807070707" pitchFamily="18" charset="2"/>
              <a:buChar char=""/>
            </a:pPr>
            <a:r>
              <a:rPr lang="en-US" dirty="0">
                <a:cs typeface="Arial" panose="020B0604020202020204" pitchFamily="34" charset="0"/>
              </a:rPr>
              <a:t>Planning for worker safety</a:t>
            </a:r>
          </a:p>
        </p:txBody>
      </p:sp>
      <p:pic>
        <p:nvPicPr>
          <p:cNvPr id="6" name="Picture 5"/>
          <p:cNvPicPr>
            <a:picLocks noChangeAspect="1"/>
          </p:cNvPicPr>
          <p:nvPr/>
        </p:nvPicPr>
        <p:blipFill>
          <a:blip r:embed="rId2"/>
          <a:stretch>
            <a:fillRect/>
          </a:stretch>
        </p:blipFill>
        <p:spPr>
          <a:xfrm>
            <a:off x="5791200" y="2819400"/>
            <a:ext cx="2895600" cy="3474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575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Training</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A</a:t>
            </a:r>
            <a:r>
              <a:rPr lang="en-US" dirty="0" err="1">
                <a:cs typeface="Arial" panose="020B0604020202020204" pitchFamily="34" charset="0"/>
              </a:rPr>
              <a:t>ll</a:t>
            </a:r>
            <a:r>
              <a:rPr lang="en-US" dirty="0">
                <a:cs typeface="Arial" panose="020B0604020202020204" pitchFamily="34" charset="0"/>
              </a:rPr>
              <a:t> workers should be trained on how to work next to motor vehicle traffic in a way that minimizes their vulnerability”.</a:t>
            </a:r>
          </a:p>
          <a:p>
            <a:pPr marL="285750" indent="-285750">
              <a:buSzPct val="105000"/>
              <a:buFont typeface="Wingdings 3" panose="05040102010807070707" pitchFamily="18" charset="2"/>
              <a:buChar char="p"/>
            </a:pPr>
            <a:r>
              <a:rPr lang="en-US" dirty="0">
                <a:cs typeface="Arial" panose="020B0604020202020204" pitchFamily="34" charset="0"/>
              </a:rPr>
              <a:t>Training workers for safe working methods teaches the types of hazards associated with different types of work and how those hazards can be mitigated. </a:t>
            </a:r>
          </a:p>
          <a:p>
            <a:pPr marL="285750" indent="-285750">
              <a:buSzPct val="105000"/>
              <a:buFont typeface="Wingdings 3" panose="05040102010807070707" pitchFamily="18" charset="2"/>
              <a:buChar char="p"/>
            </a:pPr>
            <a:r>
              <a:rPr lang="en-US" dirty="0">
                <a:cs typeface="Arial" panose="020B0604020202020204" pitchFamily="34" charset="0"/>
              </a:rPr>
              <a:t>One of the most promising aspects of training is that it raises the awareness about potential hazards and injury prevention techniques.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952" y="3429000"/>
            <a:ext cx="2451848" cy="2889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164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rPr>
              <a:t>AGENDA</a:t>
            </a:r>
            <a:endParaRPr lang="en-US" sz="3200" dirty="0">
              <a:latin typeface="+mn-lt"/>
              <a:ea typeface="Calibri" panose="020F0502020204030204" pitchFamily="34" charset="0"/>
              <a:cs typeface="Times New Roman" panose="02020603050405020304" pitchFamily="18" charset="0"/>
            </a:endParaRPr>
          </a:p>
        </p:txBody>
      </p:sp>
      <p:sp>
        <p:nvSpPr>
          <p:cNvPr id="3" name="Rectangle 76"/>
          <p:cNvSpPr>
            <a:spLocks noChangeArrowheads="1"/>
          </p:cNvSpPr>
          <p:nvPr/>
        </p:nvSpPr>
        <p:spPr bwMode="gray">
          <a:xfrm>
            <a:off x="323850" y="1238250"/>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a:t>
            </a:r>
          </a:p>
        </p:txBody>
      </p:sp>
      <p:sp>
        <p:nvSpPr>
          <p:cNvPr id="4" name="Rectangle 77"/>
          <p:cNvSpPr>
            <a:spLocks noChangeArrowheads="1"/>
          </p:cNvSpPr>
          <p:nvPr/>
        </p:nvSpPr>
        <p:spPr bwMode="gray">
          <a:xfrm>
            <a:off x="762000" y="1238250"/>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Introduction</a:t>
            </a:r>
          </a:p>
        </p:txBody>
      </p:sp>
      <p:sp>
        <p:nvSpPr>
          <p:cNvPr id="5" name="Rectangle 78"/>
          <p:cNvSpPr>
            <a:spLocks noChangeArrowheads="1"/>
          </p:cNvSpPr>
          <p:nvPr/>
        </p:nvSpPr>
        <p:spPr bwMode="gray">
          <a:xfrm>
            <a:off x="323850" y="1679575"/>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2</a:t>
            </a:r>
          </a:p>
        </p:txBody>
      </p:sp>
      <p:sp>
        <p:nvSpPr>
          <p:cNvPr id="6" name="Rectangle 79"/>
          <p:cNvSpPr>
            <a:spLocks noChangeArrowheads="1"/>
          </p:cNvSpPr>
          <p:nvPr/>
        </p:nvSpPr>
        <p:spPr bwMode="gray">
          <a:xfrm>
            <a:off x="762000" y="16795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Road Accident Statics in India</a:t>
            </a:r>
          </a:p>
        </p:txBody>
      </p:sp>
      <p:sp>
        <p:nvSpPr>
          <p:cNvPr id="7" name="Rectangle 80"/>
          <p:cNvSpPr>
            <a:spLocks noChangeArrowheads="1"/>
          </p:cNvSpPr>
          <p:nvPr/>
        </p:nvSpPr>
        <p:spPr bwMode="gray">
          <a:xfrm>
            <a:off x="323850" y="2119313"/>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3</a:t>
            </a:r>
          </a:p>
        </p:txBody>
      </p:sp>
      <p:sp>
        <p:nvSpPr>
          <p:cNvPr id="8" name="Rectangle 81"/>
          <p:cNvSpPr>
            <a:spLocks noChangeArrowheads="1"/>
          </p:cNvSpPr>
          <p:nvPr/>
        </p:nvSpPr>
        <p:spPr bwMode="gray">
          <a:xfrm>
            <a:off x="762000" y="21193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Employee Right and responsibility</a:t>
            </a:r>
          </a:p>
        </p:txBody>
      </p:sp>
      <p:sp>
        <p:nvSpPr>
          <p:cNvPr id="9" name="Rectangle 82"/>
          <p:cNvSpPr>
            <a:spLocks noChangeArrowheads="1"/>
          </p:cNvSpPr>
          <p:nvPr/>
        </p:nvSpPr>
        <p:spPr bwMode="gray">
          <a:xfrm>
            <a:off x="323850" y="2555875"/>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4</a:t>
            </a:r>
          </a:p>
        </p:txBody>
      </p:sp>
      <p:sp>
        <p:nvSpPr>
          <p:cNvPr id="10" name="Rectangle 83"/>
          <p:cNvSpPr>
            <a:spLocks noChangeArrowheads="1"/>
          </p:cNvSpPr>
          <p:nvPr/>
        </p:nvSpPr>
        <p:spPr bwMode="gray">
          <a:xfrm>
            <a:off x="762000" y="25558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Vehicle Safety</a:t>
            </a:r>
          </a:p>
        </p:txBody>
      </p:sp>
      <p:sp>
        <p:nvSpPr>
          <p:cNvPr id="11" name="Rectangle 84"/>
          <p:cNvSpPr>
            <a:spLocks noChangeArrowheads="1"/>
          </p:cNvSpPr>
          <p:nvPr/>
        </p:nvSpPr>
        <p:spPr bwMode="gray">
          <a:xfrm>
            <a:off x="323850" y="2994025"/>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5</a:t>
            </a:r>
          </a:p>
        </p:txBody>
      </p:sp>
      <p:sp>
        <p:nvSpPr>
          <p:cNvPr id="12" name="Rectangle 85"/>
          <p:cNvSpPr>
            <a:spLocks noChangeArrowheads="1"/>
          </p:cNvSpPr>
          <p:nvPr/>
        </p:nvSpPr>
        <p:spPr bwMode="gray">
          <a:xfrm>
            <a:off x="762000" y="29940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Work zone traffic control</a:t>
            </a:r>
          </a:p>
        </p:txBody>
      </p:sp>
      <p:sp>
        <p:nvSpPr>
          <p:cNvPr id="13" name="Rectangle 86"/>
          <p:cNvSpPr>
            <a:spLocks noChangeArrowheads="1"/>
          </p:cNvSpPr>
          <p:nvPr/>
        </p:nvSpPr>
        <p:spPr bwMode="gray">
          <a:xfrm>
            <a:off x="323850" y="3433763"/>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6</a:t>
            </a:r>
          </a:p>
        </p:txBody>
      </p:sp>
      <p:sp>
        <p:nvSpPr>
          <p:cNvPr id="14" name="Rectangle 87"/>
          <p:cNvSpPr>
            <a:spLocks noChangeArrowheads="1"/>
          </p:cNvSpPr>
          <p:nvPr/>
        </p:nvSpPr>
        <p:spPr bwMode="gray">
          <a:xfrm>
            <a:off x="762000" y="34337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Road project and potential hazard</a:t>
            </a:r>
          </a:p>
        </p:txBody>
      </p:sp>
      <p:sp>
        <p:nvSpPr>
          <p:cNvPr id="15" name="Rectangle 88"/>
          <p:cNvSpPr>
            <a:spLocks noChangeArrowheads="1"/>
          </p:cNvSpPr>
          <p:nvPr/>
        </p:nvSpPr>
        <p:spPr bwMode="gray">
          <a:xfrm>
            <a:off x="323850" y="3871913"/>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7</a:t>
            </a:r>
          </a:p>
        </p:txBody>
      </p:sp>
      <p:sp>
        <p:nvSpPr>
          <p:cNvPr id="16" name="Rectangle 89"/>
          <p:cNvSpPr>
            <a:spLocks noChangeArrowheads="1"/>
          </p:cNvSpPr>
          <p:nvPr/>
        </p:nvSpPr>
        <p:spPr bwMode="gray">
          <a:xfrm>
            <a:off x="762000" y="38719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Temporary traffic control</a:t>
            </a:r>
          </a:p>
        </p:txBody>
      </p:sp>
      <p:sp>
        <p:nvSpPr>
          <p:cNvPr id="17" name="Rectangle 90"/>
          <p:cNvSpPr>
            <a:spLocks noChangeArrowheads="1"/>
          </p:cNvSpPr>
          <p:nvPr/>
        </p:nvSpPr>
        <p:spPr bwMode="gray">
          <a:xfrm>
            <a:off x="323850" y="4313238"/>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8</a:t>
            </a:r>
          </a:p>
        </p:txBody>
      </p:sp>
      <p:sp>
        <p:nvSpPr>
          <p:cNvPr id="18" name="Rectangle 91"/>
          <p:cNvSpPr>
            <a:spLocks noChangeArrowheads="1"/>
          </p:cNvSpPr>
          <p:nvPr/>
        </p:nvSpPr>
        <p:spPr bwMode="gray">
          <a:xfrm>
            <a:off x="762000" y="4313238"/>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Mobile work</a:t>
            </a:r>
          </a:p>
        </p:txBody>
      </p:sp>
      <p:sp>
        <p:nvSpPr>
          <p:cNvPr id="19" name="Rectangle 92"/>
          <p:cNvSpPr>
            <a:spLocks noChangeArrowheads="1"/>
          </p:cNvSpPr>
          <p:nvPr/>
        </p:nvSpPr>
        <p:spPr bwMode="gray">
          <a:xfrm>
            <a:off x="323850" y="4749800"/>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9</a:t>
            </a:r>
          </a:p>
        </p:txBody>
      </p:sp>
      <p:sp>
        <p:nvSpPr>
          <p:cNvPr id="20" name="Rectangle 93"/>
          <p:cNvSpPr>
            <a:spLocks noChangeArrowheads="1"/>
          </p:cNvSpPr>
          <p:nvPr/>
        </p:nvSpPr>
        <p:spPr bwMode="gray">
          <a:xfrm>
            <a:off x="762000" y="474980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Worker safety consideration</a:t>
            </a:r>
          </a:p>
        </p:txBody>
      </p:sp>
      <p:sp>
        <p:nvSpPr>
          <p:cNvPr id="21" name="Rectangle 94"/>
          <p:cNvSpPr>
            <a:spLocks noChangeArrowheads="1"/>
          </p:cNvSpPr>
          <p:nvPr/>
        </p:nvSpPr>
        <p:spPr bwMode="gray">
          <a:xfrm>
            <a:off x="323850" y="5191125"/>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10</a:t>
            </a:r>
          </a:p>
        </p:txBody>
      </p:sp>
      <p:sp>
        <p:nvSpPr>
          <p:cNvPr id="22" name="Rectangle 95"/>
          <p:cNvSpPr>
            <a:spLocks noChangeArrowheads="1"/>
          </p:cNvSpPr>
          <p:nvPr/>
        </p:nvSpPr>
        <p:spPr bwMode="gray">
          <a:xfrm>
            <a:off x="762000" y="51911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Traffic control hazards and injury prevention techniques</a:t>
            </a:r>
          </a:p>
        </p:txBody>
      </p:sp>
      <p:sp>
        <p:nvSpPr>
          <p:cNvPr id="33" name="Rectangle 94"/>
          <p:cNvSpPr>
            <a:spLocks noChangeArrowheads="1"/>
          </p:cNvSpPr>
          <p:nvPr/>
        </p:nvSpPr>
        <p:spPr bwMode="gray">
          <a:xfrm>
            <a:off x="323850" y="5632450"/>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11</a:t>
            </a:r>
          </a:p>
        </p:txBody>
      </p:sp>
      <p:sp>
        <p:nvSpPr>
          <p:cNvPr id="34" name="Rectangle 95"/>
          <p:cNvSpPr>
            <a:spLocks noChangeArrowheads="1"/>
          </p:cNvSpPr>
          <p:nvPr/>
        </p:nvSpPr>
        <p:spPr bwMode="gray">
          <a:xfrm>
            <a:off x="762000" y="563245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General prevention measures</a:t>
            </a:r>
          </a:p>
        </p:txBody>
      </p:sp>
      <p:sp>
        <p:nvSpPr>
          <p:cNvPr id="35" name="Rectangle 94"/>
          <p:cNvSpPr>
            <a:spLocks noChangeArrowheads="1"/>
          </p:cNvSpPr>
          <p:nvPr/>
        </p:nvSpPr>
        <p:spPr bwMode="gray">
          <a:xfrm>
            <a:off x="323850" y="6073775"/>
            <a:ext cx="293688" cy="295275"/>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12</a:t>
            </a:r>
          </a:p>
        </p:txBody>
      </p:sp>
      <p:sp>
        <p:nvSpPr>
          <p:cNvPr id="36" name="Rectangle 95"/>
          <p:cNvSpPr>
            <a:spLocks noChangeArrowheads="1"/>
          </p:cNvSpPr>
          <p:nvPr/>
        </p:nvSpPr>
        <p:spPr bwMode="gray">
          <a:xfrm>
            <a:off x="762000" y="60737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Innovative technologies for Hazards</a:t>
            </a:r>
          </a:p>
        </p:txBody>
      </p:sp>
    </p:spTree>
    <p:extLst>
      <p:ext uri="{BB962C8B-B14F-4D97-AF65-F5344CB8AC3E}">
        <p14:creationId xmlns:p14="http://schemas.microsoft.com/office/powerpoint/2010/main" val="190585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pPr>
            <a:r>
              <a:rPr lang="en-US" sz="2000" b="1" dirty="0">
                <a:cs typeface="Arial" panose="020B0604020202020204" pitchFamily="34" charset="0"/>
              </a:rPr>
              <a:t>Worker safety apparel</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cs typeface="Arial" panose="020B0604020202020204" pitchFamily="34" charset="0"/>
              </a:rPr>
              <a:t>All workers exposed to the risks of moving roadway traffic or construction equipment should wear high-visibility safety apparel</a:t>
            </a:r>
          </a:p>
        </p:txBody>
      </p:sp>
      <p:pic>
        <p:nvPicPr>
          <p:cNvPr id="6" name="Picture 5"/>
          <p:cNvPicPr>
            <a:picLocks noChangeAspect="1"/>
          </p:cNvPicPr>
          <p:nvPr/>
        </p:nvPicPr>
        <p:blipFill>
          <a:blip r:embed="rId2"/>
          <a:stretch>
            <a:fillRect/>
          </a:stretch>
        </p:blipFill>
        <p:spPr>
          <a:xfrm>
            <a:off x="5741171" y="3124200"/>
            <a:ext cx="2869429"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636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US" sz="2000" b="1" dirty="0"/>
              <a:t>Temporary traffic barriers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US" dirty="0">
                <a:cs typeface="Arial" panose="020B0604020202020204" pitchFamily="34" charset="0"/>
              </a:rPr>
              <a:t>Temporary traffic barriers shall be placed along the work space depending on factors such as the lateral clearance of workers from adjacent traffic, speed of traffic, duration and type of operations, time of day, and volume of traffic”.</a:t>
            </a:r>
          </a:p>
          <a:p>
            <a:pPr marL="285750" indent="-285750" algn="just">
              <a:buSzPct val="105000"/>
              <a:buFont typeface="Wingdings 3" panose="05040102010807070707" pitchFamily="18" charset="2"/>
              <a:buChar char="p"/>
            </a:pPr>
            <a:r>
              <a:rPr lang="en-US" dirty="0">
                <a:cs typeface="Arial" panose="020B0604020202020204" pitchFamily="34" charset="0"/>
              </a:rPr>
              <a:t>The lateral clearance of workers from adjacent traffic is important to provide physical separation of the work area and the path of motorist traffic. When the speed of traffic is high, the barriers can be spaced relatively far apart, as compared to low speed applications.  For mobile work, it is desirable to provide light weight temporary traffic barriers than concrete barriers, due to the moving nature and short duration of the work activities.  If work is carried out at night, it is always desirable to have barriers with retro-reflective paint. When the traffic volumes are high, there is a higher probability that traffic may encroach into the work space if the barriers are not rigid and relatively heavy</a:t>
            </a:r>
          </a:p>
        </p:txBody>
      </p:sp>
    </p:spTree>
    <p:extLst>
      <p:ext uri="{BB962C8B-B14F-4D97-AF65-F5344CB8AC3E}">
        <p14:creationId xmlns:p14="http://schemas.microsoft.com/office/powerpoint/2010/main" val="2438591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cs typeface="Arial" panose="020B0604020202020204" pitchFamily="34" charset="0"/>
              </a:rPr>
              <a:t>Speed reduction measures</a:t>
            </a:r>
            <a:endParaRPr lang="en-US" dirty="0">
              <a:cs typeface="Arial" panose="020B0604020202020204" pitchFamily="34" charset="0"/>
            </a:endParaRPr>
          </a:p>
          <a:p>
            <a:r>
              <a:rPr lang="en-US" dirty="0">
                <a:cs typeface="Arial" panose="020B0604020202020204" pitchFamily="34" charset="0"/>
              </a:rPr>
              <a:t>Reducing the speed of vehicular traffic, mainly through regulatory speed zoning, funneling, lane reduction, or the uniform law enforcement officers or flaggers, should be considered”.</a:t>
            </a:r>
          </a:p>
          <a:p>
            <a:pPr marL="285750" indent="-285750">
              <a:buSzPct val="105000"/>
              <a:buFont typeface="Wingdings 3" panose="05040102010807070707" pitchFamily="18" charset="2"/>
              <a:buChar char="p"/>
            </a:pPr>
            <a:r>
              <a:rPr lang="en-US" b="1" dirty="0">
                <a:cs typeface="Arial" panose="020B0604020202020204" pitchFamily="34" charset="0"/>
              </a:rPr>
              <a:t>Planning the activity area</a:t>
            </a:r>
          </a:p>
          <a:p>
            <a:pPr algn="just"/>
            <a:r>
              <a:rPr lang="en-US" dirty="0">
                <a:cs typeface="Arial" panose="020B0604020202020204" pitchFamily="34" charset="0"/>
              </a:rPr>
              <a:t>Planning the internal work activity area to minimize backing-up maneuvers of construction vehicles should be considered to minimize the exposure to risk”.</a:t>
            </a:r>
          </a:p>
          <a:p>
            <a:pPr algn="just"/>
            <a:r>
              <a:rPr lang="en-US" dirty="0">
                <a:cs typeface="Arial" panose="020B0604020202020204" pitchFamily="34" charset="0"/>
              </a:rPr>
              <a:t>Planning and operation of the internal work activity area is a crucial part of injury prevention. On-foot workers who work around equipment with increased blind spots and frequently changing path of travel have increased exposure to risk.   </a:t>
            </a:r>
          </a:p>
          <a:p>
            <a:r>
              <a:rPr lang="en-IN" b="1" dirty="0">
                <a:cs typeface="Arial" panose="020B0604020202020204" pitchFamily="34" charset="0"/>
              </a:rPr>
              <a:t> </a:t>
            </a:r>
            <a:endParaRPr lang="en-US" b="1" dirty="0">
              <a:cs typeface="Arial" panose="020B0604020202020204" pitchFamily="34" charset="0"/>
            </a:endParaRPr>
          </a:p>
          <a:p>
            <a:pPr algn="just"/>
            <a:endParaRPr lang="en-US" dirty="0">
              <a:cs typeface="Arial" panose="020B0604020202020204" pitchFamily="34" charset="0"/>
            </a:endParaRPr>
          </a:p>
          <a:p>
            <a:pPr algn="just"/>
            <a:r>
              <a:rPr lang="en-IN" dirty="0">
                <a:cs typeface="Arial" panose="020B0604020202020204" pitchFamily="34" charset="0"/>
              </a:rPr>
              <a:t> </a:t>
            </a:r>
            <a:endParaRPr lang="en-US" dirty="0">
              <a:cs typeface="Arial" panose="020B0604020202020204" pitchFamily="34" charset="0"/>
            </a:endParaRPr>
          </a:p>
          <a:p>
            <a:endParaRPr lang="en-US" dirty="0">
              <a:cs typeface="Arial" panose="020B0604020202020204" pitchFamily="34" charset="0"/>
            </a:endParaRPr>
          </a:p>
          <a:p>
            <a:r>
              <a:rPr lang="en-IN" dirty="0">
                <a:cs typeface="Arial" panose="020B0604020202020204" pitchFamily="34" charset="0"/>
              </a:rPr>
              <a:t> </a:t>
            </a:r>
            <a:endParaRPr lang="en-US" dirty="0">
              <a:cs typeface="Arial" panose="020B0604020202020204" pitchFamily="34" charset="0"/>
            </a:endParaRPr>
          </a:p>
          <a:p>
            <a:pPr algn="just"/>
            <a:endParaRPr lang="en-US" dirty="0">
              <a:cs typeface="Arial" panose="020B0604020202020204" pitchFamily="34" charset="0"/>
            </a:endParaRPr>
          </a:p>
          <a:p>
            <a:pPr algn="just"/>
            <a:r>
              <a:rPr lang="en-IN" dirty="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174921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WORKER SAFETY CONSIDERATIONS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cs typeface="Arial" panose="020B0604020202020204" pitchFamily="34" charset="0"/>
              </a:rPr>
              <a:t>Planning for worker safety</a:t>
            </a:r>
            <a:endParaRPr lang="en-US" dirty="0">
              <a:cs typeface="Arial" panose="020B0604020202020204" pitchFamily="34" charset="0"/>
            </a:endParaRPr>
          </a:p>
          <a:p>
            <a:pPr algn="just"/>
            <a:r>
              <a:rPr lang="en-US" dirty="0">
                <a:cs typeface="Arial" panose="020B0604020202020204" pitchFamily="34" charset="0"/>
              </a:rPr>
              <a:t>A competent person designated by the employer should conduct a basic hazard assessment for the work and job classifications required in the activity area. This safety professional should determine whether engineering, administrative, or personal protection measures should be implemented”.</a:t>
            </a:r>
          </a:p>
          <a:p>
            <a:pPr algn="just"/>
            <a:r>
              <a:rPr lang="en-US" dirty="0">
                <a:cs typeface="Arial" panose="020B0604020202020204" pitchFamily="34" charset="0"/>
              </a:rPr>
              <a:t>A job safety analysis (JSA) should be performed, listing all the hazards associated with a particular type of work and the methods to reduce the hazards associated with it. Frequent and regular inspections of the construction site should be conducted by a competent and designated person</a:t>
            </a:r>
          </a:p>
        </p:txBody>
      </p:sp>
      <p:pic>
        <p:nvPicPr>
          <p:cNvPr id="5" name="Picture 4"/>
          <p:cNvPicPr>
            <a:picLocks noChangeAspect="1"/>
          </p:cNvPicPr>
          <p:nvPr/>
        </p:nvPicPr>
        <p:blipFill>
          <a:blip r:embed="rId2"/>
          <a:stretch>
            <a:fillRect/>
          </a:stretch>
        </p:blipFill>
        <p:spPr>
          <a:xfrm>
            <a:off x="6781800" y="5029200"/>
            <a:ext cx="1809750" cy="1266825"/>
          </a:xfrm>
          <a:prstGeom prst="rect">
            <a:avLst/>
          </a:prstGeom>
        </p:spPr>
      </p:pic>
    </p:spTree>
    <p:extLst>
      <p:ext uri="{BB962C8B-B14F-4D97-AF65-F5344CB8AC3E}">
        <p14:creationId xmlns:p14="http://schemas.microsoft.com/office/powerpoint/2010/main" val="403578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cs typeface="Arial" panose="020B0604020202020204" pitchFamily="34" charset="0"/>
              </a:rPr>
              <a:t>Common Hazards</a:t>
            </a:r>
          </a:p>
          <a:p>
            <a:pPr algn="just"/>
            <a:r>
              <a:rPr lang="en-US" dirty="0">
                <a:cs typeface="Arial" panose="020B0604020202020204" pitchFamily="34" charset="0"/>
              </a:rPr>
              <a:t>Hazards related to work zone traffic control can be broadly categorized into three basic types of hazards including passing motorists intruding into the work space, flagging hazards, and nighttime traffic control hazards</a:t>
            </a:r>
          </a:p>
        </p:txBody>
      </p:sp>
      <p:pic>
        <p:nvPicPr>
          <p:cNvPr id="9" name="Picture 8"/>
          <p:cNvPicPr>
            <a:picLocks noChangeAspect="1"/>
          </p:cNvPicPr>
          <p:nvPr/>
        </p:nvPicPr>
        <p:blipFill rotWithShape="1">
          <a:blip r:embed="rId2"/>
          <a:srcRect r="8049"/>
          <a:stretch/>
        </p:blipFill>
        <p:spPr>
          <a:xfrm>
            <a:off x="6324600" y="3599828"/>
            <a:ext cx="2326341" cy="2670984"/>
          </a:xfrm>
          <a:prstGeom prst="rect">
            <a:avLst/>
          </a:prstGeom>
          <a:ln>
            <a:noFill/>
          </a:ln>
          <a:effectLst>
            <a:outerShdw blurRad="292100" dist="139700" dir="2700000" algn="tl" rotWithShape="0">
              <a:srgbClr val="333333">
                <a:alpha val="65000"/>
              </a:srgbClr>
            </a:outerShdw>
          </a:effectLst>
        </p:spPr>
      </p:pic>
      <p:sp>
        <p:nvSpPr>
          <p:cNvPr id="11" name="Rectangle 2"/>
          <p:cNvSpPr txBox="1">
            <a:spLocks noChangeArrowheads="1"/>
          </p:cNvSpPr>
          <p:nvPr/>
        </p:nvSpPr>
        <p:spPr>
          <a:xfrm>
            <a:off x="0" y="648893"/>
            <a:ext cx="8915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Arial" panose="020B0604020202020204" pitchFamily="34" charset="0"/>
              </a:rPr>
              <a:t>TRAFFIC CONTROL HAZARDS AND INJURY PREVENTION TECHNIQUES</a:t>
            </a:r>
          </a:p>
        </p:txBody>
      </p:sp>
    </p:spTree>
    <p:extLst>
      <p:ext uri="{BB962C8B-B14F-4D97-AF65-F5344CB8AC3E}">
        <p14:creationId xmlns:p14="http://schemas.microsoft.com/office/powerpoint/2010/main" val="118971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8915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Arial" panose="020B0604020202020204" pitchFamily="34" charset="0"/>
              </a:rPr>
              <a:t>TRAFFIC CONTROL HAZARDS AND INJURY PREVENTION TECHNIQUES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Passing motorists intruding into the work space may occur for various reasons, some of which include high speed of motoring traffic, improper geometry of lane shift, improper traffic control and others.  </a:t>
            </a:r>
          </a:p>
          <a:p>
            <a:pPr marL="285750" indent="-285750">
              <a:buSzPct val="105000"/>
              <a:buFont typeface="Wingdings 3" panose="05040102010807070707" pitchFamily="18" charset="2"/>
              <a:buChar char="p"/>
            </a:pPr>
            <a:r>
              <a:rPr lang="en-US" dirty="0">
                <a:cs typeface="Arial" panose="020B0604020202020204" pitchFamily="34" charset="0"/>
              </a:rPr>
              <a:t>Flagging is an inherently hazardous job since the flaggers stand close to the moving traffic and a lack of continuous alertness can jeopardize their safety any time.</a:t>
            </a:r>
          </a:p>
          <a:p>
            <a:pPr marL="285750" indent="-285750">
              <a:buSzPct val="105000"/>
              <a:buFont typeface="Wingdings 3" panose="05040102010807070707" pitchFamily="18" charset="2"/>
              <a:buChar char="p"/>
            </a:pPr>
            <a:r>
              <a:rPr lang="en-US" dirty="0">
                <a:cs typeface="Arial" panose="020B0604020202020204" pitchFamily="34" charset="0"/>
              </a:rPr>
              <a:t>Quite a bit of construction work is done at night in an effort to avoid the higher volume daytime hours and associated traffic delays, which may be the only positive benefit of night work. If traffic can be maintained at a reasonable level, it is generally preferred to conduct work during the day for the following reasons:</a:t>
            </a:r>
          </a:p>
          <a:p>
            <a:pPr marL="285750" indent="-285750">
              <a:buSzPct val="105000"/>
              <a:buFont typeface="Wingdings 3" panose="05040102010807070707" pitchFamily="18" charset="2"/>
              <a:buChar char="p"/>
            </a:pPr>
            <a:r>
              <a:rPr lang="en-US" dirty="0">
                <a:cs typeface="Arial" panose="020B0604020202020204" pitchFamily="34" charset="0"/>
              </a:rPr>
              <a:t>Night work is inherently more hazardous due to the reduced visibility and the much higher percentage of impaired drivers</a:t>
            </a:r>
          </a:p>
          <a:p>
            <a:pPr marL="285750" indent="-285750">
              <a:buSzPct val="105000"/>
              <a:buFont typeface="Wingdings 3" panose="05040102010807070707" pitchFamily="18" charset="2"/>
              <a:buChar char="p"/>
            </a:pPr>
            <a:r>
              <a:rPr lang="en-US" dirty="0">
                <a:cs typeface="Arial" panose="020B0604020202020204" pitchFamily="34" charset="0"/>
              </a:rPr>
              <a:t>Production and quality can suffer to some extent because of the difficulty of working under low light and portable light conditions</a:t>
            </a:r>
          </a:p>
          <a:p>
            <a:pPr marL="285750" lvl="0" indent="-285750">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41769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US" dirty="0">
                <a:cs typeface="Arial" panose="020B0604020202020204" pitchFamily="34" charset="0"/>
              </a:rPr>
              <a:t>Passing motorists intruding into the work space may occur for various reasons, some of which include high speed of motoring traffic, improper geometry of lane shift, improper traffic control and others.  </a:t>
            </a:r>
          </a:p>
          <a:p>
            <a:pPr marL="285750" indent="-285750">
              <a:buSzPct val="105000"/>
              <a:buFont typeface="Wingdings 3" panose="05040102010807070707" pitchFamily="18" charset="2"/>
              <a:buChar char="p"/>
            </a:pPr>
            <a:r>
              <a:rPr lang="en-US" dirty="0">
                <a:cs typeface="Arial" panose="020B0604020202020204" pitchFamily="34" charset="0"/>
              </a:rPr>
              <a:t>Flagging is an inherently hazardous job since the flaggers stand close to the moving traffic and a lack of continuous alertness can jeopardize their safety any time.</a:t>
            </a:r>
          </a:p>
          <a:p>
            <a:pPr marL="285750" indent="-285750">
              <a:buSzPct val="105000"/>
              <a:buFont typeface="Wingdings 3" panose="05040102010807070707" pitchFamily="18" charset="2"/>
              <a:buChar char="p"/>
            </a:pPr>
            <a:r>
              <a:rPr lang="en-US" dirty="0">
                <a:cs typeface="Arial" panose="020B0604020202020204" pitchFamily="34" charset="0"/>
              </a:rPr>
              <a:t>Quite a bit of construction work is done at night in an effort to avoid the higher volume daytime hours and associated traffic delays, which may be the only positive benefit of night work. If traffic can be maintained at a reasonable level, it is generally preferred to conduct work during the day for the following reasons:</a:t>
            </a:r>
          </a:p>
          <a:p>
            <a:pPr marL="285750" indent="-285750">
              <a:buSzPct val="105000"/>
              <a:buFont typeface="Wingdings 3" panose="05040102010807070707" pitchFamily="18" charset="2"/>
              <a:buChar char="p"/>
            </a:pPr>
            <a:r>
              <a:rPr lang="en-US" dirty="0">
                <a:cs typeface="Arial" panose="020B0604020202020204" pitchFamily="34" charset="0"/>
              </a:rPr>
              <a:t>Night work is inherently more hazardous due to the reduced visibility and the much higher percentage of impaired drivers</a:t>
            </a:r>
          </a:p>
          <a:p>
            <a:pPr marL="285750" indent="-285750">
              <a:buSzPct val="105000"/>
              <a:buFont typeface="Wingdings 3" panose="05040102010807070707" pitchFamily="18" charset="2"/>
              <a:buChar char="p"/>
            </a:pPr>
            <a:r>
              <a:rPr lang="en-US" dirty="0">
                <a:cs typeface="Arial" panose="020B0604020202020204" pitchFamily="34" charset="0"/>
              </a:rPr>
              <a:t>Production and quality can suffer to some extent because of the difficulty of working under low light and portable light conditions</a:t>
            </a:r>
          </a:p>
          <a:p>
            <a:pPr marL="285750" lvl="0" indent="-285750">
              <a:buSzPct val="105000"/>
              <a:buFont typeface="Wingdings 3" panose="05040102010807070707" pitchFamily="18" charset="2"/>
              <a:buChar char="p"/>
            </a:pPr>
            <a:endParaRPr lang="en-US" dirty="0">
              <a:cs typeface="Arial" panose="020B0604020202020204" pitchFamily="34" charset="0"/>
            </a:endParaRPr>
          </a:p>
        </p:txBody>
      </p:sp>
      <p:sp>
        <p:nvSpPr>
          <p:cNvPr id="5" name="Rectangle 2"/>
          <p:cNvSpPr txBox="1">
            <a:spLocks noChangeArrowheads="1"/>
          </p:cNvSpPr>
          <p:nvPr/>
        </p:nvSpPr>
        <p:spPr>
          <a:xfrm>
            <a:off x="0" y="648893"/>
            <a:ext cx="8915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Arial" panose="020B0604020202020204" pitchFamily="34" charset="0"/>
              </a:rPr>
              <a:t>TRAFFIC CONTROL HAZARDS AND INJURY PREVENTION TECHNIQUES</a:t>
            </a:r>
          </a:p>
        </p:txBody>
      </p:sp>
    </p:spTree>
    <p:extLst>
      <p:ext uri="{BB962C8B-B14F-4D97-AF65-F5344CB8AC3E}">
        <p14:creationId xmlns:p14="http://schemas.microsoft.com/office/powerpoint/2010/main" val="1992919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8991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US" sz="3200" dirty="0">
                <a:latin typeface="+mn-lt"/>
                <a:cs typeface="Arial" panose="020B0604020202020204" pitchFamily="34" charset="0"/>
              </a:rPr>
              <a:t>GENERAL PREVENTIVE MEASURES</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t> </a:t>
            </a:r>
            <a:r>
              <a:rPr lang="en-US" dirty="0"/>
              <a:t>Traffic Control</a:t>
            </a:r>
          </a:p>
          <a:p>
            <a:pPr marL="742950" lvl="1" indent="-285750">
              <a:buSzPct val="105000"/>
              <a:buFont typeface="Wingdings 3" panose="05040102010807070707" pitchFamily="18" charset="2"/>
              <a:buChar char=""/>
            </a:pPr>
            <a:r>
              <a:rPr lang="en-US" dirty="0"/>
              <a:t>Use additional warning devices</a:t>
            </a:r>
          </a:p>
          <a:p>
            <a:pPr marL="742950" lvl="1" indent="-285750">
              <a:buSzPct val="105000"/>
              <a:buFont typeface="Wingdings 3" panose="05040102010807070707" pitchFamily="18" charset="2"/>
              <a:buChar char=""/>
            </a:pPr>
            <a:r>
              <a:rPr lang="en-US" dirty="0"/>
              <a:t>Maintain signs properly</a:t>
            </a:r>
          </a:p>
          <a:p>
            <a:pPr marL="742950" lvl="1" indent="-285750">
              <a:buSzPct val="105000"/>
              <a:buFont typeface="Wingdings 3" panose="05040102010807070707" pitchFamily="18" charset="2"/>
              <a:buChar char=""/>
            </a:pPr>
            <a:r>
              <a:rPr lang="en-US" dirty="0"/>
              <a:t>Use Proper lane markings</a:t>
            </a:r>
          </a:p>
          <a:p>
            <a:pPr marL="285750" indent="-285750">
              <a:buSzPct val="105000"/>
              <a:buFont typeface="Wingdings 3" panose="05040102010807070707" pitchFamily="18" charset="2"/>
              <a:buChar char="p"/>
            </a:pPr>
            <a:r>
              <a:rPr lang="en-IN" dirty="0"/>
              <a:t> </a:t>
            </a:r>
            <a:r>
              <a:rPr lang="en-US" dirty="0"/>
              <a:t>Flaggers</a:t>
            </a:r>
          </a:p>
          <a:p>
            <a:pPr marL="742950" lvl="1" indent="-285750">
              <a:buSzPct val="105000"/>
              <a:buFont typeface="Wingdings 3" panose="05040102010807070707" pitchFamily="18" charset="2"/>
              <a:buChar char=""/>
            </a:pPr>
            <a:r>
              <a:rPr lang="en-US" dirty="0"/>
              <a:t>Use a flashing slow/stop paddle</a:t>
            </a:r>
          </a:p>
          <a:p>
            <a:pPr marL="285750" indent="-285750">
              <a:buSzPct val="105000"/>
              <a:buFont typeface="Wingdings 3" panose="05040102010807070707" pitchFamily="18" charset="2"/>
              <a:buChar char="p"/>
            </a:pPr>
            <a:r>
              <a:rPr lang="en-IN" dirty="0"/>
              <a:t> </a:t>
            </a:r>
            <a:r>
              <a:rPr lang="en-US" dirty="0"/>
              <a:t>On-foot workers</a:t>
            </a:r>
          </a:p>
          <a:p>
            <a:pPr marL="742950" lvl="1" indent="-285750">
              <a:buSzPct val="105000"/>
              <a:buFont typeface="Wingdings 3" panose="05040102010807070707" pitchFamily="18" charset="2"/>
              <a:buChar char=""/>
            </a:pPr>
            <a:r>
              <a:rPr lang="en-US" dirty="0"/>
              <a:t>Use portable radio communication equipment </a:t>
            </a:r>
          </a:p>
          <a:p>
            <a:pPr marL="742950" lvl="1" indent="-285750">
              <a:buFont typeface="Arial" panose="020B0604020202020204" pitchFamily="34" charset="0"/>
              <a:buChar char="•"/>
            </a:pPr>
            <a:endParaRPr lang="en-US" dirty="0"/>
          </a:p>
        </p:txBody>
      </p:sp>
      <p:pic>
        <p:nvPicPr>
          <p:cNvPr id="5" name="Picture 2" descr="https://tse3.mm.bing.net/th?id=OIP.SBQKbQvzsbTrFz8PebLF3gEsCW&amp;pid=15.1&amp;P=0&amp;w=363&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40386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129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lvl="0" indent="-342900" defTabSz="349250">
              <a:buSzPct val="105000"/>
              <a:buFont typeface="Wingdings 3" panose="05040102010807070707" pitchFamily="18" charset="2"/>
              <a:buChar char="p"/>
            </a:pPr>
            <a:r>
              <a:rPr lang="en-US" dirty="0">
                <a:cs typeface="Arial" panose="020B0604020202020204" pitchFamily="34" charset="0"/>
              </a:rPr>
              <a:t>Vertical safety cade</a:t>
            </a:r>
          </a:p>
          <a:p>
            <a:pPr marL="342900" indent="-342900" defTabSz="349250">
              <a:buSzPct val="105000"/>
              <a:buFont typeface="Wingdings 3" panose="05040102010807070707" pitchFamily="18" charset="2"/>
              <a:buChar char="p"/>
            </a:pPr>
            <a:r>
              <a:rPr lang="en-US" dirty="0">
                <a:cs typeface="Arial" panose="020B0604020202020204" pitchFamily="34" charset="0"/>
              </a:rPr>
              <a:t>CB wizard alert system</a:t>
            </a:r>
          </a:p>
          <a:p>
            <a:pPr marL="342900" indent="-342900" defTabSz="349250">
              <a:buSzPct val="105000"/>
              <a:buFont typeface="Wingdings 3" panose="05040102010807070707" pitchFamily="18" charset="2"/>
              <a:buChar char="p"/>
            </a:pPr>
            <a:r>
              <a:rPr lang="en-US" dirty="0">
                <a:cs typeface="Arial" panose="020B0604020202020204" pitchFamily="34" charset="0"/>
              </a:rPr>
              <a:t>Radar triggered speed display</a:t>
            </a:r>
          </a:p>
          <a:p>
            <a:pPr marL="342900" indent="-342900" defTabSz="349250">
              <a:buSzPct val="105000"/>
              <a:buFont typeface="Wingdings 3" panose="05040102010807070707" pitchFamily="18" charset="2"/>
              <a:buChar char="p"/>
            </a:pPr>
            <a:r>
              <a:rPr lang="en-US" dirty="0">
                <a:cs typeface="Arial" panose="020B0604020202020204" pitchFamily="34" charset="0"/>
              </a:rPr>
              <a:t>White lane drop arrows</a:t>
            </a:r>
          </a:p>
          <a:p>
            <a:pPr marL="342900" indent="-342900" defTabSz="349250">
              <a:buSzPct val="105000"/>
              <a:buFont typeface="Wingdings 3" panose="05040102010807070707" pitchFamily="18" charset="2"/>
              <a:buChar char="p"/>
            </a:pPr>
            <a:r>
              <a:rPr lang="en-US" dirty="0">
                <a:cs typeface="Arial" panose="020B0604020202020204" pitchFamily="34" charset="0"/>
              </a:rPr>
              <a:t>Light guard lighted raised pavement markers</a:t>
            </a:r>
          </a:p>
          <a:p>
            <a:pPr marL="342900" indent="-342900" defTabSz="349250">
              <a:buSzPct val="105000"/>
              <a:buFont typeface="Wingdings 3" panose="05040102010807070707" pitchFamily="18" charset="2"/>
              <a:buChar char="p"/>
            </a:pPr>
            <a:r>
              <a:rPr lang="en-US" dirty="0">
                <a:cs typeface="Arial" panose="020B0604020202020204" pitchFamily="34" charset="0"/>
              </a:rPr>
              <a:t>Removable orange strips</a:t>
            </a:r>
          </a:p>
          <a:p>
            <a:pPr marL="342900" indent="-342900" defTabSz="349250">
              <a:buSzPct val="105000"/>
              <a:buFont typeface="Wingdings 3" panose="05040102010807070707" pitchFamily="18" charset="2"/>
              <a:buChar char="p"/>
            </a:pPr>
            <a:r>
              <a:rPr lang="en-US" dirty="0">
                <a:cs typeface="Arial" panose="020B0604020202020204" pitchFamily="34" charset="0"/>
              </a:rPr>
              <a:t>Flashing slow/stop paddle</a:t>
            </a:r>
          </a:p>
          <a:p>
            <a:pPr lvl="0" defTabSz="349250"/>
            <a:endParaRPr lang="en-US" dirty="0">
              <a:cs typeface="Arial" panose="020B0604020202020204" pitchFamily="34" charset="0"/>
            </a:endParaRPr>
          </a:p>
        </p:txBody>
      </p:sp>
      <p:pic>
        <p:nvPicPr>
          <p:cNvPr id="6" name="Picture 5"/>
          <p:cNvPicPr>
            <a:picLocks noChangeAspect="1"/>
          </p:cNvPicPr>
          <p:nvPr/>
        </p:nvPicPr>
        <p:blipFill rotWithShape="1">
          <a:blip r:embed="rId2"/>
          <a:srcRect l="13490" r="12627"/>
          <a:stretch/>
        </p:blipFill>
        <p:spPr>
          <a:xfrm>
            <a:off x="6796180" y="1820880"/>
            <a:ext cx="1882589" cy="1526691"/>
          </a:xfrm>
          <a:prstGeom prst="rect">
            <a:avLst/>
          </a:prstGeom>
        </p:spPr>
      </p:pic>
      <p:pic>
        <p:nvPicPr>
          <p:cNvPr id="9" name="Picture 8"/>
          <p:cNvPicPr>
            <a:picLocks noChangeAspect="1"/>
          </p:cNvPicPr>
          <p:nvPr/>
        </p:nvPicPr>
        <p:blipFill>
          <a:blip r:embed="rId3"/>
          <a:stretch>
            <a:fillRect/>
          </a:stretch>
        </p:blipFill>
        <p:spPr>
          <a:xfrm>
            <a:off x="5247860" y="1828800"/>
            <a:ext cx="1548319" cy="1524000"/>
          </a:xfrm>
          <a:prstGeom prst="rect">
            <a:avLst/>
          </a:prstGeom>
        </p:spPr>
      </p:pic>
      <p:pic>
        <p:nvPicPr>
          <p:cNvPr id="11" name="Picture 10"/>
          <p:cNvPicPr>
            <a:picLocks noChangeAspect="1"/>
          </p:cNvPicPr>
          <p:nvPr/>
        </p:nvPicPr>
        <p:blipFill>
          <a:blip r:embed="rId4"/>
          <a:stretch>
            <a:fillRect/>
          </a:stretch>
        </p:blipFill>
        <p:spPr>
          <a:xfrm>
            <a:off x="6781800" y="3347572"/>
            <a:ext cx="1896969" cy="1513542"/>
          </a:xfrm>
          <a:prstGeom prst="rect">
            <a:avLst/>
          </a:prstGeom>
        </p:spPr>
      </p:pic>
      <p:pic>
        <p:nvPicPr>
          <p:cNvPr id="12" name="Picture 11"/>
          <p:cNvPicPr>
            <a:picLocks noChangeAspect="1"/>
          </p:cNvPicPr>
          <p:nvPr/>
        </p:nvPicPr>
        <p:blipFill>
          <a:blip r:embed="rId5"/>
          <a:stretch>
            <a:fillRect/>
          </a:stretch>
        </p:blipFill>
        <p:spPr>
          <a:xfrm>
            <a:off x="5247860" y="3294530"/>
            <a:ext cx="1533940" cy="1676400"/>
          </a:xfrm>
          <a:prstGeom prst="rect">
            <a:avLst/>
          </a:prstGeom>
        </p:spPr>
      </p:pic>
      <p:pic>
        <p:nvPicPr>
          <p:cNvPr id="14" name="Picture 13"/>
          <p:cNvPicPr>
            <a:picLocks noChangeAspect="1"/>
          </p:cNvPicPr>
          <p:nvPr/>
        </p:nvPicPr>
        <p:blipFill>
          <a:blip r:embed="rId6"/>
          <a:stretch>
            <a:fillRect/>
          </a:stretch>
        </p:blipFill>
        <p:spPr>
          <a:xfrm>
            <a:off x="5247860" y="4866343"/>
            <a:ext cx="1548319" cy="1534457"/>
          </a:xfrm>
          <a:prstGeom prst="rect">
            <a:avLst/>
          </a:prstGeom>
        </p:spPr>
      </p:pic>
      <p:pic>
        <p:nvPicPr>
          <p:cNvPr id="3074" name="Picture 2" descr="Image result for Removable orange stripes traffic"/>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583" b="14346"/>
          <a:stretch/>
        </p:blipFill>
        <p:spPr bwMode="auto">
          <a:xfrm>
            <a:off x="6781799" y="4881286"/>
            <a:ext cx="1896969" cy="151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35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Vertical Safety Cades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t>Vertical safety Cades may be used in place of standard channelizing devices. They are more visible than standard channelizing devices. Higher visibility may translate into improve driver actions, as a result of increased reaction time. This helps in reducing driving errors related expectancy violations.</a:t>
            </a:r>
          </a:p>
          <a:p>
            <a:pPr marL="285750" indent="-285750">
              <a:buSzPct val="105000"/>
              <a:buFont typeface="Wingdings 3" panose="05040102010807070707" pitchFamily="18" charset="2"/>
              <a:buChar char="p"/>
            </a:pPr>
            <a:r>
              <a:rPr lang="en-US" dirty="0"/>
              <a:t>They also provide additional guidance, as the arrows on the vertical safety cades indicate the direction of traffic to merge at a lane shift.</a:t>
            </a:r>
          </a:p>
          <a:p>
            <a:pPr marL="285750" indent="-285750">
              <a:buSzPct val="105000"/>
              <a:buFont typeface="Wingdings 3" panose="05040102010807070707" pitchFamily="18" charset="2"/>
              <a:buChar char="p"/>
            </a:pPr>
            <a:r>
              <a:rPr lang="en-US" dirty="0"/>
              <a:t>They are light and portable, so it is easy for the workers to place and remove them. In lieu of the following:</a:t>
            </a:r>
          </a:p>
          <a:p>
            <a:pPr marL="742950" lvl="1" indent="-285750">
              <a:buSzPct val="105000"/>
              <a:buFont typeface="Wingdings 3" panose="05040102010807070707" pitchFamily="18" charset="2"/>
              <a:buChar char=""/>
            </a:pPr>
            <a:r>
              <a:rPr lang="en-US" dirty="0"/>
              <a:t>This may reduce worker reluctance to ensure they are set up and maintained  properly</a:t>
            </a:r>
          </a:p>
          <a:p>
            <a:pPr marL="742950" lvl="1" indent="-285750">
              <a:buSzPct val="105000"/>
              <a:buFont typeface="Wingdings 3" panose="05040102010807070707" pitchFamily="18" charset="2"/>
              <a:buChar char=""/>
            </a:pPr>
            <a:r>
              <a:rPr lang="en-US" dirty="0"/>
              <a:t>Since they have collapsible frames, they are easily recoverable for repeated use</a:t>
            </a:r>
          </a:p>
        </p:txBody>
      </p:sp>
    </p:spTree>
    <p:extLst>
      <p:ext uri="{BB962C8B-B14F-4D97-AF65-F5344CB8AC3E}">
        <p14:creationId xmlns:p14="http://schemas.microsoft.com/office/powerpoint/2010/main" val="182540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rPr>
              <a:t>INTRODUCTION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This manual is intended as a working guide for training workers and supervisors in the fundamentals of safe rigging and hoisting. The information covers not only ropes and knots but hoisting equipment from cranes to chain falls and rigging hardware from rope clips to spreader beams. Equally important is the attention paid at every point to correct procedures for inspection, maintenance, and operation. Knowledge of the equipment and materials with which we work is one of the most important factors in occupational health and safety. Each item has been designed and developed to serve a specific purpose. Recognizing its capabilities and limitations not only improves efficiency but minimizes hazards and helps prevent accidents.</a:t>
            </a:r>
          </a:p>
          <a:p>
            <a:pPr marL="285750" indent="-285750">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This manual identifies the basic hazards in rigging and hoisting, explains the safeguards necessary to control or eliminate these hazards, and spells out other essential safety requirements. The information should be used in conjunction with the applicable regulations by contractors, supervisors, operators, riggers, and others delivering or receiving instruction in the basics of safe rigging and hoisting.</a:t>
            </a: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IN" dirty="0">
              <a:cs typeface="Arial" panose="020B0604020202020204" pitchFamily="34" charset="0"/>
            </a:endParaRPr>
          </a:p>
          <a:p>
            <a:pPr>
              <a:lnSpc>
                <a:spcPct val="95000"/>
              </a:lnSpc>
              <a:spcAft>
                <a:spcPct val="40000"/>
              </a:spcAft>
              <a:buClr>
                <a:schemeClr val="accent1"/>
              </a:buClr>
            </a:pPr>
            <a:endParaRPr lang="en-US" dirty="0">
              <a:cs typeface="Arial" panose="020B0604020202020204" pitchFamily="34" charset="0"/>
            </a:endParaRPr>
          </a:p>
        </p:txBody>
      </p:sp>
    </p:spTree>
    <p:extLst>
      <p:ext uri="{BB962C8B-B14F-4D97-AF65-F5344CB8AC3E}">
        <p14:creationId xmlns:p14="http://schemas.microsoft.com/office/powerpoint/2010/main" val="74674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Vertical Safety Cades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cs typeface="Arial" panose="020B0604020202020204" pitchFamily="34" charset="0"/>
              </a:rPr>
              <a:t>Designed to replace standard channelizing devices</a:t>
            </a:r>
          </a:p>
          <a:p>
            <a:pPr marL="796925" indent="-285750">
              <a:buSzPct val="105000"/>
              <a:buFont typeface="Wingdings 3" panose="05040102010807070707" pitchFamily="18" charset="2"/>
              <a:buChar char=""/>
            </a:pPr>
            <a:r>
              <a:rPr lang="en-US" dirty="0">
                <a:cs typeface="Arial" panose="020B0604020202020204" pitchFamily="34" charset="0"/>
              </a:rPr>
              <a:t>Better visibility</a:t>
            </a:r>
          </a:p>
          <a:p>
            <a:pPr marL="796925" indent="-285750">
              <a:buSzPct val="105000"/>
              <a:buFont typeface="Wingdings 3" panose="05040102010807070707" pitchFamily="18" charset="2"/>
              <a:buChar char=""/>
            </a:pPr>
            <a:r>
              <a:rPr lang="en-US" dirty="0">
                <a:cs typeface="Arial" panose="020B0604020202020204" pitchFamily="34" charset="0"/>
              </a:rPr>
              <a:t>More positive guidance</a:t>
            </a:r>
          </a:p>
          <a:p>
            <a:pPr marL="796925" indent="-285750">
              <a:buSzPct val="105000"/>
              <a:buFont typeface="Wingdings 3" panose="05040102010807070707" pitchFamily="18" charset="2"/>
              <a:buChar char=""/>
            </a:pPr>
            <a:r>
              <a:rPr lang="en-US" dirty="0">
                <a:cs typeface="Arial" panose="020B0604020202020204" pitchFamily="34" charset="0"/>
              </a:rPr>
              <a:t>Greater portability</a:t>
            </a:r>
          </a:p>
          <a:p>
            <a:pPr marL="796925" indent="-285750">
              <a:buSzPct val="105000"/>
              <a:buFont typeface="Wingdings 3" panose="05040102010807070707" pitchFamily="18" charset="2"/>
              <a:buChar char=""/>
            </a:pPr>
            <a:r>
              <a:rPr lang="en-US" dirty="0">
                <a:cs typeface="Arial" panose="020B0604020202020204" pitchFamily="34" charset="0"/>
              </a:rPr>
              <a:t>Improved recoverability</a:t>
            </a:r>
          </a:p>
          <a:p>
            <a:pPr marL="796925" indent="-285750">
              <a:buSzPct val="105000"/>
              <a:buFont typeface="Wingdings 3" panose="05040102010807070707" pitchFamily="18" charset="2"/>
              <a:buChar char=""/>
            </a:pPr>
            <a:r>
              <a:rPr lang="en-US" dirty="0">
                <a:cs typeface="Arial" panose="020B0604020202020204" pitchFamily="34" charset="0"/>
              </a:rPr>
              <a:t>Collapsible frame</a:t>
            </a:r>
          </a:p>
        </p:txBody>
      </p:sp>
      <p:pic>
        <p:nvPicPr>
          <p:cNvPr id="26626" name="Picture 2" descr="Image result for Vertical Safety Cades traffic"/>
          <p:cNvPicPr>
            <a:picLocks noChangeAspect="1" noChangeArrowheads="1"/>
          </p:cNvPicPr>
          <p:nvPr/>
        </p:nvPicPr>
        <p:blipFill rotWithShape="1">
          <a:blip r:embed="rId2">
            <a:extLst>
              <a:ext uri="{28A0092B-C50C-407E-A947-70E740481C1C}">
                <a14:useLocalDpi xmlns:a14="http://schemas.microsoft.com/office/drawing/2010/main" val="0"/>
              </a:ext>
            </a:extLst>
          </a:blip>
          <a:srcRect l="10829" r="26067"/>
          <a:stretch/>
        </p:blipFill>
        <p:spPr bwMode="auto">
          <a:xfrm>
            <a:off x="4800600" y="4019550"/>
            <a:ext cx="3937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42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b="1" dirty="0"/>
              <a:t>CB Wizard Alert System</a:t>
            </a:r>
            <a:endParaRPr lang="en-US" dirty="0"/>
          </a:p>
          <a:p>
            <a:r>
              <a:rPr lang="en-US" dirty="0"/>
              <a:t>Trailer-mounted system broadcasts a recorded message to all CB-equipped motorists </a:t>
            </a:r>
          </a:p>
          <a:p>
            <a:pPr lvl="0"/>
            <a:r>
              <a:rPr lang="en-US" dirty="0"/>
              <a:t>Notify drivers of downstream work zones allows truck drivers to lower their speeds in advance of work zone.</a:t>
            </a:r>
          </a:p>
          <a:p>
            <a:pPr marL="285750" indent="-285750">
              <a:buSzPct val="105000"/>
              <a:buFont typeface="Wingdings 3" panose="05040102010807070707" pitchFamily="18" charset="2"/>
              <a:buChar char="p"/>
            </a:pPr>
            <a:r>
              <a:rPr lang="en-US" b="1" dirty="0"/>
              <a:t>Radar-Triggered Speed Display</a:t>
            </a:r>
            <a:r>
              <a:rPr lang="en-IN" dirty="0"/>
              <a:t> </a:t>
            </a:r>
            <a:endParaRPr lang="en-US" dirty="0"/>
          </a:p>
          <a:p>
            <a:pPr lvl="0"/>
            <a:r>
              <a:rPr lang="en-US" dirty="0"/>
              <a:t>Back-lit dynamic speed display standard speed limit sign strobe flash (optional) </a:t>
            </a:r>
          </a:p>
          <a:p>
            <a:pPr marL="742950" lvl="1" indent="-285750">
              <a:buSzPct val="105000"/>
              <a:buFont typeface="Wingdings 3" panose="05040102010807070707" pitchFamily="18" charset="2"/>
              <a:buChar char=""/>
            </a:pPr>
            <a:r>
              <a:rPr lang="en-US" dirty="0"/>
              <a:t>Strobe will flash when a vehicle exceeds a certain speed</a:t>
            </a:r>
          </a:p>
          <a:p>
            <a:pPr marL="742950" lvl="0" indent="-285750">
              <a:buSzPct val="105000"/>
              <a:buFont typeface="Wingdings 3" panose="05040102010807070707" pitchFamily="18" charset="2"/>
              <a:buChar char=""/>
            </a:pPr>
            <a:r>
              <a:rPr lang="en-US" dirty="0"/>
              <a:t>Trailer mounted</a:t>
            </a:r>
          </a:p>
          <a:p>
            <a:endParaRPr lang="en-US" sz="1600" dirty="0"/>
          </a:p>
          <a:p>
            <a:endParaRPr lang="en-US" dirty="0"/>
          </a:p>
        </p:txBody>
      </p:sp>
      <p:pic>
        <p:nvPicPr>
          <p:cNvPr id="6" name="Picture 5"/>
          <p:cNvPicPr>
            <a:picLocks noChangeAspect="1"/>
          </p:cNvPicPr>
          <p:nvPr/>
        </p:nvPicPr>
        <p:blipFill>
          <a:blip r:embed="rId2"/>
          <a:stretch>
            <a:fillRect/>
          </a:stretch>
        </p:blipFill>
        <p:spPr>
          <a:xfrm>
            <a:off x="544637" y="4267200"/>
            <a:ext cx="3822451" cy="1987675"/>
          </a:xfrm>
          <a:prstGeom prst="rect">
            <a:avLst/>
          </a:prstGeom>
          <a:ln>
            <a:noFill/>
          </a:ln>
          <a:effectLst>
            <a:outerShdw blurRad="292100" dist="139700" dir="2700000" algn="tl" rotWithShape="0">
              <a:srgbClr val="333333">
                <a:alpha val="65000"/>
              </a:srgbClr>
            </a:outerShdw>
          </a:effectLst>
        </p:spPr>
      </p:pic>
      <p:pic>
        <p:nvPicPr>
          <p:cNvPr id="9" name="Picture 2" descr="https://tse2.mm.bing.net/th?id=OIP.iayAVleqlNLU8jBBsy4ggwDl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69" y="4267199"/>
            <a:ext cx="3898900" cy="198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09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cs typeface="Arial" panose="020B0604020202020204" pitchFamily="34" charset="0"/>
              </a:rPr>
              <a:t>Radar-triggered speed displays are used to induce reaction to spontaneous speed of the moving traffic in the work zone. Since the motorists know what their speed is in the work zone, they will be encouraged to adjust their speed according to the speed as observed by an individual driver. The display is positioned such that it can show the speed of each vehicle, one at a time. </a:t>
            </a:r>
          </a:p>
          <a:p>
            <a:pPr marL="285750" indent="-285750" fontAlgn="base">
              <a:buSzPct val="105000"/>
              <a:buFont typeface="Wingdings 3" panose="05040102010807070707" pitchFamily="18" charset="2"/>
              <a:buChar char="p"/>
            </a:pPr>
            <a:r>
              <a:rPr lang="en-IN" b="1" dirty="0">
                <a:cs typeface="Arial" panose="020B0604020202020204" pitchFamily="34" charset="0"/>
              </a:rPr>
              <a:t>Vehicle/Mobile Equipment and Visibility Hazards </a:t>
            </a:r>
            <a:endParaRPr lang="en-US" b="1" dirty="0">
              <a:cs typeface="Arial" panose="020B0604020202020204" pitchFamily="34" charset="0"/>
            </a:endParaRPr>
          </a:p>
          <a:p>
            <a:pPr marL="742950" lvl="1" indent="-285750" fontAlgn="base">
              <a:buSzPct val="105000"/>
              <a:buFont typeface="Wingdings 3" panose="05040102010807070707" pitchFamily="18" charset="2"/>
              <a:buChar char=""/>
            </a:pPr>
            <a:r>
              <a:rPr lang="en-IN" dirty="0">
                <a:cs typeface="Arial" panose="020B0604020202020204" pitchFamily="34" charset="0"/>
              </a:rPr>
              <a:t>Workers can be at risk of serious injury due to hazards involving vehicles and mobile equipment at industrial workplaces.</a:t>
            </a:r>
            <a:endParaRPr lang="en-US" dirty="0">
              <a:cs typeface="Arial" panose="020B0604020202020204" pitchFamily="34" charset="0"/>
            </a:endParaRPr>
          </a:p>
          <a:p>
            <a:pPr marL="742950" lvl="1" indent="-285750" fontAlgn="base">
              <a:buSzPct val="105000"/>
              <a:buFont typeface="Wingdings 3" panose="05040102010807070707" pitchFamily="18" charset="2"/>
              <a:buChar char=""/>
            </a:pPr>
            <a:r>
              <a:rPr lang="en-IN" dirty="0">
                <a:cs typeface="Arial" panose="020B0604020202020204" pitchFamily="34" charset="0"/>
              </a:rPr>
              <a:t>Various types of vehicles, including tractors, trucks and mobile equipment such as forklifts, tow buggies and pallet walkies can be found in industrial workplaces. Incidents involving these vehicles have resulted in worker injuries, deaths and damage to property. There have also been a number of “near misses” in which incidents could have occurred.</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2360674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a:t>Duties under the Occupational Health and Safety Act</a:t>
            </a:r>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t>Employers, supervisors, and workers have duties, some duties that apply to vehicle/mobile equipment and visibility hazards.</a:t>
            </a:r>
            <a:endParaRPr lang="en-US" dirty="0"/>
          </a:p>
          <a:p>
            <a:pPr marL="285750" indent="-285750">
              <a:buSzPct val="105000"/>
              <a:buFont typeface="Wingdings 3" panose="05040102010807070707" pitchFamily="18" charset="2"/>
              <a:buChar char="p"/>
            </a:pPr>
            <a:endParaRPr lang="en-US" dirty="0"/>
          </a:p>
        </p:txBody>
      </p:sp>
      <p:pic>
        <p:nvPicPr>
          <p:cNvPr id="5" name="Picture 4"/>
          <p:cNvPicPr>
            <a:picLocks noChangeAspect="1"/>
          </p:cNvPicPr>
          <p:nvPr/>
        </p:nvPicPr>
        <p:blipFill>
          <a:blip r:embed="rId2"/>
          <a:stretch>
            <a:fillRect/>
          </a:stretch>
        </p:blipFill>
        <p:spPr>
          <a:xfrm>
            <a:off x="6248400" y="3505200"/>
            <a:ext cx="2357203"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007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dirty="0">
                <a:cs typeface="Arial" panose="020B0604020202020204" pitchFamily="34" charset="0"/>
              </a:rPr>
              <a:t>Employers</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t>Ensure workers are provided with information, training and supervision to protect their health and safety. This may include training vehicle operators on a workplace’s rules for safe operation of vehicles, such as for speed limits, stopping at intersections, and hand and horn signals. Ensure equipment and protective devices are maintained in good condition.</a:t>
            </a:r>
          </a:p>
          <a:p>
            <a:pPr marL="285750" indent="-285750">
              <a:buSzPct val="105000"/>
              <a:buFont typeface="Wingdings 3" panose="05040102010807070707" pitchFamily="18" charset="2"/>
              <a:buChar char="p"/>
            </a:pPr>
            <a:r>
              <a:rPr lang="en-IN" dirty="0"/>
              <a:t>Take every precaution reasonable in the circumstances to protect workers. This may include developing a traffic management program to protect vehicle operators and nearby workers, or other controls such as those mentioned below.</a:t>
            </a:r>
            <a:endParaRPr lang="en-US" dirty="0"/>
          </a:p>
          <a:p>
            <a:pPr lvl="0"/>
            <a:endParaRPr lang="en-US" dirty="0"/>
          </a:p>
        </p:txBody>
      </p:sp>
    </p:spTree>
    <p:extLst>
      <p:ext uri="{BB962C8B-B14F-4D97-AF65-F5344CB8AC3E}">
        <p14:creationId xmlns:p14="http://schemas.microsoft.com/office/powerpoint/2010/main" val="336725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dirty="0">
                <a:cs typeface="Arial" panose="020B0604020202020204" pitchFamily="34" charset="0"/>
              </a:rPr>
              <a:t>Employers</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t>Use barriers, warning signs or other safeguards for the protection of all workers in areas where vehicle or pedestrian traffic may endanger the safety of any worker.</a:t>
            </a:r>
          </a:p>
          <a:p>
            <a:pPr marL="285750" indent="-285750">
              <a:buSzPct val="105000"/>
              <a:buFont typeface="Wingdings 3" panose="05040102010807070707" pitchFamily="18" charset="2"/>
              <a:buChar char="p"/>
            </a:pPr>
            <a:r>
              <a:rPr lang="en-IN" dirty="0"/>
              <a:t>Use competent signallers when required and ensure they are stationed in the correct position.</a:t>
            </a:r>
          </a:p>
          <a:p>
            <a:pPr marL="285750" lvl="0" indent="-285750">
              <a:buSzPct val="105000"/>
              <a:buFont typeface="Wingdings 3" panose="05040102010807070707" pitchFamily="18" charset="2"/>
              <a:buChar char="p"/>
            </a:pPr>
            <a:r>
              <a:rPr lang="en-IN" dirty="0"/>
              <a:t>Ensure lifting devices and mobile equipment are operated only by competent persons or by a worker who is being instructed and accompanied by a competent person.</a:t>
            </a:r>
            <a:endParaRPr lang="en-US" dirty="0"/>
          </a:p>
          <a:p>
            <a:pPr marL="285750" lvl="0" indent="-285750">
              <a:buSzPct val="105000"/>
              <a:buFont typeface="Wingdings 3" panose="05040102010807070707" pitchFamily="18" charset="2"/>
              <a:buChar char="p"/>
            </a:pPr>
            <a:r>
              <a:rPr lang="en-IN" dirty="0"/>
              <a:t>Ensure artificial lighting is provided if there is inadequate natural lighting, and that shadows and glare are reduced to a minimum.</a:t>
            </a:r>
          </a:p>
          <a:p>
            <a:pPr marL="285750" indent="-285750">
              <a:buSzPct val="105000"/>
              <a:buFont typeface="Wingdings 3" panose="05040102010807070707" pitchFamily="18" charset="2"/>
              <a:buChar char="p"/>
            </a:pPr>
            <a:r>
              <a:rPr lang="en-IN" dirty="0"/>
              <a:t>Ensure mobile equipment has head lights and tail lights to provide adequate illumination when lighting conditions are poor.</a:t>
            </a:r>
          </a:p>
          <a:p>
            <a:pPr marL="285750" lvl="0" indent="-285750">
              <a:buSzPct val="105000"/>
              <a:buFont typeface="Wingdings 3" panose="05040102010807070707" pitchFamily="18" charset="2"/>
              <a:buChar char="p"/>
            </a:pPr>
            <a:r>
              <a:rPr lang="en-IN" dirty="0"/>
              <a:t>Ensure unattended vehicles are immobilized and secured against accidental movement.</a:t>
            </a:r>
            <a:endParaRPr lang="en-US" dirty="0"/>
          </a:p>
          <a:p>
            <a:pPr marL="28575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endParaRPr lang="en-US" dirty="0"/>
          </a:p>
          <a:p>
            <a:pPr marL="28575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endParaRPr lang="en-US" dirty="0"/>
          </a:p>
        </p:txBody>
      </p:sp>
    </p:spTree>
    <p:extLst>
      <p:ext uri="{BB962C8B-B14F-4D97-AF65-F5344CB8AC3E}">
        <p14:creationId xmlns:p14="http://schemas.microsoft.com/office/powerpoint/2010/main" val="92134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dirty="0">
                <a:cs typeface="Arial" panose="020B0604020202020204" pitchFamily="34" charset="0"/>
              </a:rPr>
              <a:t>Workers</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t>Report any traffic-related hazards, as well as any contraventions, to your supervisor or employer.</a:t>
            </a:r>
          </a:p>
          <a:p>
            <a:pPr marL="285750" indent="-285750">
              <a:buSzPct val="105000"/>
              <a:buFont typeface="Wingdings 3" panose="05040102010807070707" pitchFamily="18" charset="2"/>
              <a:buChar char="p"/>
            </a:pPr>
            <a:r>
              <a:rPr lang="en-IN" dirty="0"/>
              <a:t>Work in compliance with the OHSA and Regulations for Industrial Establishments.</a:t>
            </a:r>
          </a:p>
          <a:p>
            <a:pPr marL="285750" lvl="0" indent="-285750">
              <a:buSzPct val="105000"/>
              <a:buFont typeface="Wingdings 3" panose="05040102010807070707" pitchFamily="18" charset="2"/>
              <a:buChar char="p"/>
            </a:pPr>
            <a:r>
              <a:rPr lang="en-IN" dirty="0"/>
              <a:t>Use or wear the personal protective equipment that your employer requires to be used or worn.</a:t>
            </a:r>
          </a:p>
          <a:p>
            <a:pPr marL="285750" indent="-285750">
              <a:buSzPct val="105000"/>
              <a:buFont typeface="Wingdings 3" panose="05040102010807070707" pitchFamily="18" charset="2"/>
              <a:buChar char="p"/>
            </a:pPr>
            <a:r>
              <a:rPr lang="en-IN" dirty="0"/>
              <a:t>Do not use or operate equipment or machines or work in a manner that may endanger yourself or any other worker.</a:t>
            </a:r>
          </a:p>
          <a:p>
            <a:pPr marL="285750" lvl="0" indent="-285750">
              <a:buSzPct val="105000"/>
              <a:buFont typeface="Wingdings 3" panose="05040102010807070707" pitchFamily="18" charset="2"/>
              <a:buChar char="p"/>
            </a:pPr>
            <a:r>
              <a:rPr lang="en-IN" dirty="0">
                <a:cs typeface="Arial" panose="020B0604020202020204" pitchFamily="34" charset="0"/>
              </a:rPr>
              <a:t>Take every precaution reasonable in the circumstances for the protection of workers.</a:t>
            </a:r>
          </a:p>
          <a:p>
            <a:pPr marL="285750" indent="-285750">
              <a:buSzPct val="105000"/>
              <a:buFont typeface="Wingdings 3" panose="05040102010807070707" pitchFamily="18" charset="2"/>
              <a:buChar char="p"/>
            </a:pPr>
            <a:r>
              <a:rPr lang="en-IN" dirty="0">
                <a:cs typeface="Arial" panose="020B0604020202020204" pitchFamily="34" charset="0"/>
              </a:rPr>
              <a:t>Ensure workers comply with the OHSA and Regulation for Industrial Establishments, including ensuring workers use any equipment, protective devices or clothing required </a:t>
            </a:r>
            <a:r>
              <a:rPr lang="en-IN" dirty="0"/>
              <a:t>by the employer.</a:t>
            </a:r>
          </a:p>
          <a:p>
            <a:pPr marL="285750" lvl="0" indent="-285750">
              <a:buSzPct val="105000"/>
              <a:buFont typeface="Wingdings 3" panose="05040102010807070707" pitchFamily="18" charset="2"/>
              <a:buChar char="p"/>
            </a:pPr>
            <a:r>
              <a:rPr lang="en-IN" dirty="0">
                <a:cs typeface="Arial" panose="020B0604020202020204" pitchFamily="34" charset="0"/>
              </a:rPr>
              <a:t>Advise workers of the existence of any potential or actual hazards of which the supervisor is aware. This may include traffic hazards</a:t>
            </a:r>
            <a:r>
              <a:rPr lang="en-IN" dirty="0"/>
              <a:t>.</a:t>
            </a:r>
            <a:endParaRPr lang="en-US" dirty="0"/>
          </a:p>
          <a:p>
            <a:pPr marL="28575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endParaRPr lang="en-US" dirty="0"/>
          </a:p>
          <a:p>
            <a:pPr marL="28575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endParaRPr lang="en-US"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638800" y="5105400"/>
            <a:ext cx="3105150" cy="1330779"/>
          </a:xfrm>
          <a:prstGeom prst="rect">
            <a:avLst/>
          </a:prstGeom>
        </p:spPr>
      </p:pic>
    </p:spTree>
    <p:extLst>
      <p:ext uri="{BB962C8B-B14F-4D97-AF65-F5344CB8AC3E}">
        <p14:creationId xmlns:p14="http://schemas.microsoft.com/office/powerpoint/2010/main" val="3958769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dirty="0">
                <a:cs typeface="Arial" panose="020B0604020202020204" pitchFamily="34" charset="0"/>
              </a:rPr>
              <a:t>Engineering Controls</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cs typeface="Arial" panose="020B0604020202020204" pitchFamily="34" charset="0"/>
              </a:rPr>
              <a:t>Designate routes for workers who work in close proximity to moving vehicles so they avoid vehicle traffic.</a:t>
            </a:r>
          </a:p>
          <a:p>
            <a:pPr marL="285750" indent="-285750">
              <a:buSzPct val="105000"/>
              <a:buFont typeface="Wingdings 3" panose="05040102010807070707" pitchFamily="18" charset="2"/>
              <a:buChar char="p"/>
            </a:pPr>
            <a:r>
              <a:rPr lang="en-IN" dirty="0">
                <a:cs typeface="Arial" panose="020B0604020202020204" pitchFamily="34" charset="0"/>
              </a:rPr>
              <a:t>Install assistive devices on vehicles or in the workplace that can improve visibility:</a:t>
            </a:r>
          </a:p>
          <a:p>
            <a:pPr marL="285750" lvl="0" indent="-285750">
              <a:buSzPct val="105000"/>
              <a:buFont typeface="Wingdings 3" panose="05040102010807070707" pitchFamily="18" charset="2"/>
              <a:buChar char="p"/>
            </a:pPr>
            <a:r>
              <a:rPr lang="en-IN" dirty="0">
                <a:cs typeface="Arial" panose="020B0604020202020204" pitchFamily="34" charset="0"/>
              </a:rPr>
              <a:t>Devices such as convex mirrors at intersections and warning lights to indicate the presence of vehicles/workers in the workplace.</a:t>
            </a:r>
          </a:p>
          <a:p>
            <a:pPr marL="285750" indent="-285750">
              <a:buSzPct val="105000"/>
              <a:buFont typeface="Wingdings 3" panose="05040102010807070707" pitchFamily="18" charset="2"/>
              <a:buChar char="p"/>
            </a:pPr>
            <a:r>
              <a:rPr lang="en-IN" dirty="0">
                <a:cs typeface="Arial" panose="020B0604020202020204" pitchFamily="34" charset="0"/>
              </a:rPr>
              <a:t>Devices on vehicles such as mirrors, proximity sensing/viewing devices such as cameras, reversing alarms, communication radios and warning lights.</a:t>
            </a:r>
          </a:p>
          <a:p>
            <a:pPr marL="285750" lvl="0" indent="-285750">
              <a:buSzPct val="105000"/>
              <a:buFont typeface="Wingdings 3" panose="05040102010807070707" pitchFamily="18" charset="2"/>
              <a:buChar char="p"/>
            </a:pPr>
            <a:r>
              <a:rPr lang="en-IN" dirty="0">
                <a:cs typeface="Arial" panose="020B0604020202020204" pitchFamily="34" charset="0"/>
              </a:rPr>
              <a:t>Eliminate or be aware of blind spots on vehicles, especially when equipment is in a raised position.</a:t>
            </a:r>
          </a:p>
          <a:p>
            <a:pPr marL="285750" indent="-285750">
              <a:buSzPct val="105000"/>
              <a:buFont typeface="Wingdings 3" panose="05040102010807070707" pitchFamily="18" charset="2"/>
              <a:buChar char="p"/>
            </a:pPr>
            <a:r>
              <a:rPr lang="en-IN" dirty="0">
                <a:cs typeface="Arial" panose="020B0604020202020204" pitchFamily="34" charset="0"/>
              </a:rPr>
              <a:t>Ensure computer displays or other equipment added to a vehicle’s cab meet manufacturers’ recommendations and are sized and located so they do not interfere with an operator’s view.</a:t>
            </a: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2059548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 </a:t>
            </a:r>
            <a:r>
              <a:rPr lang="en-IN" sz="3200" dirty="0">
                <a:latin typeface="+mn-lt"/>
                <a:cs typeface="Arial" panose="020B0604020202020204" pitchFamily="34" charset="0"/>
              </a:rPr>
              <a:t>  </a:t>
            </a:r>
            <a:r>
              <a:rPr lang="en-US" sz="3200" dirty="0">
                <a:latin typeface="+mn-lt"/>
                <a:cs typeface="Arial" panose="020B0604020202020204" pitchFamily="34" charset="0"/>
              </a:rPr>
              <a:t>INNOVATIVE TECHNOLOGIES FOR HAZARD CONTROL</a:t>
            </a: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fontAlgn="base"/>
            <a:r>
              <a:rPr lang="en-IN" sz="2000" b="1" dirty="0">
                <a:cs typeface="Arial" panose="020B0604020202020204" pitchFamily="34" charset="0"/>
              </a:rPr>
              <a:t>Administrative controls</a:t>
            </a:r>
            <a:endParaRPr lang="en-US" sz="2000" b="1"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cs typeface="Arial" panose="020B0604020202020204" pitchFamily="34" charset="0"/>
              </a:rPr>
              <a:t>Create a Traffic Management Program: A written traffic management program for workplace traffic can reduce the risk of incidents involving vehicles and nearby workers. The program could address site and task-specific risks and should contain the following components:</a:t>
            </a:r>
          </a:p>
          <a:p>
            <a:pPr marL="742950" lvl="1" indent="-285750">
              <a:buSzPct val="105000"/>
              <a:buFont typeface="Wingdings 3" panose="05040102010807070707" pitchFamily="18" charset="2"/>
              <a:buChar char=""/>
            </a:pPr>
            <a:r>
              <a:rPr lang="en-IN" dirty="0">
                <a:cs typeface="Arial" panose="020B0604020202020204" pitchFamily="34" charset="0"/>
              </a:rPr>
              <a:t>Before creating the program, a workplace traffic assessment is recommended to identify</a:t>
            </a:r>
          </a:p>
          <a:p>
            <a:pPr marL="742950" lvl="1" indent="-285750">
              <a:buSzPct val="105000"/>
              <a:buFont typeface="Wingdings 3" panose="05040102010807070707" pitchFamily="18" charset="2"/>
              <a:buChar char=""/>
            </a:pPr>
            <a:r>
              <a:rPr lang="en-IN" dirty="0">
                <a:cs typeface="Arial" panose="020B0604020202020204" pitchFamily="34" charset="0"/>
              </a:rPr>
              <a:t>vehicle routes and walking routes for nearby workers</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Areas with greater collision risk due to the type of vehicle, pedestrian activities and/or area layout.</a:t>
            </a:r>
          </a:p>
          <a:p>
            <a:pPr marL="742950" lvl="1" indent="-285750">
              <a:buSzPct val="105000"/>
              <a:buFont typeface="Wingdings 3" panose="05040102010807070707" pitchFamily="18" charset="2"/>
              <a:buChar char=""/>
            </a:pPr>
            <a:r>
              <a:rPr lang="en-IN" dirty="0">
                <a:cs typeface="Arial" panose="020B0604020202020204" pitchFamily="34" charset="0"/>
              </a:rPr>
              <a:t>All workers must be trained on the program. Temporary workers and contractors must also be aware of the program.</a:t>
            </a:r>
          </a:p>
          <a:p>
            <a:pPr marL="742950" lvl="1" indent="-285750">
              <a:buSzPct val="105000"/>
              <a:buFont typeface="Wingdings 3" panose="05040102010807070707" pitchFamily="18" charset="2"/>
              <a:buChar char=""/>
            </a:pPr>
            <a:r>
              <a:rPr lang="en-IN" dirty="0">
                <a:cs typeface="Arial" panose="020B0604020202020204" pitchFamily="34" charset="0"/>
              </a:rPr>
              <a:t>Safety Standard for Lift Trucks (CSA Standard B335-04 (R2012)) has guidance on traffic management.</a:t>
            </a:r>
          </a:p>
          <a:p>
            <a:pPr marL="742950" lvl="1" indent="-285750">
              <a:buSzPct val="105000"/>
              <a:buFont typeface="Wingdings 3" panose="05040102010807070707" pitchFamily="18" charset="2"/>
              <a:buChar char=""/>
            </a:pPr>
            <a:r>
              <a:rPr lang="en-IN" dirty="0">
                <a:cs typeface="Arial" panose="020B0604020202020204" pitchFamily="34" charset="0"/>
              </a:rPr>
              <a:t>Implement communication protocols, warning signs or other safeguards to protect workers around vehicle traffic.</a:t>
            </a:r>
            <a:endParaRPr lang="en-US" dirty="0">
              <a:cs typeface="Arial" panose="020B0604020202020204" pitchFamily="34" charset="0"/>
            </a:endParaRPr>
          </a:p>
          <a:p>
            <a:pPr marL="742950" lvl="1" indent="-285750">
              <a:buSzPct val="105000"/>
              <a:buFont typeface="Wingdings 3" panose="05040102010807070707" pitchFamily="18" charset="2"/>
              <a:buChar char=""/>
            </a:pPr>
            <a:endParaRPr lang="en-US" dirty="0">
              <a:cs typeface="Arial" panose="020B0604020202020204" pitchFamily="34" charset="0"/>
            </a:endParaRPr>
          </a:p>
          <a:p>
            <a:pPr marL="742950" lvl="1" indent="-285750">
              <a:buSzPct val="105000"/>
              <a:buFont typeface="Wingdings 3" panose="05040102010807070707" pitchFamily="18" charset="2"/>
              <a:buChar char=""/>
            </a:pPr>
            <a:endParaRPr lang="en-US" dirty="0">
              <a:cs typeface="Arial" panose="020B0604020202020204" pitchFamily="34" charset="0"/>
            </a:endParaRPr>
          </a:p>
          <a:p>
            <a:pPr marL="742950" lvl="1" indent="-285750">
              <a:buSzPct val="105000"/>
              <a:buFont typeface="Wingdings 3" panose="05040102010807070707" pitchFamily="18" charset="2"/>
              <a:buChar char=""/>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262603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cap="all" dirty="0">
                <a:latin typeface="+mn-lt"/>
              </a:rPr>
              <a:t>ROAD ACCIDENT STATISTICS IN  Delhi-INDIA</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a:cs typeface="Arial" panose="020B0604020202020204" pitchFamily="34" charset="0"/>
              </a:rPr>
              <a:t>5 lives end on Delhi’s roads every day.</a:t>
            </a:r>
            <a:endParaRPr lang="en-US" dirty="0">
              <a:cs typeface="Arial" panose="020B0604020202020204" pitchFamily="34" charset="0"/>
            </a:endParaRPr>
          </a:p>
        </p:txBody>
      </p:sp>
      <p:pic>
        <p:nvPicPr>
          <p:cNvPr id="5" name="Picture 4" descr="Delhi_roads_accidents.jpg"/>
          <p:cNvPicPr/>
          <p:nvPr/>
        </p:nvPicPr>
        <p:blipFill>
          <a:blip r:embed="rId2" cstate="print"/>
          <a:srcRect/>
          <a:stretch>
            <a:fillRect/>
          </a:stretch>
        </p:blipFill>
        <p:spPr bwMode="auto">
          <a:xfrm>
            <a:off x="1981200" y="2667000"/>
            <a:ext cx="4876800" cy="3746500"/>
          </a:xfrm>
          <a:prstGeom prst="rect">
            <a:avLst/>
          </a:prstGeom>
          <a:noFill/>
          <a:ln w="9525">
            <a:noFill/>
            <a:miter lim="800000"/>
            <a:headEnd/>
            <a:tailEnd/>
          </a:ln>
        </p:spPr>
      </p:pic>
    </p:spTree>
    <p:extLst>
      <p:ext uri="{BB962C8B-B14F-4D97-AF65-F5344CB8AC3E}">
        <p14:creationId xmlns:p14="http://schemas.microsoft.com/office/powerpoint/2010/main" val="262320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a:latin typeface="+mn-lt"/>
                <a:cs typeface="Arial" panose="020B0604020202020204" pitchFamily="34" charset="0"/>
              </a:rPr>
              <a:t>EMPLOYEE RIGHTS AND RESPONSIBILITIES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b="1" dirty="0">
                <a:cs typeface="Arial" panose="020B0604020202020204" pitchFamily="34" charset="0"/>
              </a:rPr>
              <a:t>As a worker, you have a legal right to:</a:t>
            </a:r>
          </a:p>
          <a:p>
            <a:pPr marL="742950" lvl="1" indent="-285750">
              <a:buSzPct val="105000"/>
              <a:buFont typeface="Wingdings 3" panose="05040102010807070707" pitchFamily="18" charset="2"/>
              <a:buChar char=""/>
            </a:pPr>
            <a:r>
              <a:rPr lang="en-US" dirty="0">
                <a:cs typeface="Arial" panose="020B0604020202020204" pitchFamily="34" charset="0"/>
              </a:rPr>
              <a:t>One serious road accident in the country occurs every minute and 16 die on Indian roads every hour.</a:t>
            </a:r>
          </a:p>
          <a:p>
            <a:pPr marL="742950" lvl="1" indent="-285750">
              <a:buSzPct val="105000"/>
              <a:buFont typeface="Wingdings 3" panose="05040102010807070707" pitchFamily="18" charset="2"/>
              <a:buChar char=""/>
            </a:pPr>
            <a:r>
              <a:rPr lang="en-US" dirty="0">
                <a:cs typeface="Arial" panose="020B0604020202020204" pitchFamily="34" charset="0"/>
              </a:rPr>
              <a:t>1214 road crashes occur every day in India.</a:t>
            </a:r>
          </a:p>
          <a:p>
            <a:pPr marL="742950" lvl="1" indent="-285750">
              <a:buSzPct val="105000"/>
              <a:buFont typeface="Wingdings 3" panose="05040102010807070707" pitchFamily="18" charset="2"/>
              <a:buChar char=""/>
            </a:pPr>
            <a:r>
              <a:rPr lang="en-US" dirty="0">
                <a:cs typeface="Arial" panose="020B0604020202020204" pitchFamily="34" charset="0"/>
              </a:rPr>
              <a:t>Two wheelers account for 25% of total road crash deaths.</a:t>
            </a:r>
          </a:p>
          <a:p>
            <a:pPr marL="742950" lvl="1" indent="-285750">
              <a:buSzPct val="105000"/>
              <a:buFont typeface="Wingdings 3" panose="05040102010807070707" pitchFamily="18" charset="2"/>
              <a:buChar char=""/>
            </a:pPr>
            <a:r>
              <a:rPr lang="en-US" dirty="0">
                <a:cs typeface="Arial" panose="020B0604020202020204" pitchFamily="34" charset="0"/>
              </a:rPr>
              <a:t>20 children under the age of 14 die every day due to road crashes in in the country.</a:t>
            </a:r>
          </a:p>
          <a:p>
            <a:pPr marL="742950" lvl="1" indent="-285750">
              <a:buSzPct val="105000"/>
              <a:buFont typeface="Wingdings 3" panose="05040102010807070707" pitchFamily="18" charset="2"/>
              <a:buChar char=""/>
            </a:pPr>
            <a:r>
              <a:rPr lang="en-US" dirty="0">
                <a:cs typeface="Arial" panose="020B0604020202020204" pitchFamily="34" charset="0"/>
              </a:rPr>
              <a:t>377 people die every day, equivalent to a jumbo jet crashing every day.</a:t>
            </a:r>
          </a:p>
          <a:p>
            <a:pPr marL="742950" lvl="1" indent="-285750">
              <a:buSzPct val="105000"/>
              <a:buFont typeface="Wingdings 3" panose="05040102010807070707" pitchFamily="18" charset="2"/>
              <a:buChar char=""/>
            </a:pPr>
            <a:r>
              <a:rPr lang="en-US" dirty="0">
                <a:cs typeface="Arial" panose="020B0604020202020204" pitchFamily="34" charset="0"/>
              </a:rPr>
              <a:t>Two people die every hour in Uttar Pradesh – State with maximum number of road crash deaths.</a:t>
            </a:r>
          </a:p>
          <a:p>
            <a:pPr marL="742950" lvl="1" indent="-285750">
              <a:buSzPct val="105000"/>
              <a:buFont typeface="Wingdings 3" panose="05040102010807070707" pitchFamily="18" charset="2"/>
              <a:buChar char=""/>
            </a:pPr>
            <a:r>
              <a:rPr lang="en-US" dirty="0">
                <a:cs typeface="Arial" panose="020B0604020202020204" pitchFamily="34" charset="0"/>
              </a:rPr>
              <a:t>Tamil Nadu is the state with the maximum number of road crash injuries.</a:t>
            </a:r>
          </a:p>
          <a:p>
            <a:pPr marL="742950" lvl="1" indent="-285750">
              <a:buSzPct val="105000"/>
              <a:buFont typeface="Wingdings 3" panose="05040102010807070707" pitchFamily="18" charset="2"/>
              <a:buChar char=""/>
            </a:pPr>
            <a:r>
              <a:rPr lang="en-US" dirty="0">
                <a:cs typeface="Arial" panose="020B0604020202020204" pitchFamily="34" charset="0"/>
              </a:rPr>
              <a:t>Top 10 Cities with the highest number of Road Crash Deaths (Rank –Wise).</a:t>
            </a:r>
          </a:p>
          <a:p>
            <a:pPr marL="742950" lvl="1" indent="-285750">
              <a:buSzPct val="105000"/>
              <a:buFont typeface="Wingdings 3" panose="05040102010807070707" pitchFamily="18" charset="2"/>
              <a:buChar char=""/>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lvl="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IN" b="1" dirty="0">
              <a:cs typeface="Arial" panose="020B0604020202020204" pitchFamily="34" charset="0"/>
            </a:endParaRPr>
          </a:p>
          <a:p>
            <a:pPr marL="285750" indent="-285750">
              <a:buSzPct val="105000"/>
              <a:buFont typeface="Wingdings 3" panose="05040102010807070707" pitchFamily="18" charset="2"/>
              <a:buChar char="p"/>
            </a:pPr>
            <a:endParaRPr lang="en-US" b="1" dirty="0">
              <a:cs typeface="Arial" panose="020B0604020202020204" pitchFamily="34" charset="0"/>
            </a:endParaRPr>
          </a:p>
        </p:txBody>
      </p:sp>
    </p:spTree>
    <p:extLst>
      <p:ext uri="{BB962C8B-B14F-4D97-AF65-F5344CB8AC3E}">
        <p14:creationId xmlns:p14="http://schemas.microsoft.com/office/powerpoint/2010/main" val="313530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a:latin typeface="+mn-lt"/>
                <a:cs typeface="Arial" panose="020B0604020202020204" pitchFamily="34" charset="0"/>
              </a:rPr>
              <a:t>EMPLOYEE RIGHTS AND RESPONSIBILITIES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r>
              <a:rPr lang="en-US" sz="2000" dirty="0"/>
              <a:t>Drunken driving is one of the leading causes of road fatalities.</a:t>
            </a: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pPr>
            <a:endParaRPr lang="en-US" b="1" dirty="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795499996"/>
              </p:ext>
            </p:extLst>
          </p:nvPr>
        </p:nvGraphicFramePr>
        <p:xfrm>
          <a:off x="-1219200" y="1797050"/>
          <a:ext cx="731520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4495800" y="3886200"/>
            <a:ext cx="4227443" cy="2514600"/>
          </a:xfrm>
          <a:prstGeom prst="rect">
            <a:avLst/>
          </a:prstGeom>
        </p:spPr>
      </p:pic>
    </p:spTree>
    <p:extLst>
      <p:ext uri="{BB962C8B-B14F-4D97-AF65-F5344CB8AC3E}">
        <p14:creationId xmlns:p14="http://schemas.microsoft.com/office/powerpoint/2010/main" val="362441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US" dirty="0"/>
              <a:t>Automobile safety is the study and practice of design, construction, equipment and regulation to minimize the occurrence and consequences of traffic collisions. Road traffic safety more broadly includes roadway design.</a:t>
            </a:r>
          </a:p>
          <a:p>
            <a:pPr marL="285750" indent="-285750">
              <a:buSzPct val="105000"/>
              <a:buFont typeface="Wingdings 3" panose="05040102010807070707" pitchFamily="18" charset="2"/>
              <a:buChar char="p"/>
            </a:pPr>
            <a:r>
              <a:rPr lang="en-IN" dirty="0">
                <a:cs typeface="Arial" panose="020B0604020202020204" pitchFamily="34" charset="0"/>
              </a:rPr>
              <a:t>You must ensure that the steering, brakes, front and rear lamps, indicators, reflectors, rear view mirrors, safety belts, speedometer, tyres, windscreen wipers, horn and silencer are checked regularly. </a:t>
            </a:r>
          </a:p>
          <a:p>
            <a:pPr marL="285750" indent="-285750">
              <a:buSzPct val="105000"/>
              <a:buFont typeface="Wingdings 3" panose="05040102010807070707" pitchFamily="18" charset="2"/>
              <a:buChar char="p"/>
            </a:pPr>
            <a:r>
              <a:rPr lang="en-IN" dirty="0">
                <a:cs typeface="Arial" panose="020B0604020202020204" pitchFamily="34" charset="0"/>
              </a:rPr>
              <a:t>You must put in place a system for the regular inspection and on-going maintenance of your vehicle and ensure it has a valid Certificate of Roadworthiness.</a:t>
            </a:r>
          </a:p>
          <a:p>
            <a:pPr marL="285750" indent="-285750">
              <a:buSzPct val="105000"/>
              <a:buFont typeface="Wingdings 3" panose="05040102010807070707" pitchFamily="18" charset="2"/>
              <a:buChar char="p"/>
            </a:pPr>
            <a:r>
              <a:rPr lang="en-IN" dirty="0">
                <a:cs typeface="Arial" panose="020B0604020202020204" pitchFamily="34" charset="0"/>
              </a:rPr>
              <a:t>This involves implementing the following measures:</a:t>
            </a:r>
          </a:p>
          <a:p>
            <a:pPr marL="742950" lvl="1" indent="-285750">
              <a:buSzPct val="105000"/>
              <a:buFont typeface="Wingdings 3" panose="05040102010807070707" pitchFamily="18" charset="2"/>
              <a:buChar char=""/>
            </a:pPr>
            <a:r>
              <a:rPr lang="en-IN" dirty="0">
                <a:cs typeface="Arial" panose="020B0604020202020204" pitchFamily="34" charset="0"/>
              </a:rPr>
              <a:t>Deciding how often a vehicle is to be inspected, taking into account the age, mileage and condition of the vehicle.</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Ensuring a daily walk-around check of the vehicle is performed before it is driven in a public place, which involves the inspection of both the inside and outside of the vehicle as well as examination of various items such as the mirrors, seatbelts, tyres, exhaust.</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Keeping records of all inspections, maintenance and repairs of the vehicle.</a:t>
            </a:r>
            <a:endParaRPr lang="en-US" dirty="0">
              <a:cs typeface="Arial" panose="020B0604020202020204" pitchFamily="34" charset="0"/>
            </a:endParaRPr>
          </a:p>
          <a:p>
            <a:pPr marL="285750" indent="-285750">
              <a:buFont typeface="Wingdings" panose="05000000000000000000" pitchFamily="2" charset="2"/>
              <a:buChar char="§"/>
            </a:pPr>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244743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IN" sz="3200" dirty="0">
                <a:latin typeface="+mn-lt"/>
                <a:cs typeface="Arial" panose="020B0604020202020204" pitchFamily="34" charset="0"/>
              </a:rPr>
              <a:t>VEHICLE SAFETY</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indent="-342900">
              <a:buSzPct val="105000"/>
              <a:buFont typeface="Wingdings 3" panose="05040102010807070707" pitchFamily="18" charset="2"/>
              <a:buChar char="p"/>
            </a:pPr>
            <a:r>
              <a:rPr lang="en-IN" b="1" dirty="0">
                <a:cs typeface="Arial" panose="020B0604020202020204" pitchFamily="34" charset="0"/>
              </a:rPr>
              <a:t>It would be useful to have the following items available for use in your vehicle:</a:t>
            </a:r>
          </a:p>
          <a:p>
            <a:pPr marL="742950" lvl="1" indent="-285750">
              <a:buSzPct val="105000"/>
              <a:buFont typeface="Wingdings 3" panose="05040102010807070707" pitchFamily="18" charset="2"/>
              <a:buChar char=""/>
            </a:pPr>
            <a:r>
              <a:rPr lang="en-IN" dirty="0">
                <a:cs typeface="Arial" panose="020B0604020202020204" pitchFamily="34" charset="0"/>
              </a:rPr>
              <a:t>At least 1 high-</a:t>
            </a:r>
            <a:r>
              <a:rPr lang="en-IN" dirty="0" err="1">
                <a:cs typeface="Arial" panose="020B0604020202020204" pitchFamily="34" charset="0"/>
              </a:rPr>
              <a:t>viz</a:t>
            </a:r>
            <a:r>
              <a:rPr lang="en-IN" dirty="0">
                <a:cs typeface="Arial" panose="020B0604020202020204" pitchFamily="34" charset="0"/>
              </a:rPr>
              <a:t> vest or jacket (fluorescent and reflective).</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Fire Extinguisher.</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Mobile charging slot.</a:t>
            </a:r>
            <a:endParaRPr lang="en-US" dirty="0"/>
          </a:p>
          <a:p>
            <a:pPr marL="742950" lvl="1" indent="-285750">
              <a:buSzPct val="105000"/>
              <a:buFont typeface="Wingdings 3" panose="05040102010807070707" pitchFamily="18" charset="2"/>
              <a:buChar char=""/>
            </a:pPr>
            <a:r>
              <a:rPr lang="en-IN" dirty="0">
                <a:cs typeface="Arial" panose="020B0604020202020204" pitchFamily="34" charset="0"/>
              </a:rPr>
              <a:t>The above are examples of items that might be useful in an emergency. </a:t>
            </a:r>
          </a:p>
          <a:p>
            <a:pPr marL="742950" lvl="1" indent="-285750">
              <a:buSzPct val="105000"/>
              <a:buFont typeface="Wingdings 3" panose="05040102010807070707" pitchFamily="18" charset="2"/>
              <a:buChar char=""/>
            </a:pPr>
            <a:r>
              <a:rPr lang="en-IN" dirty="0">
                <a:cs typeface="Arial" panose="020B0604020202020204" pitchFamily="34" charset="0"/>
              </a:rPr>
              <a:t>You might choose to carry other items that you feel might be helpful.</a:t>
            </a:r>
            <a:endParaRPr lang="en-US" dirty="0"/>
          </a:p>
          <a:p>
            <a:pPr marL="285750" indent="-285750">
              <a:buSzPct val="105000"/>
              <a:buFont typeface="Wingdings 3" panose="05040102010807070707" pitchFamily="18" charset="2"/>
              <a:buChar char="p"/>
            </a:pPr>
            <a:endParaRPr lang="en-US"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324600" y="4408688"/>
            <a:ext cx="1524000" cy="1469623"/>
          </a:xfrm>
          <a:prstGeom prst="rect">
            <a:avLst/>
          </a:prstGeom>
        </p:spPr>
      </p:pic>
      <p:pic>
        <p:nvPicPr>
          <p:cNvPr id="6" name="Picture 5"/>
          <p:cNvPicPr>
            <a:picLocks noChangeAspect="1"/>
          </p:cNvPicPr>
          <p:nvPr/>
        </p:nvPicPr>
        <p:blipFill>
          <a:blip r:embed="rId3"/>
          <a:stretch>
            <a:fillRect/>
          </a:stretch>
        </p:blipFill>
        <p:spPr>
          <a:xfrm>
            <a:off x="4191000" y="4495799"/>
            <a:ext cx="1295400" cy="1382512"/>
          </a:xfrm>
          <a:prstGeom prst="rect">
            <a:avLst/>
          </a:prstGeom>
        </p:spPr>
      </p:pic>
      <p:pic>
        <p:nvPicPr>
          <p:cNvPr id="9" name="Picture 8"/>
          <p:cNvPicPr>
            <a:picLocks noChangeAspect="1"/>
          </p:cNvPicPr>
          <p:nvPr/>
        </p:nvPicPr>
        <p:blipFill rotWithShape="1">
          <a:blip r:embed="rId4"/>
          <a:srcRect l="14878" t="22549" b="4902"/>
          <a:stretch/>
        </p:blipFill>
        <p:spPr>
          <a:xfrm>
            <a:off x="1219200" y="4408688"/>
            <a:ext cx="1742281" cy="1469623"/>
          </a:xfrm>
          <a:prstGeom prst="rect">
            <a:avLst/>
          </a:prstGeom>
        </p:spPr>
      </p:pic>
    </p:spTree>
    <p:extLst>
      <p:ext uri="{BB962C8B-B14F-4D97-AF65-F5344CB8AC3E}">
        <p14:creationId xmlns:p14="http://schemas.microsoft.com/office/powerpoint/2010/main" val="1937896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http://schemas.microsoft.com/sharepoint/v3"/>
    <ds:schemaRef ds:uri="http://purl.org/dc/dcmitype/"/>
    <ds:schemaRef ds:uri="http://www.w3.org/XML/1998/namespace"/>
    <ds:schemaRef ds:uri="http://schemas.microsoft.com/office/infopath/2007/PartnerControls"/>
    <ds:schemaRef ds:uri="http://schemas.microsoft.com/sharepoint/v3/fields"/>
    <ds:schemaRef ds:uri="http://schemas.openxmlformats.org/package/2006/metadata/core-properties"/>
    <ds:schemaRef ds:uri="http://schemas.microsoft.com/office/2006/documentManagement/types"/>
    <ds:schemaRef ds:uri="0f0eb950-47b7-49a7-b2b9-b0c411c9c3b8"/>
    <ds:schemaRef ds:uri="http://schemas.microsoft.com/office/2006/metadata/properties"/>
    <ds:schemaRef ds:uri="http://purl.org/dc/elements/1.1/"/>
    <ds:schemaRef ds:uri="B6023AA3-3CEE-413F-91F8-322A2644F388"/>
    <ds:schemaRef ds:uri="http://purl.org/dc/terms/"/>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8206</TotalTime>
  <Words>4463</Words>
  <Application>Microsoft Office PowerPoint</Application>
  <PresentationFormat>On-screen Show (4:3)</PresentationFormat>
  <Paragraphs>361</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Elephant</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Shimmi Sebastian</cp:lastModifiedBy>
  <cp:revision>1508</cp:revision>
  <cp:lastPrinted>2014-11-21T06:58:07Z</cp:lastPrinted>
  <dcterms:created xsi:type="dcterms:W3CDTF">2014-04-07T11:41:40Z</dcterms:created>
  <dcterms:modified xsi:type="dcterms:W3CDTF">2021-02-02T04:19:03Z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