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70"/>
  </p:notesMasterIdLst>
  <p:sldIdLst>
    <p:sldId id="385" r:id="rId6"/>
    <p:sldId id="568" r:id="rId7"/>
    <p:sldId id="570" r:id="rId8"/>
    <p:sldId id="404" r:id="rId9"/>
    <p:sldId id="571" r:id="rId10"/>
    <p:sldId id="572" r:id="rId11"/>
    <p:sldId id="573" r:id="rId12"/>
    <p:sldId id="574" r:id="rId13"/>
    <p:sldId id="575" r:id="rId14"/>
    <p:sldId id="576" r:id="rId15"/>
    <p:sldId id="577"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 id="590" r:id="rId29"/>
    <p:sldId id="591" r:id="rId30"/>
    <p:sldId id="592" r:id="rId31"/>
    <p:sldId id="593" r:id="rId32"/>
    <p:sldId id="594" r:id="rId33"/>
    <p:sldId id="596" r:id="rId34"/>
    <p:sldId id="597" r:id="rId35"/>
    <p:sldId id="598" r:id="rId36"/>
    <p:sldId id="599" r:id="rId37"/>
    <p:sldId id="600" r:id="rId38"/>
    <p:sldId id="601" r:id="rId39"/>
    <p:sldId id="602" r:id="rId40"/>
    <p:sldId id="603" r:id="rId41"/>
    <p:sldId id="604" r:id="rId42"/>
    <p:sldId id="605" r:id="rId43"/>
    <p:sldId id="606" r:id="rId44"/>
    <p:sldId id="607" r:id="rId45"/>
    <p:sldId id="608" r:id="rId46"/>
    <p:sldId id="609" r:id="rId47"/>
    <p:sldId id="610" r:id="rId48"/>
    <p:sldId id="611" r:id="rId49"/>
    <p:sldId id="612" r:id="rId50"/>
    <p:sldId id="613" r:id="rId51"/>
    <p:sldId id="614" r:id="rId52"/>
    <p:sldId id="615" r:id="rId53"/>
    <p:sldId id="616" r:id="rId54"/>
    <p:sldId id="617" r:id="rId55"/>
    <p:sldId id="618" r:id="rId56"/>
    <p:sldId id="619" r:id="rId57"/>
    <p:sldId id="620" r:id="rId58"/>
    <p:sldId id="621" r:id="rId59"/>
    <p:sldId id="623" r:id="rId60"/>
    <p:sldId id="624" r:id="rId61"/>
    <p:sldId id="625" r:id="rId62"/>
    <p:sldId id="626" r:id="rId63"/>
    <p:sldId id="628" r:id="rId64"/>
    <p:sldId id="629" r:id="rId65"/>
    <p:sldId id="631" r:id="rId66"/>
    <p:sldId id="632" r:id="rId67"/>
    <p:sldId id="633" r:id="rId68"/>
    <p:sldId id="569" r:id="rId6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8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79" autoAdjust="0"/>
  </p:normalViewPr>
  <p:slideViewPr>
    <p:cSldViewPr>
      <p:cViewPr varScale="1">
        <p:scale>
          <a:sx n="66" d="100"/>
          <a:sy n="66" d="100"/>
        </p:scale>
        <p:origin x="142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t>17-Jun-20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xmlns=""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17-Jun-20</a:t>
            </a:fld>
            <a:endParaRPr lang="en-US" dirty="0"/>
          </a:p>
        </p:txBody>
      </p:sp>
      <p:sp>
        <p:nvSpPr>
          <p:cNvPr id="10" name="Footer Placeholder 4">
            <a:extLst>
              <a:ext uri="{FF2B5EF4-FFF2-40B4-BE49-F238E27FC236}">
                <a16:creationId xmlns:a16="http://schemas.microsoft.com/office/drawing/2014/main" xmlns=""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xmlns=""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11381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17-Jun-20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xmlns=""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383615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xmlns=""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17-Jun-20</a:t>
            </a:fld>
            <a:endParaRPr lang="en-US" dirty="0"/>
          </a:p>
        </p:txBody>
      </p:sp>
      <p:sp>
        <p:nvSpPr>
          <p:cNvPr id="7" name="Footer Placeholder 4">
            <a:extLst>
              <a:ext uri="{FF2B5EF4-FFF2-40B4-BE49-F238E27FC236}">
                <a16:creationId xmlns:a16="http://schemas.microsoft.com/office/drawing/2014/main" xmlns=""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xmlns=""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4807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17-Jun-20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98452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17-Jun-20</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xmlns=""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xmlns=""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xmlns=""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xmlns=""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xmlns=""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20090086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mailto:Abhinav.pandey@pmg-consultants.com" TargetMode="External"/><Relationship Id="rId2" Type="http://schemas.openxmlformats.org/officeDocument/2006/relationships/hyperlink" Target="mailto:connect@pmg-consultants.com"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850" y="685800"/>
            <a:ext cx="8856913" cy="1015663"/>
          </a:xfrm>
          <a:prstGeom prst="rect">
            <a:avLst/>
          </a:prstGeom>
        </p:spPr>
        <p:txBody>
          <a:bodyPr wrap="none">
            <a:spAutoFit/>
          </a:bodyPr>
          <a:lstStyle/>
          <a:p>
            <a:pPr algn="ctr" defTabSz="801688" eaLnBrk="0" hangingPunct="0">
              <a:spcBef>
                <a:spcPct val="0"/>
              </a:spcBef>
            </a:pPr>
            <a:r>
              <a:rPr lang="en-IN" sz="6000" b="1" dirty="0" smtClean="0">
                <a:latin typeface="Gabriola" panose="04040605051002020D02" pitchFamily="82" charset="0"/>
              </a:rPr>
              <a:t>SAFETY OF MACHINERY - GUARDS</a:t>
            </a:r>
            <a:endParaRPr lang="en-US" sz="6000" b="1" dirty="0">
              <a:latin typeface="Gabriola" panose="04040605051002020D02" pitchFamily="82" charset="0"/>
            </a:endParaRPr>
          </a:p>
        </p:txBody>
      </p:sp>
      <p:pic>
        <p:nvPicPr>
          <p:cNvPr id="1026" name="Picture 2" descr="Image result for SAFETY OF MACHINERY - GU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493" y="2514600"/>
            <a:ext cx="6905625"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70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smtClean="0">
                <a:cs typeface="Arial" panose="020B0604020202020204" pitchFamily="34" charset="0"/>
              </a:rPr>
              <a:t>TERMS AND DEFINITIONS</a:t>
            </a:r>
            <a:endParaRPr lang="en-US" sz="32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IN" sz="2000" b="1" dirty="0" smtClean="0">
                <a:latin typeface="+mn-lt"/>
              </a:rPr>
              <a:t>  Guard</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b="1" dirty="0" smtClean="0">
                <a:cs typeface="Arial" panose="020B0604020202020204" pitchFamily="34" charset="0"/>
              </a:rPr>
              <a:t>Distance </a:t>
            </a:r>
            <a:r>
              <a:rPr lang="en-IN" b="1" dirty="0">
                <a:cs typeface="Arial" panose="020B0604020202020204" pitchFamily="34" charset="0"/>
              </a:rPr>
              <a:t>guard</a:t>
            </a:r>
            <a:endParaRPr lang="en-US" dirty="0">
              <a:cs typeface="Arial" panose="020B0604020202020204" pitchFamily="34" charset="0"/>
            </a:endParaRPr>
          </a:p>
          <a:p>
            <a:pPr algn="just">
              <a:buSzPct val="105000"/>
            </a:pPr>
            <a:r>
              <a:rPr lang="en-IN" dirty="0">
                <a:cs typeface="Arial" panose="020B0604020202020204" pitchFamily="34" charset="0"/>
              </a:rPr>
              <a:t>Guard which does not completely enclose a danger zone, but which prevents or reduces access by virtue of its Dimensions and its distance from the danger zone, for example perimeter fence or tunnel guard.</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b="1" dirty="0">
                <a:cs typeface="Arial" panose="020B0604020202020204" pitchFamily="34" charset="0"/>
              </a:rPr>
              <a:t>Movable guard</a:t>
            </a:r>
            <a:endParaRPr lang="en-US" dirty="0">
              <a:cs typeface="Arial" panose="020B0604020202020204" pitchFamily="34" charset="0"/>
            </a:endParaRPr>
          </a:p>
          <a:p>
            <a:pPr algn="just">
              <a:buSzPct val="105000"/>
            </a:pPr>
            <a:r>
              <a:rPr lang="en-IN" dirty="0" smtClean="0">
                <a:cs typeface="Arial" panose="020B0604020202020204" pitchFamily="34" charset="0"/>
              </a:rPr>
              <a:t>Guard </a:t>
            </a:r>
            <a:r>
              <a:rPr lang="en-IN" dirty="0">
                <a:cs typeface="Arial" panose="020B0604020202020204" pitchFamily="34" charset="0"/>
              </a:rPr>
              <a:t>generally connected by mechanical means, for example with hinges or slides, to the machine frame or an adjacent fixed element and which can be opened without the use of </a:t>
            </a:r>
            <a:r>
              <a:rPr lang="en-IN" dirty="0"/>
              <a:t>tools</a:t>
            </a:r>
            <a:endParaRPr lang="en-US" dirty="0"/>
          </a:p>
        </p:txBody>
      </p:sp>
      <p:pic>
        <p:nvPicPr>
          <p:cNvPr id="10" name="Picture 9"/>
          <p:cNvPicPr>
            <a:picLocks noChangeAspect="1"/>
          </p:cNvPicPr>
          <p:nvPr/>
        </p:nvPicPr>
        <p:blipFill>
          <a:blip r:embed="rId2"/>
          <a:stretch>
            <a:fillRect/>
          </a:stretch>
        </p:blipFill>
        <p:spPr>
          <a:xfrm>
            <a:off x="4876800" y="4187734"/>
            <a:ext cx="3810000" cy="2126801"/>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stretch>
            <a:fillRect/>
          </a:stretch>
        </p:blipFill>
        <p:spPr>
          <a:xfrm>
            <a:off x="457200" y="4194265"/>
            <a:ext cx="3737113" cy="2126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9982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smtClean="0">
                <a:cs typeface="Arial" panose="020B0604020202020204" pitchFamily="34" charset="0"/>
              </a:rPr>
              <a:t>TERMS AND DEFINITIONS</a:t>
            </a:r>
            <a:endParaRPr lang="en-US" sz="32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IN" sz="2000" b="1" dirty="0" smtClean="0">
                <a:latin typeface="+mn-lt"/>
              </a:rPr>
              <a:t>  Guard</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lnSpc>
                <a:spcPct val="150000"/>
              </a:lnSpc>
              <a:buSzPct val="105000"/>
              <a:buFont typeface="Wingdings 3" panose="05040102010807070707" pitchFamily="18" charset="2"/>
              <a:buChar char="p"/>
            </a:pPr>
            <a:r>
              <a:rPr lang="en-IN" b="1" dirty="0" smtClean="0">
                <a:cs typeface="Arial" panose="020B0604020202020204" pitchFamily="34" charset="0"/>
              </a:rPr>
              <a:t>Power-operated </a:t>
            </a:r>
            <a:r>
              <a:rPr lang="en-IN" b="1" dirty="0">
                <a:cs typeface="Arial" panose="020B0604020202020204" pitchFamily="34" charset="0"/>
              </a:rPr>
              <a:t>guard</a:t>
            </a:r>
            <a:endParaRPr lang="en-US" dirty="0">
              <a:cs typeface="Arial" panose="020B0604020202020204" pitchFamily="34" charset="0"/>
            </a:endParaRPr>
          </a:p>
          <a:p>
            <a:pPr algn="just">
              <a:lnSpc>
                <a:spcPct val="150000"/>
              </a:lnSpc>
              <a:buSzPct val="105000"/>
            </a:pPr>
            <a:r>
              <a:rPr lang="en-IN" dirty="0">
                <a:cs typeface="Arial" panose="020B0604020202020204" pitchFamily="34" charset="0"/>
              </a:rPr>
              <a:t>Movable guard that is operated with the assistance </a:t>
            </a:r>
            <a:r>
              <a:rPr lang="en-IN" dirty="0" smtClean="0">
                <a:cs typeface="Arial" panose="020B0604020202020204" pitchFamily="34" charset="0"/>
              </a:rPr>
              <a:t>of </a:t>
            </a:r>
            <a:r>
              <a:rPr lang="en-IN" dirty="0">
                <a:cs typeface="Arial" panose="020B0604020202020204" pitchFamily="34" charset="0"/>
              </a:rPr>
              <a:t>power from a source other than persons or gravity</a:t>
            </a:r>
            <a:r>
              <a:rPr lang="en-IN" dirty="0" smtClean="0">
                <a:cs typeface="Arial" panose="020B0604020202020204" pitchFamily="34" charset="0"/>
              </a:rPr>
              <a:t>.</a:t>
            </a:r>
            <a:r>
              <a:rPr lang="en-IN" dirty="0">
                <a:cs typeface="Arial" panose="020B0604020202020204" pitchFamily="34" charset="0"/>
              </a:rPr>
              <a:t> </a:t>
            </a:r>
            <a:endParaRPr lang="en-US" dirty="0">
              <a:cs typeface="Arial" panose="020B0604020202020204" pitchFamily="34" charset="0"/>
            </a:endParaRPr>
          </a:p>
          <a:p>
            <a:pPr marL="285750" indent="-285750" algn="just">
              <a:lnSpc>
                <a:spcPct val="150000"/>
              </a:lnSpc>
              <a:buSzPct val="105000"/>
              <a:buFont typeface="Wingdings 3" panose="05040102010807070707" pitchFamily="18" charset="2"/>
              <a:buChar char="p"/>
            </a:pPr>
            <a:r>
              <a:rPr lang="en-IN" b="1" dirty="0">
                <a:cs typeface="Arial" panose="020B0604020202020204" pitchFamily="34" charset="0"/>
              </a:rPr>
              <a:t>Self-closing guard</a:t>
            </a:r>
            <a:endParaRPr lang="en-US" dirty="0">
              <a:cs typeface="Arial" panose="020B0604020202020204" pitchFamily="34" charset="0"/>
            </a:endParaRPr>
          </a:p>
          <a:p>
            <a:pPr algn="just">
              <a:lnSpc>
                <a:spcPct val="150000"/>
              </a:lnSpc>
              <a:buSzPct val="105000"/>
            </a:pPr>
            <a:r>
              <a:rPr lang="en-IN" dirty="0">
                <a:cs typeface="Arial" panose="020B0604020202020204" pitchFamily="34" charset="0"/>
              </a:rPr>
              <a:t>Movable guard operated by a machine element </a:t>
            </a:r>
            <a:r>
              <a:rPr lang="en-IN" dirty="0" smtClean="0">
                <a:cs typeface="Arial" panose="020B0604020202020204" pitchFamily="34" charset="0"/>
              </a:rPr>
              <a:t>or </a:t>
            </a:r>
            <a:r>
              <a:rPr lang="en-IN" dirty="0">
                <a:cs typeface="Arial" panose="020B0604020202020204" pitchFamily="34" charset="0"/>
              </a:rPr>
              <a:t>by the work piece or a part of the machining jig, so that it allows the work piece </a:t>
            </a:r>
            <a:r>
              <a:rPr lang="en-IN" dirty="0" smtClean="0">
                <a:cs typeface="Arial" panose="020B0604020202020204" pitchFamily="34" charset="0"/>
              </a:rPr>
              <a:t>to </a:t>
            </a:r>
            <a:r>
              <a:rPr lang="en-IN" dirty="0">
                <a:cs typeface="Arial" panose="020B0604020202020204" pitchFamily="34" charset="0"/>
              </a:rPr>
              <a:t>pass and then automatically returns </a:t>
            </a:r>
            <a:r>
              <a:rPr lang="en-IN" dirty="0" smtClean="0">
                <a:cs typeface="Arial" panose="020B0604020202020204" pitchFamily="34" charset="0"/>
              </a:rPr>
              <a:t>to </a:t>
            </a:r>
            <a:r>
              <a:rPr lang="en-IN" dirty="0">
                <a:cs typeface="Arial" panose="020B0604020202020204" pitchFamily="34" charset="0"/>
              </a:rPr>
              <a:t>the </a:t>
            </a:r>
            <a:r>
              <a:rPr lang="en-IN" dirty="0" smtClean="0">
                <a:cs typeface="Arial" panose="020B0604020202020204" pitchFamily="34" charset="0"/>
              </a:rPr>
              <a:t>closed position </a:t>
            </a:r>
            <a:r>
              <a:rPr lang="en-IN" dirty="0">
                <a:cs typeface="Arial" panose="020B0604020202020204" pitchFamily="34" charset="0"/>
              </a:rPr>
              <a:t>as soon as the work piece has </a:t>
            </a:r>
            <a:r>
              <a:rPr lang="en-IN" dirty="0" smtClean="0">
                <a:cs typeface="Arial" panose="020B0604020202020204" pitchFamily="34" charset="0"/>
              </a:rPr>
              <a:t>vacated the </a:t>
            </a:r>
            <a:r>
              <a:rPr lang="en-IN" dirty="0">
                <a:cs typeface="Arial" panose="020B0604020202020204" pitchFamily="34" charset="0"/>
              </a:rPr>
              <a:t>opening through which  it has been allowed </a:t>
            </a:r>
            <a:r>
              <a:rPr lang="en-IN" dirty="0" smtClean="0">
                <a:cs typeface="Arial" panose="020B0604020202020204" pitchFamily="34" charset="0"/>
              </a:rPr>
              <a:t>to pass.</a:t>
            </a:r>
            <a:r>
              <a:rPr lang="en-IN" dirty="0">
                <a:cs typeface="Arial" panose="020B0604020202020204" pitchFamily="34" charset="0"/>
              </a:rPr>
              <a:t> </a:t>
            </a:r>
            <a:endParaRPr lang="en-US" dirty="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3276598" y="4981388"/>
            <a:ext cx="2590801" cy="129540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6096000" y="4983565"/>
            <a:ext cx="2438399" cy="1295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4727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smtClean="0">
                <a:cs typeface="Arial" panose="020B0604020202020204" pitchFamily="34" charset="0"/>
              </a:rPr>
              <a:t>TERMS AND DEFINITIONS</a:t>
            </a:r>
            <a:endParaRPr lang="en-US" sz="3200" dirty="0"/>
          </a:p>
        </p:txBody>
      </p:sp>
      <p:sp>
        <p:nvSpPr>
          <p:cNvPr id="12"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IN" sz="2000" b="1" dirty="0" smtClean="0">
                <a:latin typeface="+mn-lt"/>
              </a:rPr>
              <a:t>  Guard</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b="1" dirty="0">
                <a:cs typeface="Arial" panose="020B0604020202020204" pitchFamily="34" charset="0"/>
              </a:rPr>
              <a:t>Control guard</a:t>
            </a:r>
            <a:endParaRPr lang="en-US" b="1" dirty="0">
              <a:cs typeface="Arial" panose="020B0604020202020204" pitchFamily="34" charset="0"/>
            </a:endParaRPr>
          </a:p>
          <a:p>
            <a:pPr marL="742950" lvl="1" indent="-285750">
              <a:buSzPct val="105000"/>
              <a:buFont typeface="Wingdings 3" panose="05040102010807070707" pitchFamily="18" charset="2"/>
              <a:buChar char=""/>
            </a:pPr>
            <a:r>
              <a:rPr lang="en-IN" dirty="0"/>
              <a:t>Guard associated with an interlocking device2) so that:</a:t>
            </a:r>
            <a:endParaRPr lang="en-US" dirty="0"/>
          </a:p>
          <a:p>
            <a:pPr marL="742950" lvl="1" indent="-285750">
              <a:buSzPct val="105000"/>
              <a:buFont typeface="Wingdings 3" panose="05040102010807070707" pitchFamily="18" charset="2"/>
              <a:buChar char=""/>
            </a:pPr>
            <a:r>
              <a:rPr lang="en-IN" dirty="0"/>
              <a:t>The hazardous machine functions “covered” by the guard cannot operate until the guard is closed</a:t>
            </a:r>
            <a:endParaRPr lang="en-US" dirty="0"/>
          </a:p>
          <a:p>
            <a:pPr marL="742950" lvl="1" indent="-285750">
              <a:buSzPct val="105000"/>
              <a:buFont typeface="Wingdings 3" panose="05040102010807070707" pitchFamily="18" charset="2"/>
              <a:buChar char=""/>
            </a:pPr>
            <a:r>
              <a:rPr lang="en-IN" dirty="0"/>
              <a:t>Closing the guard initiates operation of the hazardous machine function</a:t>
            </a:r>
            <a:endParaRPr lang="en-US" dirty="0"/>
          </a:p>
        </p:txBody>
      </p:sp>
      <p:sp>
        <p:nvSpPr>
          <p:cNvPr id="11" name="Rectangle 10"/>
          <p:cNvSpPr/>
          <p:nvPr/>
        </p:nvSpPr>
        <p:spPr>
          <a:xfrm>
            <a:off x="46482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b="1" dirty="0" smtClean="0">
                <a:cs typeface="Arial" panose="020B0604020202020204" pitchFamily="34" charset="0"/>
              </a:rPr>
              <a:t>Adjustable </a:t>
            </a:r>
            <a:r>
              <a:rPr lang="en-IN" b="1" dirty="0">
                <a:cs typeface="Arial" panose="020B0604020202020204" pitchFamily="34" charset="0"/>
              </a:rPr>
              <a:t>guard</a:t>
            </a:r>
            <a:endParaRPr lang="en-US" b="1" dirty="0">
              <a:cs typeface="Arial" panose="020B0604020202020204" pitchFamily="34" charset="0"/>
            </a:endParaRPr>
          </a:p>
          <a:p>
            <a:pPr marL="742950" lvl="1" indent="-285750">
              <a:buSzPct val="105000"/>
              <a:buFont typeface="Wingdings 3" panose="05040102010807070707" pitchFamily="18" charset="2"/>
              <a:buChar char=""/>
            </a:pPr>
            <a:r>
              <a:rPr lang="en-IN" dirty="0" smtClean="0"/>
              <a:t>Fixed </a:t>
            </a:r>
            <a:r>
              <a:rPr lang="en-IN" dirty="0"/>
              <a:t>or movable guard which is adjustable as a whole or which incorporates adjustable parts. The adjustment remains fixed during a particular operation.</a:t>
            </a:r>
            <a:endParaRPr lang="en-US" dirty="0"/>
          </a:p>
        </p:txBody>
      </p:sp>
      <p:pic>
        <p:nvPicPr>
          <p:cNvPr id="13" name="Picture 12"/>
          <p:cNvPicPr>
            <a:picLocks noChangeAspect="1"/>
          </p:cNvPicPr>
          <p:nvPr/>
        </p:nvPicPr>
        <p:blipFill rotWithShape="1">
          <a:blip r:embed="rId2"/>
          <a:srcRect l="46064" t="47761" r="590" b="-158"/>
          <a:stretch/>
        </p:blipFill>
        <p:spPr>
          <a:xfrm>
            <a:off x="4991100" y="4652554"/>
            <a:ext cx="3657600" cy="1712686"/>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3"/>
          <a:stretch>
            <a:fillRect/>
          </a:stretch>
        </p:blipFill>
        <p:spPr>
          <a:xfrm>
            <a:off x="838200" y="4648200"/>
            <a:ext cx="2971800" cy="1717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4347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smtClean="0">
                <a:cs typeface="Arial" panose="020B0604020202020204" pitchFamily="34" charset="0"/>
              </a:rPr>
              <a:t>TERMS AND DEFINITIONS</a:t>
            </a:r>
            <a:endParaRPr lang="en-US" sz="32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IN" sz="2000" b="1" dirty="0" smtClean="0">
                <a:latin typeface="+mn-lt"/>
              </a:rPr>
              <a:t>  Guard</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buSzPct val="105000"/>
              <a:buFont typeface="Wingdings 3" panose="05040102010807070707" pitchFamily="18" charset="2"/>
              <a:buChar char="p"/>
            </a:pPr>
            <a:r>
              <a:rPr lang="en-IN" b="1" dirty="0" smtClean="0">
                <a:cs typeface="Arial" panose="020B0604020202020204" pitchFamily="34" charset="0"/>
              </a:rPr>
              <a:t>Interlocking </a:t>
            </a:r>
            <a:r>
              <a:rPr lang="en-IN" b="1" dirty="0">
                <a:cs typeface="Arial" panose="020B0604020202020204" pitchFamily="34" charset="0"/>
              </a:rPr>
              <a:t>guard</a:t>
            </a:r>
            <a:endParaRPr lang="en-US" b="1" dirty="0">
              <a:cs typeface="Arial" panose="020B0604020202020204" pitchFamily="34" charset="0"/>
            </a:endParaRPr>
          </a:p>
          <a:p>
            <a:pPr marL="742950" lvl="1" indent="-285750" algn="just">
              <a:buSzPct val="105000"/>
              <a:buFont typeface="Wingdings 3" panose="05040102010807070707" pitchFamily="18" charset="2"/>
              <a:buChar char=""/>
            </a:pPr>
            <a:r>
              <a:rPr lang="en-IN" dirty="0" smtClean="0">
                <a:cs typeface="Arial" panose="020B0604020202020204" pitchFamily="34" charset="0"/>
              </a:rPr>
              <a:t>Guard </a:t>
            </a:r>
            <a:r>
              <a:rPr lang="en-IN" dirty="0">
                <a:cs typeface="Arial" panose="020B0604020202020204" pitchFamily="34" charset="0"/>
              </a:rPr>
              <a:t>associated with an interlocking </a:t>
            </a:r>
            <a:r>
              <a:rPr lang="en-IN" dirty="0" smtClean="0">
                <a:cs typeface="Arial" panose="020B0604020202020204" pitchFamily="34" charset="0"/>
              </a:rPr>
              <a:t>device so </a:t>
            </a:r>
            <a:r>
              <a:rPr lang="en-IN" dirty="0">
                <a:cs typeface="Arial" panose="020B0604020202020204" pitchFamily="34" charset="0"/>
              </a:rPr>
              <a:t>that:</a:t>
            </a:r>
            <a:endParaRPr lang="en-US" dirty="0">
              <a:cs typeface="Arial" panose="020B0604020202020204" pitchFamily="34" charset="0"/>
            </a:endParaRPr>
          </a:p>
          <a:p>
            <a:pPr marL="1200150" lvl="2" indent="-285750" algn="just">
              <a:buSzPct val="105000"/>
              <a:buFont typeface="Wingdings" panose="05000000000000000000" pitchFamily="2" charset="2"/>
              <a:buChar char="S"/>
            </a:pPr>
            <a:r>
              <a:rPr lang="en-IN" dirty="0">
                <a:cs typeface="Arial" panose="020B0604020202020204" pitchFamily="34" charset="0"/>
              </a:rPr>
              <a:t>The hazardous machine functions “covered” by the guard cannot operate until the guard is </a:t>
            </a:r>
            <a:r>
              <a:rPr lang="en-IN" dirty="0" smtClean="0">
                <a:cs typeface="Arial" panose="020B0604020202020204" pitchFamily="34" charset="0"/>
              </a:rPr>
              <a:t>closed</a:t>
            </a:r>
            <a:endParaRPr lang="en-US" dirty="0">
              <a:cs typeface="Arial" panose="020B0604020202020204" pitchFamily="34" charset="0"/>
            </a:endParaRPr>
          </a:p>
          <a:p>
            <a:pPr marL="1200150" lvl="2" indent="-285750" algn="just">
              <a:buSzPct val="105000"/>
              <a:buFont typeface="Wingdings" panose="05000000000000000000" pitchFamily="2" charset="2"/>
              <a:buChar char="S"/>
            </a:pPr>
            <a:r>
              <a:rPr lang="en-IN" dirty="0">
                <a:cs typeface="Arial" panose="020B0604020202020204" pitchFamily="34" charset="0"/>
              </a:rPr>
              <a:t>If the guard is opened while hazardous machine functions are operating, a stop instruction is </a:t>
            </a:r>
            <a:r>
              <a:rPr lang="en-IN" dirty="0" smtClean="0">
                <a:cs typeface="Arial" panose="020B0604020202020204" pitchFamily="34" charset="0"/>
              </a:rPr>
              <a:t>given</a:t>
            </a:r>
            <a:endParaRPr lang="en-US" dirty="0">
              <a:cs typeface="Arial" panose="020B0604020202020204" pitchFamily="34" charset="0"/>
            </a:endParaRPr>
          </a:p>
          <a:p>
            <a:pPr marL="1200150" lvl="2" indent="-285750" algn="just">
              <a:buSzPct val="105000"/>
              <a:buFont typeface="Wingdings" panose="05000000000000000000" pitchFamily="2" charset="2"/>
              <a:buChar char="S"/>
            </a:pPr>
            <a:r>
              <a:rPr lang="en-IN" dirty="0">
                <a:cs typeface="Arial" panose="020B0604020202020204" pitchFamily="34" charset="0"/>
              </a:rPr>
              <a:t>When the guard is closed, the hazardous machine functions “covered” by the guard can operate, but the closure of the guard does not by itself initiate their operation</a:t>
            </a:r>
            <a:endParaRPr lang="en-US" dirty="0">
              <a:cs typeface="Arial" panose="020B0604020202020204" pitchFamily="34" charset="0"/>
            </a:endParaRPr>
          </a:p>
          <a:p>
            <a:pPr marL="1200150" lvl="2" indent="-285750" algn="just">
              <a:buSzPct val="105000"/>
              <a:buFont typeface="Wingdings" panose="05000000000000000000" pitchFamily="2" charset="2"/>
              <a:buChar char="S"/>
            </a:pPr>
            <a:endParaRPr lang="en-US" dirty="0">
              <a:cs typeface="Arial" panose="020B0604020202020204"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620" r="8279"/>
          <a:stretch/>
        </p:blipFill>
        <p:spPr>
          <a:xfrm>
            <a:off x="6781801" y="4161049"/>
            <a:ext cx="2133600" cy="2239751"/>
          </a:xfrm>
          <a:prstGeom prst="rect">
            <a:avLst/>
          </a:prstGeom>
        </p:spPr>
      </p:pic>
    </p:spTree>
    <p:extLst>
      <p:ext uri="{BB962C8B-B14F-4D97-AF65-F5344CB8AC3E}">
        <p14:creationId xmlns:p14="http://schemas.microsoft.com/office/powerpoint/2010/main" val="3545100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smtClean="0">
                <a:cs typeface="Arial" panose="020B0604020202020204" pitchFamily="34" charset="0"/>
              </a:rPr>
              <a:t>TERMS AND DEFINITIONS</a:t>
            </a:r>
            <a:endParaRPr lang="en-US" sz="32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IN" sz="2000" b="1" dirty="0" smtClean="0">
                <a:latin typeface="+mn-lt"/>
              </a:rPr>
              <a:t>  Guard</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b="1" dirty="0" smtClean="0">
                <a:cs typeface="Arial" panose="020B0604020202020204" pitchFamily="34" charset="0"/>
              </a:rPr>
              <a:t>Interlocking </a:t>
            </a:r>
            <a:r>
              <a:rPr lang="en-IN" b="1" dirty="0">
                <a:cs typeface="Arial" panose="020B0604020202020204" pitchFamily="34" charset="0"/>
              </a:rPr>
              <a:t>guard with guard locking</a:t>
            </a:r>
            <a:endParaRPr lang="en-US" dirty="0">
              <a:cs typeface="Arial" panose="020B0604020202020204" pitchFamily="34" charset="0"/>
            </a:endParaRPr>
          </a:p>
          <a:p>
            <a:pPr marL="742950" lvl="1" indent="-285750" algn="just">
              <a:buSzPct val="105000"/>
              <a:buFont typeface="Wingdings 3" panose="05040102010807070707" pitchFamily="18" charset="2"/>
              <a:buChar char=""/>
            </a:pPr>
            <a:r>
              <a:rPr lang="en-IN" dirty="0">
                <a:cs typeface="Arial" panose="020B0604020202020204" pitchFamily="34" charset="0"/>
              </a:rPr>
              <a:t>Guard associated with an interlocking </a:t>
            </a:r>
            <a:r>
              <a:rPr lang="en-IN" dirty="0" smtClean="0">
                <a:cs typeface="Arial" panose="020B0604020202020204" pitchFamily="34" charset="0"/>
              </a:rPr>
              <a:t>device2/4 </a:t>
            </a:r>
            <a:r>
              <a:rPr lang="en-IN" dirty="0">
                <a:cs typeface="Arial" panose="020B0604020202020204" pitchFamily="34" charset="0"/>
              </a:rPr>
              <a:t>and a guard locking device so that:</a:t>
            </a:r>
            <a:endParaRPr lang="en-US" dirty="0">
              <a:cs typeface="Arial" panose="020B0604020202020204" pitchFamily="34" charset="0"/>
            </a:endParaRPr>
          </a:p>
          <a:p>
            <a:pPr marL="1200150" lvl="2" indent="-285750" algn="just">
              <a:buSzPct val="105000"/>
              <a:buFont typeface="Wingdings" panose="05000000000000000000" pitchFamily="2" charset="2"/>
              <a:buChar char="S"/>
            </a:pPr>
            <a:r>
              <a:rPr lang="en-IN" dirty="0">
                <a:cs typeface="Arial" panose="020B0604020202020204" pitchFamily="34" charset="0"/>
              </a:rPr>
              <a:t>The hazardous machine functions “covered” by the guard cannot operate until the guard is closed and </a:t>
            </a:r>
            <a:r>
              <a:rPr lang="en-IN" dirty="0" smtClean="0">
                <a:cs typeface="Arial" panose="020B0604020202020204" pitchFamily="34" charset="0"/>
              </a:rPr>
              <a:t>locked.</a:t>
            </a:r>
            <a:endParaRPr lang="en-US" dirty="0">
              <a:cs typeface="Arial" panose="020B0604020202020204" pitchFamily="34" charset="0"/>
            </a:endParaRPr>
          </a:p>
          <a:p>
            <a:pPr marL="1200150" lvl="2" indent="-285750" algn="just">
              <a:buSzPct val="105000"/>
              <a:buFont typeface="Wingdings" panose="05000000000000000000" pitchFamily="2" charset="2"/>
              <a:buChar char="S"/>
            </a:pPr>
            <a:r>
              <a:rPr lang="en-IN" dirty="0">
                <a:cs typeface="Arial" panose="020B0604020202020204" pitchFamily="34" charset="0"/>
              </a:rPr>
              <a:t>The guard remains closed and locked until the risk of injury from the hazardous machine functions has </a:t>
            </a:r>
            <a:r>
              <a:rPr lang="en-IN" dirty="0" smtClean="0">
                <a:cs typeface="Arial" panose="020B0604020202020204" pitchFamily="34" charset="0"/>
              </a:rPr>
              <a:t>passes.</a:t>
            </a:r>
            <a:endParaRPr lang="en-US" dirty="0">
              <a:cs typeface="Arial" panose="020B0604020202020204" pitchFamily="34" charset="0"/>
            </a:endParaRPr>
          </a:p>
          <a:p>
            <a:pPr marL="1200150" lvl="2" indent="-285750" algn="just">
              <a:buSzPct val="105000"/>
              <a:buFont typeface="Wingdings" panose="05000000000000000000" pitchFamily="2" charset="2"/>
              <a:buChar char="S"/>
            </a:pPr>
            <a:r>
              <a:rPr lang="en-IN" dirty="0">
                <a:cs typeface="Arial" panose="020B0604020202020204" pitchFamily="34" charset="0"/>
              </a:rPr>
              <a:t>When the guard is closed and locked, the </a:t>
            </a:r>
            <a:r>
              <a:rPr lang="en-IN" dirty="0" smtClean="0">
                <a:cs typeface="Arial" panose="020B0604020202020204" pitchFamily="34" charset="0"/>
              </a:rPr>
              <a:t>hazardous </a:t>
            </a:r>
            <a:r>
              <a:rPr lang="en-IN" dirty="0">
                <a:cs typeface="Arial" panose="020B0604020202020204" pitchFamily="34" charset="0"/>
              </a:rPr>
              <a:t>machine function “covered” by </a:t>
            </a:r>
            <a:r>
              <a:rPr lang="en-IN" dirty="0" smtClean="0">
                <a:cs typeface="Arial" panose="020B0604020202020204" pitchFamily="34" charset="0"/>
              </a:rPr>
              <a:t>the </a:t>
            </a:r>
            <a:r>
              <a:rPr lang="en-IN" dirty="0">
                <a:cs typeface="Arial" panose="020B0604020202020204" pitchFamily="34" charset="0"/>
              </a:rPr>
              <a:t>guard can operate, but the closure </a:t>
            </a:r>
            <a:r>
              <a:rPr lang="en-IN" dirty="0" smtClean="0">
                <a:cs typeface="Arial" panose="020B0604020202020204" pitchFamily="34" charset="0"/>
              </a:rPr>
              <a:t>and </a:t>
            </a:r>
            <a:r>
              <a:rPr lang="en-IN" dirty="0">
                <a:cs typeface="Arial" panose="020B0604020202020204" pitchFamily="34" charset="0"/>
              </a:rPr>
              <a:t>locking of the guard do not </a:t>
            </a:r>
            <a:r>
              <a:rPr lang="en-IN" dirty="0" smtClean="0">
                <a:cs typeface="Arial" panose="020B0604020202020204" pitchFamily="34" charset="0"/>
              </a:rPr>
              <a:t>by </a:t>
            </a:r>
            <a:r>
              <a:rPr lang="en-IN" dirty="0">
                <a:cs typeface="Arial" panose="020B0604020202020204" pitchFamily="34" charset="0"/>
              </a:rPr>
              <a:t>themselves initiate their </a:t>
            </a:r>
            <a:r>
              <a:rPr lang="en-IN" dirty="0" smtClean="0">
                <a:cs typeface="Arial" panose="020B0604020202020204" pitchFamily="34" charset="0"/>
              </a:rPr>
              <a:t>operation.</a:t>
            </a:r>
            <a:endParaRPr lang="en-US" dirty="0">
              <a:cs typeface="Arial" panose="020B060402020202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8501" t="18621" r="37464" b="4056"/>
          <a:stretch/>
        </p:blipFill>
        <p:spPr>
          <a:xfrm>
            <a:off x="5853545" y="4419600"/>
            <a:ext cx="3061855" cy="1981200"/>
          </a:xfrm>
          <a:prstGeom prst="rect">
            <a:avLst/>
          </a:prstGeom>
        </p:spPr>
      </p:pic>
    </p:spTree>
    <p:extLst>
      <p:ext uri="{BB962C8B-B14F-4D97-AF65-F5344CB8AC3E}">
        <p14:creationId xmlns:p14="http://schemas.microsoft.com/office/powerpoint/2010/main" val="2282291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smtClean="0">
                <a:cs typeface="Arial" panose="020B0604020202020204" pitchFamily="34" charset="0"/>
              </a:rPr>
              <a:t>TERMS AND DEFINITIONS</a:t>
            </a:r>
            <a:endParaRPr lang="en-US" sz="32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IN" sz="2000" b="1" dirty="0" smtClean="0">
                <a:latin typeface="+mn-lt"/>
              </a:rPr>
              <a:t>  Guard</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b="1" dirty="0" smtClean="0">
                <a:cs typeface="Arial" panose="020B0604020202020204" pitchFamily="34" charset="0"/>
              </a:rPr>
              <a:t>Guard </a:t>
            </a:r>
            <a:r>
              <a:rPr lang="en-IN" b="1" dirty="0">
                <a:cs typeface="Arial" panose="020B0604020202020204" pitchFamily="34" charset="0"/>
              </a:rPr>
              <a:t>closed position</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When performing the function for which it was designed, that is to prevent or reduce access to the danger zone and/or reduce exposure to hazards such as noise, radiation </a:t>
            </a:r>
            <a:r>
              <a:rPr lang="en-IN" dirty="0" smtClean="0">
                <a:cs typeface="Arial" panose="020B0604020202020204" pitchFamily="34" charset="0"/>
              </a:rPr>
              <a:t>etc. a </a:t>
            </a:r>
            <a:r>
              <a:rPr lang="en-IN" dirty="0">
                <a:cs typeface="Arial" panose="020B0604020202020204" pitchFamily="34" charset="0"/>
              </a:rPr>
              <a:t>guard is </a:t>
            </a:r>
            <a:r>
              <a:rPr lang="en-IN" dirty="0" smtClean="0">
                <a:cs typeface="Arial" panose="020B0604020202020204" pitchFamily="34" charset="0"/>
              </a:rPr>
              <a:t>closed</a:t>
            </a:r>
            <a:r>
              <a:rPr lang="en-IN" dirty="0">
                <a:cs typeface="Arial" panose="020B0604020202020204" pitchFamily="34" charset="0"/>
              </a:rPr>
              <a:t>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b="1" dirty="0">
                <a:cs typeface="Arial" panose="020B0604020202020204" pitchFamily="34" charset="0"/>
              </a:rPr>
              <a:t>Guard open</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When it is not in the closed position, a guard is open</a:t>
            </a:r>
            <a:endParaRPr lang="en-US" dirty="0">
              <a:cs typeface="Arial" panose="020B0604020202020204" pitchFamily="34" charset="0"/>
            </a:endParaRPr>
          </a:p>
        </p:txBody>
      </p:sp>
    </p:spTree>
    <p:extLst>
      <p:ext uri="{BB962C8B-B14F-4D97-AF65-F5344CB8AC3E}">
        <p14:creationId xmlns:p14="http://schemas.microsoft.com/office/powerpoint/2010/main" val="544787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smtClean="0">
                <a:cs typeface="Arial" panose="020B0604020202020204" pitchFamily="34" charset="0"/>
              </a:rPr>
              <a:t>TERMS AND DEFINITIONS</a:t>
            </a:r>
            <a:endParaRPr lang="en-US" sz="32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IN" sz="2000" b="1" dirty="0" smtClean="0">
                <a:latin typeface="+mn-lt"/>
              </a:rPr>
              <a:t>  Guard</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b="1" dirty="0"/>
              <a:t>Tool</a:t>
            </a:r>
            <a:endParaRPr lang="en-US" b="1" dirty="0"/>
          </a:p>
          <a:p>
            <a:pPr marL="742950" lvl="1" indent="-285750">
              <a:buSzPct val="105000"/>
              <a:buFont typeface="Wingdings 3" panose="05040102010807070707" pitchFamily="18" charset="2"/>
              <a:buChar char=""/>
            </a:pPr>
            <a:r>
              <a:rPr lang="en-IN" dirty="0"/>
              <a:t>Implement such as a key or wrench designed to operate a fastener. An improvised implement such as a coin or a nail-file cannot be considered as a tool.</a:t>
            </a:r>
            <a:endParaRPr lang="en-US" dirty="0"/>
          </a:p>
          <a:p>
            <a:pPr marL="285750" indent="-285750">
              <a:buSzPct val="105000"/>
              <a:buFont typeface="Wingdings 3" panose="05040102010807070707" pitchFamily="18" charset="2"/>
              <a:buChar char="p"/>
            </a:pPr>
            <a:r>
              <a:rPr lang="en-IN" b="1" dirty="0"/>
              <a:t>Use of a tool</a:t>
            </a:r>
            <a:endParaRPr lang="en-US" b="1" dirty="0"/>
          </a:p>
          <a:p>
            <a:pPr marL="742950" lvl="1" indent="-285750">
              <a:buSzPct val="105000"/>
              <a:buFont typeface="Wingdings 3" panose="05040102010807070707" pitchFamily="18" charset="2"/>
              <a:buChar char=""/>
            </a:pPr>
            <a:r>
              <a:rPr lang="en-IN" dirty="0"/>
              <a:t>Use of a tool by an authorized person under known and predetermined circumstances as part of a safe system of work</a:t>
            </a:r>
            <a:endParaRPr lang="en-US" dirty="0"/>
          </a:p>
        </p:txBody>
      </p:sp>
      <p:pic>
        <p:nvPicPr>
          <p:cNvPr id="8" name="Picture 7"/>
          <p:cNvPicPr>
            <a:picLocks noChangeAspect="1"/>
          </p:cNvPicPr>
          <p:nvPr/>
        </p:nvPicPr>
        <p:blipFill>
          <a:blip r:embed="rId2"/>
          <a:stretch>
            <a:fillRect/>
          </a:stretch>
        </p:blipFill>
        <p:spPr>
          <a:xfrm>
            <a:off x="1219200" y="4473803"/>
            <a:ext cx="3071358" cy="172571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4774179" y="4473804"/>
            <a:ext cx="3352800" cy="1725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0201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smtClean="0">
                <a:cs typeface="Arial" panose="020B0604020202020204" pitchFamily="34" charset="0"/>
              </a:rPr>
              <a:t>TERMS AND DEFINITIONS</a:t>
            </a:r>
            <a:endParaRPr lang="en-US" sz="32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IN" sz="2000" b="1" dirty="0" smtClean="0">
                <a:latin typeface="+mn-lt"/>
              </a:rPr>
              <a:t>  Guard</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buSzPct val="105000"/>
              <a:buFont typeface="Wingdings 3" panose="05040102010807070707" pitchFamily="18" charset="2"/>
              <a:buChar char="p"/>
            </a:pPr>
            <a:r>
              <a:rPr lang="en-IN" b="1" dirty="0">
                <a:cs typeface="Arial" panose="020B0604020202020204" pitchFamily="34" charset="0"/>
              </a:rPr>
              <a:t>Frequency of access</a:t>
            </a:r>
            <a:endParaRPr lang="en-US" dirty="0">
              <a:cs typeface="Arial" panose="020B0604020202020204" pitchFamily="34" charset="0"/>
            </a:endParaRPr>
          </a:p>
          <a:p>
            <a:pPr marL="742950" lvl="1" indent="-285750" algn="just">
              <a:buSzPct val="105000"/>
              <a:buFont typeface="Wingdings 3" panose="05040102010807070707" pitchFamily="18" charset="2"/>
              <a:buChar char=""/>
            </a:pPr>
            <a:r>
              <a:rPr lang="en-IN" dirty="0">
                <a:cs typeface="Arial" panose="020B0604020202020204" pitchFamily="34" charset="0"/>
              </a:rPr>
              <a:t>Number of occasions on which access is required or foreseeable within the guarded area per unit of </a:t>
            </a:r>
            <a:r>
              <a:rPr lang="en-IN" dirty="0" smtClean="0">
                <a:cs typeface="Arial" panose="020B0604020202020204" pitchFamily="34" charset="0"/>
              </a:rPr>
              <a:t>time.</a:t>
            </a:r>
            <a:r>
              <a:rPr lang="en-IN" dirty="0">
                <a:cs typeface="Arial" panose="020B0604020202020204" pitchFamily="34" charset="0"/>
              </a:rPr>
              <a:t> </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b="1" dirty="0">
                <a:cs typeface="Arial" panose="020B0604020202020204" pitchFamily="34" charset="0"/>
              </a:rPr>
              <a:t>Risk assessment</a:t>
            </a:r>
            <a:endParaRPr lang="en-US" dirty="0">
              <a:cs typeface="Arial" panose="020B0604020202020204" pitchFamily="34" charset="0"/>
            </a:endParaRPr>
          </a:p>
          <a:p>
            <a:pPr marL="742950" lvl="1" indent="-285750" algn="just">
              <a:buSzPct val="105000"/>
              <a:buFont typeface="Wingdings 3" panose="05040102010807070707" pitchFamily="18" charset="2"/>
              <a:buChar char=""/>
            </a:pPr>
            <a:r>
              <a:rPr lang="en-IN" dirty="0">
                <a:cs typeface="Arial" panose="020B0604020202020204" pitchFamily="34" charset="0"/>
              </a:rPr>
              <a:t>In order to select and design types of guards appropriate to particular machinery, it is important to assess the risk arising from the various hazards present at that machinery and the foreseeable categories of persons at risk</a:t>
            </a:r>
            <a:endParaRPr lang="en-US" dirty="0">
              <a:cs typeface="Arial" panose="020B0604020202020204" pitchFamily="34" charset="0"/>
            </a:endParaRPr>
          </a:p>
        </p:txBody>
      </p:sp>
    </p:spTree>
    <p:extLst>
      <p:ext uri="{BB962C8B-B14F-4D97-AF65-F5344CB8AC3E}">
        <p14:creationId xmlns:p14="http://schemas.microsoft.com/office/powerpoint/2010/main" val="839870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lvl="0" algn="ctr"/>
            <a:r>
              <a:rPr lang="en-IN" sz="2800" dirty="0" smtClean="0"/>
              <a:t>REQUIREMENTS FOR THE DESIGN &amp; CONSTRUCTION OF GUARD</a:t>
            </a:r>
            <a:endParaRPr lang="en-US" sz="28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General</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342900" indent="-342900" algn="just">
              <a:buSzPct val="105000"/>
              <a:buFont typeface="Wingdings 3" panose="05040102010807070707" pitchFamily="18" charset="2"/>
              <a:buChar char="p"/>
            </a:pPr>
            <a:r>
              <a:rPr lang="en-IN" dirty="0" smtClean="0">
                <a:cs typeface="Arial" panose="020B0604020202020204" pitchFamily="34" charset="0"/>
              </a:rPr>
              <a:t>Proper </a:t>
            </a:r>
            <a:r>
              <a:rPr lang="en-IN" dirty="0">
                <a:cs typeface="Arial" panose="020B0604020202020204" pitchFamily="34" charset="0"/>
              </a:rPr>
              <a:t>consideration of foreseeable aspects of the machine environment and operation throughout the foreseeable life of the machine is necessary in the design and application of guards. Inadequate consideration of these aspects can lead to unsafe or inoperable machinery. This in turn can lead persons to defeat the guards provided, thus exposing them to greater risk</a:t>
            </a:r>
            <a:r>
              <a:rPr lang="en-IN" dirty="0" smtClean="0">
                <a:cs typeface="Arial" panose="020B0604020202020204" pitchFamily="34" charset="0"/>
              </a:rPr>
              <a:t>.</a:t>
            </a:r>
            <a:endParaRPr lang="en-US" dirty="0">
              <a:cs typeface="Arial" panose="020B0604020202020204" pitchFamily="34" charset="0"/>
            </a:endParaRPr>
          </a:p>
        </p:txBody>
      </p:sp>
    </p:spTree>
    <p:extLst>
      <p:ext uri="{BB962C8B-B14F-4D97-AF65-F5344CB8AC3E}">
        <p14:creationId xmlns:p14="http://schemas.microsoft.com/office/powerpoint/2010/main" val="52949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lvl="0" algn="ctr"/>
            <a:r>
              <a:rPr lang="en-IN" sz="2800" dirty="0" smtClean="0"/>
              <a:t>REQUIREMENTS FOR THE DESIGN &amp; CONSTRUCTION OF GUARD</a:t>
            </a:r>
            <a:endParaRPr lang="en-US" sz="28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IN" sz="2000" b="1" dirty="0" smtClean="0">
                <a:latin typeface="+mn-lt"/>
              </a:rPr>
              <a:t>  Access </a:t>
            </a:r>
            <a:r>
              <a:rPr lang="en-IN" sz="2000" b="1" dirty="0">
                <a:latin typeface="+mn-lt"/>
              </a:rPr>
              <a:t>to danger zones</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buSzPct val="105000"/>
              <a:buFont typeface="Wingdings 3" panose="05040102010807070707" pitchFamily="18" charset="2"/>
              <a:buChar char="p"/>
            </a:pPr>
            <a:r>
              <a:rPr lang="en-IN" dirty="0" smtClean="0">
                <a:cs typeface="Arial" panose="020B0604020202020204" pitchFamily="34" charset="0"/>
              </a:rPr>
              <a:t>To </a:t>
            </a:r>
            <a:r>
              <a:rPr lang="en-IN" dirty="0">
                <a:cs typeface="Arial" panose="020B0604020202020204" pitchFamily="34" charset="0"/>
              </a:rPr>
              <a:t>minimize access to danger zones where practicable, guards and machinery shall be so designed as to enable routine adjustments, lubrication and maintenance to be carried out without opening or removing the guards.</a:t>
            </a:r>
            <a:endParaRPr lang="en-US" dirty="0">
              <a:cs typeface="Arial" panose="020B0604020202020204" pitchFamily="34" charset="0"/>
            </a:endParaRPr>
          </a:p>
        </p:txBody>
      </p:sp>
      <p:pic>
        <p:nvPicPr>
          <p:cNvPr id="8" name="Picture 7"/>
          <p:cNvPicPr>
            <a:picLocks noChangeAspect="1"/>
          </p:cNvPicPr>
          <p:nvPr/>
        </p:nvPicPr>
        <p:blipFill rotWithShape="1">
          <a:blip r:embed="rId2"/>
          <a:srcRect l="4062" t="5340" r="7413" b="11020"/>
          <a:stretch/>
        </p:blipFill>
        <p:spPr>
          <a:xfrm>
            <a:off x="4724400" y="3048000"/>
            <a:ext cx="4114800"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1247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a:t>
            </a:r>
            <a:r>
              <a:rPr lang="en-US" sz="1600" dirty="0" smtClean="0">
                <a:ea typeface="Calibri" panose="020F0502020204030204" pitchFamily="34" charset="0"/>
                <a:cs typeface="Times New Roman" panose="02020603050405020304" pitchFamily="18" charset="0"/>
              </a:rPr>
              <a:t>we </a:t>
            </a:r>
            <a:r>
              <a:rPr lang="en-US" sz="1600" dirty="0">
                <a:ea typeface="Calibri" panose="020F0502020204030204" pitchFamily="34" charset="0"/>
                <a:cs typeface="Times New Roman" panose="02020603050405020304" pitchFamily="18" charset="0"/>
              </a:rPr>
              <a:t>deliver Engineering Design and Project Management </a:t>
            </a:r>
            <a:r>
              <a:rPr lang="en-US" sz="1600" dirty="0" smtClean="0">
                <a:ea typeface="Calibri" panose="020F0502020204030204" pitchFamily="34" charset="0"/>
                <a:cs typeface="Times New Roman" panose="02020603050405020304" pitchFamily="18" charset="0"/>
              </a:rPr>
              <a:t>scopes in </a:t>
            </a:r>
            <a:r>
              <a:rPr lang="en-US" sz="1600" dirty="0">
                <a:ea typeface="Calibri" panose="020F0502020204030204" pitchFamily="34" charset="0"/>
                <a:cs typeface="Times New Roman" panose="02020603050405020304" pitchFamily="18" charset="0"/>
              </a:rPr>
              <a:t>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r>
              <a:rPr lang="en-US" sz="1600" dirty="0" smtClean="0">
                <a:ea typeface="Calibri" panose="020F0502020204030204" pitchFamily="34" charset="0"/>
                <a:cs typeface="Times New Roman" panose="02020603050405020304" pitchFamily="18" charset="0"/>
              </a:rPr>
              <a:t>.</a:t>
            </a:r>
          </a:p>
          <a:p>
            <a:pPr lvl="0" fontAlgn="base">
              <a:spcBef>
                <a:spcPct val="0"/>
              </a:spcBef>
              <a:spcAft>
                <a:spcPct val="0"/>
              </a:spcAft>
            </a:pPr>
            <a:endParaRPr lang="en-US" sz="1600" dirty="0"/>
          </a:p>
          <a:p>
            <a:pPr lvl="0" fontAlgn="base">
              <a:spcBef>
                <a:spcPct val="0"/>
              </a:spcBef>
              <a:spcAft>
                <a:spcPct val="0"/>
              </a:spcAft>
            </a:pPr>
            <a:r>
              <a:rPr lang="en-US" b="1" dirty="0" smtClean="0">
                <a:solidFill>
                  <a:srgbClr val="00B050"/>
                </a:solidFill>
                <a:ea typeface="Calibri" panose="020F0502020204030204" pitchFamily="34" charset="0"/>
                <a:cs typeface="Times New Roman" panose="02020603050405020304" pitchFamily="18" charset="0"/>
              </a:rPr>
              <a:t>PMG Knowledge Repository: </a:t>
            </a:r>
            <a:r>
              <a:rPr lang="en-US" b="1" dirty="0" smtClean="0">
                <a:ea typeface="Calibri" panose="020F0502020204030204" pitchFamily="34" charset="0"/>
                <a:cs typeface="Times New Roman" panose="02020603050405020304" pitchFamily="18" charset="0"/>
              </a:rPr>
              <a:t>Targeted</a:t>
            </a:r>
            <a:r>
              <a:rPr lang="en-US" b="1" dirty="0">
                <a:ea typeface="Calibri" panose="020F0502020204030204" pitchFamily="34" charset="0"/>
                <a:cs typeface="Times New Roman" panose="02020603050405020304" pitchFamily="18" charset="0"/>
              </a:rPr>
              <a:t> Knowledge Sharing &amp; Skill Development</a:t>
            </a:r>
            <a:endParaRPr lang="en-US" dirty="0"/>
          </a:p>
          <a:p>
            <a:pPr lvl="0" fontAlgn="base">
              <a:spcBef>
                <a:spcPct val="0"/>
              </a:spcBef>
              <a:spcAft>
                <a:spcPct val="0"/>
              </a:spcAft>
            </a:pPr>
            <a:r>
              <a:rPr lang="en-US" sz="1600" dirty="0" smtClean="0">
                <a:ea typeface="Calibri" panose="020F0502020204030204" pitchFamily="34" charset="0"/>
                <a:cs typeface="Times New Roman" panose="02020603050405020304" pitchFamily="18" charset="0"/>
              </a:rPr>
              <a:t>Precise </a:t>
            </a:r>
            <a:r>
              <a:rPr lang="en-US" sz="1600" dirty="0">
                <a:ea typeface="Calibri" panose="020F0502020204030204" pitchFamily="34" charset="0"/>
                <a:cs typeface="Times New Roman" panose="02020603050405020304" pitchFamily="18" charset="0"/>
              </a:rPr>
              <a:t>and focused training modules for the exhaustive set of people working in manufacturing </a:t>
            </a:r>
            <a:r>
              <a:rPr lang="en-US" sz="1600" dirty="0" smtClean="0">
                <a:ea typeface="Calibri" panose="020F0502020204030204" pitchFamily="34" charset="0"/>
                <a:cs typeface="Times New Roman" panose="02020603050405020304" pitchFamily="18" charset="0"/>
              </a:rPr>
              <a:t>industry, instilling </a:t>
            </a:r>
            <a:r>
              <a:rPr lang="en-US" sz="1600" dirty="0">
                <a:ea typeface="Calibri" panose="020F0502020204030204" pitchFamily="34" charset="0"/>
                <a:cs typeface="Times New Roman" panose="02020603050405020304" pitchFamily="18" charset="0"/>
              </a:rPr>
              <a:t>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a:t>
            </a:r>
            <a:r>
              <a:rPr lang="en-IN" sz="1600" b="1" dirty="0" smtClean="0">
                <a:solidFill>
                  <a:srgbClr val="00B050"/>
                </a:solidFill>
                <a:ea typeface="Calibri" panose="020F0502020204030204" pitchFamily="34" charset="0"/>
                <a:cs typeface="Times New Roman" panose="02020603050405020304" pitchFamily="18" charset="0"/>
              </a:rPr>
              <a:t>MONDELEZ,ABBOTT</a:t>
            </a:r>
            <a:r>
              <a:rPr lang="en-IN" sz="1600" b="1" dirty="0">
                <a:solidFill>
                  <a:srgbClr val="00B050"/>
                </a:solidFill>
                <a:ea typeface="Calibri" panose="020F0502020204030204" pitchFamily="34" charset="0"/>
                <a:cs typeface="Times New Roman" panose="02020603050405020304" pitchFamily="18" charset="0"/>
              </a:rPr>
              <a:t>, </a:t>
            </a:r>
            <a:r>
              <a:rPr lang="en-IN" sz="1600" b="1" dirty="0" smtClean="0">
                <a:solidFill>
                  <a:srgbClr val="00B050"/>
                </a:solidFill>
                <a:ea typeface="Calibri" panose="020F0502020204030204" pitchFamily="34" charset="0"/>
                <a:cs typeface="Times New Roman" panose="02020603050405020304" pitchFamily="18" charset="0"/>
              </a:rPr>
              <a:t>   DANONE </a:t>
            </a:r>
            <a:r>
              <a:rPr lang="en-IN" sz="1600" b="1" dirty="0">
                <a:solidFill>
                  <a:srgbClr val="00B050"/>
                </a:solidFill>
                <a:ea typeface="Calibri" panose="020F0502020204030204" pitchFamily="34" charset="0"/>
                <a:cs typeface="Times New Roman" panose="02020603050405020304" pitchFamily="18" charset="0"/>
              </a:rPr>
              <a:t>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Clear </a:t>
            </a:r>
            <a:r>
              <a:rPr lang="en-US" sz="1400" dirty="0">
                <a:solidFill>
                  <a:srgbClr val="00B050"/>
                </a:solidFill>
              </a:rPr>
              <a:t>L</a:t>
            </a:r>
            <a:r>
              <a:rPr lang="en-US" sz="1400" dirty="0" smtClean="0">
                <a:solidFill>
                  <a:srgbClr val="00B050"/>
                </a:solidFill>
              </a:rPr>
              <a:t>earning Objectives</a:t>
            </a:r>
          </a:p>
          <a:p>
            <a:pPr>
              <a:buClr>
                <a:srgbClr val="00B050"/>
              </a:buClr>
            </a:pPr>
            <a:r>
              <a:rPr lang="en-US" sz="1400" dirty="0" smtClean="0"/>
              <a:t>Focused approach to skill development and     knowledge sharing</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Progressive Evaluation</a:t>
            </a:r>
          </a:p>
          <a:p>
            <a:pPr>
              <a:buClr>
                <a:srgbClr val="00B050"/>
              </a:buClr>
            </a:pPr>
            <a:r>
              <a:rPr lang="en-US" sz="1400" dirty="0" smtClean="0"/>
              <a:t>Gauging improvement on every step and keeping audience connected.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After-training follow-ups</a:t>
            </a:r>
          </a:p>
          <a:p>
            <a:pPr>
              <a:buClr>
                <a:srgbClr val="00B050"/>
              </a:buClr>
            </a:pPr>
            <a:r>
              <a:rPr lang="en-US" sz="1400" dirty="0" smtClean="0"/>
              <a:t>We systematically track differential progress of recipients after the training.</a:t>
            </a:r>
            <a:endParaRPr lang="en-US" sz="1400" dirty="0"/>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Audience Specific Approach</a:t>
            </a:r>
          </a:p>
          <a:p>
            <a:pPr>
              <a:buClr>
                <a:srgbClr val="00B050"/>
              </a:buClr>
            </a:pPr>
            <a:r>
              <a:rPr lang="en-US" sz="1400" dirty="0" smtClean="0"/>
              <a:t>Programs are fine-tuned to the ability and interests of the recipients.</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Multiple Awe-moments</a:t>
            </a:r>
          </a:p>
          <a:p>
            <a:pPr>
              <a:buClr>
                <a:srgbClr val="00B050"/>
              </a:buClr>
            </a:pPr>
            <a:r>
              <a:rPr lang="en-US" sz="1400" dirty="0" smtClean="0"/>
              <a:t>Awe-moments are refreshing and increase receptivity many-fold.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Seasoned Trainers</a:t>
            </a:r>
          </a:p>
          <a:p>
            <a:pPr>
              <a:buClr>
                <a:srgbClr val="00B050"/>
              </a:buClr>
            </a:pPr>
            <a:r>
              <a:rPr lang="en-US" sz="1400" dirty="0" smtClean="0"/>
              <a:t>PMG trainers are subject matter experts with substantial work experience.</a:t>
            </a:r>
            <a:endParaRPr lang="en-US" sz="1400" dirty="0"/>
          </a:p>
        </p:txBody>
      </p:sp>
    </p:spTree>
    <p:extLst>
      <p:ext uri="{BB962C8B-B14F-4D97-AF65-F5344CB8AC3E}">
        <p14:creationId xmlns:p14="http://schemas.microsoft.com/office/powerpoint/2010/main" val="401261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lvl="0" algn="ctr"/>
            <a:r>
              <a:rPr lang="en-IN" sz="2800" dirty="0" smtClean="0"/>
              <a:t>REQUIREMENTS FOR THE DESIGN &amp; CONSTRUCTION OF GUARD</a:t>
            </a:r>
            <a:endParaRPr lang="en-US" sz="28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IN" sz="2000" b="1" dirty="0" smtClean="0">
                <a:latin typeface="+mn-lt"/>
              </a:rPr>
              <a:t>  Access </a:t>
            </a:r>
            <a:r>
              <a:rPr lang="en-IN" sz="2000" b="1" dirty="0">
                <a:latin typeface="+mn-lt"/>
              </a:rPr>
              <a:t>to danger zones</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cs typeface="Arial" panose="020B0604020202020204" pitchFamily="34" charset="0"/>
              </a:rPr>
              <a:t>Where </a:t>
            </a:r>
            <a:r>
              <a:rPr lang="en-IN" dirty="0">
                <a:cs typeface="Arial" panose="020B0604020202020204" pitchFamily="34" charset="0"/>
              </a:rPr>
              <a:t>access is required within the guarded area, this shall be as free and unobstructed as practicable. </a:t>
            </a:r>
            <a:endParaRPr lang="en-IN" dirty="0" smtClean="0">
              <a:cs typeface="Arial" panose="020B0604020202020204" pitchFamily="34" charset="0"/>
            </a:endParaRPr>
          </a:p>
          <a:p>
            <a:pPr marL="285750" indent="-285750">
              <a:buSzPct val="105000"/>
              <a:buFont typeface="Wingdings 3" panose="05040102010807070707" pitchFamily="18" charset="2"/>
              <a:buChar char="p"/>
            </a:pPr>
            <a:r>
              <a:rPr lang="en-IN" dirty="0" smtClean="0">
                <a:cs typeface="Arial" panose="020B0604020202020204" pitchFamily="34" charset="0"/>
              </a:rPr>
              <a:t>The </a:t>
            </a:r>
            <a:r>
              <a:rPr lang="en-IN" dirty="0">
                <a:cs typeface="Arial" panose="020B0604020202020204" pitchFamily="34" charset="0"/>
              </a:rPr>
              <a:t>following are examples of reasons for access:</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Loading and </a:t>
            </a:r>
            <a:r>
              <a:rPr lang="en-IN" dirty="0" smtClean="0">
                <a:cs typeface="Arial" panose="020B0604020202020204" pitchFamily="34" charset="0"/>
              </a:rPr>
              <a:t>unloading</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tool changing and </a:t>
            </a:r>
            <a:r>
              <a:rPr lang="en-IN" dirty="0" smtClean="0">
                <a:cs typeface="Arial" panose="020B0604020202020204" pitchFamily="34" charset="0"/>
              </a:rPr>
              <a:t>setting</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measurement, gauging and </a:t>
            </a:r>
            <a:r>
              <a:rPr lang="en-IN" dirty="0" smtClean="0">
                <a:cs typeface="Arial" panose="020B0604020202020204" pitchFamily="34" charset="0"/>
              </a:rPr>
              <a:t>sampling</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process </a:t>
            </a:r>
            <a:r>
              <a:rPr lang="en-IN" dirty="0" smtClean="0">
                <a:cs typeface="Arial" panose="020B0604020202020204" pitchFamily="34" charset="0"/>
              </a:rPr>
              <a:t>observation</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maintenance and </a:t>
            </a:r>
            <a:r>
              <a:rPr lang="en-IN" dirty="0" smtClean="0">
                <a:cs typeface="Arial" panose="020B0604020202020204" pitchFamily="34" charset="0"/>
              </a:rPr>
              <a:t>repair</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 </a:t>
            </a:r>
            <a:r>
              <a:rPr lang="en-IN" dirty="0" smtClean="0">
                <a:cs typeface="Arial" panose="020B0604020202020204" pitchFamily="34" charset="0"/>
              </a:rPr>
              <a:t>lubrication</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removal of waste material (for example scrap, swarf, spillage</a:t>
            </a:r>
            <a:r>
              <a:rPr lang="en-IN" dirty="0" smtClean="0">
                <a:cs typeface="Arial" panose="020B0604020202020204" pitchFamily="34" charset="0"/>
              </a:rPr>
              <a:t>)</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obstruction </a:t>
            </a:r>
            <a:r>
              <a:rPr lang="en-IN" dirty="0" smtClean="0">
                <a:cs typeface="Arial" panose="020B0604020202020204" pitchFamily="34" charset="0"/>
              </a:rPr>
              <a:t>removal</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Cleaning and </a:t>
            </a:r>
            <a:r>
              <a:rPr lang="en-IN" dirty="0" smtClean="0">
                <a:cs typeface="Arial" panose="020B0604020202020204" pitchFamily="34" charset="0"/>
              </a:rPr>
              <a:t>hygiene</a:t>
            </a:r>
            <a:endParaRPr lang="en-US" dirty="0">
              <a:cs typeface="Arial" panose="020B0604020202020204" pitchFamily="34" charset="0"/>
            </a:endParaRPr>
          </a:p>
        </p:txBody>
      </p:sp>
    </p:spTree>
    <p:extLst>
      <p:ext uri="{BB962C8B-B14F-4D97-AF65-F5344CB8AC3E}">
        <p14:creationId xmlns:p14="http://schemas.microsoft.com/office/powerpoint/2010/main" val="2564266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lvl="0" algn="ctr"/>
            <a:r>
              <a:rPr lang="en-IN" sz="2800" dirty="0" smtClean="0"/>
              <a:t>REQUIREMENTS FOR THE DESIGN &amp; CONSTRUCTION OF GUARD</a:t>
            </a:r>
            <a:endParaRPr lang="en-US" sz="28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IN" sz="2000" b="1" dirty="0" smtClean="0">
                <a:latin typeface="+mn-lt"/>
              </a:rPr>
              <a:t>  Containment </a:t>
            </a:r>
            <a:r>
              <a:rPr lang="en-IN" sz="2000" b="1" dirty="0">
                <a:latin typeface="+mn-lt"/>
              </a:rPr>
              <a:t>of ejected parts</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buSzPct val="105000"/>
              <a:buFont typeface="Wingdings 3" panose="05040102010807070707" pitchFamily="18" charset="2"/>
              <a:buChar char="p"/>
            </a:pPr>
            <a:r>
              <a:rPr lang="en-IN" dirty="0" smtClean="0">
                <a:cs typeface="Arial" panose="020B0604020202020204" pitchFamily="34" charset="0"/>
              </a:rPr>
              <a:t>Where </a:t>
            </a:r>
            <a:r>
              <a:rPr lang="en-IN" dirty="0">
                <a:cs typeface="Arial" panose="020B0604020202020204" pitchFamily="34" charset="0"/>
              </a:rPr>
              <a:t>there is a foreseeable risk of ejection of parts (for example broken tooling, work piece) from the machine, the guard shall, as far as practicable, be designed and constructed from appropriate materials selected to contain such ejections</a:t>
            </a:r>
            <a:endParaRPr lang="en-US" sz="1600" dirty="0">
              <a:cs typeface="Arial" panose="020B0604020202020204" pitchFamily="34" charset="0"/>
            </a:endParaRPr>
          </a:p>
        </p:txBody>
      </p:sp>
      <p:pic>
        <p:nvPicPr>
          <p:cNvPr id="409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9333"/>
          <a:stretch/>
        </p:blipFill>
        <p:spPr bwMode="auto">
          <a:xfrm>
            <a:off x="4876800" y="3657600"/>
            <a:ext cx="403411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884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lvl="0" algn="ctr"/>
            <a:r>
              <a:rPr lang="en-IN" sz="2800" dirty="0" smtClean="0"/>
              <a:t>REQUIREMENTS FOR THE DESIGN &amp; CONSTRUCTION OF GUARD</a:t>
            </a:r>
            <a:endParaRPr lang="en-US" sz="28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Containment </a:t>
            </a:r>
            <a:r>
              <a:rPr lang="en-IN" sz="2000" b="1" dirty="0">
                <a:latin typeface="+mn-lt"/>
              </a:rPr>
              <a:t>of hazardous substances</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buSzPct val="105000"/>
              <a:buFont typeface="Wingdings 3" panose="05040102010807070707" pitchFamily="18" charset="2"/>
              <a:buChar char="p"/>
            </a:pPr>
            <a:r>
              <a:rPr lang="en-IN" dirty="0" smtClean="0">
                <a:cs typeface="Arial" panose="020B0604020202020204" pitchFamily="34" charset="0"/>
              </a:rPr>
              <a:t>Where </a:t>
            </a:r>
            <a:r>
              <a:rPr lang="en-IN" dirty="0">
                <a:cs typeface="Arial" panose="020B0604020202020204" pitchFamily="34" charset="0"/>
              </a:rPr>
              <a:t>there is a foreseeable risk of emission from the machine of hazardous substances (for example coolant, vapours, gases, sward, sparks, hot or molten material, dust</a:t>
            </a:r>
            <a:r>
              <a:rPr lang="en-IN" dirty="0" smtClean="0">
                <a:cs typeface="Arial" panose="020B0604020202020204" pitchFamily="34" charset="0"/>
              </a:rPr>
              <a:t>) </a:t>
            </a:r>
            <a:r>
              <a:rPr lang="en-IN" dirty="0">
                <a:cs typeface="Arial" panose="020B0604020202020204" pitchFamily="34" charset="0"/>
              </a:rPr>
              <a:t>the guard shall be designed to contain these substances as far as practicable and suitable extraction equipment can be </a:t>
            </a:r>
            <a:r>
              <a:rPr lang="en-IN" dirty="0" smtClean="0">
                <a:cs typeface="Arial" panose="020B0604020202020204" pitchFamily="34" charset="0"/>
              </a:rPr>
              <a:t>needed.</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dirty="0">
                <a:cs typeface="Arial" panose="020B0604020202020204" pitchFamily="34" charset="0"/>
              </a:rPr>
              <a:t>If a guard forms part of an extraction system, this function shall be considered in the design, selection of materials, construction and positioning of the guard.</a:t>
            </a:r>
            <a:endParaRPr lang="en-US" dirty="0">
              <a:cs typeface="Arial" panose="020B0604020202020204" pitchFamily="34" charset="0"/>
            </a:endParaRP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165600"/>
            <a:ext cx="33528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778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lvl="0" algn="ctr"/>
            <a:r>
              <a:rPr lang="en-IN" sz="2800" dirty="0" smtClean="0"/>
              <a:t>REQUIREMENTS FOR THE DESIGN &amp; CONSTRUCTION OF GUARD</a:t>
            </a:r>
            <a:endParaRPr lang="en-US" sz="28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Noise</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buSzPct val="105000"/>
              <a:buFont typeface="Wingdings 3" panose="05040102010807070707" pitchFamily="18" charset="2"/>
              <a:buChar char="p"/>
            </a:pPr>
            <a:r>
              <a:rPr lang="en-IN" dirty="0" smtClean="0">
                <a:cs typeface="Arial" panose="020B0604020202020204" pitchFamily="34" charset="0"/>
              </a:rPr>
              <a:t>Where </a:t>
            </a:r>
            <a:r>
              <a:rPr lang="en-IN" dirty="0">
                <a:cs typeface="Arial" panose="020B0604020202020204" pitchFamily="34" charset="0"/>
              </a:rPr>
              <a:t>a requirement has been established to reduce machine noise, guards shall be designed and constructed to give the required noise reduction whilst providing protection against the other hazards present at the machine. Guards acting as acoustic enclosures shall have adequately sealed joints to reduce the emission of noise.</a:t>
            </a:r>
            <a:endParaRPr lang="en-US" dirty="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5238205" y="3772989"/>
            <a:ext cx="3733800" cy="2667000"/>
          </a:xfrm>
          <a:prstGeom prst="rect">
            <a:avLst/>
          </a:prstGeom>
        </p:spPr>
      </p:pic>
    </p:spTree>
    <p:extLst>
      <p:ext uri="{BB962C8B-B14F-4D97-AF65-F5344CB8AC3E}">
        <p14:creationId xmlns:p14="http://schemas.microsoft.com/office/powerpoint/2010/main" val="3664212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lvl="0" algn="ctr"/>
            <a:r>
              <a:rPr lang="en-IN" sz="2800" dirty="0" smtClean="0"/>
              <a:t>REQUIREMENTS FOR THE DESIGN &amp; CONSTRUCTION OF GUARD</a:t>
            </a:r>
            <a:endParaRPr lang="en-US" sz="28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IN" sz="2000" b="1" dirty="0" smtClean="0">
                <a:latin typeface="+mn-lt"/>
              </a:rPr>
              <a:t>  Radiation</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buSzPct val="105000"/>
              <a:buFont typeface="Wingdings 3" panose="05040102010807070707" pitchFamily="18" charset="2"/>
              <a:buChar char="p"/>
            </a:pPr>
            <a:r>
              <a:rPr lang="en-IN" dirty="0" smtClean="0">
                <a:cs typeface="Arial" panose="020B0604020202020204" pitchFamily="34" charset="0"/>
              </a:rPr>
              <a:t>Where </a:t>
            </a:r>
            <a:r>
              <a:rPr lang="en-IN" dirty="0">
                <a:cs typeface="Arial" panose="020B0604020202020204" pitchFamily="34" charset="0"/>
              </a:rPr>
              <a:t>there is a foreseeable risk of exposure to hazardous radiation, guards shall be designed and appropriate materials selected to protect persons from the hazard. Examples include the use of darkened glazing to prevent weld flash or the elimination of openings in a guard around a laser</a:t>
            </a:r>
            <a:r>
              <a:rPr lang="en-IN" dirty="0" smtClean="0">
                <a:cs typeface="Arial" panose="020B0604020202020204" pitchFamily="34" charset="0"/>
              </a:rPr>
              <a:t>.</a:t>
            </a:r>
            <a:r>
              <a:rPr lang="en-IN" dirty="0">
                <a:cs typeface="Arial" panose="020B0604020202020204" pitchFamily="34" charset="0"/>
              </a:rPr>
              <a:t> </a:t>
            </a:r>
            <a:endParaRPr lang="en-US" dirty="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4434254" y="4191000"/>
            <a:ext cx="4403969"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502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lvl="0" algn="ctr"/>
            <a:r>
              <a:rPr lang="en-IN" sz="2800" dirty="0" smtClean="0"/>
              <a:t>REQUIREMENTS FOR THE DESIGN &amp; CONSTRUCTION OF GUARD</a:t>
            </a:r>
            <a:endParaRPr lang="en-US" sz="28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Explosion</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buSzPct val="105000"/>
              <a:buFont typeface="Wingdings 3" panose="05040102010807070707" pitchFamily="18" charset="2"/>
              <a:buChar char="p"/>
            </a:pPr>
            <a:r>
              <a:rPr lang="en-IN" dirty="0" smtClean="0">
                <a:cs typeface="Arial" panose="020B0604020202020204" pitchFamily="34" charset="0"/>
              </a:rPr>
              <a:t>Where </a:t>
            </a:r>
            <a:r>
              <a:rPr lang="en-IN" dirty="0">
                <a:cs typeface="Arial" panose="020B0604020202020204" pitchFamily="34" charset="0"/>
              </a:rPr>
              <a:t>there is foreseeable risk of explosion, guards shall be designed to contain or dissipate the released energy in a safe manner and direction (for example by use of “explosion relief” panels)</a:t>
            </a:r>
            <a:endParaRPr lang="en-US" dirty="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4038600" y="3886200"/>
            <a:ext cx="4724400" cy="2438400"/>
          </a:xfrm>
          <a:prstGeom prst="rect">
            <a:avLst/>
          </a:prstGeom>
          <a:ln>
            <a:noFill/>
          </a:ln>
          <a:effectLst>
            <a:softEdge rad="112500"/>
          </a:effectLst>
        </p:spPr>
      </p:pic>
    </p:spTree>
    <p:extLst>
      <p:ext uri="{BB962C8B-B14F-4D97-AF65-F5344CB8AC3E}">
        <p14:creationId xmlns:p14="http://schemas.microsoft.com/office/powerpoint/2010/main" val="3808646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t> </a:t>
            </a:r>
            <a:r>
              <a:rPr lang="en-IN" sz="3200" dirty="0" smtClean="0">
                <a:cs typeface="Arial" panose="020B0604020202020204" pitchFamily="34" charset="0"/>
              </a:rPr>
              <a:t>HUMAN ASPECTS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SzPct val="105000"/>
            </a:pPr>
            <a:r>
              <a:rPr lang="en-IN" sz="2000" b="1" dirty="0" smtClean="0">
                <a:latin typeface="+mn-lt"/>
              </a:rPr>
              <a:t>  General</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lvl="0" indent="-285750">
              <a:buSzPct val="105000"/>
              <a:buFont typeface="Wingdings 3" panose="05040102010807070707" pitchFamily="18" charset="2"/>
              <a:buChar char="p"/>
            </a:pPr>
            <a:r>
              <a:rPr lang="en-IN" dirty="0"/>
              <a:t>Reasonably foreseeable aspects of human interaction with machinery (for example when loading, maintaining or lubricating) shall be given proper consideration in the design and construction of guards</a:t>
            </a:r>
            <a:r>
              <a:rPr lang="en-IN" dirty="0" smtClean="0"/>
              <a:t>.</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SzPct val="105000"/>
            </a:pPr>
            <a:r>
              <a:rPr lang="en-IN" sz="2000" b="1" dirty="0" smtClean="0">
                <a:latin typeface="+mn-lt"/>
              </a:rPr>
              <a:t>  Safety </a:t>
            </a:r>
            <a:r>
              <a:rPr lang="en-IN" sz="2000" b="1" dirty="0">
                <a:latin typeface="+mn-lt"/>
              </a:rPr>
              <a:t>distances</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lvl="0" indent="-285750">
              <a:buSzPct val="105000"/>
              <a:buFont typeface="Wingdings 3" panose="05040102010807070707" pitchFamily="18" charset="2"/>
              <a:buChar char="p"/>
            </a:pPr>
            <a:r>
              <a:rPr lang="en-IN" dirty="0"/>
              <a:t>Reasonably Guards intended for preventing access to danger zones shall be designed, constructed and positioned to prevent parts of the body from reaching danger </a:t>
            </a:r>
            <a:r>
              <a:rPr lang="en-IN" dirty="0" smtClean="0"/>
              <a:t>zones</a:t>
            </a:r>
            <a:endParaRPr lang="en-US" dirty="0"/>
          </a:p>
        </p:txBody>
      </p:sp>
      <p:pic>
        <p:nvPicPr>
          <p:cNvPr id="12" name="Picture 11"/>
          <p:cNvPicPr>
            <a:picLocks noChangeAspect="1"/>
          </p:cNvPicPr>
          <p:nvPr/>
        </p:nvPicPr>
        <p:blipFill rotWithShape="1">
          <a:blip r:embed="rId2"/>
          <a:srcRect l="7463" t="3359" r="9110" b="9888"/>
          <a:stretch/>
        </p:blipFill>
        <p:spPr>
          <a:xfrm>
            <a:off x="5562600" y="4343400"/>
            <a:ext cx="2552701" cy="1975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5529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t> </a:t>
            </a:r>
            <a:r>
              <a:rPr lang="en-IN" sz="3200" dirty="0" smtClean="0">
                <a:cs typeface="Arial" panose="020B0604020202020204" pitchFamily="34" charset="0"/>
              </a:rPr>
              <a:t>HUMAN ASPECTS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Viewing</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cs typeface="Arial" panose="020B0604020202020204" pitchFamily="34" charset="0"/>
              </a:rPr>
              <a:t>To </a:t>
            </a:r>
            <a:r>
              <a:rPr lang="en-IN" dirty="0">
                <a:cs typeface="Arial" panose="020B0604020202020204" pitchFamily="34" charset="0"/>
              </a:rPr>
              <a:t>minimize the need to remove them, guards shall be designed and constructed to offer adequate viewing of the process.</a:t>
            </a:r>
            <a:endParaRPr lang="en-US" dirty="0">
              <a:cs typeface="Arial" panose="020B0604020202020204" pitchFamily="34" charset="0"/>
            </a:endParaRPr>
          </a:p>
          <a:p>
            <a:pPr>
              <a:buSzPct val="105000"/>
            </a:pPr>
            <a:endParaRPr lang="en-US" dirty="0">
              <a:cs typeface="Arial" panose="020B0604020202020204" pitchFamily="34" charset="0"/>
            </a:endParaRPr>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Ergonomic </a:t>
            </a:r>
            <a:r>
              <a:rPr lang="en-IN" sz="2000" b="1" dirty="0">
                <a:latin typeface="+mn-lt"/>
              </a:rPr>
              <a:t>aspects</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a:cs typeface="Arial" panose="020B0604020202020204" pitchFamily="34" charset="0"/>
              </a:rPr>
              <a:t>Guards shall be designed and constructed taking into account ergonomic principles</a:t>
            </a:r>
            <a:endParaRPr lang="en-US" dirty="0">
              <a:cs typeface="Arial" panose="020B0604020202020204" pitchFamily="34" charset="0"/>
            </a:endParaRPr>
          </a:p>
        </p:txBody>
      </p:sp>
    </p:spTree>
    <p:extLst>
      <p:ext uri="{BB962C8B-B14F-4D97-AF65-F5344CB8AC3E}">
        <p14:creationId xmlns:p14="http://schemas.microsoft.com/office/powerpoint/2010/main" val="2616674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t> </a:t>
            </a:r>
            <a:r>
              <a:rPr lang="en-IN" sz="3200" dirty="0" smtClean="0">
                <a:cs typeface="Arial" panose="020B0604020202020204" pitchFamily="34" charset="0"/>
              </a:rPr>
              <a:t>HUMAN ASPECTS</a:t>
            </a:r>
            <a:endParaRPr lang="en-US" sz="3200" dirty="0"/>
          </a:p>
        </p:txBody>
      </p:sp>
      <p:sp>
        <p:nvSpPr>
          <p:cNvPr id="7" name="Rectangle 76"/>
          <p:cNvSpPr>
            <a:spLocks noChangeArrowheads="1"/>
          </p:cNvSpPr>
          <p:nvPr/>
        </p:nvSpPr>
        <p:spPr bwMode="gray">
          <a:xfrm>
            <a:off x="152401" y="1405474"/>
            <a:ext cx="8839198"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Size </a:t>
            </a:r>
            <a:r>
              <a:rPr lang="en-IN" sz="2000" b="1" dirty="0">
                <a:latin typeface="+mn-lt"/>
              </a:rPr>
              <a:t>and weight</a:t>
            </a:r>
            <a:endParaRPr lang="en-US" sz="2000" dirty="0">
              <a:latin typeface="+mn-lt"/>
            </a:endParaRPr>
          </a:p>
        </p:txBody>
      </p:sp>
      <p:sp>
        <p:nvSpPr>
          <p:cNvPr id="5" name="Rectangle 4"/>
          <p:cNvSpPr/>
          <p:nvPr/>
        </p:nvSpPr>
        <p:spPr>
          <a:xfrm>
            <a:off x="152401" y="1828800"/>
            <a:ext cx="8839198"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buSzPct val="105000"/>
              <a:buFont typeface="Wingdings 3" panose="05040102010807070707" pitchFamily="18" charset="2"/>
              <a:buChar char="p"/>
            </a:pPr>
            <a:r>
              <a:rPr lang="en-IN" dirty="0" smtClean="0">
                <a:cs typeface="Arial" panose="020B0604020202020204" pitchFamily="34" charset="0"/>
              </a:rPr>
              <a:t>Removable </a:t>
            </a:r>
            <a:r>
              <a:rPr lang="en-IN" dirty="0">
                <a:cs typeface="Arial" panose="020B0604020202020204" pitchFamily="34" charset="0"/>
              </a:rPr>
              <a:t>sections of guards shall be designed to be of a suitable size and weight to permit ease of handling. </a:t>
            </a:r>
            <a:endParaRPr lang="en-IN" dirty="0" smtClean="0">
              <a:cs typeface="Arial" panose="020B0604020202020204" pitchFamily="34" charset="0"/>
            </a:endParaRPr>
          </a:p>
          <a:p>
            <a:pPr marL="285750" indent="-285750" algn="just">
              <a:buSzPct val="105000"/>
              <a:buFont typeface="Wingdings 3" panose="05040102010807070707" pitchFamily="18" charset="2"/>
              <a:buChar char="p"/>
            </a:pPr>
            <a:r>
              <a:rPr lang="en-IN" dirty="0" smtClean="0">
                <a:cs typeface="Arial" panose="020B0604020202020204" pitchFamily="34" charset="0"/>
              </a:rPr>
              <a:t>Guards </a:t>
            </a:r>
            <a:r>
              <a:rPr lang="en-IN" dirty="0">
                <a:cs typeface="Arial" panose="020B0604020202020204" pitchFamily="34" charset="0"/>
              </a:rPr>
              <a:t>which cannot readily be moved or transported by hand shall be provided or be capable of being provided with suitable attachment devices for transport by means of a lifting gear</a:t>
            </a:r>
            <a:r>
              <a:rPr lang="en-IN" dirty="0" smtClean="0">
                <a:cs typeface="Arial" panose="020B0604020202020204" pitchFamily="34" charset="0"/>
              </a:rPr>
              <a:t>.</a:t>
            </a:r>
          </a:p>
          <a:p>
            <a:pPr marL="285750" indent="-285750" algn="just">
              <a:buSzPct val="105000"/>
              <a:buFont typeface="Wingdings 3" panose="05040102010807070707" pitchFamily="18" charset="2"/>
              <a:buChar char="p"/>
            </a:pPr>
            <a:r>
              <a:rPr lang="en-IN" dirty="0" smtClean="0"/>
              <a:t>The </a:t>
            </a:r>
            <a:r>
              <a:rPr lang="en-IN" dirty="0"/>
              <a:t>attachments or provisions can be, for instance:</a:t>
            </a:r>
            <a:endParaRPr lang="en-US" dirty="0"/>
          </a:p>
          <a:p>
            <a:pPr marL="742950" lvl="1" indent="-285750" algn="just">
              <a:buSzPct val="105000"/>
              <a:buFont typeface="Wingdings 3" panose="05040102010807070707" pitchFamily="18" charset="2"/>
              <a:buChar char=""/>
            </a:pPr>
            <a:r>
              <a:rPr lang="en-IN" dirty="0"/>
              <a:t>Standard lifting appliances with slings, hooks, eyebolts or simply tapped holes for appliance </a:t>
            </a:r>
            <a:r>
              <a:rPr lang="en-IN" dirty="0" smtClean="0"/>
              <a:t>fixing</a:t>
            </a:r>
            <a:endParaRPr lang="en-US" dirty="0"/>
          </a:p>
          <a:p>
            <a:pPr marL="742950" lvl="1" indent="-285750" algn="just">
              <a:buSzPct val="105000"/>
              <a:buFont typeface="Wingdings 3" panose="05040102010807070707" pitchFamily="18" charset="2"/>
              <a:buChar char=""/>
            </a:pPr>
            <a:r>
              <a:rPr lang="en-IN" dirty="0"/>
              <a:t>Appliances for automatic grabbing with a lifting hook, when securing is not possible from the </a:t>
            </a:r>
            <a:r>
              <a:rPr lang="en-IN" dirty="0" smtClean="0"/>
              <a:t>ground</a:t>
            </a:r>
            <a:endParaRPr lang="en-US" dirty="0"/>
          </a:p>
          <a:p>
            <a:pPr marL="742950" lvl="1" indent="-285750" algn="just">
              <a:buSzPct val="105000"/>
              <a:buFont typeface="Wingdings 3" panose="05040102010807070707" pitchFamily="18" charset="2"/>
              <a:buChar char=""/>
            </a:pPr>
            <a:r>
              <a:rPr lang="en-IN" dirty="0"/>
              <a:t>Lifting gear and appliances integrated into the </a:t>
            </a:r>
            <a:r>
              <a:rPr lang="en-IN" dirty="0" smtClean="0"/>
              <a:t>guard</a:t>
            </a:r>
            <a:endParaRPr lang="en-US" dirty="0"/>
          </a:p>
          <a:p>
            <a:pPr marL="742950" lvl="1" indent="-285750" algn="just">
              <a:buSzPct val="105000"/>
              <a:buFont typeface="Wingdings 3" panose="05040102010807070707" pitchFamily="18" charset="2"/>
              <a:buChar char=""/>
            </a:pPr>
            <a:r>
              <a:rPr lang="en-IN" dirty="0"/>
              <a:t>An indication, on the guard itself and on some of its removable parts or in the information for use, of the value of their mass expressed in kilograms (kg</a:t>
            </a:r>
            <a:r>
              <a:rPr lang="en-IN" dirty="0" smtClean="0"/>
              <a:t>)</a:t>
            </a:r>
            <a:endParaRPr lang="en-US" dirty="0"/>
          </a:p>
          <a:p>
            <a:pPr algn="just"/>
            <a:endParaRPr lang="en-US" dirty="0">
              <a:cs typeface="Arial" panose="020B0604020202020204" pitchFamily="34" charset="0"/>
            </a:endParaRPr>
          </a:p>
          <a:p>
            <a:r>
              <a:rPr lang="en-IN" dirty="0">
                <a:cs typeface="Arial" panose="020B0604020202020204" pitchFamily="34" charset="0"/>
              </a:rPr>
              <a:t> </a:t>
            </a:r>
            <a:endParaRPr lang="en-US" dirty="0">
              <a:cs typeface="Arial" panose="020B0604020202020204" pitchFamily="34" charset="0"/>
            </a:endParaRPr>
          </a:p>
          <a:p>
            <a:r>
              <a:rPr lang="en-IN" b="1" dirty="0">
                <a:cs typeface="Arial" panose="020B0604020202020204" pitchFamily="34" charset="0"/>
              </a:rPr>
              <a:t> </a:t>
            </a:r>
            <a:endParaRPr lang="en-US" dirty="0">
              <a:cs typeface="Arial" panose="020B0604020202020204" pitchFamily="34" charset="0"/>
            </a:endParaRPr>
          </a:p>
        </p:txBody>
      </p:sp>
    </p:spTree>
    <p:extLst>
      <p:ext uri="{BB962C8B-B14F-4D97-AF65-F5344CB8AC3E}">
        <p14:creationId xmlns:p14="http://schemas.microsoft.com/office/powerpoint/2010/main" val="251064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t> </a:t>
            </a:r>
            <a:r>
              <a:rPr lang="en-IN" sz="3200" dirty="0" smtClean="0">
                <a:cs typeface="Arial" panose="020B0604020202020204" pitchFamily="34" charset="0"/>
              </a:rPr>
              <a:t>HUMAN ASPECTS</a:t>
            </a:r>
            <a:endParaRPr lang="en-US" sz="3200" dirty="0"/>
          </a:p>
        </p:txBody>
      </p:sp>
      <p:sp>
        <p:nvSpPr>
          <p:cNvPr id="7" name="Rectangle 76"/>
          <p:cNvSpPr>
            <a:spLocks noChangeArrowheads="1"/>
          </p:cNvSpPr>
          <p:nvPr/>
        </p:nvSpPr>
        <p:spPr bwMode="gray">
          <a:xfrm>
            <a:off x="152401" y="1405474"/>
            <a:ext cx="8839198"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Operating </a:t>
            </a:r>
            <a:r>
              <a:rPr lang="en-IN" sz="2000" b="1" dirty="0">
                <a:latin typeface="+mn-lt"/>
              </a:rPr>
              <a:t>force</a:t>
            </a:r>
            <a:endParaRPr lang="en-US" sz="2000" dirty="0">
              <a:latin typeface="+mn-lt"/>
            </a:endParaRPr>
          </a:p>
        </p:txBody>
      </p:sp>
      <p:sp>
        <p:nvSpPr>
          <p:cNvPr id="5" name="Rectangle 4"/>
          <p:cNvSpPr/>
          <p:nvPr/>
        </p:nvSpPr>
        <p:spPr>
          <a:xfrm>
            <a:off x="152401" y="1828800"/>
            <a:ext cx="8839198"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buSzPct val="105000"/>
              <a:buFont typeface="Wingdings 3" panose="05040102010807070707" pitchFamily="18" charset="2"/>
              <a:buChar char="p"/>
            </a:pPr>
            <a:r>
              <a:rPr lang="en-IN" dirty="0" smtClean="0">
                <a:cs typeface="Arial" panose="020B0604020202020204" pitchFamily="34" charset="0"/>
              </a:rPr>
              <a:t>The </a:t>
            </a:r>
            <a:r>
              <a:rPr lang="en-IN" dirty="0">
                <a:cs typeface="Arial" panose="020B0604020202020204" pitchFamily="34" charset="0"/>
              </a:rPr>
              <a:t>observance of ergonomic principles in designing guards contributes to increasing safety by reducing stress and the physical effort of the operator. </a:t>
            </a:r>
            <a:endParaRPr lang="en-IN" dirty="0" smtClean="0">
              <a:cs typeface="Arial" panose="020B0604020202020204" pitchFamily="34" charset="0"/>
            </a:endParaRPr>
          </a:p>
          <a:p>
            <a:pPr marL="285750" indent="-285750" algn="just">
              <a:buSzPct val="105000"/>
              <a:buFont typeface="Wingdings 3" panose="05040102010807070707" pitchFamily="18" charset="2"/>
              <a:buChar char="p"/>
            </a:pPr>
            <a:r>
              <a:rPr lang="en-IN" dirty="0" smtClean="0">
                <a:cs typeface="Arial" panose="020B0604020202020204" pitchFamily="34" charset="0"/>
              </a:rPr>
              <a:t>This </a:t>
            </a:r>
            <a:r>
              <a:rPr lang="en-IN" dirty="0">
                <a:cs typeface="Arial" panose="020B0604020202020204" pitchFamily="34" charset="0"/>
              </a:rPr>
              <a:t>improves the performance and reliability of the operation, thereby reducing the probability of errors at all stages of machine use Operating forces can be reduced by the use of devices such as springs, counterbalances or gas struts</a:t>
            </a:r>
            <a:r>
              <a:rPr lang="en-IN" dirty="0" smtClean="0">
                <a:cs typeface="Arial" panose="020B0604020202020204" pitchFamily="34" charset="0"/>
              </a:rPr>
              <a:t>.</a:t>
            </a:r>
          </a:p>
          <a:p>
            <a:pPr marL="285750" indent="-285750" algn="just">
              <a:buSzPct val="105000"/>
              <a:buFont typeface="Wingdings 3" panose="05040102010807070707" pitchFamily="18" charset="2"/>
              <a:buChar char="p"/>
            </a:pPr>
            <a:r>
              <a:rPr lang="en-IN" dirty="0">
                <a:cs typeface="Arial" panose="020B0604020202020204" pitchFamily="34" charset="0"/>
              </a:rPr>
              <a:t>Where guards are power operated, they shall not be capable of causing injury (for example from contact pressure, force, speed, sharp edges). Where a guard is fitted with a protective device which automatically initiates re-opening of the guard, the force to prevent the guard closing shall not exceed 150 N. </a:t>
            </a:r>
            <a:endParaRPr lang="en-IN" dirty="0" smtClean="0">
              <a:cs typeface="Arial" panose="020B0604020202020204" pitchFamily="34" charset="0"/>
            </a:endParaRPr>
          </a:p>
          <a:p>
            <a:pPr marL="285750" indent="-285750" algn="just">
              <a:buSzPct val="105000"/>
              <a:buFont typeface="Wingdings 3" panose="05040102010807070707" pitchFamily="18" charset="2"/>
              <a:buChar char="p"/>
            </a:pPr>
            <a:r>
              <a:rPr lang="en-IN" dirty="0" smtClean="0">
                <a:cs typeface="Arial" panose="020B0604020202020204" pitchFamily="34" charset="0"/>
              </a:rPr>
              <a:t>The </a:t>
            </a:r>
            <a:r>
              <a:rPr lang="en-IN" dirty="0">
                <a:cs typeface="Arial" panose="020B0604020202020204" pitchFamily="34" charset="0"/>
              </a:rPr>
              <a:t>kinetic energy of the guard shall not exceed 10 J. Where no such protective device is fitted, these values shall be reduced to 75 N and 4 J respectively</a:t>
            </a:r>
            <a:endParaRPr lang="en-US" dirty="0">
              <a:cs typeface="Arial" panose="020B0604020202020204" pitchFamily="34" charset="0"/>
            </a:endParaRPr>
          </a:p>
          <a:p>
            <a:pPr marL="285750" indent="-285750" algn="just">
              <a:buSzPct val="105000"/>
              <a:buFont typeface="Wingdings 3" panose="05040102010807070707" pitchFamily="18" charset="2"/>
              <a:buChar char="p"/>
            </a:pPr>
            <a:endParaRPr lang="en-US" dirty="0">
              <a:cs typeface="Arial" panose="020B0604020202020204" pitchFamily="34" charset="0"/>
            </a:endParaRPr>
          </a:p>
          <a:p>
            <a:pPr marL="285750" indent="-285750" algn="just">
              <a:buSzPct val="105000"/>
              <a:buFont typeface="Wingdings 3" panose="05040102010807070707" pitchFamily="18" charset="2"/>
              <a:buChar char="p"/>
            </a:pPr>
            <a:endParaRPr lang="en-US" dirty="0">
              <a:cs typeface="Arial" panose="020B0604020202020204" pitchFamily="34" charset="0"/>
            </a:endParaRPr>
          </a:p>
        </p:txBody>
      </p:sp>
    </p:spTree>
    <p:extLst>
      <p:ext uri="{BB962C8B-B14F-4D97-AF65-F5344CB8AC3E}">
        <p14:creationId xmlns:p14="http://schemas.microsoft.com/office/powerpoint/2010/main" val="1192010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6"/>
          <p:cNvSpPr>
            <a:spLocks noChangeArrowheads="1"/>
          </p:cNvSpPr>
          <p:nvPr/>
        </p:nvSpPr>
        <p:spPr bwMode="gray">
          <a:xfrm>
            <a:off x="323850" y="1555750"/>
            <a:ext cx="293688" cy="295275"/>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1</a:t>
            </a:r>
          </a:p>
        </p:txBody>
      </p:sp>
      <p:sp>
        <p:nvSpPr>
          <p:cNvPr id="3" name="Rectangle 77"/>
          <p:cNvSpPr>
            <a:spLocks noChangeArrowheads="1"/>
          </p:cNvSpPr>
          <p:nvPr/>
        </p:nvSpPr>
        <p:spPr bwMode="gray">
          <a:xfrm>
            <a:off x="762000" y="1555750"/>
            <a:ext cx="8058150" cy="295275"/>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dirty="0">
                <a:latin typeface="+mn-lt"/>
              </a:rPr>
              <a:t>Introduction</a:t>
            </a:r>
            <a:endParaRPr lang="en-US" dirty="0">
              <a:latin typeface="+mn-lt"/>
            </a:endParaRPr>
          </a:p>
        </p:txBody>
      </p:sp>
      <p:sp>
        <p:nvSpPr>
          <p:cNvPr id="4" name="Rectangle 78"/>
          <p:cNvSpPr>
            <a:spLocks noChangeArrowheads="1"/>
          </p:cNvSpPr>
          <p:nvPr/>
        </p:nvSpPr>
        <p:spPr bwMode="gray">
          <a:xfrm>
            <a:off x="323850" y="1997075"/>
            <a:ext cx="293688" cy="295275"/>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2</a:t>
            </a:r>
          </a:p>
        </p:txBody>
      </p:sp>
      <p:sp>
        <p:nvSpPr>
          <p:cNvPr id="5" name="Rectangle 79"/>
          <p:cNvSpPr>
            <a:spLocks noChangeArrowheads="1"/>
          </p:cNvSpPr>
          <p:nvPr/>
        </p:nvSpPr>
        <p:spPr bwMode="gray">
          <a:xfrm>
            <a:off x="762000" y="1997075"/>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dirty="0">
                <a:latin typeface="+mn-lt"/>
              </a:rPr>
              <a:t>Terms and definitions</a:t>
            </a:r>
            <a:endParaRPr lang="en-US" dirty="0">
              <a:latin typeface="+mn-lt"/>
            </a:endParaRPr>
          </a:p>
        </p:txBody>
      </p:sp>
      <p:sp>
        <p:nvSpPr>
          <p:cNvPr id="6" name="Rectangle 80"/>
          <p:cNvSpPr>
            <a:spLocks noChangeArrowheads="1"/>
          </p:cNvSpPr>
          <p:nvPr/>
        </p:nvSpPr>
        <p:spPr bwMode="gray">
          <a:xfrm>
            <a:off x="323850" y="2436813"/>
            <a:ext cx="293688" cy="295275"/>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3</a:t>
            </a:r>
          </a:p>
        </p:txBody>
      </p:sp>
      <p:sp>
        <p:nvSpPr>
          <p:cNvPr id="7" name="Rectangle 81"/>
          <p:cNvSpPr>
            <a:spLocks noChangeArrowheads="1"/>
          </p:cNvSpPr>
          <p:nvPr/>
        </p:nvSpPr>
        <p:spPr bwMode="gray">
          <a:xfrm>
            <a:off x="762000" y="2436813"/>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dirty="0" smtClean="0">
                <a:latin typeface="+mn-lt"/>
              </a:rPr>
              <a:t>Requirements </a:t>
            </a:r>
            <a:r>
              <a:rPr lang="en-IN" dirty="0">
                <a:latin typeface="+mn-lt"/>
              </a:rPr>
              <a:t>for the design &amp;</a:t>
            </a:r>
            <a:r>
              <a:rPr lang="en-IN" dirty="0" smtClean="0">
                <a:latin typeface="+mn-lt"/>
              </a:rPr>
              <a:t> </a:t>
            </a:r>
            <a:r>
              <a:rPr lang="en-IN" dirty="0">
                <a:latin typeface="+mn-lt"/>
              </a:rPr>
              <a:t>construction of guard</a:t>
            </a:r>
            <a:endParaRPr lang="en-US" dirty="0">
              <a:latin typeface="+mn-lt"/>
            </a:endParaRPr>
          </a:p>
        </p:txBody>
      </p:sp>
      <p:sp>
        <p:nvSpPr>
          <p:cNvPr id="8" name="Rectangle 82"/>
          <p:cNvSpPr>
            <a:spLocks noChangeArrowheads="1"/>
          </p:cNvSpPr>
          <p:nvPr/>
        </p:nvSpPr>
        <p:spPr bwMode="gray">
          <a:xfrm>
            <a:off x="323850" y="2873375"/>
            <a:ext cx="293688" cy="295275"/>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4</a:t>
            </a:r>
          </a:p>
        </p:txBody>
      </p:sp>
      <p:sp>
        <p:nvSpPr>
          <p:cNvPr id="9" name="Rectangle 83"/>
          <p:cNvSpPr>
            <a:spLocks noChangeArrowheads="1"/>
          </p:cNvSpPr>
          <p:nvPr/>
        </p:nvSpPr>
        <p:spPr bwMode="gray">
          <a:xfrm>
            <a:off x="762000" y="2873375"/>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dirty="0">
                <a:latin typeface="+mn-lt"/>
              </a:rPr>
              <a:t>Human Aspects</a:t>
            </a:r>
            <a:endParaRPr lang="en-US" dirty="0">
              <a:latin typeface="+mn-lt"/>
            </a:endParaRPr>
          </a:p>
        </p:txBody>
      </p:sp>
      <p:sp>
        <p:nvSpPr>
          <p:cNvPr id="10" name="Rectangle 84"/>
          <p:cNvSpPr>
            <a:spLocks noChangeArrowheads="1"/>
          </p:cNvSpPr>
          <p:nvPr/>
        </p:nvSpPr>
        <p:spPr bwMode="gray">
          <a:xfrm>
            <a:off x="323850" y="3311525"/>
            <a:ext cx="293688" cy="295275"/>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5</a:t>
            </a:r>
          </a:p>
        </p:txBody>
      </p:sp>
      <p:sp>
        <p:nvSpPr>
          <p:cNvPr id="11" name="Rectangle 85"/>
          <p:cNvSpPr>
            <a:spLocks noChangeArrowheads="1"/>
          </p:cNvSpPr>
          <p:nvPr/>
        </p:nvSpPr>
        <p:spPr bwMode="gray">
          <a:xfrm>
            <a:off x="762000" y="3311525"/>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dirty="0">
                <a:latin typeface="+mn-lt"/>
              </a:rPr>
              <a:t>Guard Design Aspects</a:t>
            </a:r>
            <a:endParaRPr lang="en-US" dirty="0">
              <a:latin typeface="+mn-lt"/>
            </a:endParaRPr>
          </a:p>
        </p:txBody>
      </p:sp>
      <p:sp>
        <p:nvSpPr>
          <p:cNvPr id="12" name="Rectangle 86"/>
          <p:cNvSpPr>
            <a:spLocks noChangeArrowheads="1"/>
          </p:cNvSpPr>
          <p:nvPr/>
        </p:nvSpPr>
        <p:spPr bwMode="gray">
          <a:xfrm>
            <a:off x="323850" y="3751263"/>
            <a:ext cx="293688" cy="295275"/>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6</a:t>
            </a:r>
          </a:p>
        </p:txBody>
      </p:sp>
      <p:sp>
        <p:nvSpPr>
          <p:cNvPr id="13" name="Rectangle 87"/>
          <p:cNvSpPr>
            <a:spLocks noChangeArrowheads="1"/>
          </p:cNvSpPr>
          <p:nvPr/>
        </p:nvSpPr>
        <p:spPr bwMode="gray">
          <a:xfrm>
            <a:off x="762000" y="3751263"/>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dirty="0">
                <a:latin typeface="+mn-lt"/>
              </a:rPr>
              <a:t>Selection of materials</a:t>
            </a:r>
            <a:endParaRPr lang="en-US" dirty="0">
              <a:latin typeface="+mn-lt"/>
            </a:endParaRPr>
          </a:p>
        </p:txBody>
      </p:sp>
      <p:sp>
        <p:nvSpPr>
          <p:cNvPr id="14" name="Rectangle 88"/>
          <p:cNvSpPr>
            <a:spLocks noChangeArrowheads="1"/>
          </p:cNvSpPr>
          <p:nvPr/>
        </p:nvSpPr>
        <p:spPr bwMode="gray">
          <a:xfrm>
            <a:off x="323850" y="4189413"/>
            <a:ext cx="293688" cy="295275"/>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7</a:t>
            </a:r>
          </a:p>
        </p:txBody>
      </p:sp>
      <p:sp>
        <p:nvSpPr>
          <p:cNvPr id="15" name="Rectangle 89"/>
          <p:cNvSpPr>
            <a:spLocks noChangeArrowheads="1"/>
          </p:cNvSpPr>
          <p:nvPr/>
        </p:nvSpPr>
        <p:spPr bwMode="gray">
          <a:xfrm>
            <a:off x="762000" y="4189413"/>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dirty="0">
                <a:latin typeface="+mn-lt"/>
              </a:rPr>
              <a:t>Selection of types of guards</a:t>
            </a:r>
            <a:endParaRPr lang="en-US" dirty="0">
              <a:latin typeface="+mn-lt"/>
            </a:endParaRPr>
          </a:p>
        </p:txBody>
      </p:sp>
      <p:sp>
        <p:nvSpPr>
          <p:cNvPr id="16" name="Rectangle 90"/>
          <p:cNvSpPr>
            <a:spLocks noChangeArrowheads="1"/>
          </p:cNvSpPr>
          <p:nvPr/>
        </p:nvSpPr>
        <p:spPr bwMode="gray">
          <a:xfrm>
            <a:off x="323850" y="4630738"/>
            <a:ext cx="293688" cy="295275"/>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8</a:t>
            </a:r>
          </a:p>
        </p:txBody>
      </p:sp>
      <p:sp>
        <p:nvSpPr>
          <p:cNvPr id="17" name="Rectangle 91"/>
          <p:cNvSpPr>
            <a:spLocks noChangeArrowheads="1"/>
          </p:cNvSpPr>
          <p:nvPr/>
        </p:nvSpPr>
        <p:spPr bwMode="gray">
          <a:xfrm>
            <a:off x="762000" y="4630738"/>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dirty="0">
                <a:latin typeface="+mn-lt"/>
              </a:rPr>
              <a:t>Selection of guards according to the nature and frequency of access required</a:t>
            </a:r>
            <a:endParaRPr lang="en-US" dirty="0">
              <a:latin typeface="+mn-lt"/>
            </a:endParaRPr>
          </a:p>
        </p:txBody>
      </p:sp>
      <p:sp>
        <p:nvSpPr>
          <p:cNvPr id="18" name="Rectangle 92"/>
          <p:cNvSpPr>
            <a:spLocks noChangeArrowheads="1"/>
          </p:cNvSpPr>
          <p:nvPr/>
        </p:nvSpPr>
        <p:spPr bwMode="gray">
          <a:xfrm>
            <a:off x="323850" y="5067300"/>
            <a:ext cx="293688" cy="295275"/>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9</a:t>
            </a:r>
          </a:p>
        </p:txBody>
      </p:sp>
      <p:sp>
        <p:nvSpPr>
          <p:cNvPr id="19" name="Rectangle 93"/>
          <p:cNvSpPr>
            <a:spLocks noChangeArrowheads="1"/>
          </p:cNvSpPr>
          <p:nvPr/>
        </p:nvSpPr>
        <p:spPr bwMode="gray">
          <a:xfrm>
            <a:off x="762000" y="5067300"/>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dirty="0">
                <a:latin typeface="+mn-lt"/>
              </a:rPr>
              <a:t>Additional design and construction consideration </a:t>
            </a:r>
            <a:endParaRPr lang="en-US" dirty="0">
              <a:latin typeface="+mn-lt"/>
            </a:endParaRPr>
          </a:p>
        </p:txBody>
      </p:sp>
      <p:sp>
        <p:nvSpPr>
          <p:cNvPr id="20" name="Rectangle 94"/>
          <p:cNvSpPr>
            <a:spLocks noChangeArrowheads="1"/>
          </p:cNvSpPr>
          <p:nvPr/>
        </p:nvSpPr>
        <p:spPr bwMode="gray">
          <a:xfrm>
            <a:off x="323850" y="5508625"/>
            <a:ext cx="293688" cy="295275"/>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10</a:t>
            </a:r>
          </a:p>
        </p:txBody>
      </p:sp>
      <p:sp>
        <p:nvSpPr>
          <p:cNvPr id="21" name="Rectangle 95"/>
          <p:cNvSpPr>
            <a:spLocks noChangeArrowheads="1"/>
          </p:cNvSpPr>
          <p:nvPr/>
        </p:nvSpPr>
        <p:spPr bwMode="gray">
          <a:xfrm>
            <a:off x="762000" y="5508625"/>
            <a:ext cx="8058150" cy="295275"/>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dirty="0">
                <a:latin typeface="+mn-lt"/>
              </a:rPr>
              <a:t>Information for use</a:t>
            </a:r>
            <a:endParaRPr lang="en-US" dirty="0">
              <a:latin typeface="+mn-lt"/>
            </a:endParaRPr>
          </a:p>
        </p:txBody>
      </p:sp>
      <p:sp>
        <p:nvSpPr>
          <p:cNvPr id="32" name="Rectangle 31"/>
          <p:cNvSpPr/>
          <p:nvPr/>
        </p:nvSpPr>
        <p:spPr>
          <a:xfrm>
            <a:off x="323850" y="627334"/>
            <a:ext cx="8496300" cy="584775"/>
          </a:xfrm>
          <a:prstGeom prst="rect">
            <a:avLst/>
          </a:prstGeom>
        </p:spPr>
        <p:txBody>
          <a:bodyPr wrap="square">
            <a:spAutoFit/>
          </a:bodyPr>
          <a:lstStyle/>
          <a:p>
            <a:pPr algn="ctr"/>
            <a:r>
              <a:rPr lang="en-IN" sz="3200" dirty="0" smtClean="0"/>
              <a:t>AGENDA</a:t>
            </a:r>
            <a:endParaRPr lang="en-US" sz="3200" dirty="0"/>
          </a:p>
        </p:txBody>
      </p:sp>
    </p:spTree>
    <p:extLst>
      <p:ext uri="{BB962C8B-B14F-4D97-AF65-F5344CB8AC3E}">
        <p14:creationId xmlns:p14="http://schemas.microsoft.com/office/powerpoint/2010/main" val="2401867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t> </a:t>
            </a:r>
            <a:r>
              <a:rPr lang="en-IN" sz="3200" dirty="0" smtClean="0">
                <a:cs typeface="Arial" panose="020B0604020202020204" pitchFamily="34" charset="0"/>
              </a:rPr>
              <a:t>HUMAN ASPECTS</a:t>
            </a:r>
            <a:endParaRPr lang="en-US" sz="3200" dirty="0"/>
          </a:p>
        </p:txBody>
      </p:sp>
      <p:sp>
        <p:nvSpPr>
          <p:cNvPr id="7" name="Rectangle 76"/>
          <p:cNvSpPr>
            <a:spLocks noChangeArrowheads="1"/>
          </p:cNvSpPr>
          <p:nvPr/>
        </p:nvSpPr>
        <p:spPr bwMode="gray">
          <a:xfrm>
            <a:off x="152401" y="1405474"/>
            <a:ext cx="8839198"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IN" sz="2000" b="1" dirty="0" smtClean="0">
                <a:latin typeface="+mn-lt"/>
              </a:rPr>
              <a:t>  Intended </a:t>
            </a:r>
            <a:r>
              <a:rPr lang="en-IN" sz="2000" b="1" dirty="0">
                <a:latin typeface="+mn-lt"/>
              </a:rPr>
              <a:t>use</a:t>
            </a:r>
            <a:endParaRPr lang="en-US" sz="2000" dirty="0">
              <a:latin typeface="+mn-lt"/>
            </a:endParaRPr>
          </a:p>
        </p:txBody>
      </p:sp>
      <p:sp>
        <p:nvSpPr>
          <p:cNvPr id="5" name="Rectangle 4"/>
          <p:cNvSpPr/>
          <p:nvPr/>
        </p:nvSpPr>
        <p:spPr>
          <a:xfrm>
            <a:off x="152401" y="1828800"/>
            <a:ext cx="8839198"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buSzPct val="105000"/>
              <a:buFont typeface="Wingdings 3" panose="05040102010807070707" pitchFamily="18" charset="2"/>
              <a:buChar char="p"/>
            </a:pPr>
            <a:r>
              <a:rPr lang="en-IN" dirty="0" smtClean="0">
                <a:cs typeface="Arial" panose="020B0604020202020204" pitchFamily="34" charset="0"/>
              </a:rPr>
              <a:t>Guards </a:t>
            </a:r>
            <a:r>
              <a:rPr lang="en-IN" dirty="0">
                <a:cs typeface="Arial" panose="020B0604020202020204" pitchFamily="34" charset="0"/>
              </a:rPr>
              <a:t>shall be designed so far as is practicable to take into account foreseeable use and reasonably foreseeable misuse</a:t>
            </a:r>
            <a:endParaRPr lang="en-US" dirty="0">
              <a:cs typeface="Arial" panose="020B0604020202020204" pitchFamily="34" charset="0"/>
            </a:endParaRPr>
          </a:p>
        </p:txBody>
      </p:sp>
    </p:spTree>
    <p:extLst>
      <p:ext uri="{BB962C8B-B14F-4D97-AF65-F5344CB8AC3E}">
        <p14:creationId xmlns:p14="http://schemas.microsoft.com/office/powerpoint/2010/main" val="149135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t> </a:t>
            </a:r>
            <a:r>
              <a:rPr lang="en-IN" sz="3200" dirty="0" smtClean="0">
                <a:cs typeface="Arial" panose="020B0604020202020204" pitchFamily="34" charset="0"/>
              </a:rPr>
              <a:t>GUARD DESIGN ASPECTS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IN" sz="2000" b="1" dirty="0" smtClean="0">
                <a:latin typeface="+mn-lt"/>
              </a:rPr>
              <a:t>  General</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a:t>All foreseeable aspects of guard operation shall be given proper consideration at the design stage to ensure that the design and construction of the guard itself does not create a further hazard</a:t>
            </a:r>
            <a:r>
              <a:rPr lang="en-IN" dirty="0" smtClean="0"/>
              <a:t>.</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IN" sz="2000" b="1" dirty="0" smtClean="0">
                <a:latin typeface="+mn-lt"/>
              </a:rPr>
              <a:t>  Crushing </a:t>
            </a:r>
            <a:r>
              <a:rPr lang="en-IN" sz="2000" b="1" dirty="0">
                <a:latin typeface="+mn-lt"/>
              </a:rPr>
              <a:t>or trapping points</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a:t>Guards shall be designed so as not to cause hazardous crushing or trapping points with parts of the machine or other guards</a:t>
            </a:r>
            <a:endParaRPr lang="en-US" dirty="0"/>
          </a:p>
          <a:p>
            <a:pPr>
              <a:buSzPct val="105000"/>
            </a:pPr>
            <a:endParaRPr lang="en-US" dirty="0"/>
          </a:p>
        </p:txBody>
      </p:sp>
    </p:spTree>
    <p:extLst>
      <p:ext uri="{BB962C8B-B14F-4D97-AF65-F5344CB8AC3E}">
        <p14:creationId xmlns:p14="http://schemas.microsoft.com/office/powerpoint/2010/main" val="2752794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t> </a:t>
            </a:r>
            <a:r>
              <a:rPr lang="en-IN" sz="3200" dirty="0" smtClean="0">
                <a:cs typeface="Arial" panose="020B0604020202020204" pitchFamily="34" charset="0"/>
              </a:rPr>
              <a:t>GUARD DESIGN ASPECTS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Durability</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Guards </a:t>
            </a:r>
            <a:r>
              <a:rPr lang="en-IN" dirty="0"/>
              <a:t>shall be designed to perform their function properly throughout the foreseeable life of the machine, otherwise provision shall be made for the replacement of degradable parts</a:t>
            </a:r>
            <a:r>
              <a:rPr lang="en-IN" dirty="0" smtClean="0"/>
              <a:t>.</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Hygiene</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Where </a:t>
            </a:r>
            <a:r>
              <a:rPr lang="en-IN" dirty="0"/>
              <a:t>applicable, guards shall be designed so as not to create hazards to hygiene by trapping items or material, for example food particles, stagnant </a:t>
            </a:r>
            <a:r>
              <a:rPr lang="en-IN" dirty="0" smtClean="0"/>
              <a:t>fluids</a:t>
            </a:r>
            <a:endParaRPr lang="en-US" dirty="0"/>
          </a:p>
        </p:txBody>
      </p:sp>
    </p:spTree>
    <p:extLst>
      <p:ext uri="{BB962C8B-B14F-4D97-AF65-F5344CB8AC3E}">
        <p14:creationId xmlns:p14="http://schemas.microsoft.com/office/powerpoint/2010/main" val="3943590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t> </a:t>
            </a:r>
            <a:r>
              <a:rPr lang="en-IN" sz="3200" dirty="0" smtClean="0">
                <a:cs typeface="Arial" panose="020B0604020202020204" pitchFamily="34" charset="0"/>
              </a:rPr>
              <a:t>GUARD DESIGN ASPECTS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Cleaning</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Guards </a:t>
            </a:r>
            <a:r>
              <a:rPr lang="en-IN" dirty="0"/>
              <a:t>used in certain applications, notably for the processing of food and pharmaceuticals, shall be so designed that they are not only safe to use but can also be easily cleaned</a:t>
            </a:r>
            <a:r>
              <a:rPr lang="en-IN" dirty="0" smtClean="0"/>
              <a:t>.</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Exclusion </a:t>
            </a:r>
            <a:r>
              <a:rPr lang="en-IN" sz="2000" b="1" dirty="0">
                <a:latin typeface="+mn-lt"/>
              </a:rPr>
              <a:t>of contaminants</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Where </a:t>
            </a:r>
            <a:r>
              <a:rPr lang="en-IN" dirty="0"/>
              <a:t>it is a requirement of the process, guards shall be designed to exclude contaminants from the process, for example in the food, pharmaceutical, electronic and related </a:t>
            </a:r>
            <a:r>
              <a:rPr lang="en-IN" dirty="0" smtClean="0"/>
              <a:t>industries</a:t>
            </a:r>
            <a:endParaRPr lang="en-US" dirty="0"/>
          </a:p>
        </p:txBody>
      </p:sp>
      <p:pic>
        <p:nvPicPr>
          <p:cNvPr id="8" name="Picture 7"/>
          <p:cNvPicPr>
            <a:picLocks noChangeAspect="1"/>
          </p:cNvPicPr>
          <p:nvPr/>
        </p:nvPicPr>
        <p:blipFill>
          <a:blip r:embed="rId2"/>
          <a:stretch>
            <a:fillRect/>
          </a:stretch>
        </p:blipFill>
        <p:spPr>
          <a:xfrm>
            <a:off x="4876800" y="4209394"/>
            <a:ext cx="3886200" cy="21336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stretch>
            <a:fillRect/>
          </a:stretch>
        </p:blipFill>
        <p:spPr>
          <a:xfrm>
            <a:off x="457200" y="4209393"/>
            <a:ext cx="3657600"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5778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t> </a:t>
            </a:r>
            <a:r>
              <a:rPr lang="en-IN" sz="3200" dirty="0" smtClean="0">
                <a:cs typeface="Arial" panose="020B0604020202020204" pitchFamily="34" charset="0"/>
              </a:rPr>
              <a:t>GUARD DESIGN ASPECTS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a:t>
            </a:r>
            <a:r>
              <a:rPr lang="en-IN" sz="2000" b="1" dirty="0">
                <a:latin typeface="+mn-lt"/>
              </a:rPr>
              <a:t>Guard construction </a:t>
            </a:r>
            <a:r>
              <a:rPr lang="en-IN" sz="2000" b="1" dirty="0" smtClean="0">
                <a:latin typeface="+mn-lt"/>
              </a:rPr>
              <a:t>aspects</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The </a:t>
            </a:r>
            <a:r>
              <a:rPr lang="en-IN" dirty="0"/>
              <a:t>following aspects shall be considered in determining the methods to be used for the construction of guards</a:t>
            </a:r>
            <a:r>
              <a:rPr lang="en-IN" dirty="0" smtClean="0"/>
              <a:t>.</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dirty="0" smtClean="0">
                <a:latin typeface="+mn-lt"/>
              </a:rPr>
              <a:t>   </a:t>
            </a:r>
            <a:r>
              <a:rPr lang="en-IN" sz="2000" b="1" dirty="0">
                <a:latin typeface="+mn-lt"/>
              </a:rPr>
              <a:t>Sharp edges, etc</a:t>
            </a:r>
            <a:r>
              <a:rPr lang="en-IN" sz="2000" b="1" dirty="0" smtClean="0">
                <a:latin typeface="+mn-lt"/>
              </a:rPr>
              <a:t>.</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Guards </a:t>
            </a:r>
            <a:r>
              <a:rPr lang="en-IN" dirty="0"/>
              <a:t>shall be constructed so as to be free of exposed sharp edges, corners or other hazardous projections.</a:t>
            </a:r>
            <a:endParaRPr lang="en-US" dirty="0"/>
          </a:p>
          <a:p>
            <a:pPr>
              <a:buSzPct val="105000"/>
            </a:pPr>
            <a:endParaRPr lang="en-US" dirty="0"/>
          </a:p>
        </p:txBody>
      </p:sp>
      <p:pic>
        <p:nvPicPr>
          <p:cNvPr id="12" name="Picture 11"/>
          <p:cNvPicPr>
            <a:picLocks noChangeAspect="1"/>
          </p:cNvPicPr>
          <p:nvPr/>
        </p:nvPicPr>
        <p:blipFill>
          <a:blip r:embed="rId2"/>
          <a:stretch>
            <a:fillRect/>
          </a:stretch>
        </p:blipFill>
        <p:spPr>
          <a:xfrm>
            <a:off x="381000" y="4267200"/>
            <a:ext cx="3886200" cy="190500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a:stretch>
            <a:fillRect/>
          </a:stretch>
        </p:blipFill>
        <p:spPr>
          <a:xfrm>
            <a:off x="4991099" y="4267199"/>
            <a:ext cx="3657600" cy="1905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331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t> </a:t>
            </a:r>
            <a:r>
              <a:rPr lang="en-IN" sz="3200" dirty="0" smtClean="0">
                <a:cs typeface="Arial" panose="020B0604020202020204" pitchFamily="34" charset="0"/>
              </a:rPr>
              <a:t>GUARD DESIGN ASPECTS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Integrity </a:t>
            </a:r>
            <a:r>
              <a:rPr lang="en-IN" sz="2000" b="1" dirty="0">
                <a:latin typeface="+mn-lt"/>
              </a:rPr>
              <a:t>of joints</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Welded</a:t>
            </a:r>
            <a:r>
              <a:rPr lang="en-IN" dirty="0"/>
              <a:t>, bonded or mechanically fastened joints shall be of sufficient strength to suit reasonably foreseeable loading. Where bonding agents are used, these shall be compatible with the process and materials being used. Where mechanical fastenings are used, their strength, number and spacing shall be sufficient to ensure the stability and rigidity of the guard</a:t>
            </a:r>
            <a:r>
              <a:rPr lang="en-IN" dirty="0" smtClean="0"/>
              <a:t>.</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Removal </a:t>
            </a:r>
            <a:r>
              <a:rPr lang="en-IN" sz="2000" b="1" dirty="0">
                <a:latin typeface="+mn-lt"/>
              </a:rPr>
              <a:t>only by tool</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Demountable </a:t>
            </a:r>
            <a:r>
              <a:rPr lang="en-IN" dirty="0"/>
              <a:t>parts of guards shall only be removable with the aid of a </a:t>
            </a:r>
            <a:r>
              <a:rPr lang="en-IN" dirty="0" smtClean="0"/>
              <a:t>tool</a:t>
            </a:r>
            <a:endParaRPr lang="en-US" dirty="0"/>
          </a:p>
        </p:txBody>
      </p:sp>
      <p:pic>
        <p:nvPicPr>
          <p:cNvPr id="12" name="Picture 11"/>
          <p:cNvPicPr>
            <a:picLocks noChangeAspect="1"/>
          </p:cNvPicPr>
          <p:nvPr/>
        </p:nvPicPr>
        <p:blipFill>
          <a:blip r:embed="rId2"/>
          <a:stretch>
            <a:fillRect/>
          </a:stretch>
        </p:blipFill>
        <p:spPr>
          <a:xfrm>
            <a:off x="2324100" y="4724400"/>
            <a:ext cx="1966459" cy="15784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5742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t> </a:t>
            </a:r>
            <a:r>
              <a:rPr lang="en-IN" sz="3200" dirty="0" smtClean="0">
                <a:cs typeface="Arial" panose="020B0604020202020204" pitchFamily="34" charset="0"/>
              </a:rPr>
              <a:t>GUARD DESIGN ASPECTS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Positive </a:t>
            </a:r>
            <a:r>
              <a:rPr lang="en-IN" sz="2000" b="1" dirty="0">
                <a:latin typeface="+mn-lt"/>
              </a:rPr>
              <a:t>location of removable guards</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Where </a:t>
            </a:r>
            <a:r>
              <a:rPr lang="en-IN" dirty="0"/>
              <a:t>practicable, removable guards shall be unable to remain in place without their fixings</a:t>
            </a:r>
            <a:r>
              <a:rPr lang="en-IN" dirty="0" smtClean="0"/>
              <a:t>.</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Positive </a:t>
            </a:r>
            <a:r>
              <a:rPr lang="en-IN" sz="2000" b="1" dirty="0">
                <a:latin typeface="+mn-lt"/>
              </a:rPr>
              <a:t>closing of movable guards</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The </a:t>
            </a:r>
            <a:r>
              <a:rPr lang="en-IN" dirty="0"/>
              <a:t>closed position of movable guards shall be determined positively. The guard shall be held in position against a stop by means of gravity, a spring, catch, guard locking device or other means</a:t>
            </a:r>
            <a:r>
              <a:rPr lang="en-IN" dirty="0" smtClean="0"/>
              <a:t>.</a:t>
            </a:r>
            <a:endParaRPr lang="en-US" dirty="0"/>
          </a:p>
        </p:txBody>
      </p:sp>
    </p:spTree>
    <p:extLst>
      <p:ext uri="{BB962C8B-B14F-4D97-AF65-F5344CB8AC3E}">
        <p14:creationId xmlns:p14="http://schemas.microsoft.com/office/powerpoint/2010/main" val="1586651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t> </a:t>
            </a:r>
            <a:r>
              <a:rPr lang="en-IN" sz="3200" dirty="0" smtClean="0">
                <a:cs typeface="Arial" panose="020B0604020202020204" pitchFamily="34" charset="0"/>
              </a:rPr>
              <a:t>GUARD DESIGN ASPECTS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Self-closing </a:t>
            </a:r>
            <a:r>
              <a:rPr lang="en-IN" sz="2000" b="1" dirty="0">
                <a:latin typeface="+mn-lt"/>
              </a:rPr>
              <a:t>guards</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The </a:t>
            </a:r>
            <a:r>
              <a:rPr lang="en-IN" dirty="0"/>
              <a:t>self-closing guard opening shall be limited to no more than that required for the passage of the work piece. It shall not be possible to block the guard in its open position. These guards can be used in conjunction with fixed distance guards</a:t>
            </a:r>
            <a:r>
              <a:rPr lang="en-IN" dirty="0" smtClean="0"/>
              <a:t>.</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Adjustable </a:t>
            </a:r>
            <a:r>
              <a:rPr lang="en-IN" sz="2000" b="1" dirty="0">
                <a:latin typeface="+mn-lt"/>
              </a:rPr>
              <a:t>guards</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Adjustable </a:t>
            </a:r>
            <a:r>
              <a:rPr lang="en-IN" dirty="0"/>
              <a:t>parts shall be such as to enable the opening to be restricted to a minimum consistent with the passage of material, and be easily adjustable without the use of a tool</a:t>
            </a:r>
            <a:r>
              <a:rPr lang="en-IN" dirty="0" smtClean="0"/>
              <a:t>.</a:t>
            </a:r>
            <a:endParaRPr lang="en-US" dirty="0"/>
          </a:p>
        </p:txBody>
      </p:sp>
    </p:spTree>
    <p:extLst>
      <p:ext uri="{BB962C8B-B14F-4D97-AF65-F5344CB8AC3E}">
        <p14:creationId xmlns:p14="http://schemas.microsoft.com/office/powerpoint/2010/main" val="41898054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t> </a:t>
            </a:r>
            <a:r>
              <a:rPr lang="en-IN" sz="3200" dirty="0" smtClean="0">
                <a:cs typeface="Arial" panose="020B0604020202020204" pitchFamily="34" charset="0"/>
              </a:rPr>
              <a:t>GUARD DESIGN ASPECTS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Movable </a:t>
            </a:r>
            <a:r>
              <a:rPr lang="en-IN" sz="2000" b="1" dirty="0">
                <a:latin typeface="+mn-lt"/>
              </a:rPr>
              <a:t>guards</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The </a:t>
            </a:r>
            <a:r>
              <a:rPr lang="en-IN" dirty="0"/>
              <a:t>opening of movable guards shall require positive action and, where practicable, movable guards shall be attached to the machine or adjacent fixed elements so that they are retained, for example by hinges or slides, even when open. Such attachments shall only be removable with the aid of a </a:t>
            </a:r>
            <a:r>
              <a:rPr lang="en-IN" dirty="0" smtClean="0"/>
              <a:t>tool</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Control guards</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Control </a:t>
            </a:r>
            <a:r>
              <a:rPr lang="en-IN" dirty="0"/>
              <a:t>may be used only if all the following conditions are fulfilled:</a:t>
            </a:r>
            <a:endParaRPr lang="en-US" dirty="0"/>
          </a:p>
          <a:p>
            <a:pPr marL="742950" lvl="1" indent="-285750">
              <a:buSzPct val="105000"/>
              <a:buFont typeface="Wingdings 3" panose="05040102010807070707" pitchFamily="18" charset="2"/>
              <a:buChar char=""/>
            </a:pPr>
            <a:r>
              <a:rPr lang="en-IN" dirty="0"/>
              <a:t>There is no possibility for an operator or a part of his body to remain in the danger zone or between the danger zone and the guard while the guard is closed</a:t>
            </a:r>
            <a:endParaRPr lang="en-US" dirty="0"/>
          </a:p>
          <a:p>
            <a:pPr marL="742950" lvl="1" indent="-285750">
              <a:buSzPct val="105000"/>
              <a:buFont typeface="Wingdings 3" panose="05040102010807070707" pitchFamily="18" charset="2"/>
              <a:buChar char=""/>
            </a:pPr>
            <a:r>
              <a:rPr lang="en-IN" dirty="0"/>
              <a:t> The dimensions and shape of the machine allow for the operator or any person having to intervene on the machine to have a global view of the whole machine/process</a:t>
            </a:r>
            <a:endParaRPr lang="en-US" dirty="0"/>
          </a:p>
          <a:p>
            <a:pPr marL="742950" lvl="1" indent="-285750">
              <a:buSzPct val="105000"/>
              <a:buFont typeface="Wingdings 3" panose="05040102010807070707" pitchFamily="18" charset="2"/>
              <a:buChar char=""/>
            </a:pPr>
            <a:r>
              <a:rPr lang="en-IN" dirty="0"/>
              <a:t>Opening the control guard or an interlocking guard is the only way to enter the danger </a:t>
            </a:r>
            <a:r>
              <a:rPr lang="en-IN" dirty="0" smtClean="0"/>
              <a:t>zone</a:t>
            </a:r>
            <a:endParaRPr lang="en-US" dirty="0"/>
          </a:p>
        </p:txBody>
      </p:sp>
    </p:spTree>
    <p:extLst>
      <p:ext uri="{BB962C8B-B14F-4D97-AF65-F5344CB8AC3E}">
        <p14:creationId xmlns:p14="http://schemas.microsoft.com/office/powerpoint/2010/main" val="823011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cs typeface="Arial" panose="020B0604020202020204" pitchFamily="34" charset="0"/>
              </a:rPr>
              <a:t>SELECTION OF MATERIALS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General</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The </a:t>
            </a:r>
            <a:r>
              <a:rPr lang="en-IN" dirty="0"/>
              <a:t>following aspects shall be considered in the selection of suitable materials for the construction of guards. These properties shall be maintained throughout the foreseeable life of the guard.</a:t>
            </a:r>
            <a:endParaRPr lang="en-US" dirty="0"/>
          </a:p>
          <a:p>
            <a:pPr>
              <a:buSzPct val="105000"/>
            </a:pP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Impact </a:t>
            </a:r>
            <a:r>
              <a:rPr lang="en-IN" sz="2000" b="1" dirty="0">
                <a:latin typeface="+mn-lt"/>
              </a:rPr>
              <a:t>resistance</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Guards </a:t>
            </a:r>
            <a:r>
              <a:rPr lang="en-IN" dirty="0"/>
              <a:t>shall be designed to withstand reasonably foreseeable impacts from parts of machinery, work piece, broken tooling, ejected solid or fluid matter, impact by the operator, etc. </a:t>
            </a:r>
            <a:endParaRPr lang="en-IN" dirty="0" smtClean="0"/>
          </a:p>
          <a:p>
            <a:pPr marL="285750" indent="-285750">
              <a:buSzPct val="105000"/>
              <a:buFont typeface="Wingdings 3" panose="05040102010807070707" pitchFamily="18" charset="2"/>
              <a:buChar char="p"/>
            </a:pPr>
            <a:r>
              <a:rPr lang="en-IN" dirty="0" smtClean="0"/>
              <a:t>Where </a:t>
            </a:r>
            <a:r>
              <a:rPr lang="en-IN" dirty="0"/>
              <a:t>guards are fitted with viewing panels, special consideration shall be given to the selection of materials and method of fixing them. </a:t>
            </a:r>
            <a:endParaRPr lang="en-IN" dirty="0" smtClean="0"/>
          </a:p>
          <a:p>
            <a:pPr marL="285750" indent="-285750">
              <a:buSzPct val="105000"/>
              <a:buFont typeface="Wingdings 3" panose="05040102010807070707" pitchFamily="18" charset="2"/>
              <a:buChar char="p"/>
            </a:pPr>
            <a:r>
              <a:rPr lang="en-IN" dirty="0" smtClean="0"/>
              <a:t>Materials </a:t>
            </a:r>
            <a:r>
              <a:rPr lang="en-IN" dirty="0"/>
              <a:t>shall be selected with properties suited to resist the mass and velocity of the ejected object or </a:t>
            </a:r>
            <a:r>
              <a:rPr lang="en-IN" dirty="0" smtClean="0"/>
              <a:t>material.</a:t>
            </a:r>
            <a:endParaRPr lang="en-US" dirty="0"/>
          </a:p>
        </p:txBody>
      </p:sp>
    </p:spTree>
    <p:extLst>
      <p:ext uri="{BB962C8B-B14F-4D97-AF65-F5344CB8AC3E}">
        <p14:creationId xmlns:p14="http://schemas.microsoft.com/office/powerpoint/2010/main" val="1624460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a:t>INTRODUCTION </a:t>
            </a:r>
            <a:endParaRPr lang="en-US" sz="32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noProof="1">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lnSpc>
                <a:spcPct val="95000"/>
              </a:lnSpc>
              <a:spcAft>
                <a:spcPct val="40000"/>
              </a:spcAft>
              <a:buSzPct val="105000"/>
              <a:buFont typeface="Wingdings 3" panose="05040102010807070707" pitchFamily="18" charset="2"/>
              <a:buChar char="p"/>
            </a:pPr>
            <a:r>
              <a:rPr lang="en-IN" dirty="0"/>
              <a:t>The structure of safety standards in the field of machinery is as </a:t>
            </a:r>
            <a:r>
              <a:rPr lang="en-IN" dirty="0" smtClean="0"/>
              <a:t>follows:</a:t>
            </a:r>
            <a:endParaRPr lang="en-IN" dirty="0">
              <a:cs typeface="Arial" panose="020B0604020202020204" pitchFamily="34" charset="0"/>
            </a:endParaRPr>
          </a:p>
          <a:p>
            <a:pPr marL="742950" lvl="1" indent="-285750" algn="just">
              <a:lnSpc>
                <a:spcPct val="95000"/>
              </a:lnSpc>
              <a:spcAft>
                <a:spcPct val="40000"/>
              </a:spcAft>
              <a:buSzPct val="105000"/>
              <a:buFont typeface="Wingdings 3" panose="05040102010807070707" pitchFamily="18" charset="2"/>
              <a:buChar char=""/>
            </a:pPr>
            <a:r>
              <a:rPr lang="en-IN" dirty="0" smtClean="0"/>
              <a:t>Type-A </a:t>
            </a:r>
            <a:r>
              <a:rPr lang="en-IN" dirty="0"/>
              <a:t>standards </a:t>
            </a:r>
            <a:endParaRPr lang="en-IN" dirty="0" smtClean="0"/>
          </a:p>
          <a:p>
            <a:pPr marL="742950" lvl="1" indent="-285750" algn="just">
              <a:lnSpc>
                <a:spcPct val="95000"/>
              </a:lnSpc>
              <a:spcAft>
                <a:spcPct val="40000"/>
              </a:spcAft>
              <a:buSzPct val="105000"/>
              <a:buFont typeface="Wingdings 3" panose="05040102010807070707" pitchFamily="18" charset="2"/>
              <a:buChar char=""/>
            </a:pPr>
            <a:r>
              <a:rPr lang="en-IN" dirty="0" smtClean="0"/>
              <a:t>Type-B standards</a:t>
            </a:r>
          </a:p>
          <a:p>
            <a:pPr marL="1028700" lvl="1" indent="-285750" algn="just">
              <a:lnSpc>
                <a:spcPct val="95000"/>
              </a:lnSpc>
              <a:spcAft>
                <a:spcPct val="40000"/>
              </a:spcAft>
              <a:buSzPct val="105000"/>
              <a:buFont typeface="Wingdings" panose="05000000000000000000" pitchFamily="2" charset="2"/>
              <a:buChar char="S"/>
            </a:pPr>
            <a:r>
              <a:rPr lang="en-IN" dirty="0" smtClean="0"/>
              <a:t>B1</a:t>
            </a:r>
          </a:p>
          <a:p>
            <a:pPr marL="1028700" lvl="1" indent="-285750" algn="just">
              <a:lnSpc>
                <a:spcPct val="95000"/>
              </a:lnSpc>
              <a:spcAft>
                <a:spcPct val="40000"/>
              </a:spcAft>
              <a:buSzPct val="105000"/>
              <a:buFont typeface="Wingdings" panose="05000000000000000000" pitchFamily="2" charset="2"/>
              <a:buChar char="S"/>
            </a:pPr>
            <a:r>
              <a:rPr lang="en-IN" dirty="0" smtClean="0"/>
              <a:t>B2</a:t>
            </a:r>
          </a:p>
          <a:p>
            <a:pPr marL="742950" lvl="1" indent="-285750" algn="just">
              <a:lnSpc>
                <a:spcPct val="95000"/>
              </a:lnSpc>
              <a:spcAft>
                <a:spcPct val="40000"/>
              </a:spcAft>
              <a:buSzPct val="105000"/>
              <a:buFont typeface="Wingdings 3" panose="05040102010807070707" pitchFamily="18" charset="2"/>
              <a:buChar char=""/>
            </a:pPr>
            <a:r>
              <a:rPr lang="en-IN" dirty="0" smtClean="0"/>
              <a:t>Type-C </a:t>
            </a:r>
            <a:r>
              <a:rPr lang="en-IN" dirty="0"/>
              <a:t>standards </a:t>
            </a: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US" dirty="0">
              <a:cs typeface="Arial" panose="020B0604020202020204" pitchFamily="34" charset="0"/>
            </a:endParaRPr>
          </a:p>
        </p:txBody>
      </p:sp>
    </p:spTree>
    <p:extLst>
      <p:ext uri="{BB962C8B-B14F-4D97-AF65-F5344CB8AC3E}">
        <p14:creationId xmlns:p14="http://schemas.microsoft.com/office/powerpoint/2010/main" val="39084447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cs typeface="Arial" panose="020B0604020202020204" pitchFamily="34" charset="0"/>
              </a:rPr>
              <a:t>SELECTION OF MATERIALS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Rigidity</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Support </a:t>
            </a:r>
            <a:r>
              <a:rPr lang="en-IN" dirty="0"/>
              <a:t>posts, guard frames and infill materials shall be selected and arranged to provide a rigid and stable structure and to resist deformation. This is especially important where deformation of material could be detrimental to maintaining safety distances</a:t>
            </a:r>
            <a:r>
              <a:rPr lang="en-IN" dirty="0" smtClean="0"/>
              <a:t>.</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Secure </a:t>
            </a:r>
            <a:r>
              <a:rPr lang="en-IN" sz="2000" b="1" dirty="0">
                <a:latin typeface="+mn-lt"/>
              </a:rPr>
              <a:t>fixing</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Guards </a:t>
            </a:r>
            <a:r>
              <a:rPr lang="en-IN" dirty="0"/>
              <a:t>or parts of guards shall be secured by fixing points of adequate strength, spacing and number to remain secure under any foreseeable loading. Fixing can be by means of mechanical fasteners or clamps, welded or bonded joints or other means suited to the application</a:t>
            </a:r>
            <a:r>
              <a:rPr lang="en-IN" dirty="0" smtClean="0"/>
              <a:t>.</a:t>
            </a:r>
            <a:endParaRPr lang="en-US" dirty="0"/>
          </a:p>
        </p:txBody>
      </p:sp>
    </p:spTree>
    <p:extLst>
      <p:ext uri="{BB962C8B-B14F-4D97-AF65-F5344CB8AC3E}">
        <p14:creationId xmlns:p14="http://schemas.microsoft.com/office/powerpoint/2010/main" val="395795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cs typeface="Arial" panose="020B0604020202020204" pitchFamily="34" charset="0"/>
              </a:rPr>
              <a:t>SELECTION OF MATERIALS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Reliability </a:t>
            </a:r>
            <a:r>
              <a:rPr lang="en-IN" sz="2000" b="1" dirty="0">
                <a:latin typeface="+mn-lt"/>
              </a:rPr>
              <a:t>of moving parts</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Moving </a:t>
            </a:r>
            <a:r>
              <a:rPr lang="en-IN" dirty="0"/>
              <a:t>parts, for example hinges, slides, handles, catches, shall be selected to ensure reliable operation given their foreseeable usage and working environment</a:t>
            </a:r>
            <a:r>
              <a:rPr lang="en-IN" dirty="0" smtClean="0"/>
              <a:t>.</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Containment</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Harmful </a:t>
            </a:r>
            <a:r>
              <a:rPr lang="en-IN" dirty="0"/>
              <a:t>substances, for example fluids, sward, dust, fumes, which can reasonably be foreseen, shall be contained within the guard by a suitable impermeable material</a:t>
            </a:r>
            <a:r>
              <a:rPr lang="en-IN" dirty="0" smtClean="0"/>
              <a:t>.</a:t>
            </a:r>
            <a:endParaRPr lang="en-US" dirty="0"/>
          </a:p>
        </p:txBody>
      </p:sp>
    </p:spTree>
    <p:extLst>
      <p:ext uri="{BB962C8B-B14F-4D97-AF65-F5344CB8AC3E}">
        <p14:creationId xmlns:p14="http://schemas.microsoft.com/office/powerpoint/2010/main" val="6387045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cs typeface="Arial" panose="020B0604020202020204" pitchFamily="34" charset="0"/>
              </a:rPr>
              <a:t>SELECTION OF MATERIALS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Resistance </a:t>
            </a:r>
            <a:r>
              <a:rPr lang="en-IN" sz="2000" b="1" dirty="0">
                <a:latin typeface="+mn-lt"/>
              </a:rPr>
              <a:t>to corrosion</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Materials </a:t>
            </a:r>
            <a:r>
              <a:rPr lang="en-IN" dirty="0"/>
              <a:t>shall be selected which are resistant to foreseeable oxidation and corrosion from the product, process or environmental factors, for example from cutting fluids in machining operations or cleaning and sterilizing agents in food processing machinery. This can be achieved by the application of suitable protective </a:t>
            </a:r>
            <a:r>
              <a:rPr lang="en-IN" dirty="0" smtClean="0"/>
              <a:t>coatings</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Resistance </a:t>
            </a:r>
            <a:r>
              <a:rPr lang="en-IN" sz="2000" b="1" dirty="0">
                <a:latin typeface="+mn-lt"/>
              </a:rPr>
              <a:t>to micro-organisms</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Where </a:t>
            </a:r>
            <a:r>
              <a:rPr lang="en-IN" dirty="0"/>
              <a:t>there is a foreseeable risk to health from bacterial and fungal growth, such as in the food, pharmaceutical and related industries, materials used in the construction of guards shall be selected that inhibit this growth and can be easily cleaned and, if necessary, disinfected</a:t>
            </a:r>
            <a:r>
              <a:rPr lang="en-IN" dirty="0" smtClean="0"/>
              <a:t>.</a:t>
            </a:r>
            <a:endParaRPr lang="en-US" dirty="0"/>
          </a:p>
        </p:txBody>
      </p:sp>
    </p:spTree>
    <p:extLst>
      <p:ext uri="{BB962C8B-B14F-4D97-AF65-F5344CB8AC3E}">
        <p14:creationId xmlns:p14="http://schemas.microsoft.com/office/powerpoint/2010/main" val="496419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cs typeface="Arial" panose="020B0604020202020204" pitchFamily="34" charset="0"/>
              </a:rPr>
              <a:t>SELECTION OF MATERIALS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Non-toxicity</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Materials </a:t>
            </a:r>
            <a:r>
              <a:rPr lang="en-IN" dirty="0"/>
              <a:t>and finishes used shall be non-toxic in all foreseeable conditions of use and compatible with the process involved especially in food, pharmaceutical and related industries.</a:t>
            </a:r>
            <a:endParaRPr lang="en-US" dirty="0"/>
          </a:p>
          <a:p>
            <a:pPr>
              <a:buSzPct val="105000"/>
            </a:pP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Machine </a:t>
            </a:r>
            <a:r>
              <a:rPr lang="en-IN" sz="2000" b="1" dirty="0">
                <a:latin typeface="+mn-lt"/>
              </a:rPr>
              <a:t>viewing</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Where </a:t>
            </a:r>
            <a:r>
              <a:rPr lang="en-IN" dirty="0"/>
              <a:t>viewing of machine operation is required through the guard, materials shall be selected with suitable properties, for example if perforate material or wire mesh is used this should be of adequate open area and suitable colour to permit viewing. Viewing will be enhanced if the perforate material is darker than the area observed</a:t>
            </a:r>
            <a:r>
              <a:rPr lang="en-IN" dirty="0" smtClean="0"/>
              <a:t>.</a:t>
            </a:r>
            <a:endParaRPr lang="en-US" dirty="0"/>
          </a:p>
        </p:txBody>
      </p:sp>
    </p:spTree>
    <p:extLst>
      <p:ext uri="{BB962C8B-B14F-4D97-AF65-F5344CB8AC3E}">
        <p14:creationId xmlns:p14="http://schemas.microsoft.com/office/powerpoint/2010/main" val="3458381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a:cs typeface="Arial" panose="020B0604020202020204" pitchFamily="34" charset="0"/>
              </a:rPr>
              <a:t>SELECTION OF MATERIALS</a:t>
            </a:r>
            <a:endParaRPr lang="en-US" sz="3200" dirty="0"/>
          </a:p>
        </p:txBody>
      </p:sp>
      <p:sp>
        <p:nvSpPr>
          <p:cNvPr id="7" name="Rectangle 76"/>
          <p:cNvSpPr>
            <a:spLocks noChangeArrowheads="1"/>
          </p:cNvSpPr>
          <p:nvPr/>
        </p:nvSpPr>
        <p:spPr bwMode="gray">
          <a:xfrm>
            <a:off x="152401" y="1405474"/>
            <a:ext cx="8839198"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Transparency</a:t>
            </a:r>
            <a:endParaRPr lang="en-US" sz="2000" dirty="0">
              <a:latin typeface="+mn-lt"/>
            </a:endParaRPr>
          </a:p>
        </p:txBody>
      </p:sp>
      <p:sp>
        <p:nvSpPr>
          <p:cNvPr id="5" name="Rectangle 4"/>
          <p:cNvSpPr/>
          <p:nvPr/>
        </p:nvSpPr>
        <p:spPr>
          <a:xfrm>
            <a:off x="152401" y="1828800"/>
            <a:ext cx="8839198"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As </a:t>
            </a:r>
            <a:r>
              <a:rPr lang="en-IN" dirty="0"/>
              <a:t>far as is practicable, materials used for viewing machine operation shall be selected from amongst those which retain their transparency despite age and use. Guards shall be designed to make provision for the replacement of degraded </a:t>
            </a:r>
            <a:r>
              <a:rPr lang="en-IN" dirty="0" smtClean="0"/>
              <a:t>materials</a:t>
            </a:r>
            <a:r>
              <a:rPr lang="en-US" dirty="0"/>
              <a:t>.</a:t>
            </a:r>
            <a:r>
              <a:rPr lang="en-IN" dirty="0"/>
              <a:t> </a:t>
            </a:r>
            <a:endParaRPr lang="en-US" dirty="0"/>
          </a:p>
          <a:p>
            <a:pPr marL="285750" indent="-285750">
              <a:buSzPct val="105000"/>
              <a:buFont typeface="Wingdings 3" panose="05040102010807070707" pitchFamily="18" charset="2"/>
              <a:buChar char="p"/>
            </a:pPr>
            <a:r>
              <a:rPr lang="en-IN" dirty="0"/>
              <a:t>Certain applications can require the selection of materials or combinations of materials that are resistant to abrasion, chemical attack, degradation by ultraviolet radiation, dust attraction by static electrical charge, or surface wetting by fluids which impair transparency</a:t>
            </a:r>
            <a:r>
              <a:rPr lang="en-IN" dirty="0" smtClean="0"/>
              <a:t>.</a:t>
            </a:r>
            <a:endParaRPr lang="en-US" dirty="0"/>
          </a:p>
        </p:txBody>
      </p:sp>
    </p:spTree>
    <p:extLst>
      <p:ext uri="{BB962C8B-B14F-4D97-AF65-F5344CB8AC3E}">
        <p14:creationId xmlns:p14="http://schemas.microsoft.com/office/powerpoint/2010/main" val="4416284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cs typeface="Arial" panose="020B0604020202020204" pitchFamily="34" charset="0"/>
              </a:rPr>
              <a:t>SELECTION OF MATERIALS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Stroboscopic </a:t>
            </a:r>
            <a:r>
              <a:rPr lang="en-IN" sz="2000" b="1" dirty="0">
                <a:latin typeface="+mn-lt"/>
              </a:rPr>
              <a:t>effects</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Where </a:t>
            </a:r>
            <a:r>
              <a:rPr lang="en-IN" dirty="0"/>
              <a:t>there is a foreseeable hazard from stroboscopic effects, materials shall be selected which minimize this </a:t>
            </a:r>
            <a:r>
              <a:rPr lang="en-IN" dirty="0" smtClean="0"/>
              <a:t>occurrence</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Electrostatic </a:t>
            </a:r>
            <a:r>
              <a:rPr lang="en-IN" sz="2000" b="1" dirty="0">
                <a:latin typeface="+mn-lt"/>
              </a:rPr>
              <a:t>properties</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Certain </a:t>
            </a:r>
            <a:r>
              <a:rPr lang="en-IN" dirty="0"/>
              <a:t>applications can require the selection of materials that do not retain an electrostatic charge, in order to avoid an accumulation of dust and particles as well as sudden electrical discharge with the associated risks of fire or explosion.</a:t>
            </a:r>
            <a:endParaRPr lang="en-US" dirty="0"/>
          </a:p>
          <a:p>
            <a:pPr marL="285750" indent="-285750">
              <a:buSzPct val="105000"/>
              <a:buFont typeface="Wingdings 3" panose="05040102010807070707" pitchFamily="18" charset="2"/>
              <a:buChar char="p"/>
            </a:pPr>
            <a:r>
              <a:rPr lang="en-IN" dirty="0"/>
              <a:t>Guards can need to be earthed to avoid build-up of static charge to a hazardous </a:t>
            </a:r>
            <a:r>
              <a:rPr lang="en-IN" dirty="0" smtClean="0"/>
              <a:t>level.</a:t>
            </a:r>
            <a:endParaRPr lang="en-US" dirty="0"/>
          </a:p>
        </p:txBody>
      </p:sp>
    </p:spTree>
    <p:extLst>
      <p:ext uri="{BB962C8B-B14F-4D97-AF65-F5344CB8AC3E}">
        <p14:creationId xmlns:p14="http://schemas.microsoft.com/office/powerpoint/2010/main" val="30867972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cs typeface="Arial" panose="020B0604020202020204" pitchFamily="34" charset="0"/>
              </a:rPr>
              <a:t>SELECTION OF MATERIALS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Thermal </a:t>
            </a:r>
            <a:r>
              <a:rPr lang="en-IN" sz="2000" b="1" dirty="0">
                <a:latin typeface="+mn-lt"/>
              </a:rPr>
              <a:t>stability</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Materials </a:t>
            </a:r>
            <a:r>
              <a:rPr lang="en-IN" dirty="0"/>
              <a:t>shall be selected which do not degrade, that is which are not subject to brittle fracture, excessive deformation or emission of toxic or flammable fumes when exposed to the range of foreseeable temperature variations or sudden changes in temperatures. </a:t>
            </a:r>
            <a:endParaRPr lang="en-US" dirty="0"/>
          </a:p>
          <a:p>
            <a:pPr marL="285750" indent="-285750">
              <a:buSzPct val="105000"/>
              <a:buFont typeface="Wingdings 3" panose="05040102010807070707" pitchFamily="18" charset="2"/>
              <a:buChar char="p"/>
            </a:pPr>
            <a:r>
              <a:rPr lang="en-IN" dirty="0"/>
              <a:t>Materials selected shall retain their properties in foreseeable climatic and workplace conditions</a:t>
            </a:r>
            <a:r>
              <a:rPr lang="en-IN" dirty="0" smtClean="0"/>
              <a:t>.</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Flammability</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Where </a:t>
            </a:r>
            <a:r>
              <a:rPr lang="en-IN" dirty="0"/>
              <a:t>there is a foreseeable risk of fire, materials selected shall be spark resistant and fire retardant and shall not absorb or emit flammable fluid, fumes, etc</a:t>
            </a:r>
            <a:r>
              <a:rPr lang="en-IN" dirty="0" smtClean="0"/>
              <a:t>.</a:t>
            </a:r>
            <a:endParaRPr lang="en-US" dirty="0"/>
          </a:p>
        </p:txBody>
      </p:sp>
    </p:spTree>
    <p:extLst>
      <p:ext uri="{BB962C8B-B14F-4D97-AF65-F5344CB8AC3E}">
        <p14:creationId xmlns:p14="http://schemas.microsoft.com/office/powerpoint/2010/main" val="14621948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lvl="0" algn="ctr"/>
            <a:r>
              <a:rPr lang="en-IN" sz="3200" dirty="0" smtClean="0">
                <a:cs typeface="Arial" panose="020B0604020202020204" pitchFamily="34" charset="0"/>
              </a:rPr>
              <a:t>SELECTION OF MATERIALS</a:t>
            </a:r>
            <a:endParaRPr lang="en-US" sz="3200" dirty="0"/>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Noise </a:t>
            </a:r>
            <a:r>
              <a:rPr lang="en-IN" sz="2000" b="1" dirty="0">
                <a:latin typeface="+mn-lt"/>
              </a:rPr>
              <a:t>and vibration reduction</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Where </a:t>
            </a:r>
            <a:r>
              <a:rPr lang="en-IN" dirty="0"/>
              <a:t>necessary, materials shall be selected to provide noise and vibration reduction. This can be achieved by means of insulation (putting an acoustic barrier in the path of the noise), and/or absorption (lining guards with appropriate acoustically absorbent materials) or by a combination of </a:t>
            </a:r>
            <a:r>
              <a:rPr lang="en-IN" dirty="0" smtClean="0"/>
              <a:t>both.</a:t>
            </a:r>
          </a:p>
          <a:p>
            <a:pPr marL="285750" indent="-285750">
              <a:buSzPct val="105000"/>
              <a:buFont typeface="Wingdings 3" panose="05040102010807070707" pitchFamily="18" charset="2"/>
              <a:buChar char="p"/>
            </a:pPr>
            <a:r>
              <a:rPr lang="en-IN" dirty="0" smtClean="0"/>
              <a:t>Guard </a:t>
            </a:r>
            <a:r>
              <a:rPr lang="en-IN" dirty="0"/>
              <a:t>panels can also need to be suitably damped to minimize effects of resonance which can transmit or amplify noise</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Radiation </a:t>
            </a:r>
            <a:r>
              <a:rPr lang="en-IN" sz="2000" b="1" dirty="0">
                <a:latin typeface="+mn-lt"/>
              </a:rPr>
              <a:t>protection</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In </a:t>
            </a:r>
            <a:r>
              <a:rPr lang="en-IN" dirty="0"/>
              <a:t>certain applications, such as welding or the use of lasers, materials shall be selected that protect persons from harmful radiation.</a:t>
            </a:r>
            <a:endParaRPr lang="en-US" dirty="0"/>
          </a:p>
          <a:p>
            <a:pPr marL="285750" indent="-285750">
              <a:buSzPct val="105000"/>
              <a:buFont typeface="Wingdings 3" panose="05040102010807070707" pitchFamily="18" charset="2"/>
              <a:buChar char="p"/>
            </a:pPr>
            <a:r>
              <a:rPr lang="en-IN" dirty="0"/>
              <a:t>For welding applications, this protection can be by means of a suitably tinted transparent screen which permits viewing but eliminates harmful radiation</a:t>
            </a:r>
            <a:endParaRPr lang="en-US" dirty="0"/>
          </a:p>
          <a:p>
            <a:pPr marL="285750" indent="-285750">
              <a:buSzPct val="105000"/>
              <a:buFont typeface="Wingdings 3" panose="05040102010807070707" pitchFamily="18" charset="2"/>
              <a:buChar char="p"/>
            </a:pPr>
            <a:endParaRPr lang="en-US" dirty="0"/>
          </a:p>
        </p:txBody>
      </p:sp>
    </p:spTree>
    <p:extLst>
      <p:ext uri="{BB962C8B-B14F-4D97-AF65-F5344CB8AC3E}">
        <p14:creationId xmlns:p14="http://schemas.microsoft.com/office/powerpoint/2010/main" val="42519558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algn="ctr"/>
            <a:r>
              <a:rPr lang="en-IN" sz="3200" dirty="0" smtClean="0"/>
              <a:t> </a:t>
            </a:r>
            <a:r>
              <a:rPr lang="en-IN" sz="3200" dirty="0" smtClean="0">
                <a:cs typeface="Arial" panose="020B0604020202020204" pitchFamily="34" charset="0"/>
              </a:rPr>
              <a:t>SELECTION OF TYPES OF GUARDS</a:t>
            </a:r>
            <a:endParaRPr lang="en-US" sz="3200" dirty="0">
              <a:cs typeface="Arial" panose="020B0604020202020204" pitchFamily="34" charset="0"/>
            </a:endParaRPr>
          </a:p>
        </p:txBody>
      </p:sp>
      <p:sp>
        <p:nvSpPr>
          <p:cNvPr id="7" name="Rectangle 76"/>
          <p:cNvSpPr>
            <a:spLocks noChangeArrowheads="1"/>
          </p:cNvSpPr>
          <p:nvPr/>
        </p:nvSpPr>
        <p:spPr bwMode="gray">
          <a:xfrm>
            <a:off x="152401" y="1405474"/>
            <a:ext cx="8839198"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General</a:t>
            </a:r>
            <a:endParaRPr lang="en-US" sz="2000" dirty="0">
              <a:latin typeface="+mn-lt"/>
            </a:endParaRPr>
          </a:p>
        </p:txBody>
      </p:sp>
      <p:sp>
        <p:nvSpPr>
          <p:cNvPr id="5" name="Rectangle 4"/>
          <p:cNvSpPr/>
          <p:nvPr/>
        </p:nvSpPr>
        <p:spPr>
          <a:xfrm>
            <a:off x="152401" y="1828800"/>
            <a:ext cx="8839198"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If </a:t>
            </a:r>
            <a:r>
              <a:rPr lang="en-IN" dirty="0"/>
              <a:t>the risk assessment has established a requirement for guards, they shall be selected in accordance with the following guidelines in selecting suitable guards, the appropriate phases of the life of the machinery shall be considered</a:t>
            </a:r>
            <a:r>
              <a:rPr lang="en-IN" dirty="0" smtClean="0"/>
              <a:t>.</a:t>
            </a:r>
          </a:p>
          <a:p>
            <a:pPr marL="285750" indent="-285750">
              <a:buSzPct val="105000"/>
              <a:buFont typeface="Wingdings 3" panose="05040102010807070707" pitchFamily="18" charset="2"/>
              <a:buChar char="p"/>
            </a:pPr>
            <a:r>
              <a:rPr lang="en-IN" dirty="0"/>
              <a:t>The most important selection criteria are:</a:t>
            </a:r>
            <a:endParaRPr lang="en-US" dirty="0"/>
          </a:p>
          <a:p>
            <a:pPr marL="742950" lvl="1" indent="-285750">
              <a:buSzPct val="105000"/>
              <a:buFont typeface="Wingdings 3" panose="05040102010807070707" pitchFamily="18" charset="2"/>
              <a:buChar char=""/>
            </a:pPr>
            <a:r>
              <a:rPr lang="en-IN" dirty="0"/>
              <a:t>The probability and foreseeable severity of any injury as indicated by the risk </a:t>
            </a:r>
            <a:r>
              <a:rPr lang="en-IN" dirty="0" smtClean="0"/>
              <a:t>assessment</a:t>
            </a:r>
            <a:endParaRPr lang="en-US" dirty="0"/>
          </a:p>
          <a:p>
            <a:pPr marL="742950" lvl="1" indent="-285750">
              <a:buSzPct val="105000"/>
              <a:buFont typeface="Wingdings 3" panose="05040102010807070707" pitchFamily="18" charset="2"/>
              <a:buChar char=""/>
            </a:pPr>
            <a:r>
              <a:rPr lang="en-IN" dirty="0"/>
              <a:t>the intended use of the machine as defined in ISO/TR 12100-1:1992, 3.12; the hazards present at the machine (see clause 4 and clause 5 and ISO/TR </a:t>
            </a:r>
            <a:r>
              <a:rPr lang="en-IN" dirty="0" smtClean="0"/>
              <a:t>12100-1) the </a:t>
            </a:r>
            <a:r>
              <a:rPr lang="en-IN" dirty="0"/>
              <a:t>nature and frequency of access</a:t>
            </a:r>
            <a:r>
              <a:rPr lang="en-IN" dirty="0" smtClean="0"/>
              <a:t>.</a:t>
            </a:r>
            <a:endParaRPr lang="en-US" dirty="0"/>
          </a:p>
        </p:txBody>
      </p:sp>
    </p:spTree>
    <p:extLst>
      <p:ext uri="{BB962C8B-B14F-4D97-AF65-F5344CB8AC3E}">
        <p14:creationId xmlns:p14="http://schemas.microsoft.com/office/powerpoint/2010/main" val="1459626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algn="ctr"/>
            <a:r>
              <a:rPr lang="en-IN" sz="3200" dirty="0" smtClean="0"/>
              <a:t> </a:t>
            </a:r>
            <a:r>
              <a:rPr lang="en-IN" sz="3200" dirty="0" smtClean="0">
                <a:cs typeface="Arial" panose="020B0604020202020204" pitchFamily="34" charset="0"/>
              </a:rPr>
              <a:t>SELECTION OF TYPES OF GUARDS</a:t>
            </a:r>
            <a:endParaRPr lang="en-US" sz="3200" dirty="0">
              <a:cs typeface="Arial" panose="020B0604020202020204" pitchFamily="34" charset="0"/>
            </a:endParaRPr>
          </a:p>
        </p:txBody>
      </p:sp>
      <p:sp>
        <p:nvSpPr>
          <p:cNvPr id="7" name="Rectangle 76"/>
          <p:cNvSpPr>
            <a:spLocks noChangeArrowheads="1"/>
          </p:cNvSpPr>
          <p:nvPr/>
        </p:nvSpPr>
        <p:spPr bwMode="gray">
          <a:xfrm>
            <a:off x="152401" y="1405474"/>
            <a:ext cx="8839198"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latin typeface="+mn-lt"/>
              </a:rPr>
              <a:t> </a:t>
            </a:r>
            <a:r>
              <a:rPr lang="en-IN" sz="2000" b="1" dirty="0" smtClean="0">
                <a:latin typeface="+mn-lt"/>
              </a:rPr>
              <a:t> Combination </a:t>
            </a:r>
            <a:r>
              <a:rPr lang="en-IN" sz="2000" b="1" dirty="0">
                <a:latin typeface="+mn-lt"/>
              </a:rPr>
              <a:t>of different guards or of guards with other devices</a:t>
            </a:r>
            <a:endParaRPr lang="en-US" sz="2000" dirty="0">
              <a:latin typeface="+mn-lt"/>
            </a:endParaRPr>
          </a:p>
        </p:txBody>
      </p:sp>
      <p:sp>
        <p:nvSpPr>
          <p:cNvPr id="5" name="Rectangle 4"/>
          <p:cNvSpPr/>
          <p:nvPr/>
        </p:nvSpPr>
        <p:spPr>
          <a:xfrm>
            <a:off x="152401" y="1828800"/>
            <a:ext cx="8839198"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It </a:t>
            </a:r>
            <a:r>
              <a:rPr lang="en-IN" dirty="0"/>
              <a:t>can be appropriate to use a combination of different types of guard. For example, if a machine has several danger zones and access is required to one of them during the operating phase, the guards can consist of a fixed guard combined with an interlocking movable </a:t>
            </a:r>
            <a:r>
              <a:rPr lang="en-IN" dirty="0" smtClean="0"/>
              <a:t>guard</a:t>
            </a:r>
            <a:endParaRPr lang="en-US" dirty="0"/>
          </a:p>
        </p:txBody>
      </p:sp>
    </p:spTree>
    <p:extLst>
      <p:ext uri="{BB962C8B-B14F-4D97-AF65-F5344CB8AC3E}">
        <p14:creationId xmlns:p14="http://schemas.microsoft.com/office/powerpoint/2010/main" val="1943261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a:t>INTRODUCTION </a:t>
            </a:r>
            <a:endParaRPr lang="en-US" sz="32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ct val="40000"/>
              </a:spcAft>
              <a:buClr>
                <a:schemeClr val="accent1"/>
              </a:buClr>
            </a:pPr>
            <a:r>
              <a:rPr lang="en-IN" sz="2000" b="1" dirty="0" smtClean="0">
                <a:latin typeface="+mn-lt"/>
              </a:rPr>
              <a:t> The </a:t>
            </a:r>
            <a:r>
              <a:rPr lang="en-IN" sz="2000" b="1" dirty="0">
                <a:latin typeface="+mn-lt"/>
              </a:rPr>
              <a:t>structure of safety standards in the field of machinery is as follows:</a:t>
            </a: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lvl="0" indent="-285750">
              <a:buSzPct val="105000"/>
              <a:buFont typeface="Wingdings 3" panose="05040102010807070707" pitchFamily="18" charset="2"/>
              <a:buChar char="p"/>
            </a:pPr>
            <a:r>
              <a:rPr lang="en-IN" b="1" dirty="0" smtClean="0">
                <a:cs typeface="Arial" panose="020B0604020202020204" pitchFamily="34" charset="0"/>
              </a:rPr>
              <a:t>Type-A </a:t>
            </a:r>
            <a:r>
              <a:rPr lang="en-IN" b="1" dirty="0">
                <a:cs typeface="Arial" panose="020B0604020202020204" pitchFamily="34" charset="0"/>
              </a:rPr>
              <a:t>standards</a:t>
            </a:r>
            <a:r>
              <a:rPr lang="en-IN" dirty="0">
                <a:cs typeface="Arial" panose="020B0604020202020204" pitchFamily="34" charset="0"/>
              </a:rPr>
              <a:t> (basic safety standards) giving basic concepts, principles for design, and general aspects that can be applied to all </a:t>
            </a:r>
            <a:r>
              <a:rPr lang="en-IN" dirty="0" smtClean="0">
                <a:cs typeface="Arial" panose="020B0604020202020204" pitchFamily="34" charset="0"/>
              </a:rPr>
              <a:t>machinery</a:t>
            </a:r>
            <a:endParaRPr lang="en-US" dirty="0">
              <a:cs typeface="Arial" panose="020B0604020202020204" pitchFamily="34" charset="0"/>
            </a:endParaRPr>
          </a:p>
          <a:p>
            <a:pPr marL="285750" lvl="0" indent="-285750">
              <a:buSzPct val="105000"/>
              <a:buFont typeface="Wingdings 3" panose="05040102010807070707" pitchFamily="18" charset="2"/>
              <a:buChar char="p"/>
            </a:pPr>
            <a:r>
              <a:rPr lang="en-IN" b="1" dirty="0">
                <a:cs typeface="Arial" panose="020B0604020202020204" pitchFamily="34" charset="0"/>
              </a:rPr>
              <a:t>Type-B standards</a:t>
            </a:r>
            <a:r>
              <a:rPr lang="en-IN" dirty="0">
                <a:cs typeface="Arial" panose="020B0604020202020204" pitchFamily="34" charset="0"/>
              </a:rPr>
              <a:t> (generic safety standards) dealing with one safety aspect or one or more type(s) of safeguard that can be used across a wide range of machinery:</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Type-B1 standards on particular safety aspects (e.g. safety distances, surface temperature, noise</a:t>
            </a:r>
            <a:r>
              <a:rPr lang="en-IN" dirty="0" smtClean="0">
                <a:cs typeface="Arial" panose="020B0604020202020204" pitchFamily="34" charset="0"/>
              </a:rPr>
              <a:t>)</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smtClean="0">
                <a:cs typeface="Arial" panose="020B0604020202020204" pitchFamily="34" charset="0"/>
              </a:rPr>
              <a:t>Type-B2 </a:t>
            </a:r>
            <a:r>
              <a:rPr lang="en-IN" dirty="0">
                <a:cs typeface="Arial" panose="020B0604020202020204" pitchFamily="34" charset="0"/>
              </a:rPr>
              <a:t>standards on safeguards (e.g. two-hand controls, interlocking devices, pressure-sensitive devices, guards</a:t>
            </a:r>
            <a:r>
              <a:rPr lang="en-IN" dirty="0" smtClean="0">
                <a:cs typeface="Arial" panose="020B0604020202020204" pitchFamily="34" charset="0"/>
              </a:rPr>
              <a:t>)</a:t>
            </a:r>
          </a:p>
          <a:p>
            <a:pPr marL="285750" indent="-285750">
              <a:buSzPct val="105000"/>
              <a:buFont typeface="Wingdings 3" panose="05040102010807070707" pitchFamily="18" charset="2"/>
              <a:buChar char="p"/>
            </a:pPr>
            <a:r>
              <a:rPr lang="en-IN" b="1" dirty="0">
                <a:cs typeface="Arial" panose="020B0604020202020204" pitchFamily="34" charset="0"/>
              </a:rPr>
              <a:t>Type-C standards</a:t>
            </a:r>
            <a:r>
              <a:rPr lang="en-IN" dirty="0">
                <a:cs typeface="Arial" panose="020B0604020202020204" pitchFamily="34" charset="0"/>
              </a:rPr>
              <a:t> (machine safety standards) dealing with detailed safety requirements for a particular </a:t>
            </a:r>
            <a:endParaRPr lang="en-US" dirty="0">
              <a:cs typeface="Arial" panose="020B0604020202020204" pitchFamily="34" charset="0"/>
            </a:endParaRPr>
          </a:p>
          <a:p>
            <a:pPr marL="742950" lvl="1" indent="-285750">
              <a:buFont typeface="Arial" panose="020B0604020202020204" pitchFamily="34" charset="0"/>
              <a:buChar char="•"/>
            </a:pPr>
            <a:endParaRPr lang="en-IN" dirty="0">
              <a:cs typeface="Arial" panose="020B0604020202020204" pitchFamily="34" charset="0"/>
            </a:endParaRPr>
          </a:p>
          <a:p>
            <a:pPr lvl="1"/>
            <a:endParaRPr lang="en-US" dirty="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1" y="4419600"/>
            <a:ext cx="2895599" cy="1990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99821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algn="ctr"/>
            <a:r>
              <a:rPr lang="en-IN" sz="3200" dirty="0" smtClean="0"/>
              <a:t> </a:t>
            </a:r>
            <a:r>
              <a:rPr lang="en-IN" sz="3200" dirty="0" smtClean="0">
                <a:cs typeface="Arial" panose="020B0604020202020204" pitchFamily="34" charset="0"/>
              </a:rPr>
              <a:t>SELECTION OF TYPES OF GUARDS</a:t>
            </a:r>
            <a:endParaRPr lang="en-US" sz="3200" dirty="0">
              <a:cs typeface="Arial" panose="020B0604020202020204" pitchFamily="34" charset="0"/>
            </a:endParaRPr>
          </a:p>
        </p:txBody>
      </p:sp>
      <p:sp>
        <p:nvSpPr>
          <p:cNvPr id="7" name="Rectangle 76"/>
          <p:cNvSpPr>
            <a:spLocks noChangeArrowheads="1"/>
          </p:cNvSpPr>
          <p:nvPr/>
        </p:nvSpPr>
        <p:spPr bwMode="gray">
          <a:xfrm>
            <a:off x="152401" y="1405474"/>
            <a:ext cx="8839198"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Selection </a:t>
            </a:r>
            <a:r>
              <a:rPr lang="en-IN" sz="2000" b="1" dirty="0">
                <a:latin typeface="+mn-lt"/>
              </a:rPr>
              <a:t>of guards according to the number and location of the hazards</a:t>
            </a:r>
            <a:endParaRPr lang="en-US" sz="2000" dirty="0">
              <a:latin typeface="+mn-lt"/>
            </a:endParaRPr>
          </a:p>
        </p:txBody>
      </p:sp>
      <p:sp>
        <p:nvSpPr>
          <p:cNvPr id="5" name="Rectangle 4"/>
          <p:cNvSpPr/>
          <p:nvPr/>
        </p:nvSpPr>
        <p:spPr>
          <a:xfrm>
            <a:off x="152401" y="1828800"/>
            <a:ext cx="8839198"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Guards </a:t>
            </a:r>
            <a:r>
              <a:rPr lang="en-IN" dirty="0"/>
              <a:t>should be selected from the following in the order of priority given:</a:t>
            </a:r>
            <a:endParaRPr lang="en-US" dirty="0"/>
          </a:p>
          <a:p>
            <a:pPr marL="742950" lvl="1" indent="-285750">
              <a:buSzPct val="105000"/>
              <a:buFont typeface="Wingdings 3" panose="05040102010807070707" pitchFamily="18" charset="2"/>
              <a:buChar char=""/>
            </a:pPr>
            <a:r>
              <a:rPr lang="en-IN" dirty="0"/>
              <a:t>Local guards enclosing individual danger zones if the number of danger zones to protect is low. This can provide an acceptable residual risk and permits access to non-hazardous machine parts for maintenance, setting, etc</a:t>
            </a:r>
            <a:r>
              <a:rPr lang="en-IN" dirty="0" smtClean="0"/>
              <a:t>.</a:t>
            </a:r>
            <a:endParaRPr lang="en-US" dirty="0"/>
          </a:p>
        </p:txBody>
      </p:sp>
    </p:spTree>
    <p:extLst>
      <p:ext uri="{BB962C8B-B14F-4D97-AF65-F5344CB8AC3E}">
        <p14:creationId xmlns:p14="http://schemas.microsoft.com/office/powerpoint/2010/main" val="8524271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algn="ctr"/>
            <a:r>
              <a:rPr lang="en-IN" sz="3200" dirty="0" smtClean="0"/>
              <a:t> </a:t>
            </a:r>
            <a:r>
              <a:rPr lang="en-IN" sz="3200" dirty="0" smtClean="0">
                <a:cs typeface="Arial" panose="020B0604020202020204" pitchFamily="34" charset="0"/>
              </a:rPr>
              <a:t>SELECTION OF TYPES OF GUARDS</a:t>
            </a:r>
            <a:endParaRPr lang="en-US" sz="3200" dirty="0">
              <a:cs typeface="Arial" panose="020B0604020202020204" pitchFamily="34" charset="0"/>
            </a:endParaRPr>
          </a:p>
        </p:txBody>
      </p:sp>
      <p:sp>
        <p:nvSpPr>
          <p:cNvPr id="7" name="Rectangle 76"/>
          <p:cNvSpPr>
            <a:spLocks noChangeArrowheads="1"/>
          </p:cNvSpPr>
          <p:nvPr/>
        </p:nvSpPr>
        <p:spPr bwMode="gray">
          <a:xfrm>
            <a:off x="152401" y="1405474"/>
            <a:ext cx="8839198"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Selection </a:t>
            </a:r>
            <a:r>
              <a:rPr lang="en-IN" sz="2000" b="1" dirty="0">
                <a:latin typeface="+mn-lt"/>
              </a:rPr>
              <a:t>of guards according to the number and location of the hazards</a:t>
            </a:r>
            <a:endParaRPr lang="en-US" sz="2000" dirty="0">
              <a:latin typeface="+mn-lt"/>
            </a:endParaRPr>
          </a:p>
        </p:txBody>
      </p:sp>
      <p:sp>
        <p:nvSpPr>
          <p:cNvPr id="5" name="Rectangle 4"/>
          <p:cNvSpPr/>
          <p:nvPr/>
        </p:nvSpPr>
        <p:spPr>
          <a:xfrm>
            <a:off x="152401" y="1828800"/>
            <a:ext cx="8839198"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Guards </a:t>
            </a:r>
            <a:r>
              <a:rPr lang="en-IN" dirty="0"/>
              <a:t>should be selected from the following in the order of priority given:</a:t>
            </a:r>
            <a:endParaRPr lang="en-US" dirty="0"/>
          </a:p>
          <a:p>
            <a:pPr marL="742950" lvl="1" indent="-285750">
              <a:buSzPct val="105000"/>
              <a:buFont typeface="Wingdings 3" panose="05040102010807070707" pitchFamily="18" charset="2"/>
              <a:buChar char=""/>
            </a:pPr>
            <a:r>
              <a:rPr lang="en-IN" dirty="0"/>
              <a:t>Local guards enclosing individual danger zones if the number of danger zones to protect is low. This can provide an acceptable residual risk and permits access to non-hazardous machine parts for maintenance, setting, </a:t>
            </a:r>
            <a:r>
              <a:rPr lang="en-IN" dirty="0" smtClean="0"/>
              <a:t>etc.</a:t>
            </a:r>
          </a:p>
          <a:p>
            <a:pPr marL="742950" lvl="1" indent="-285750">
              <a:buSzPct val="105000"/>
              <a:buFont typeface="Wingdings 3" panose="05040102010807070707" pitchFamily="18" charset="2"/>
              <a:buChar char=""/>
            </a:pPr>
            <a:r>
              <a:rPr lang="en-IN" dirty="0" smtClean="0"/>
              <a:t>Local </a:t>
            </a:r>
            <a:r>
              <a:rPr lang="en-IN" dirty="0"/>
              <a:t>guards enclosing individual danger zones if the number of danger zones to protect is low. This can provide an acceptable residual risk and permits access to non-hazardous machine parts for maintenance, setting, </a:t>
            </a:r>
            <a:r>
              <a:rPr lang="en-IN" dirty="0" smtClean="0"/>
              <a:t>etc.</a:t>
            </a:r>
          </a:p>
          <a:p>
            <a:pPr marL="742950" lvl="1" indent="-285750">
              <a:buSzPct val="105000"/>
              <a:buFont typeface="Wingdings 3" panose="05040102010807070707" pitchFamily="18" charset="2"/>
              <a:buChar char=""/>
            </a:pPr>
            <a:r>
              <a:rPr lang="en-IN" dirty="0" smtClean="0"/>
              <a:t>A </a:t>
            </a:r>
            <a:r>
              <a:rPr lang="en-IN" dirty="0"/>
              <a:t>guard enclosing all the danger zones if the number or size of the danger zones is high. In this case, setting and maintenance points should, as far as possible, be located outside the guarded </a:t>
            </a:r>
            <a:r>
              <a:rPr lang="en-IN" dirty="0" smtClean="0"/>
              <a:t>area.</a:t>
            </a:r>
          </a:p>
          <a:p>
            <a:pPr marL="742950" lvl="1" indent="-285750">
              <a:buSzPct val="105000"/>
              <a:buFont typeface="Wingdings 3" panose="05040102010807070707" pitchFamily="18" charset="2"/>
              <a:buChar char=""/>
            </a:pPr>
            <a:r>
              <a:rPr lang="en-IN" dirty="0" smtClean="0">
                <a:cs typeface="Arial" panose="020B0604020202020204" pitchFamily="34" charset="0"/>
              </a:rPr>
              <a:t>Partial </a:t>
            </a:r>
            <a:r>
              <a:rPr lang="en-IN" dirty="0">
                <a:cs typeface="Arial" panose="020B0604020202020204" pitchFamily="34" charset="0"/>
              </a:rPr>
              <a:t>distance guard if the use of an enclosing guard is impracticable and the number of danger zones to protect is </a:t>
            </a:r>
            <a:r>
              <a:rPr lang="en-IN" dirty="0" smtClean="0">
                <a:cs typeface="Arial" panose="020B0604020202020204" pitchFamily="34" charset="0"/>
              </a:rPr>
              <a:t>low.</a:t>
            </a:r>
          </a:p>
          <a:p>
            <a:pPr marL="742950" lvl="1" indent="-285750">
              <a:buSzPct val="105000"/>
              <a:buFont typeface="Wingdings 3" panose="05040102010807070707" pitchFamily="18" charset="2"/>
              <a:buChar char=""/>
            </a:pPr>
            <a:r>
              <a:rPr lang="en-IN" dirty="0" smtClean="0">
                <a:cs typeface="Arial" panose="020B0604020202020204" pitchFamily="34" charset="0"/>
              </a:rPr>
              <a:t>Fully </a:t>
            </a:r>
            <a:r>
              <a:rPr lang="en-IN" dirty="0">
                <a:cs typeface="Arial" panose="020B0604020202020204" pitchFamily="34" charset="0"/>
              </a:rPr>
              <a:t>surrounding distance guard if the use of an enclosing guard is impracticable and the number or size of the danger zones is high. The flow chart in annex B illustrates this </a:t>
            </a:r>
            <a:r>
              <a:rPr lang="en-IN" dirty="0" smtClean="0">
                <a:cs typeface="Arial" panose="020B0604020202020204" pitchFamily="34" charset="0"/>
              </a:rPr>
              <a:t>procedure.</a:t>
            </a:r>
            <a:endParaRPr lang="en-US" dirty="0">
              <a:cs typeface="Arial" panose="020B0604020202020204" pitchFamily="34" charset="0"/>
            </a:endParaRPr>
          </a:p>
          <a:p>
            <a:pPr marL="742950" lvl="1" indent="-285750">
              <a:buSzPct val="105000"/>
              <a:buFont typeface="Wingdings 3" panose="05040102010807070707" pitchFamily="18" charset="2"/>
              <a:buChar char=""/>
            </a:pPr>
            <a:endParaRPr lang="en-US" dirty="0"/>
          </a:p>
          <a:p>
            <a:r>
              <a:rPr lang="en-IN" dirty="0"/>
              <a:t> </a:t>
            </a:r>
            <a:endParaRPr lang="en-US" dirty="0"/>
          </a:p>
          <a:p>
            <a:pPr marL="742950" lvl="1" indent="-285750">
              <a:buSzPct val="105000"/>
              <a:buFont typeface="Wingdings 3" panose="05040102010807070707" pitchFamily="18" charset="2"/>
              <a:buChar char=""/>
            </a:pPr>
            <a:endParaRPr lang="en-US" dirty="0"/>
          </a:p>
        </p:txBody>
      </p:sp>
    </p:spTree>
    <p:extLst>
      <p:ext uri="{BB962C8B-B14F-4D97-AF65-F5344CB8AC3E}">
        <p14:creationId xmlns:p14="http://schemas.microsoft.com/office/powerpoint/2010/main" val="19586114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algn="ctr"/>
            <a:r>
              <a:rPr lang="en-IN" sz="3200" dirty="0" smtClean="0"/>
              <a:t> </a:t>
            </a:r>
            <a:r>
              <a:rPr lang="en-IN" sz="3200" dirty="0" smtClean="0">
                <a:cs typeface="Arial" panose="020B0604020202020204" pitchFamily="34" charset="0"/>
              </a:rPr>
              <a:t>SELECTION OF TYPES OF GUARDS</a:t>
            </a:r>
            <a:endParaRPr lang="en-US" sz="3200" dirty="0">
              <a:cs typeface="Arial" panose="020B0604020202020204" pitchFamily="34" charset="0"/>
            </a:endParaRPr>
          </a:p>
        </p:txBody>
      </p:sp>
      <p:sp>
        <p:nvSpPr>
          <p:cNvPr id="7" name="Rectangle 76"/>
          <p:cNvSpPr>
            <a:spLocks noChangeArrowheads="1"/>
          </p:cNvSpPr>
          <p:nvPr/>
        </p:nvSpPr>
        <p:spPr bwMode="gray">
          <a:xfrm>
            <a:off x="152401" y="1405474"/>
            <a:ext cx="8839198"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Selection </a:t>
            </a:r>
            <a:r>
              <a:rPr lang="en-IN" sz="2000" b="1" dirty="0">
                <a:latin typeface="+mn-lt"/>
              </a:rPr>
              <a:t>of guards according to the number and location of the hazards</a:t>
            </a:r>
            <a:endParaRPr lang="en-US" sz="2000" dirty="0">
              <a:latin typeface="+mn-lt"/>
            </a:endParaRPr>
          </a:p>
        </p:txBody>
      </p:sp>
      <p:sp>
        <p:nvSpPr>
          <p:cNvPr id="5" name="Rectangle 4"/>
          <p:cNvSpPr/>
          <p:nvPr/>
        </p:nvSpPr>
        <p:spPr>
          <a:xfrm>
            <a:off x="152401" y="1828800"/>
            <a:ext cx="8839198"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It </a:t>
            </a:r>
            <a:r>
              <a:rPr lang="en-IN" dirty="0"/>
              <a:t>can be beneficial to the production process to divide a guarded area into different sections, to enable actions (for example checking, adjustment) in one section to be carried out without affecting machine operation in another section. </a:t>
            </a:r>
            <a:endParaRPr lang="en-IN" dirty="0" smtClean="0"/>
          </a:p>
          <a:p>
            <a:pPr marL="285750" indent="-285750">
              <a:buSzPct val="105000"/>
              <a:buFont typeface="Wingdings 3" panose="05040102010807070707" pitchFamily="18" charset="2"/>
              <a:buChar char="p"/>
            </a:pPr>
            <a:r>
              <a:rPr lang="en-IN" dirty="0" smtClean="0"/>
              <a:t>The </a:t>
            </a:r>
            <a:r>
              <a:rPr lang="en-IN" dirty="0"/>
              <a:t>guarding for each section shall be in accordance with all the requirements of this International Standard.</a:t>
            </a:r>
            <a:endParaRPr lang="en-US" dirty="0"/>
          </a:p>
          <a:p>
            <a:r>
              <a:rPr lang="en-IN" dirty="0"/>
              <a:t> </a:t>
            </a:r>
            <a:endParaRPr lang="en-US" dirty="0"/>
          </a:p>
        </p:txBody>
      </p:sp>
    </p:spTree>
    <p:extLst>
      <p:ext uri="{BB962C8B-B14F-4D97-AF65-F5344CB8AC3E}">
        <p14:creationId xmlns:p14="http://schemas.microsoft.com/office/powerpoint/2010/main" val="1494316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830997"/>
          </a:xfrm>
          <a:prstGeom prst="rect">
            <a:avLst/>
          </a:prstGeom>
        </p:spPr>
        <p:txBody>
          <a:bodyPr wrap="square">
            <a:spAutoFit/>
          </a:bodyPr>
          <a:lstStyle/>
          <a:p>
            <a:pPr algn="ctr"/>
            <a:r>
              <a:rPr lang="en-IN" sz="2400" dirty="0" smtClean="0"/>
              <a:t> </a:t>
            </a:r>
            <a:r>
              <a:rPr lang="en-IN" sz="2400" dirty="0" smtClean="0">
                <a:cs typeface="Arial" panose="020B0604020202020204" pitchFamily="34" charset="0"/>
              </a:rPr>
              <a:t>SELECTION OF GUARDS ACCORDING TO THE NATURE AND FREQUENCY OF ACCESS REQUIRED</a:t>
            </a:r>
            <a:endParaRPr lang="en-US" sz="2400" dirty="0">
              <a:cs typeface="Arial" panose="020B0604020202020204" pitchFamily="34" charset="0"/>
            </a:endParaRPr>
          </a:p>
        </p:txBody>
      </p:sp>
      <p:sp>
        <p:nvSpPr>
          <p:cNvPr id="7" name="Rectangle 76"/>
          <p:cNvSpPr>
            <a:spLocks noChangeArrowheads="1"/>
          </p:cNvSpPr>
          <p:nvPr/>
        </p:nvSpPr>
        <p:spPr bwMode="gray">
          <a:xfrm>
            <a:off x="152401" y="1405474"/>
            <a:ext cx="8839198"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2000" dirty="0">
              <a:latin typeface="+mn-lt"/>
            </a:endParaRPr>
          </a:p>
        </p:txBody>
      </p:sp>
      <p:sp>
        <p:nvSpPr>
          <p:cNvPr id="5" name="Rectangle 4"/>
          <p:cNvSpPr/>
          <p:nvPr/>
        </p:nvSpPr>
        <p:spPr>
          <a:xfrm>
            <a:off x="152401" y="1828800"/>
            <a:ext cx="8839198"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buSzPct val="105000"/>
              <a:buFont typeface="Wingdings 3" panose="05040102010807070707" pitchFamily="18" charset="2"/>
              <a:buChar char="p"/>
            </a:pPr>
            <a:r>
              <a:rPr lang="en-IN" b="1" dirty="0">
                <a:cs typeface="Arial" panose="020B0604020202020204" pitchFamily="34" charset="0"/>
              </a:rPr>
              <a:t>Moving transmission parts</a:t>
            </a:r>
            <a:endParaRPr lang="en-US" dirty="0">
              <a:cs typeface="Arial" panose="020B0604020202020204" pitchFamily="34" charset="0"/>
            </a:endParaRPr>
          </a:p>
          <a:p>
            <a:pPr algn="just"/>
            <a:r>
              <a:rPr lang="en-IN" dirty="0">
                <a:cs typeface="Arial" panose="020B0604020202020204" pitchFamily="34" charset="0"/>
              </a:rPr>
              <a:t>Guards to protect against hazards generated by moving transmission parts, for example pulleys, belts, gears, racks and pinions, shafts, shall be either fixed guards  </a:t>
            </a:r>
            <a:endParaRPr lang="en-US" dirty="0">
              <a:cs typeface="Arial" panose="020B0604020202020204" pitchFamily="34" charset="0"/>
            </a:endParaRPr>
          </a:p>
          <a:p>
            <a:pPr marL="285750" indent="-285750" algn="just">
              <a:buSzPct val="105000"/>
              <a:buFont typeface="Wingdings 3" panose="05040102010807070707" pitchFamily="18" charset="2"/>
              <a:buChar char="p"/>
            </a:pPr>
            <a:r>
              <a:rPr lang="en-IN" b="1" dirty="0">
                <a:cs typeface="Arial" panose="020B0604020202020204" pitchFamily="34" charset="0"/>
              </a:rPr>
              <a:t>Where access is not required during use</a:t>
            </a:r>
            <a:endParaRPr lang="en-US" dirty="0">
              <a:cs typeface="Arial" panose="020B0604020202020204" pitchFamily="34" charset="0"/>
            </a:endParaRPr>
          </a:p>
          <a:p>
            <a:pPr algn="just"/>
            <a:r>
              <a:rPr lang="en-IN" dirty="0">
                <a:cs typeface="Arial" panose="020B0604020202020204" pitchFamily="34" charset="0"/>
              </a:rPr>
              <a:t>Fixed guards should be used on account of their simplicity and </a:t>
            </a:r>
            <a:r>
              <a:rPr lang="en-IN" dirty="0" smtClean="0">
                <a:cs typeface="Arial" panose="020B0604020202020204" pitchFamily="34" charset="0"/>
              </a:rPr>
              <a:t>reliability</a:t>
            </a:r>
          </a:p>
          <a:p>
            <a:pPr marL="285750" indent="-285750">
              <a:buSzPct val="105000"/>
              <a:buFont typeface="Wingdings 3" panose="05040102010807070707" pitchFamily="18" charset="2"/>
              <a:buChar char="p"/>
            </a:pPr>
            <a:r>
              <a:rPr lang="en-IN" b="1" dirty="0">
                <a:cs typeface="Arial" panose="020B0604020202020204" pitchFamily="34" charset="0"/>
              </a:rPr>
              <a:t>Where access is required during the working </a:t>
            </a:r>
            <a:r>
              <a:rPr lang="en-IN" b="1" dirty="0" smtClean="0">
                <a:cs typeface="Arial" panose="020B0604020202020204" pitchFamily="34" charset="0"/>
              </a:rPr>
              <a:t>cycle</a:t>
            </a:r>
            <a:endParaRPr lang="en-US" dirty="0" smtClean="0">
              <a:cs typeface="Arial" panose="020B0604020202020204" pitchFamily="34" charset="0"/>
            </a:endParaRPr>
          </a:p>
          <a:p>
            <a:pPr marL="285750" indent="-285750">
              <a:buSzPct val="105000"/>
              <a:buFont typeface="Wingdings 3" panose="05040102010807070707" pitchFamily="18" charset="2"/>
              <a:buChar char="p"/>
            </a:pPr>
            <a:r>
              <a:rPr lang="en-IN" dirty="0" smtClean="0">
                <a:cs typeface="Arial" panose="020B0604020202020204" pitchFamily="34" charset="0"/>
              </a:rPr>
              <a:t>The </a:t>
            </a:r>
            <a:r>
              <a:rPr lang="en-IN" dirty="0">
                <a:cs typeface="Arial" panose="020B0604020202020204" pitchFamily="34" charset="0"/>
              </a:rPr>
              <a:t>following types of guard should be used</a:t>
            </a:r>
            <a:r>
              <a:rPr lang="en-IN" dirty="0" smtClean="0">
                <a:cs typeface="Arial" panose="020B0604020202020204" pitchFamily="34" charset="0"/>
              </a:rPr>
              <a:t>:</a:t>
            </a:r>
            <a:r>
              <a:rPr lang="en-IN" dirty="0">
                <a:cs typeface="Arial" panose="020B0604020202020204" pitchFamily="34" charset="0"/>
              </a:rPr>
              <a:t> </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Movable guard with interlock or with interlock with guard locking (see ISO 14119). If access is required for a very short working cycle, it can be preferable to use a power-operated movable guard.</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Control guard where the special conditions are met for use</a:t>
            </a:r>
            <a:endParaRPr lang="en-US" dirty="0">
              <a:cs typeface="Arial" panose="020B0604020202020204" pitchFamily="34" charset="0"/>
            </a:endParaRPr>
          </a:p>
          <a:p>
            <a:pPr algn="just"/>
            <a:endParaRPr lang="en-US" dirty="0">
              <a:cs typeface="Arial" panose="020B0604020202020204" pitchFamily="34" charset="0"/>
            </a:endParaRPr>
          </a:p>
        </p:txBody>
      </p:sp>
    </p:spTree>
    <p:extLst>
      <p:ext uri="{BB962C8B-B14F-4D97-AF65-F5344CB8AC3E}">
        <p14:creationId xmlns:p14="http://schemas.microsoft.com/office/powerpoint/2010/main" val="1063261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830997"/>
          </a:xfrm>
          <a:prstGeom prst="rect">
            <a:avLst/>
          </a:prstGeom>
        </p:spPr>
        <p:txBody>
          <a:bodyPr wrap="square">
            <a:spAutoFit/>
          </a:bodyPr>
          <a:lstStyle/>
          <a:p>
            <a:pPr algn="ctr"/>
            <a:r>
              <a:rPr lang="en-IN" sz="2400" dirty="0" smtClean="0"/>
              <a:t> </a:t>
            </a:r>
            <a:r>
              <a:rPr lang="en-IN" sz="2400" dirty="0" smtClean="0">
                <a:cs typeface="Arial" panose="020B0604020202020204" pitchFamily="34" charset="0"/>
              </a:rPr>
              <a:t>SELECTION OF GUARDS ACCORDING TO THE NATURE AND FREQUENCY OF ACCESS REQUIRED</a:t>
            </a:r>
            <a:endParaRPr lang="en-US" sz="2400" dirty="0">
              <a:cs typeface="Arial" panose="020B0604020202020204" pitchFamily="34" charset="0"/>
            </a:endParaRPr>
          </a:p>
        </p:txBody>
      </p:sp>
      <p:sp>
        <p:nvSpPr>
          <p:cNvPr id="7" name="Rectangle 76"/>
          <p:cNvSpPr>
            <a:spLocks noChangeArrowheads="1"/>
          </p:cNvSpPr>
          <p:nvPr/>
        </p:nvSpPr>
        <p:spPr bwMode="gray">
          <a:xfrm>
            <a:off x="152401" y="1405474"/>
            <a:ext cx="8839198"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2000" dirty="0">
              <a:latin typeface="+mn-lt"/>
            </a:endParaRPr>
          </a:p>
        </p:txBody>
      </p:sp>
      <p:sp>
        <p:nvSpPr>
          <p:cNvPr id="5" name="Rectangle 4"/>
          <p:cNvSpPr/>
          <p:nvPr/>
        </p:nvSpPr>
        <p:spPr>
          <a:xfrm>
            <a:off x="152401" y="1828800"/>
            <a:ext cx="8839198"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b="1" dirty="0" smtClean="0">
                <a:cs typeface="Arial" panose="020B0604020202020204" pitchFamily="34" charset="0"/>
              </a:rPr>
              <a:t>Where</a:t>
            </a:r>
            <a:r>
              <a:rPr lang="en-IN" b="1" dirty="0">
                <a:cs typeface="Arial" panose="020B0604020202020204" pitchFamily="34" charset="0"/>
              </a:rPr>
              <a:t>, due to the nature of the operation, access to the danger zone cannot be totally prohibited</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When tools, for example saw blades, need to be partially exposed the following guards are appropriate:</a:t>
            </a:r>
            <a:endParaRPr lang="en-US" dirty="0">
              <a:cs typeface="Arial" panose="020B0604020202020204" pitchFamily="34" charset="0"/>
            </a:endParaRPr>
          </a:p>
          <a:p>
            <a:pPr marL="1200150" lvl="2" indent="-285750">
              <a:buSzPct val="105000"/>
              <a:buFont typeface="Wingdings" panose="05000000000000000000" pitchFamily="2" charset="2"/>
              <a:buChar char="S"/>
            </a:pPr>
            <a:r>
              <a:rPr lang="en-IN" dirty="0">
                <a:cs typeface="Arial" panose="020B0604020202020204" pitchFamily="34" charset="0"/>
              </a:rPr>
              <a:t>Self-closing guard </a:t>
            </a:r>
            <a:endParaRPr lang="en-US" dirty="0">
              <a:cs typeface="Arial" panose="020B0604020202020204" pitchFamily="34" charset="0"/>
            </a:endParaRPr>
          </a:p>
          <a:p>
            <a:pPr marL="1200150" lvl="2" indent="-285750">
              <a:buSzPct val="105000"/>
              <a:buFont typeface="Wingdings" panose="05000000000000000000" pitchFamily="2" charset="2"/>
              <a:buChar char="S"/>
            </a:pPr>
            <a:r>
              <a:rPr lang="en-IN" dirty="0">
                <a:cs typeface="Arial" panose="020B0604020202020204" pitchFamily="34" charset="0"/>
              </a:rPr>
              <a:t>Adjustable guard   (Add Pic accordingly)</a:t>
            </a:r>
            <a:endParaRPr lang="en-US" dirty="0">
              <a:cs typeface="Arial" panose="020B0604020202020204" pitchFamily="34" charset="0"/>
            </a:endParaRPr>
          </a:p>
        </p:txBody>
      </p:sp>
    </p:spTree>
    <p:extLst>
      <p:ext uri="{BB962C8B-B14F-4D97-AF65-F5344CB8AC3E}">
        <p14:creationId xmlns:p14="http://schemas.microsoft.com/office/powerpoint/2010/main" val="30654139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algn="ctr"/>
            <a:r>
              <a:rPr lang="en-IN" sz="2800" dirty="0">
                <a:cs typeface="Arial" panose="020B0604020202020204" pitchFamily="34" charset="0"/>
              </a:rPr>
              <a:t>ADDITIONAL DESIGN AND CONSTRUCTION CONSIDERATIONS</a:t>
            </a:r>
            <a:endParaRPr lang="en-US" sz="2800" dirty="0">
              <a:cs typeface="Arial" panose="020B0604020202020204" pitchFamily="34" charset="0"/>
            </a:endParaRPr>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dirty="0">
                <a:latin typeface="+mn-lt"/>
              </a:rPr>
              <a:t> </a:t>
            </a:r>
            <a:r>
              <a:rPr lang="en-IN" sz="2000" dirty="0" smtClean="0">
                <a:latin typeface="+mn-lt"/>
              </a:rPr>
              <a:t> </a:t>
            </a:r>
            <a:r>
              <a:rPr lang="en-IN" sz="2000" b="1" dirty="0" smtClean="0">
                <a:latin typeface="+mn-lt"/>
              </a:rPr>
              <a:t>Climbing</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gn="just">
              <a:buSzPct val="105000"/>
              <a:buFont typeface="Wingdings 3" panose="05040102010807070707" pitchFamily="18" charset="2"/>
              <a:buChar char="p"/>
            </a:pPr>
            <a:r>
              <a:rPr lang="en-IN" dirty="0" smtClean="0"/>
              <a:t>Climbing </a:t>
            </a:r>
            <a:r>
              <a:rPr lang="en-IN" dirty="0"/>
              <a:t>on guards shall, as far as practicable, be inhibited by design. Consideration shall be given to this possibility in their construction and the selection of materials and shapes. For example, by eliminating horizontal structural members and the horizontal component of mesh fabric from the outside surface of the guard, climbing is made more difficult.</a:t>
            </a:r>
            <a:endParaRPr lang="en-US" dirty="0"/>
          </a:p>
          <a:p>
            <a:r>
              <a:rPr lang="en-IN" dirty="0"/>
              <a:t> </a:t>
            </a:r>
            <a:endParaRPr lang="en-US" dirty="0"/>
          </a:p>
          <a:p>
            <a:pPr marL="285750" indent="-285750" algn="just">
              <a:buSzPct val="105000"/>
              <a:buFont typeface="Wingdings 3" panose="05040102010807070707" pitchFamily="18" charset="2"/>
              <a:buChar char="p"/>
            </a:pPr>
            <a:endParaRPr lang="en-US" dirty="0">
              <a:cs typeface="Arial" panose="020B0604020202020204" pitchFamily="34" charset="0"/>
            </a:endParaRPr>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en-IN" sz="2000" b="1" dirty="0" smtClean="0">
                <a:latin typeface="+mn-lt"/>
              </a:rPr>
              <a:t>  Retained </a:t>
            </a:r>
            <a:r>
              <a:rPr lang="en-IN" sz="2000" b="1" dirty="0">
                <a:latin typeface="+mn-lt"/>
              </a:rPr>
              <a:t>fastenings</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cs typeface="Arial" panose="020B0604020202020204" pitchFamily="34" charset="0"/>
              </a:rPr>
              <a:t>Where </a:t>
            </a:r>
            <a:r>
              <a:rPr lang="en-IN" dirty="0">
                <a:cs typeface="Arial" panose="020B0604020202020204" pitchFamily="34" charset="0"/>
              </a:rPr>
              <a:t>practicable, guard fastenings shall remain attached to the guard, as this reduces the likelihood of their being lost and not replaced( Add Pic)</a:t>
            </a: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p>
        </p:txBody>
      </p:sp>
    </p:spTree>
    <p:extLst>
      <p:ext uri="{BB962C8B-B14F-4D97-AF65-F5344CB8AC3E}">
        <p14:creationId xmlns:p14="http://schemas.microsoft.com/office/powerpoint/2010/main" val="21354391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algn="ctr"/>
            <a:r>
              <a:rPr lang="en-IN" sz="2800" dirty="0">
                <a:cs typeface="Arial" panose="020B0604020202020204" pitchFamily="34" charset="0"/>
              </a:rPr>
              <a:t>ADDITIONAL DESIGN AND CONSTRUCTION CONSIDERATIONS</a:t>
            </a:r>
            <a:endParaRPr lang="en-US" sz="2800" dirty="0">
              <a:cs typeface="Arial" panose="020B0604020202020204" pitchFamily="34" charset="0"/>
            </a:endParaRPr>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Vibration </a:t>
            </a:r>
            <a:r>
              <a:rPr lang="en-IN" sz="2000" b="1" dirty="0">
                <a:latin typeface="+mn-lt"/>
              </a:rPr>
              <a:t>resistance</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Where </a:t>
            </a:r>
            <a:r>
              <a:rPr lang="en-IN" dirty="0"/>
              <a:t>applicable, fastenings may need to be fitted with lock nuts, spring washers etc</a:t>
            </a:r>
            <a:r>
              <a:rPr lang="en-IN" dirty="0" smtClean="0"/>
              <a:t>. </a:t>
            </a:r>
            <a:r>
              <a:rPr lang="en-IN" dirty="0"/>
              <a:t>to ensure that they remain attached to the guard</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Warning </a:t>
            </a:r>
            <a:r>
              <a:rPr lang="en-IN" sz="2000" b="1" dirty="0">
                <a:latin typeface="+mn-lt"/>
              </a:rPr>
              <a:t>signs </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Where </a:t>
            </a:r>
            <a:r>
              <a:rPr lang="en-IN" dirty="0"/>
              <a:t>access within the guarded area can expose persons to residual risks, for example radiation, appropriate warning signs shall be placed at access points.</a:t>
            </a:r>
            <a:endParaRPr lang="en-US" dirty="0"/>
          </a:p>
          <a:p>
            <a:pPr>
              <a:buSzPct val="105000"/>
            </a:pPr>
            <a:endParaRPr lang="en-US" dirty="0"/>
          </a:p>
        </p:txBody>
      </p:sp>
    </p:spTree>
    <p:extLst>
      <p:ext uri="{BB962C8B-B14F-4D97-AF65-F5344CB8AC3E}">
        <p14:creationId xmlns:p14="http://schemas.microsoft.com/office/powerpoint/2010/main" val="29642820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algn="ctr"/>
            <a:r>
              <a:rPr lang="en-IN" sz="2800" dirty="0">
                <a:cs typeface="Arial" panose="020B0604020202020204" pitchFamily="34" charset="0"/>
              </a:rPr>
              <a:t>ADDITIONAL DESIGN AND CONSTRUCTION CONSIDERATIONS</a:t>
            </a:r>
            <a:endParaRPr lang="en-US" sz="2800" dirty="0">
              <a:cs typeface="Arial" panose="020B0604020202020204" pitchFamily="34" charset="0"/>
            </a:endParaRPr>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latin typeface="+mn-lt"/>
              </a:rPr>
              <a:t> </a:t>
            </a:r>
            <a:r>
              <a:rPr lang="en-IN" sz="2000" b="1" dirty="0" smtClean="0">
                <a:latin typeface="+mn-lt"/>
              </a:rPr>
              <a:t>  Colour</a:t>
            </a:r>
            <a:endParaRPr lang="en-US" sz="2000" b="1"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Hazards </a:t>
            </a:r>
            <a:r>
              <a:rPr lang="en-IN" dirty="0"/>
              <a:t>can be highlighted by the use of suitable colours. For example, if a guard is painted the same colour as the machine and the hazardous parts painted a contrasting bright colour, attention is drawn to the hazard when the guard is opened or left </a:t>
            </a:r>
            <a:r>
              <a:rPr lang="en-IN" dirty="0" smtClean="0"/>
              <a:t>off.</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Aesthetics</a:t>
            </a:r>
            <a:endParaRPr lang="en-US" sz="2000" b="1"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As </a:t>
            </a:r>
            <a:r>
              <a:rPr lang="en-IN" dirty="0"/>
              <a:t>far as practicable, guards shall be designed so as to minimize adverse psychological </a:t>
            </a:r>
            <a:r>
              <a:rPr lang="en-IN" dirty="0" smtClean="0"/>
              <a:t>effects</a:t>
            </a:r>
            <a:endParaRPr lang="en-US" dirty="0"/>
          </a:p>
        </p:txBody>
      </p:sp>
    </p:spTree>
    <p:extLst>
      <p:ext uri="{BB962C8B-B14F-4D97-AF65-F5344CB8AC3E}">
        <p14:creationId xmlns:p14="http://schemas.microsoft.com/office/powerpoint/2010/main" val="7848846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algn="ctr"/>
            <a:r>
              <a:rPr lang="en-IN" sz="2800" dirty="0">
                <a:cs typeface="Arial" panose="020B0604020202020204" pitchFamily="34" charset="0"/>
              </a:rPr>
              <a:t>ADDITIONAL DESIGN AND CONSTRUCTION CONSIDERATIONS</a:t>
            </a:r>
            <a:endParaRPr lang="en-US" sz="2800" dirty="0">
              <a:cs typeface="Arial" panose="020B0604020202020204" pitchFamily="34" charset="0"/>
            </a:endParaRPr>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Verification </a:t>
            </a:r>
            <a:r>
              <a:rPr lang="en-IN" sz="2000" b="1" dirty="0">
                <a:latin typeface="+mn-lt"/>
              </a:rPr>
              <a:t>of the safety </a:t>
            </a:r>
            <a:r>
              <a:rPr lang="en-IN" sz="2000" b="1" dirty="0" smtClean="0">
                <a:latin typeface="+mn-lt"/>
              </a:rPr>
              <a:t>requirements</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Certain </a:t>
            </a:r>
            <a:r>
              <a:rPr lang="en-IN" dirty="0"/>
              <a:t>aspects of guard design and construction shall be subject to verification by examination, inspection, testing or calculation. Where practicable, verification shall be carried out with the guard in its working situation</a:t>
            </a:r>
            <a:r>
              <a:rPr lang="en-IN" dirty="0" smtClean="0"/>
              <a:t>.</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Impact </a:t>
            </a:r>
            <a:r>
              <a:rPr lang="en-IN" sz="2000" b="1" dirty="0">
                <a:latin typeface="+mn-lt"/>
              </a:rPr>
              <a:t>strength </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Verification </a:t>
            </a:r>
            <a:r>
              <a:rPr lang="en-IN" dirty="0"/>
              <a:t>can be required for the resistance of guards to impact from persons, parts of tools, high pressure liquids, etc. Before carrying out this verification, it is necessary to identify the foreseeable impact hazard to which the guard may be subjected, for example low velocity impacts from persons, high velocity impacts from broken parts of tools, impact from high pressure fluids</a:t>
            </a:r>
            <a:r>
              <a:rPr lang="en-IN" dirty="0" smtClean="0"/>
              <a:t>.</a:t>
            </a:r>
            <a:endParaRPr lang="en-US" dirty="0"/>
          </a:p>
        </p:txBody>
      </p:sp>
    </p:spTree>
    <p:extLst>
      <p:ext uri="{BB962C8B-B14F-4D97-AF65-F5344CB8AC3E}">
        <p14:creationId xmlns:p14="http://schemas.microsoft.com/office/powerpoint/2010/main" val="41907839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algn="ctr"/>
            <a:r>
              <a:rPr lang="en-IN" sz="2800" dirty="0">
                <a:cs typeface="Arial" panose="020B0604020202020204" pitchFamily="34" charset="0"/>
              </a:rPr>
              <a:t>ADDITIONAL DESIGN AND CONSTRUCTION CONSIDERATIONS</a:t>
            </a:r>
            <a:endParaRPr lang="en-US" sz="2800" dirty="0">
              <a:cs typeface="Arial" panose="020B0604020202020204" pitchFamily="34" charset="0"/>
            </a:endParaRPr>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Safety </a:t>
            </a:r>
            <a:r>
              <a:rPr lang="en-IN" sz="2000" b="1" dirty="0">
                <a:latin typeface="+mn-lt"/>
              </a:rPr>
              <a:t>distances</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Verification </a:t>
            </a:r>
            <a:r>
              <a:rPr lang="en-IN" dirty="0"/>
              <a:t>that guards comply with the required safety distances shall be by measurement </a:t>
            </a:r>
            <a:r>
              <a:rPr lang="en-IN" dirty="0" smtClean="0"/>
              <a:t>guards </a:t>
            </a:r>
            <a:r>
              <a:rPr lang="en-IN" dirty="0"/>
              <a:t>are designed for containment of hazardous substances </a:t>
            </a:r>
            <a:r>
              <a:rPr lang="en-IN" dirty="0" smtClean="0"/>
              <a:t>the </a:t>
            </a:r>
            <a:r>
              <a:rPr lang="en-IN" dirty="0"/>
              <a:t>performance of this function shall be verified. Where leakage is readily seen, visual inspection can be adequate. Where leakage cannot be seen, for example leakage of gas or vapour, an alternative verification method such as air sampling is required</a:t>
            </a:r>
            <a:endParaRPr lang="en-US" dirty="0"/>
          </a:p>
          <a:p>
            <a:pPr>
              <a:buSzPct val="105000"/>
            </a:pP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Noise</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Where </a:t>
            </a:r>
            <a:r>
              <a:rPr lang="en-IN" dirty="0"/>
              <a:t>a guard is designed to reduce noise, its acoustic performance shall be verified by taking noise readings.</a:t>
            </a:r>
            <a:endParaRPr lang="en-US" dirty="0"/>
          </a:p>
          <a:p>
            <a:pPr marL="285750" indent="-285750">
              <a:buSzPct val="105000"/>
              <a:buFont typeface="Wingdings 3" panose="05040102010807070707" pitchFamily="18" charset="2"/>
              <a:buChar char="p"/>
            </a:pPr>
            <a:r>
              <a:rPr lang="en-IN" dirty="0"/>
              <a:t>Where normal usage of a guard involves the application of physical force, for example to open movable guards or to remove fixed guards, it may be necessary to verify that these forces are not </a:t>
            </a:r>
            <a:r>
              <a:rPr lang="en-IN" dirty="0" smtClean="0"/>
              <a:t>excessive</a:t>
            </a:r>
            <a:endParaRPr lang="en-US" dirty="0"/>
          </a:p>
        </p:txBody>
      </p:sp>
    </p:spTree>
    <p:extLst>
      <p:ext uri="{BB962C8B-B14F-4D97-AF65-F5344CB8AC3E}">
        <p14:creationId xmlns:p14="http://schemas.microsoft.com/office/powerpoint/2010/main" val="2247402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a:t>INTRODUCTION </a:t>
            </a:r>
            <a:endParaRPr lang="en-US" sz="32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09538" indent="68263" algn="just"/>
            <a:r>
              <a:rPr lang="en-IN" sz="2000" b="1" dirty="0">
                <a:latin typeface="+mn-lt"/>
              </a:rPr>
              <a:t>Scope</a:t>
            </a:r>
            <a:endParaRPr lang="en-US" sz="2000" b="1"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395288" indent="-285750" algn="just">
              <a:buSzPct val="105000"/>
              <a:buFont typeface="Wingdings 3" panose="05040102010807070707" pitchFamily="18" charset="2"/>
              <a:buChar char="p"/>
            </a:pPr>
            <a:r>
              <a:rPr lang="en-IN" dirty="0" smtClean="0">
                <a:cs typeface="Arial" panose="020B0604020202020204" pitchFamily="34" charset="0"/>
              </a:rPr>
              <a:t>This </a:t>
            </a:r>
            <a:r>
              <a:rPr lang="en-IN" dirty="0">
                <a:cs typeface="Arial" panose="020B0604020202020204" pitchFamily="34" charset="0"/>
              </a:rPr>
              <a:t>International Standard specifies general requirements for the design and construction of guards provided primarily to protect persons from mechanical </a:t>
            </a:r>
            <a:r>
              <a:rPr lang="en-IN" dirty="0" smtClean="0">
                <a:cs typeface="Arial" panose="020B0604020202020204" pitchFamily="34" charset="0"/>
              </a:rPr>
              <a:t>hazards.</a:t>
            </a:r>
            <a:endParaRPr lang="en-US" dirty="0" smtClean="0">
              <a:cs typeface="Arial" panose="020B0604020202020204" pitchFamily="34" charset="0"/>
            </a:endParaRPr>
          </a:p>
          <a:p>
            <a:pPr marL="395288" indent="-285750" algn="just">
              <a:buSzPct val="105000"/>
              <a:buFont typeface="Wingdings 3" panose="05040102010807070707" pitchFamily="18" charset="2"/>
              <a:buChar char="p"/>
            </a:pPr>
            <a:r>
              <a:rPr lang="en-IN" dirty="0" smtClean="0">
                <a:cs typeface="Arial" panose="020B0604020202020204" pitchFamily="34" charset="0"/>
              </a:rPr>
              <a:t>The </a:t>
            </a:r>
            <a:r>
              <a:rPr lang="en-IN" dirty="0">
                <a:cs typeface="Arial" panose="020B0604020202020204" pitchFamily="34" charset="0"/>
              </a:rPr>
              <a:t>requirements are applicable if fixed and movable guards are used. This International Standard does not cover those parts of guards which actuate </a:t>
            </a:r>
            <a:r>
              <a:rPr lang="en-IN" dirty="0" smtClean="0">
                <a:cs typeface="Arial" panose="020B0604020202020204" pitchFamily="34" charset="0"/>
              </a:rPr>
              <a:t>this </a:t>
            </a:r>
            <a:r>
              <a:rPr lang="en-IN" dirty="0">
                <a:cs typeface="Arial" panose="020B0604020202020204" pitchFamily="34" charset="0"/>
              </a:rPr>
              <a:t>International Standard does not provide requirements for special systems relating specifically to mobility or to the ability to lift loads such as rollover protective structures (ROPS) and falling-object protective structures </a:t>
            </a:r>
            <a:r>
              <a:rPr lang="en-IN" dirty="0"/>
              <a:t>(FOPS).</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37075" y="3722475"/>
            <a:ext cx="2590798" cy="2765852"/>
          </a:xfrm>
          <a:prstGeom prst="rect">
            <a:avLst/>
          </a:prstGeom>
        </p:spPr>
      </p:pic>
    </p:spTree>
    <p:extLst>
      <p:ext uri="{BB962C8B-B14F-4D97-AF65-F5344CB8AC3E}">
        <p14:creationId xmlns:p14="http://schemas.microsoft.com/office/powerpoint/2010/main" val="19443948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23220"/>
          </a:xfrm>
          <a:prstGeom prst="rect">
            <a:avLst/>
          </a:prstGeom>
        </p:spPr>
        <p:txBody>
          <a:bodyPr wrap="square">
            <a:spAutoFit/>
          </a:bodyPr>
          <a:lstStyle/>
          <a:p>
            <a:pPr algn="ctr"/>
            <a:r>
              <a:rPr lang="en-IN" sz="2800" dirty="0">
                <a:cs typeface="Arial" panose="020B0604020202020204" pitchFamily="34" charset="0"/>
              </a:rPr>
              <a:t>ADDITIONAL DESIGN AND CONSTRUCTION CONSIDERATIONS</a:t>
            </a:r>
            <a:endParaRPr lang="en-US" sz="2800" dirty="0">
              <a:cs typeface="Arial" panose="020B0604020202020204" pitchFamily="34" charset="0"/>
            </a:endParaRPr>
          </a:p>
        </p:txBody>
      </p:sp>
      <p:sp>
        <p:nvSpPr>
          <p:cNvPr id="7" name="Rectangle 76"/>
          <p:cNvSpPr>
            <a:spLocks noChangeArrowheads="1"/>
          </p:cNvSpPr>
          <p:nvPr/>
        </p:nvSpPr>
        <p:spPr bwMode="gray">
          <a:xfrm>
            <a:off x="152401" y="1405474"/>
            <a:ext cx="8839198"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Visibility </a:t>
            </a:r>
            <a:endParaRPr lang="en-US" sz="2000" dirty="0">
              <a:latin typeface="+mn-lt"/>
            </a:endParaRPr>
          </a:p>
        </p:txBody>
      </p:sp>
      <p:sp>
        <p:nvSpPr>
          <p:cNvPr id="5" name="Rectangle 4"/>
          <p:cNvSpPr/>
          <p:nvPr/>
        </p:nvSpPr>
        <p:spPr>
          <a:xfrm>
            <a:off x="152401" y="1828800"/>
            <a:ext cx="8839198"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Where </a:t>
            </a:r>
            <a:r>
              <a:rPr lang="en-IN" dirty="0"/>
              <a:t>the maintenance of visibility through the guard is essential to the proper functioning of the guard, this shall be verified under normal operating conditions by means of a visual check</a:t>
            </a:r>
            <a:r>
              <a:rPr lang="en-IN" dirty="0" smtClean="0"/>
              <a:t>.</a:t>
            </a:r>
            <a:endParaRPr lang="en-US" dirty="0"/>
          </a:p>
        </p:txBody>
      </p:sp>
    </p:spTree>
    <p:extLst>
      <p:ext uri="{BB962C8B-B14F-4D97-AF65-F5344CB8AC3E}">
        <p14:creationId xmlns:p14="http://schemas.microsoft.com/office/powerpoint/2010/main" val="37530515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algn="ctr"/>
            <a:r>
              <a:rPr lang="en-IN" sz="3200" dirty="0">
                <a:cs typeface="Arial" panose="020B0604020202020204" pitchFamily="34" charset="0"/>
              </a:rPr>
              <a:t>INFORMATION FOR USE</a:t>
            </a:r>
            <a:endParaRPr lang="en-US" sz="3200" dirty="0">
              <a:cs typeface="Arial" panose="020B0604020202020204" pitchFamily="34" charset="0"/>
            </a:endParaRPr>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General </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The </a:t>
            </a:r>
            <a:r>
              <a:rPr lang="en-IN" dirty="0"/>
              <a:t>instructions for use shall contain the required information about guards and their functions, including installation and maintenance</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Guard </a:t>
            </a:r>
            <a:r>
              <a:rPr lang="en-IN" sz="2000" b="1" dirty="0">
                <a:latin typeface="+mn-lt"/>
              </a:rPr>
              <a:t>hazards </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Information </a:t>
            </a:r>
            <a:r>
              <a:rPr lang="en-IN" dirty="0"/>
              <a:t>shall be provided of any hazards associated with the guards themselves, for example flammability of materials.</a:t>
            </a:r>
            <a:endParaRPr lang="en-US" dirty="0"/>
          </a:p>
        </p:txBody>
      </p:sp>
    </p:spTree>
    <p:extLst>
      <p:ext uri="{BB962C8B-B14F-4D97-AF65-F5344CB8AC3E}">
        <p14:creationId xmlns:p14="http://schemas.microsoft.com/office/powerpoint/2010/main" val="13613527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algn="ctr"/>
            <a:r>
              <a:rPr lang="en-IN" sz="3200" dirty="0">
                <a:cs typeface="Arial" panose="020B0604020202020204" pitchFamily="34" charset="0"/>
              </a:rPr>
              <a:t>INFORMATION FOR USE</a:t>
            </a:r>
            <a:endParaRPr lang="en-US" sz="3200" dirty="0">
              <a:cs typeface="Arial" panose="020B0604020202020204" pitchFamily="34" charset="0"/>
            </a:endParaRPr>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Installation</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Instructions </a:t>
            </a:r>
            <a:r>
              <a:rPr lang="en-IN" dirty="0"/>
              <a:t>shall be supplied for the correct installation of guards and associated equipment</a:t>
            </a:r>
            <a:r>
              <a:rPr lang="en-IN" dirty="0" smtClean="0"/>
              <a:t>.</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Operation</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Instructions </a:t>
            </a:r>
            <a:r>
              <a:rPr lang="en-IN" dirty="0"/>
              <a:t>shall be provided directing the user to the correct operation of the guards, their interlocks, etc. Warnings against reasonably foreseeable misuse shall be </a:t>
            </a:r>
            <a:r>
              <a:rPr lang="en-IN" dirty="0" smtClean="0"/>
              <a:t>given.</a:t>
            </a:r>
            <a:endParaRPr lang="en-US" dirty="0"/>
          </a:p>
        </p:txBody>
      </p:sp>
    </p:spTree>
    <p:extLst>
      <p:ext uri="{BB962C8B-B14F-4D97-AF65-F5344CB8AC3E}">
        <p14:creationId xmlns:p14="http://schemas.microsoft.com/office/powerpoint/2010/main" val="34248039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1" y="670591"/>
            <a:ext cx="9677400" cy="584775"/>
          </a:xfrm>
          <a:prstGeom prst="rect">
            <a:avLst/>
          </a:prstGeom>
        </p:spPr>
        <p:txBody>
          <a:bodyPr wrap="square">
            <a:spAutoFit/>
          </a:bodyPr>
          <a:lstStyle/>
          <a:p>
            <a:pPr algn="ctr"/>
            <a:r>
              <a:rPr lang="en-IN" sz="3200" dirty="0">
                <a:cs typeface="Arial" panose="020B0604020202020204" pitchFamily="34" charset="0"/>
              </a:rPr>
              <a:t>INFORMATION FOR USE</a:t>
            </a:r>
            <a:endParaRPr lang="en-US" sz="3200" dirty="0">
              <a:cs typeface="Arial" panose="020B0604020202020204" pitchFamily="34" charset="0"/>
            </a:endParaRPr>
          </a:p>
        </p:txBody>
      </p:sp>
      <p:sp>
        <p:nvSpPr>
          <p:cNvPr id="7" name="Rectangle 76"/>
          <p:cNvSpPr>
            <a:spLocks noChangeArrowheads="1"/>
          </p:cNvSpPr>
          <p:nvPr/>
        </p:nvSpPr>
        <p:spPr bwMode="gray">
          <a:xfrm>
            <a:off x="152401"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Removal </a:t>
            </a:r>
            <a:r>
              <a:rPr lang="en-IN" sz="2000" b="1" dirty="0">
                <a:latin typeface="+mn-lt"/>
              </a:rPr>
              <a:t>of guards</a:t>
            </a:r>
            <a:endParaRPr lang="en-US" sz="2000" dirty="0">
              <a:latin typeface="+mn-lt"/>
            </a:endParaRPr>
          </a:p>
        </p:txBody>
      </p:sp>
      <p:sp>
        <p:nvSpPr>
          <p:cNvPr id="5" name="Rectangle 4"/>
          <p:cNvSpPr/>
          <p:nvPr/>
        </p:nvSpPr>
        <p:spPr>
          <a:xfrm>
            <a:off x="152401"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Information </a:t>
            </a:r>
            <a:r>
              <a:rPr lang="en-IN" dirty="0"/>
              <a:t>shall be provided indicating any actions to be taken before guards may be removed safely, for example machine power isolation or dissipation of stored </a:t>
            </a:r>
            <a:r>
              <a:rPr lang="en-IN" dirty="0" smtClean="0"/>
              <a:t>energy</a:t>
            </a:r>
            <a:endParaRPr lang="en-US" dirty="0"/>
          </a:p>
        </p:txBody>
      </p:sp>
      <p:sp>
        <p:nvSpPr>
          <p:cNvPr id="10" name="Rectangle 76"/>
          <p:cNvSpPr>
            <a:spLocks noChangeArrowheads="1"/>
          </p:cNvSpPr>
          <p:nvPr/>
        </p:nvSpPr>
        <p:spPr bwMode="gray">
          <a:xfrm>
            <a:off x="4648199" y="1405474"/>
            <a:ext cx="4343400"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smtClean="0">
                <a:latin typeface="+mn-lt"/>
              </a:rPr>
              <a:t>  Inspection </a:t>
            </a:r>
            <a:r>
              <a:rPr lang="en-IN" sz="2000" b="1" dirty="0">
                <a:latin typeface="+mn-lt"/>
              </a:rPr>
              <a:t>and maintenance</a:t>
            </a:r>
            <a:endParaRPr lang="en-US" sz="2000" dirty="0">
              <a:latin typeface="+mn-lt"/>
            </a:endParaRPr>
          </a:p>
        </p:txBody>
      </p:sp>
      <p:sp>
        <p:nvSpPr>
          <p:cNvPr id="9" name="Rectangle 8"/>
          <p:cNvSpPr/>
          <p:nvPr/>
        </p:nvSpPr>
        <p:spPr>
          <a:xfrm>
            <a:off x="4648200" y="1828800"/>
            <a:ext cx="43433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dirty="0" smtClean="0"/>
              <a:t>Details </a:t>
            </a:r>
            <a:r>
              <a:rPr lang="en-IN" dirty="0"/>
              <a:t>shall be provided of inspections to be carried out and maintenance required for, for example</a:t>
            </a:r>
            <a:r>
              <a:rPr lang="en-IN" dirty="0" smtClean="0"/>
              <a:t>:</a:t>
            </a:r>
            <a:r>
              <a:rPr lang="en-IN" dirty="0"/>
              <a:t> </a:t>
            </a:r>
            <a:endParaRPr lang="en-US" dirty="0"/>
          </a:p>
          <a:p>
            <a:pPr marL="742950" lvl="1" indent="-285750">
              <a:buSzPct val="105000"/>
              <a:buFont typeface="Wingdings 3" panose="05040102010807070707" pitchFamily="18" charset="2"/>
              <a:buChar char=""/>
            </a:pPr>
            <a:r>
              <a:rPr lang="en-IN" dirty="0"/>
              <a:t>loss of or damage to any part of the guard, especially where this leads to deterioration of safety </a:t>
            </a:r>
            <a:r>
              <a:rPr lang="en-IN" dirty="0" smtClean="0"/>
              <a:t>performance</a:t>
            </a:r>
            <a:r>
              <a:rPr lang="en-US" dirty="0"/>
              <a:t> </a:t>
            </a:r>
            <a:r>
              <a:rPr lang="en-IN" dirty="0" smtClean="0"/>
              <a:t>for </a:t>
            </a:r>
            <a:r>
              <a:rPr lang="en-IN" dirty="0"/>
              <a:t>example reduction of impact resistance from scratches to glazing </a:t>
            </a:r>
            <a:r>
              <a:rPr lang="en-IN" dirty="0" smtClean="0"/>
              <a:t>materials</a:t>
            </a:r>
            <a:endParaRPr lang="en-US" dirty="0"/>
          </a:p>
          <a:p>
            <a:pPr marL="742950" lvl="1" indent="-285750">
              <a:buSzPct val="105000"/>
              <a:buFont typeface="Wingdings 3" panose="05040102010807070707" pitchFamily="18" charset="2"/>
              <a:buChar char=""/>
            </a:pPr>
            <a:r>
              <a:rPr lang="en-IN" dirty="0"/>
              <a:t>replacement of wearing </a:t>
            </a:r>
            <a:r>
              <a:rPr lang="en-IN" dirty="0" smtClean="0"/>
              <a:t>parts</a:t>
            </a:r>
            <a:endParaRPr lang="en-US" dirty="0"/>
          </a:p>
          <a:p>
            <a:pPr marL="742950" lvl="1" indent="-285750">
              <a:buSzPct val="105000"/>
              <a:buFont typeface="Wingdings 3" panose="05040102010807070707" pitchFamily="18" charset="2"/>
              <a:buChar char=""/>
            </a:pPr>
            <a:r>
              <a:rPr lang="en-IN" dirty="0"/>
              <a:t>correct operation of </a:t>
            </a:r>
            <a:r>
              <a:rPr lang="en-IN" dirty="0" smtClean="0"/>
              <a:t>interlocks</a:t>
            </a:r>
            <a:endParaRPr lang="en-US" dirty="0"/>
          </a:p>
        </p:txBody>
      </p:sp>
    </p:spTree>
    <p:extLst>
      <p:ext uri="{BB962C8B-B14F-4D97-AF65-F5344CB8AC3E}">
        <p14:creationId xmlns:p14="http://schemas.microsoft.com/office/powerpoint/2010/main" val="40565475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900" y="1017920"/>
            <a:ext cx="8585200" cy="2554545"/>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About </a:t>
            </a:r>
            <a:r>
              <a:rPr kumimoji="0" lang="en-US" sz="2000" b="1"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PMG Consultants</a:t>
            </a:r>
            <a:endParaRPr kumimoji="0" lang="en-US" sz="2000" b="1" i="0" u="none" strike="noStrike" cap="none" normalizeH="0" baseline="0" dirty="0" smtClean="0">
              <a:ln>
                <a:noFill/>
              </a:ln>
              <a:solidFill>
                <a:srgbClr val="00B050"/>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PMG Consultants is group of competent people with expertise in respective domains. Delivering commitments, exceeding expectations &amp; creating value for clients in every interaction is our non-negotiable objective. Using the most advanced design &amp; collaboration work systems, we aspire to become Inspirational business partners for our clients.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Get in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touch</a:t>
            </a:r>
            <a:endParaRPr kumimoji="0" lang="en-US" sz="2000" b="1" i="0" u="none" strike="noStrike" cap="none" normalizeH="0" baseline="0" dirty="0" smtClean="0">
              <a:ln>
                <a:noFill/>
              </a:ln>
              <a:solidFill>
                <a:srgbClr val="00B05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We would love to hear from you. Gauge our capabilities by speaking to us. You can visit us at our New Delhi Design Office, or meet our representative at your location.</a:t>
            </a:r>
            <a:endParaRPr kumimoji="0" 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endParaRPr>
          </a:p>
        </p:txBody>
      </p:sp>
      <p:sp>
        <p:nvSpPr>
          <p:cNvPr id="4" name="Rectangle 3"/>
          <p:cNvSpPr>
            <a:spLocks noChangeArrowheads="1"/>
          </p:cNvSpPr>
          <p:nvPr/>
        </p:nvSpPr>
        <p:spPr bwMode="auto">
          <a:xfrm>
            <a:off x="215900" y="3495522"/>
            <a:ext cx="8585200" cy="2165935"/>
          </a:xfrm>
          <a:prstGeom prst="rect">
            <a:avLst/>
          </a:prstGeom>
          <a:noFill/>
          <a:ln>
            <a:noFill/>
          </a:ln>
          <a:effectLst/>
        </p:spPr>
        <p:txBody>
          <a:bodyPr vert="horz" wrap="square" lIns="0" tIns="0" rIns="0" bIns="13330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Our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Office</a:t>
            </a:r>
            <a:endParaRPr lang="en-US" sz="2000" b="1" dirty="0">
              <a:solidFill>
                <a:srgbClr val="00B050"/>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Address:</a:t>
            </a:r>
            <a:endParaRPr kumimoji="0" lang="en-US" sz="1600" b="0" i="0" u="none" strike="noStrike" cap="none" normalizeH="0" baseline="0" dirty="0" smtClean="0">
              <a:ln>
                <a:noFill/>
              </a:ln>
              <a:effectLst/>
              <a:ea typeface="Calibri" panose="020F0502020204030204" pitchFamily="34" charset="0"/>
              <a:cs typeface="Times New Roman" panose="02020603050405020304" pitchFamily="18" charset="0"/>
            </a:endParaRPr>
          </a:p>
          <a:p>
            <a:r>
              <a:rPr lang="en-US" sz="1600" dirty="0"/>
              <a:t>162A/9, 3</a:t>
            </a:r>
            <a:r>
              <a:rPr lang="en-US" sz="1600" baseline="30000" dirty="0"/>
              <a:t>rd</a:t>
            </a:r>
            <a:r>
              <a:rPr lang="en-US" sz="1600" dirty="0"/>
              <a:t> Floor, </a:t>
            </a:r>
            <a:r>
              <a:rPr lang="en-US" sz="1600" dirty="0" err="1"/>
              <a:t>Kishangarh</a:t>
            </a:r>
            <a:r>
              <a:rPr lang="en-US" sz="1600" dirty="0"/>
              <a:t>, </a:t>
            </a:r>
            <a:endParaRPr lang="en-US" sz="1600" dirty="0" smtClean="0"/>
          </a:p>
          <a:p>
            <a:r>
              <a:rPr lang="en-US" sz="1600" dirty="0" err="1" smtClean="0"/>
              <a:t>Vasant</a:t>
            </a:r>
            <a:r>
              <a:rPr lang="en-US" sz="1600" dirty="0" smtClean="0"/>
              <a:t> </a:t>
            </a:r>
            <a:r>
              <a:rPr lang="en-US" sz="1600" dirty="0" err="1"/>
              <a:t>Kunj</a:t>
            </a:r>
            <a:r>
              <a:rPr lang="en-US" sz="1600" dirty="0"/>
              <a:t>, </a:t>
            </a:r>
            <a:r>
              <a:rPr lang="en-US" sz="1600" dirty="0" smtClean="0"/>
              <a:t>, New </a:t>
            </a:r>
            <a:r>
              <a:rPr lang="en-US" sz="1600" dirty="0"/>
              <a:t>Delhi, 110070</a:t>
            </a: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Phone:</a:t>
            </a:r>
            <a:r>
              <a:rPr kumimoji="0" lang="en-US" sz="1600" b="0" i="0" u="none" strike="noStrike" cap="none" normalizeH="0" baseline="0" dirty="0" smtClean="0">
                <a:ln>
                  <a:noFill/>
                </a:ln>
                <a:effectLst/>
                <a:ea typeface="Times New Roman" panose="02020603050405020304" pitchFamily="18" charset="0"/>
                <a:cs typeface="Arial" panose="020B0604020202020204" pitchFamily="34" charset="0"/>
              </a:rPr>
              <a:t> +91-9871115995, +91-11-23361790</a:t>
            </a:r>
            <a:endParaRPr kumimoji="0" lang="en-US" sz="16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Email: </a:t>
            </a: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hlinkClick r:id="rId2"/>
              </a:rPr>
              <a:t>connect@pmg-consultants.com</a:t>
            </a:r>
            <a:endParaRPr kumimoji="0" lang="en-US" sz="1600" b="1" i="0" u="none" strike="noStrike" cap="none" normalizeH="0" baseline="0" dirty="0" smtClean="0">
              <a:ln>
                <a:noFill/>
              </a:ln>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hlinkClick r:id="rId3"/>
              </a:rPr>
              <a:t>Abhinav.pandey@pmg-consultants.com</a:t>
            </a:r>
            <a:endParaRPr lang="en-US"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ndParaRPr>
          </a:p>
        </p:txBody>
      </p:sp>
      <p:pic>
        <p:nvPicPr>
          <p:cNvPr id="1030" name="Picture 6" descr="http://www.pmg-consultants.com/wp-content/uploads/2015/01/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1012" y="3780199"/>
            <a:ext cx="5289679" cy="226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67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smtClean="0">
                <a:cs typeface="Arial" panose="020B0604020202020204" pitchFamily="34" charset="0"/>
              </a:rPr>
              <a:t>TERMS AND DEFINITIONS</a:t>
            </a:r>
            <a:endParaRPr lang="en-US" sz="32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IN" sz="2000" b="1" dirty="0" smtClean="0">
                <a:latin typeface="+mn-lt"/>
              </a:rPr>
              <a:t>  Guard</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nSpc>
                <a:spcPct val="150000"/>
              </a:lnSpc>
              <a:buSzPct val="105000"/>
              <a:buFont typeface="Wingdings 3" panose="05040102010807070707" pitchFamily="18" charset="2"/>
              <a:buChar char="p"/>
            </a:pPr>
            <a:r>
              <a:rPr lang="en-IN" dirty="0" smtClean="0">
                <a:cs typeface="Arial" panose="020B0604020202020204" pitchFamily="34" charset="0"/>
              </a:rPr>
              <a:t>Part </a:t>
            </a:r>
            <a:r>
              <a:rPr lang="en-IN" dirty="0">
                <a:cs typeface="Arial" panose="020B0604020202020204" pitchFamily="34" charset="0"/>
              </a:rPr>
              <a:t>of a machine specifically used to provide protection by means of a physical barrier</a:t>
            </a:r>
            <a:endParaRPr lang="en-US" dirty="0">
              <a:cs typeface="Arial" panose="020B0604020202020204" pitchFamily="34" charset="0"/>
            </a:endParaRPr>
          </a:p>
          <a:p>
            <a:pPr marL="742950" lvl="1" indent="-285750" algn="just">
              <a:lnSpc>
                <a:spcPct val="150000"/>
              </a:lnSpc>
              <a:buSzPct val="105000"/>
              <a:buFont typeface="Wingdings 3" panose="05040102010807070707" pitchFamily="18" charset="2"/>
              <a:buChar char=""/>
            </a:pPr>
            <a:r>
              <a:rPr lang="en-IN" dirty="0">
                <a:cs typeface="Arial" panose="020B0604020202020204" pitchFamily="34" charset="0"/>
              </a:rPr>
              <a:t>NOTE 1 Depending on its construction, a guard may be called casing, cover, screen, door, enclosing guard, etc</a:t>
            </a:r>
            <a:r>
              <a:rPr lang="en-IN" dirty="0" smtClean="0">
                <a:cs typeface="Arial" panose="020B0604020202020204" pitchFamily="34" charset="0"/>
              </a:rPr>
              <a:t>.</a:t>
            </a:r>
            <a:endParaRPr lang="en-US" dirty="0">
              <a:cs typeface="Arial" panose="020B0604020202020204" pitchFamily="34" charset="0"/>
            </a:endParaRPr>
          </a:p>
          <a:p>
            <a:pPr marL="742950" lvl="1" indent="-285750" algn="just">
              <a:lnSpc>
                <a:spcPct val="150000"/>
              </a:lnSpc>
              <a:buSzPct val="105000"/>
              <a:buFont typeface="Wingdings 3" panose="05040102010807070707" pitchFamily="18" charset="2"/>
              <a:buChar char=""/>
            </a:pPr>
            <a:r>
              <a:rPr lang="en-IN" dirty="0">
                <a:cs typeface="Arial" panose="020B0604020202020204" pitchFamily="34" charset="0"/>
              </a:rPr>
              <a:t>NOTE 2 A guards may act:</a:t>
            </a:r>
            <a:endParaRPr lang="en-US" dirty="0">
              <a:cs typeface="Arial" panose="020B0604020202020204" pitchFamily="34" charset="0"/>
            </a:endParaRPr>
          </a:p>
          <a:p>
            <a:pPr marL="1433513" lvl="2" indent="-287338" algn="just">
              <a:lnSpc>
                <a:spcPct val="150000"/>
              </a:lnSpc>
              <a:buSzPct val="105000"/>
              <a:buFont typeface="Wingdings" panose="05000000000000000000" pitchFamily="2" charset="2"/>
              <a:buChar char="S"/>
            </a:pPr>
            <a:r>
              <a:rPr lang="en-IN" dirty="0" smtClean="0">
                <a:cs typeface="Arial" panose="020B0604020202020204" pitchFamily="34" charset="0"/>
              </a:rPr>
              <a:t>Alone</a:t>
            </a:r>
            <a:r>
              <a:rPr lang="en-IN" dirty="0">
                <a:cs typeface="Arial" panose="020B0604020202020204" pitchFamily="34" charset="0"/>
              </a:rPr>
              <a:t>, in which case it is only effective when it is </a:t>
            </a:r>
            <a:r>
              <a:rPr lang="en-IN" dirty="0" smtClean="0">
                <a:cs typeface="Arial" panose="020B0604020202020204" pitchFamily="34" charset="0"/>
              </a:rPr>
              <a:t>closed</a:t>
            </a:r>
            <a:endParaRPr lang="en-US" dirty="0">
              <a:cs typeface="Arial" panose="020B0604020202020204" pitchFamily="34" charset="0"/>
            </a:endParaRPr>
          </a:p>
          <a:p>
            <a:pPr marL="1433513" lvl="2" indent="-287338" algn="just">
              <a:lnSpc>
                <a:spcPct val="150000"/>
              </a:lnSpc>
              <a:buSzPct val="105000"/>
              <a:buFont typeface="Wingdings" panose="05000000000000000000" pitchFamily="2" charset="2"/>
              <a:buChar char="S"/>
            </a:pPr>
            <a:r>
              <a:rPr lang="en-IN" dirty="0" smtClean="0">
                <a:cs typeface="Arial" panose="020B0604020202020204" pitchFamily="34" charset="0"/>
              </a:rPr>
              <a:t>In </a:t>
            </a:r>
            <a:r>
              <a:rPr lang="en-IN" dirty="0">
                <a:cs typeface="Arial" panose="020B0604020202020204" pitchFamily="34" charset="0"/>
              </a:rPr>
              <a:t>conjunction with an interlocking device with or without guard locking, in which case protection is ensured whatever the position </a:t>
            </a:r>
            <a:r>
              <a:rPr lang="en-IN" dirty="0"/>
              <a:t>of the guard.</a:t>
            </a:r>
            <a:endParaRPr lang="en-US" dirty="0"/>
          </a:p>
        </p:txBody>
      </p:sp>
    </p:spTree>
    <p:extLst>
      <p:ext uri="{BB962C8B-B14F-4D97-AF65-F5344CB8AC3E}">
        <p14:creationId xmlns:p14="http://schemas.microsoft.com/office/powerpoint/2010/main" val="749416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smtClean="0">
                <a:cs typeface="Arial" panose="020B0604020202020204" pitchFamily="34" charset="0"/>
              </a:rPr>
              <a:t>TERMS AND DEFINITIONS</a:t>
            </a:r>
            <a:endParaRPr lang="en-US" sz="32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IN" sz="2000" b="1" dirty="0" smtClean="0">
                <a:latin typeface="+mn-lt"/>
              </a:rPr>
              <a:t>  Guard</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lnSpc>
                <a:spcPct val="150000"/>
              </a:lnSpc>
              <a:buSzPct val="105000"/>
              <a:buFont typeface="Wingdings 3" panose="05040102010807070707" pitchFamily="18" charset="2"/>
              <a:buChar char="p"/>
            </a:pPr>
            <a:r>
              <a:rPr lang="en-IN" dirty="0" smtClean="0">
                <a:cs typeface="Arial" panose="020B0604020202020204" pitchFamily="34" charset="0"/>
              </a:rPr>
              <a:t>Part </a:t>
            </a:r>
            <a:r>
              <a:rPr lang="en-IN" dirty="0">
                <a:cs typeface="Arial" panose="020B0604020202020204" pitchFamily="34" charset="0"/>
              </a:rPr>
              <a:t>of a machine specifically used to provide protection by means of a physical barrier</a:t>
            </a:r>
            <a:endParaRPr lang="en-US" dirty="0">
              <a:cs typeface="Arial" panose="020B0604020202020204" pitchFamily="34" charset="0"/>
            </a:endParaRPr>
          </a:p>
          <a:p>
            <a:pPr marL="742950" lvl="1" indent="-285750" algn="just">
              <a:lnSpc>
                <a:spcPct val="150000"/>
              </a:lnSpc>
              <a:buSzPct val="105000"/>
              <a:buFont typeface="Wingdings 3" panose="05040102010807070707" pitchFamily="18" charset="2"/>
              <a:buChar char=""/>
            </a:pPr>
            <a:r>
              <a:rPr lang="en-IN" dirty="0">
                <a:cs typeface="Arial" panose="020B0604020202020204" pitchFamily="34" charset="0"/>
              </a:rPr>
              <a:t>NOTE 1 Depending on its construction, a guard may be called casing, cover, screen, door, enclosing guard, etc</a:t>
            </a:r>
            <a:r>
              <a:rPr lang="en-IN" dirty="0" smtClean="0">
                <a:cs typeface="Arial" panose="020B0604020202020204" pitchFamily="34" charset="0"/>
              </a:rPr>
              <a:t>.</a:t>
            </a:r>
            <a:endParaRPr lang="en-US" dirty="0">
              <a:cs typeface="Arial" panose="020B0604020202020204" pitchFamily="34" charset="0"/>
            </a:endParaRPr>
          </a:p>
          <a:p>
            <a:pPr marL="742950" lvl="1" indent="-285750" algn="just">
              <a:lnSpc>
                <a:spcPct val="150000"/>
              </a:lnSpc>
              <a:buSzPct val="105000"/>
              <a:buFont typeface="Wingdings 3" panose="05040102010807070707" pitchFamily="18" charset="2"/>
              <a:buChar char=""/>
            </a:pPr>
            <a:r>
              <a:rPr lang="en-IN" dirty="0">
                <a:cs typeface="Arial" panose="020B0604020202020204" pitchFamily="34" charset="0"/>
              </a:rPr>
              <a:t>NOTE 2 A guards may act:</a:t>
            </a:r>
            <a:endParaRPr lang="en-US" dirty="0">
              <a:cs typeface="Arial" panose="020B0604020202020204" pitchFamily="34" charset="0"/>
            </a:endParaRPr>
          </a:p>
          <a:p>
            <a:pPr marL="1433513" lvl="2" indent="-287338" algn="just">
              <a:lnSpc>
                <a:spcPct val="150000"/>
              </a:lnSpc>
              <a:buSzPct val="105000"/>
              <a:buFont typeface="Wingdings" panose="05000000000000000000" pitchFamily="2" charset="2"/>
              <a:buChar char="S"/>
            </a:pPr>
            <a:r>
              <a:rPr lang="en-IN" dirty="0" smtClean="0">
                <a:cs typeface="Arial" panose="020B0604020202020204" pitchFamily="34" charset="0"/>
              </a:rPr>
              <a:t>Alone</a:t>
            </a:r>
            <a:r>
              <a:rPr lang="en-IN" dirty="0">
                <a:cs typeface="Arial" panose="020B0604020202020204" pitchFamily="34" charset="0"/>
              </a:rPr>
              <a:t>, in which case it is only effective when it is </a:t>
            </a:r>
            <a:r>
              <a:rPr lang="en-IN" dirty="0" smtClean="0">
                <a:cs typeface="Arial" panose="020B0604020202020204" pitchFamily="34" charset="0"/>
              </a:rPr>
              <a:t>closed</a:t>
            </a:r>
            <a:endParaRPr lang="en-US" dirty="0">
              <a:cs typeface="Arial" panose="020B0604020202020204" pitchFamily="34" charset="0"/>
            </a:endParaRPr>
          </a:p>
          <a:p>
            <a:pPr marL="1433513" lvl="2" indent="-287338" algn="just">
              <a:lnSpc>
                <a:spcPct val="150000"/>
              </a:lnSpc>
              <a:buSzPct val="105000"/>
              <a:buFont typeface="Wingdings" panose="05000000000000000000" pitchFamily="2" charset="2"/>
              <a:buChar char="S"/>
            </a:pPr>
            <a:r>
              <a:rPr lang="en-IN" dirty="0" smtClean="0">
                <a:cs typeface="Arial" panose="020B0604020202020204" pitchFamily="34" charset="0"/>
              </a:rPr>
              <a:t>In </a:t>
            </a:r>
            <a:r>
              <a:rPr lang="en-IN" dirty="0">
                <a:cs typeface="Arial" panose="020B0604020202020204" pitchFamily="34" charset="0"/>
              </a:rPr>
              <a:t>conjunction with an interlocking device with or without guard locking, in which case protection is ensured whatever the position </a:t>
            </a:r>
            <a:r>
              <a:rPr lang="en-IN" dirty="0"/>
              <a:t>of the guard.</a:t>
            </a:r>
            <a:endParaRPr lang="en-US" dirty="0"/>
          </a:p>
        </p:txBody>
      </p:sp>
    </p:spTree>
    <p:extLst>
      <p:ext uri="{BB962C8B-B14F-4D97-AF65-F5344CB8AC3E}">
        <p14:creationId xmlns:p14="http://schemas.microsoft.com/office/powerpoint/2010/main" val="3608991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627334"/>
            <a:ext cx="8496300" cy="584775"/>
          </a:xfrm>
          <a:prstGeom prst="rect">
            <a:avLst/>
          </a:prstGeom>
        </p:spPr>
        <p:txBody>
          <a:bodyPr wrap="square">
            <a:spAutoFit/>
          </a:bodyPr>
          <a:lstStyle/>
          <a:p>
            <a:pPr algn="ctr"/>
            <a:r>
              <a:rPr lang="en-IN" sz="3200" dirty="0" smtClean="0">
                <a:cs typeface="Arial" panose="020B0604020202020204" pitchFamily="34" charset="0"/>
              </a:rPr>
              <a:t>TERMS AND DEFINITIONS</a:t>
            </a:r>
            <a:endParaRPr lang="en-US" sz="3200" dirty="0"/>
          </a:p>
        </p:txBody>
      </p:sp>
      <p:sp>
        <p:nvSpPr>
          <p:cNvPr id="7" name="Rectangle 76"/>
          <p:cNvSpPr>
            <a:spLocks noChangeArrowheads="1"/>
          </p:cNvSpPr>
          <p:nvPr/>
        </p:nvSpPr>
        <p:spPr bwMode="gray">
          <a:xfrm>
            <a:off x="152400" y="1405474"/>
            <a:ext cx="8839199" cy="423326"/>
          </a:xfrm>
          <a:prstGeom prst="rect">
            <a:avLst/>
          </a:prstGeom>
          <a:solidFill>
            <a:srgbClr val="666699"/>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IN" sz="2000" b="1" dirty="0" smtClean="0">
                <a:latin typeface="+mn-lt"/>
              </a:rPr>
              <a:t>  Guard</a:t>
            </a:r>
            <a:endParaRPr lang="en-US" sz="2000" dirty="0">
              <a:latin typeface="+mn-lt"/>
            </a:endParaRPr>
          </a:p>
        </p:txBody>
      </p:sp>
      <p:sp>
        <p:nvSpPr>
          <p:cNvPr id="5" name="Rectangle 4"/>
          <p:cNvSpPr/>
          <p:nvPr/>
        </p:nvSpPr>
        <p:spPr>
          <a:xfrm>
            <a:off x="152401" y="1828800"/>
            <a:ext cx="8839199" cy="46482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numCol="1"/>
          <a:lstStyle/>
          <a:p>
            <a:pPr marL="285750" indent="-285750">
              <a:buSzPct val="105000"/>
              <a:buFont typeface="Wingdings 3" panose="05040102010807070707" pitchFamily="18" charset="2"/>
              <a:buChar char="p"/>
            </a:pPr>
            <a:r>
              <a:rPr lang="en-IN" b="1" dirty="0" smtClean="0">
                <a:cs typeface="Arial" panose="020B0604020202020204" pitchFamily="34" charset="0"/>
              </a:rPr>
              <a:t>Fixed </a:t>
            </a:r>
            <a:r>
              <a:rPr lang="en-IN" b="1" dirty="0">
                <a:cs typeface="Arial" panose="020B0604020202020204" pitchFamily="34" charset="0"/>
              </a:rPr>
              <a:t>guard</a:t>
            </a:r>
            <a:endParaRPr lang="en-US" dirty="0">
              <a:cs typeface="Arial" panose="020B0604020202020204" pitchFamily="34" charset="0"/>
            </a:endParaRPr>
          </a:p>
          <a:p>
            <a:pPr algn="just">
              <a:buSzPct val="105000"/>
            </a:pPr>
            <a:r>
              <a:rPr lang="en-IN" dirty="0">
                <a:cs typeface="Arial" panose="020B0604020202020204" pitchFamily="34" charset="0"/>
              </a:rPr>
              <a:t>Guard kept in place, that is closed, either permanently (by welding, etc.), or by means of fasteners (screws, nuts, etc.) making removal/opening impossible without </a:t>
            </a:r>
            <a:r>
              <a:rPr lang="en-IN" dirty="0" smtClean="0">
                <a:cs typeface="Arial" panose="020B0604020202020204" pitchFamily="34" charset="0"/>
              </a:rPr>
              <a:t>using </a:t>
            </a:r>
            <a:r>
              <a:rPr lang="en-IN" dirty="0">
                <a:cs typeface="Arial" panose="020B0604020202020204" pitchFamily="34" charset="0"/>
              </a:rPr>
              <a:t>tools</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b="1" dirty="0">
                <a:cs typeface="Arial" panose="020B0604020202020204" pitchFamily="34" charset="0"/>
              </a:rPr>
              <a:t>Enclosing guard</a:t>
            </a:r>
            <a:endParaRPr lang="en-US" dirty="0">
              <a:cs typeface="Arial" panose="020B0604020202020204" pitchFamily="34" charset="0"/>
            </a:endParaRPr>
          </a:p>
          <a:p>
            <a:pPr>
              <a:buSzPct val="105000"/>
            </a:pPr>
            <a:r>
              <a:rPr lang="en-IN" dirty="0">
                <a:cs typeface="Arial" panose="020B0604020202020204" pitchFamily="34" charset="0"/>
              </a:rPr>
              <a:t>Guard which prevents access to the danger zone from all </a:t>
            </a:r>
            <a:r>
              <a:rPr lang="en-IN" dirty="0" smtClean="0">
                <a:cs typeface="Arial" panose="020B0604020202020204" pitchFamily="34" charset="0"/>
              </a:rPr>
              <a:t>sides</a:t>
            </a:r>
            <a:r>
              <a:rPr lang="en-IN" dirty="0">
                <a:cs typeface="Arial" panose="020B0604020202020204" pitchFamily="34" charset="0"/>
              </a:rPr>
              <a:t> fence or tunnel guard.</a:t>
            </a:r>
            <a:endParaRPr lang="en-US" dirty="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066800" y="4051663"/>
            <a:ext cx="3237514" cy="19050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6268" t="45212" r="18657" b="10395"/>
          <a:stretch/>
        </p:blipFill>
        <p:spPr>
          <a:xfrm>
            <a:off x="4572000" y="4038600"/>
            <a:ext cx="3200400" cy="1920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3296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0180CB-08B1-436B-9799-0C76022FBD6C}">
  <ds:schemaRefs>
    <ds:schemaRef ds:uri="http://schemas.microsoft.com/office/2006/documentManagement/types"/>
    <ds:schemaRef ds:uri="0f0eb950-47b7-49a7-b2b9-b0c411c9c3b8"/>
    <ds:schemaRef ds:uri="http://schemas.microsoft.com/office/2006/metadata/properties"/>
    <ds:schemaRef ds:uri="http://purl.org/dc/elements/1.1/"/>
    <ds:schemaRef ds:uri="http://schemas.microsoft.com/sharepoint/v3"/>
    <ds:schemaRef ds:uri="http://purl.org/dc/dcmitype/"/>
    <ds:schemaRef ds:uri="http://purl.org/dc/terms/"/>
    <ds:schemaRef ds:uri="http://schemas.microsoft.com/office/infopath/2007/PartnerControls"/>
    <ds:schemaRef ds:uri="http://schemas.microsoft.com/sharepoint/v3/fields"/>
    <ds:schemaRef ds:uri="http://schemas.openxmlformats.org/package/2006/metadata/core-properties"/>
    <ds:schemaRef ds:uri="B6023AA3-3CEE-413F-91F8-322A2644F388"/>
    <ds:schemaRef ds:uri="http://www.w3.org/XML/1998/namespace"/>
  </ds:schemaRefs>
</ds:datastoreItem>
</file>

<file path=customXml/itemProps2.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3.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4.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Theme2</Template>
  <TotalTime>7783</TotalTime>
  <Words>4777</Words>
  <Application>Microsoft Office PowerPoint</Application>
  <PresentationFormat>On-screen Show (4:3)</PresentationFormat>
  <Paragraphs>391</Paragraphs>
  <Slides>64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Calibri</vt:lpstr>
      <vt:lpstr>Calibri Light</vt:lpstr>
      <vt:lpstr>Gabriola</vt:lpstr>
      <vt:lpstr>Times New Roman</vt:lpstr>
      <vt:lpstr>Webdings</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Bansal</dc:creator>
  <cp:lastModifiedBy>admin</cp:lastModifiedBy>
  <cp:revision>1492</cp:revision>
  <cp:lastPrinted>2014-11-21T06:58:07Z</cp:lastPrinted>
  <dcterms:created xsi:type="dcterms:W3CDTF">2014-04-07T11:41:40Z</dcterms:created>
  <dcterms:modified xsi:type="dcterms:W3CDTF">2020-06-17T11:32:41Z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