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56" r:id="rId2"/>
    <p:sldId id="382" r:id="rId3"/>
    <p:sldId id="371" r:id="rId4"/>
    <p:sldId id="372" r:id="rId5"/>
    <p:sldId id="384" r:id="rId6"/>
    <p:sldId id="385" r:id="rId7"/>
    <p:sldId id="386" r:id="rId8"/>
    <p:sldId id="387" r:id="rId9"/>
    <p:sldId id="388" r:id="rId10"/>
    <p:sldId id="389" r:id="rId11"/>
    <p:sldId id="390" r:id="rId12"/>
    <p:sldId id="392" r:id="rId13"/>
    <p:sldId id="391" r:id="rId14"/>
    <p:sldId id="393" r:id="rId15"/>
    <p:sldId id="38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00"/>
    <a:srgbClr val="D5FF81"/>
    <a:srgbClr val="660066"/>
    <a:srgbClr val="008A3E"/>
    <a:srgbClr val="F61E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73" autoAdjust="0"/>
    <p:restoredTop sz="94660"/>
  </p:normalViewPr>
  <p:slideViewPr>
    <p:cSldViewPr snapToGrid="0">
      <p:cViewPr varScale="1">
        <p:scale>
          <a:sx n="67" d="100"/>
          <a:sy n="67" d="100"/>
        </p:scale>
        <p:origin x="120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9D3B9-4218-4CF7-9A53-AB68C0ACF766}"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en-IN"/>
        </a:p>
      </dgm:t>
    </dgm:pt>
    <dgm:pt modelId="{DD61AD09-9BEB-41F6-B1F3-7A941CEC714C}" type="pres">
      <dgm:prSet presAssocID="{9399D3B9-4218-4CF7-9A53-AB68C0ACF766}" presName="Name0" presStyleCnt="0">
        <dgm:presLayoutVars>
          <dgm:dir/>
          <dgm:animLvl val="lvl"/>
          <dgm:resizeHandles val="exact"/>
        </dgm:presLayoutVars>
      </dgm:prSet>
      <dgm:spPr/>
      <dgm:t>
        <a:bodyPr/>
        <a:lstStyle/>
        <a:p>
          <a:endParaRPr lang="en-IN"/>
        </a:p>
      </dgm:t>
    </dgm:pt>
  </dgm:ptLst>
  <dgm:cxnLst>
    <dgm:cxn modelId="{BA1EB9B4-B720-4067-9F9D-B695E6054232}" type="presOf" srcId="{9399D3B9-4218-4CF7-9A53-AB68C0ACF766}" destId="{DD61AD09-9BEB-41F6-B1F3-7A941CEC714C}" srcOrd="0"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5369D-B52E-4FB6-AE92-3AB6102C5BB7}" type="datetimeFigureOut">
              <a:rPr lang="en-IN" smtClean="0"/>
              <a:pPr/>
              <a:t>17-06-2020</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87A56D-5555-444C-80BF-183C7DC24C0E}" type="slidenum">
              <a:rPr lang="en-IN" smtClean="0"/>
              <a:pPr/>
              <a:t>‹#›</a:t>
            </a:fld>
            <a:endParaRPr lang="en-IN" dirty="0"/>
          </a:p>
        </p:txBody>
      </p:sp>
    </p:spTree>
    <p:extLst>
      <p:ext uri="{BB962C8B-B14F-4D97-AF65-F5344CB8AC3E}">
        <p14:creationId xmlns:p14="http://schemas.microsoft.com/office/powerpoint/2010/main" val="3768231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5B999EC7-92A5-4D67-B953-1CF2BC7DF36F}" type="slidenum">
              <a:rPr altLang="en-US"/>
              <a:pPr/>
              <a:t>3</a:t>
            </a:fld>
            <a:endParaRPr lang="en-IN" altLang="en-US" dirty="0"/>
          </a:p>
        </p:txBody>
      </p:sp>
      <p:sp>
        <p:nvSpPr>
          <p:cNvPr id="19459"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1E4826A9-E37F-4FEB-8717-EBD7389308A2}" type="slidenum">
              <a:rPr lang="en-GB" altLang="en-US" sz="1300"/>
              <a:pPr algn="r" defTabSz="947738" eaLnBrk="1" hangingPunct="1"/>
              <a:t>3</a:t>
            </a:fld>
            <a:endParaRPr lang="en-GB" altLang="en-US" sz="1300" dirty="0"/>
          </a:p>
        </p:txBody>
      </p:sp>
      <p:sp>
        <p:nvSpPr>
          <p:cNvPr id="19460" name="Rectangle 2"/>
          <p:cNvSpPr>
            <a:spLocks noGrp="1" noRot="1" noChangeAspect="1" noChangeArrowheads="1" noTextEdit="1"/>
          </p:cNvSpPr>
          <p:nvPr>
            <p:ph type="sldImg"/>
          </p:nvPr>
        </p:nvSpPr>
        <p:spPr>
          <a:xfrm>
            <a:off x="1143000" y="685800"/>
            <a:ext cx="4573588" cy="3430588"/>
          </a:xfrm>
          <a:ln/>
        </p:spPr>
      </p:sp>
      <p:sp>
        <p:nvSpPr>
          <p:cNvPr id="19461"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smtClean="0">
              <a:latin typeface="Arial" charset="0"/>
              <a:cs typeface="Arial" charset="0"/>
            </a:endParaRPr>
          </a:p>
        </p:txBody>
      </p:sp>
    </p:spTree>
    <p:extLst>
      <p:ext uri="{BB962C8B-B14F-4D97-AF65-F5344CB8AC3E}">
        <p14:creationId xmlns:p14="http://schemas.microsoft.com/office/powerpoint/2010/main" val="4239603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xmlns=""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xmlns=""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17-Jun-20</a:t>
            </a:fld>
            <a:endParaRPr lang="en-US" dirty="0"/>
          </a:p>
        </p:txBody>
      </p:sp>
      <p:sp>
        <p:nvSpPr>
          <p:cNvPr id="10" name="Footer Placeholder 4">
            <a:extLst>
              <a:ext uri="{FF2B5EF4-FFF2-40B4-BE49-F238E27FC236}">
                <a16:creationId xmlns:a16="http://schemas.microsoft.com/office/drawing/2014/main" xmlns=""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xmlns=""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592830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17-Jun-20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xmlns=""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2096139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xmlns=""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17-Jun-20</a:t>
            </a:fld>
            <a:endParaRPr lang="en-US" dirty="0"/>
          </a:p>
        </p:txBody>
      </p:sp>
      <p:sp>
        <p:nvSpPr>
          <p:cNvPr id="7" name="Footer Placeholder 4">
            <a:extLst>
              <a:ext uri="{FF2B5EF4-FFF2-40B4-BE49-F238E27FC236}">
                <a16:creationId xmlns:a16="http://schemas.microsoft.com/office/drawing/2014/main" xmlns=""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xmlns=""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505717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17-Jun-20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83589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17-Jun-20</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xmlns=""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xmlns=""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xmlns=""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xmlns=""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xmlns=""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14371452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mailto:Abhinav.pandey@pmg-consultants.com" TargetMode="External"/><Relationship Id="rId2" Type="http://schemas.openxmlformats.org/officeDocument/2006/relationships/hyperlink" Target="mailto:connect@pmg-consultants.com"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nvGraphicFramePr>
        <p:xfrm>
          <a:off x="0" y="5516880"/>
          <a:ext cx="9144000" cy="137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2299468" y="551934"/>
            <a:ext cx="4240263" cy="1200329"/>
          </a:xfrm>
          <a:prstGeom prst="rect">
            <a:avLst/>
          </a:prstGeom>
        </p:spPr>
        <p:txBody>
          <a:bodyPr wrap="none">
            <a:spAutoFit/>
          </a:bodyPr>
          <a:lstStyle/>
          <a:p>
            <a:pPr algn="ctr"/>
            <a:r>
              <a:rPr lang="en-US" sz="7200" b="1" dirty="0">
                <a:latin typeface="Gabriola" panose="04040605051002020D02" pitchFamily="82" charset="0"/>
              </a:rPr>
              <a:t>PINCH POINT</a:t>
            </a:r>
            <a:endParaRPr lang="en-IN" sz="7200" b="1" dirty="0">
              <a:latin typeface="Gabriola" panose="04040605051002020D02" pitchFamily="82" charset="0"/>
            </a:endParaRPr>
          </a:p>
        </p:txBody>
      </p:sp>
      <p:pic>
        <p:nvPicPr>
          <p:cNvPr id="3" name="Picture 2" descr="Image result for PINCH POIN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99468" y="2141878"/>
            <a:ext cx="4857974" cy="42750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049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Give Even the Smallest Task Your Full Attention </a:t>
            </a:r>
          </a:p>
          <a:p>
            <a:pPr lvl="1">
              <a:buSzPct val="105000"/>
              <a:buFont typeface="Wingdings 3" pitchFamily="18" charset="2"/>
              <a:buChar char=""/>
            </a:pPr>
            <a:r>
              <a:rPr lang="en-IN" dirty="0"/>
              <a:t> Pinch point injuries from doors, hinges, container lids, etc. </a:t>
            </a:r>
          </a:p>
          <a:p>
            <a:pPr lvl="1">
              <a:buSzPct val="105000"/>
              <a:buFont typeface="Wingdings 3" pitchFamily="18" charset="2"/>
              <a:buChar char=""/>
            </a:pPr>
            <a:r>
              <a:rPr lang="en-IN" dirty="0"/>
              <a:t> usually occur when you’re distracted. </a:t>
            </a:r>
          </a:p>
          <a:p>
            <a:pPr lvl="1">
              <a:buSzPct val="105000"/>
              <a:buFont typeface="Wingdings 3" pitchFamily="18" charset="2"/>
              <a:buChar char=""/>
            </a:pPr>
            <a:r>
              <a:rPr lang="en-IN" dirty="0"/>
              <a:t> Concentrate on what you’re doing at all times on the job.</a:t>
            </a:r>
          </a:p>
          <a:p>
            <a:pPr lvl="1">
              <a:buSzPct val="105000"/>
              <a:buFont typeface="Wingdings 3" pitchFamily="18" charset="2"/>
              <a:buChar char=""/>
            </a:pPr>
            <a:r>
              <a:rPr lang="en-IN" dirty="0"/>
              <a:t> Don’t fool around or daydream at work</a:t>
            </a:r>
          </a:p>
          <a:p>
            <a:pPr>
              <a:buSzPct val="105000"/>
              <a:buFont typeface="Wingdings 3" pitchFamily="18" charset="2"/>
              <a:buChar char="p"/>
            </a:pPr>
            <a:r>
              <a:rPr lang="en-IN" dirty="0"/>
              <a:t>  Common Causes of Injuries from Pinch Points</a:t>
            </a:r>
          </a:p>
          <a:p>
            <a:pPr lvl="1">
              <a:buSzPct val="105000"/>
              <a:buFont typeface="Wingdings 3" pitchFamily="18" charset="2"/>
              <a:buChar char=""/>
            </a:pPr>
            <a:r>
              <a:rPr lang="en-IN" dirty="0"/>
              <a:t> Not paying attention to the location of hands and feet</a:t>
            </a:r>
          </a:p>
          <a:p>
            <a:pPr lvl="1">
              <a:buSzPct val="105000"/>
              <a:buFont typeface="Wingdings 3" pitchFamily="18" charset="2"/>
              <a:buChar char=""/>
            </a:pPr>
            <a:r>
              <a:rPr lang="en-IN" dirty="0"/>
              <a:t> Walking or working in areas with mobile equipment and fixed structures</a:t>
            </a:r>
          </a:p>
          <a:p>
            <a:pPr lvl="1">
              <a:buSzPct val="105000"/>
              <a:buFont typeface="Wingdings 3" pitchFamily="18" charset="2"/>
              <a:buChar char=""/>
            </a:pPr>
            <a:r>
              <a:rPr lang="en-IN" dirty="0"/>
              <a:t> Loose clothing, hair or jewellery getting caught in rotating parts or equipment</a:t>
            </a:r>
          </a:p>
          <a:p>
            <a:pPr lvl="1">
              <a:buSzPct val="105000"/>
              <a:buFont typeface="Wingdings 3" pitchFamily="18" charset="2"/>
              <a:buChar char=""/>
            </a:pPr>
            <a:r>
              <a:rPr lang="en-IN" dirty="0"/>
              <a:t> Poor condition of equipment and guarding</a:t>
            </a:r>
          </a:p>
          <a:p>
            <a:pPr lvl="1">
              <a:buSzPct val="105000"/>
              <a:buFont typeface="Wingdings 3" pitchFamily="18" charset="2"/>
              <a:buChar char=""/>
            </a:pPr>
            <a:r>
              <a:rPr lang="en-IN" dirty="0"/>
              <a:t> Dropping or carelessly handling materials or suspended loads</a:t>
            </a:r>
          </a:p>
          <a:p>
            <a:pPr lvl="1">
              <a:buSzPct val="105000"/>
              <a:buFont typeface="Wingdings 3" pitchFamily="18" charset="2"/>
              <a:buChar char=""/>
            </a:pPr>
            <a:r>
              <a:rPr lang="en-IN" dirty="0"/>
              <a:t> Not using the proper work procedures or tools</a:t>
            </a:r>
          </a:p>
          <a:p>
            <a:pPr lvl="1">
              <a:buSzPct val="105000"/>
              <a:buFont typeface="Wingdings 3" pitchFamily="18" charset="2"/>
              <a:buChar char=""/>
            </a:pPr>
            <a:r>
              <a:rPr lang="en-IN" dirty="0"/>
              <a:t> Reaching into moving equipment and machinery</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FOCOUSE ON JOB</a:t>
            </a:r>
          </a:p>
        </p:txBody>
      </p:sp>
    </p:spTree>
    <p:extLst>
      <p:ext uri="{BB962C8B-B14F-4D97-AF65-F5344CB8AC3E}">
        <p14:creationId xmlns:p14="http://schemas.microsoft.com/office/powerpoint/2010/main" val="357577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lvl="0" indent="-285750">
              <a:buSzPct val="105000"/>
              <a:buFont typeface="Wingdings 3" panose="05040102010807070707" pitchFamily="18" charset="2"/>
              <a:buChar char="p"/>
            </a:pPr>
            <a:r>
              <a:rPr lang="en-IN" dirty="0" smtClean="0"/>
              <a:t>Machine </a:t>
            </a:r>
            <a:r>
              <a:rPr lang="en-IN" dirty="0"/>
              <a:t>guarding: Verify all guarding is in place and effective</a:t>
            </a:r>
          </a:p>
          <a:p>
            <a:pPr marL="285750" lvl="0" indent="-285750">
              <a:buSzPct val="105000"/>
              <a:buFont typeface="Wingdings 3" panose="05040102010807070707" pitchFamily="18" charset="2"/>
              <a:buChar char="p"/>
            </a:pPr>
            <a:r>
              <a:rPr lang="en-IN" dirty="0" smtClean="0"/>
              <a:t>Personal </a:t>
            </a:r>
            <a:r>
              <a:rPr lang="en-IN" dirty="0"/>
              <a:t>Protective Equipment: Heavy-duty leather gloves, metacarpal guards, forearm guards, etc. Note: Do not wear gloves around rotating machinery</a:t>
            </a:r>
          </a:p>
          <a:p>
            <a:pPr marL="285750" lvl="0" indent="-285750">
              <a:buSzPct val="105000"/>
              <a:buFont typeface="Wingdings 3" panose="05040102010807070707" pitchFamily="18" charset="2"/>
              <a:buChar char="p"/>
            </a:pPr>
            <a:r>
              <a:rPr lang="en-IN" dirty="0" smtClean="0"/>
              <a:t>Pre-work </a:t>
            </a:r>
            <a:r>
              <a:rPr lang="en-IN" dirty="0"/>
              <a:t>inspection: Identify potential pinch points before starting work</a:t>
            </a:r>
          </a:p>
          <a:p>
            <a:pPr marL="285750" lvl="0" indent="-285750">
              <a:buSzPct val="105000"/>
              <a:buFont typeface="Wingdings 3" panose="05040102010807070707" pitchFamily="18" charset="2"/>
              <a:buChar char="p"/>
            </a:pPr>
            <a:r>
              <a:rPr lang="en-IN" dirty="0" smtClean="0"/>
              <a:t>Stay </a:t>
            </a:r>
            <a:r>
              <a:rPr lang="en-IN" dirty="0"/>
              <a:t>in employee designated areas: Always make sure mobile equipment operators know your location</a:t>
            </a:r>
          </a:p>
          <a:p>
            <a:pPr marL="285750" lvl="0" indent="-285750">
              <a:buSzPct val="105000"/>
              <a:buFont typeface="Wingdings 3" panose="05040102010807070707" pitchFamily="18" charset="2"/>
              <a:buChar char="p"/>
            </a:pPr>
            <a:r>
              <a:rPr lang="en-IN" dirty="0" smtClean="0"/>
              <a:t>Lockout/Tag-out</a:t>
            </a:r>
            <a:r>
              <a:rPr lang="en-IN" dirty="0"/>
              <a:t>: Always verify the equipment is de-energized before starting any maintenance work</a:t>
            </a:r>
          </a:p>
          <a:p>
            <a:pPr marL="285750" lvl="0" indent="-285750">
              <a:buSzPct val="105000"/>
              <a:buFont typeface="Wingdings 3" panose="05040102010807070707" pitchFamily="18" charset="2"/>
              <a:buChar char="p"/>
            </a:pPr>
            <a:r>
              <a:rPr lang="en-IN" dirty="0" smtClean="0"/>
              <a:t>Alertness</a:t>
            </a:r>
            <a:r>
              <a:rPr lang="en-IN" dirty="0"/>
              <a:t>: Drowsiness leads to inattentive work habits and shortcuts</a:t>
            </a:r>
          </a:p>
          <a:p>
            <a:pPr marL="285750" lvl="0" indent="-285750">
              <a:buSzPct val="105000"/>
              <a:buFont typeface="Wingdings 3" panose="05040102010807070707" pitchFamily="18" charset="2"/>
              <a:buChar char="p"/>
            </a:pPr>
            <a:r>
              <a:rPr lang="en-IN" dirty="0" smtClean="0"/>
              <a:t>Operating </a:t>
            </a:r>
            <a:r>
              <a:rPr lang="en-IN" dirty="0"/>
              <a:t>manuals and work procedures: Always review these before starting work; pinch points may also be identified in these documents</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SAFETY CONTROL FOR  PINCH POINTS</a:t>
            </a:r>
          </a:p>
        </p:txBody>
      </p:sp>
      <p:pic>
        <p:nvPicPr>
          <p:cNvPr id="5" name="Picture 2" descr="Image result for SAFETY CONTROL FOR  PINCH POINTS"/>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4564" y="4559300"/>
            <a:ext cx="2681874" cy="186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4157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a:t>
            </a:r>
            <a:r>
              <a:rPr lang="en-IN" b="1" dirty="0"/>
              <a:t>Shortcuts Lead to Danger </a:t>
            </a:r>
          </a:p>
          <a:p>
            <a:pPr marL="742950" lvl="1" indent="-285750">
              <a:buSzPct val="105000"/>
              <a:buFont typeface="Wingdings 3" pitchFamily="18" charset="2"/>
              <a:buChar char=""/>
            </a:pPr>
            <a:r>
              <a:rPr lang="en-IN" dirty="0" smtClean="0"/>
              <a:t>Often </a:t>
            </a:r>
            <a:r>
              <a:rPr lang="en-IN" dirty="0"/>
              <a:t>pinch-point injuries are the result of workers, who are not properly trained, don’t realize the dangers of machinery, or take shortcuts to get the work done more quickly, but end up injuring themselves instead. </a:t>
            </a:r>
          </a:p>
          <a:p>
            <a:pPr marL="742950" lvl="1" indent="-285750">
              <a:buSzPct val="105000"/>
              <a:buFont typeface="Wingdings 3" pitchFamily="18" charset="2"/>
              <a:buChar char=""/>
            </a:pPr>
            <a:r>
              <a:rPr lang="en-IN" dirty="0" smtClean="0"/>
              <a:t>Never </a:t>
            </a:r>
            <a:r>
              <a:rPr lang="en-IN" dirty="0"/>
              <a:t>perform a task without proper training, by taking shortcuts, or bypassing procedures; the consequences could be serious. </a:t>
            </a:r>
          </a:p>
          <a:p>
            <a:pPr lvl="0" fontAlgn="base">
              <a:spcBef>
                <a:spcPct val="0"/>
              </a:spcBef>
              <a:spcAft>
                <a:spcPct val="0"/>
              </a:spcAft>
              <a:buSzPct val="105000"/>
              <a:buFont typeface="Wingdings 3" pitchFamily="18" charset="2"/>
              <a:buChar char="p"/>
            </a:pPr>
            <a:r>
              <a:rPr lang="en-US" b="1" dirty="0" smtClean="0">
                <a:ea typeface="Calibri" pitchFamily="34" charset="0"/>
                <a:cs typeface="Calibri" pitchFamily="34" charset="0"/>
              </a:rPr>
              <a:t> </a:t>
            </a:r>
            <a:r>
              <a:rPr lang="en-US" b="1" dirty="0">
                <a:ea typeface="Calibri" pitchFamily="34" charset="0"/>
                <a:cs typeface="Calibri" pitchFamily="34" charset="0"/>
              </a:rPr>
              <a:t>Keep Your Guard Up</a:t>
            </a:r>
            <a:endParaRPr lang="en-US" dirty="0">
              <a:cs typeface="Arial" pitchFamily="34" charset="0"/>
            </a:endParaRPr>
          </a:p>
          <a:p>
            <a:pPr marL="742950" lvl="1" indent="-285750" eaLnBrk="0" fontAlgn="base" hangingPunct="0">
              <a:spcBef>
                <a:spcPct val="0"/>
              </a:spcBef>
              <a:spcAft>
                <a:spcPct val="0"/>
              </a:spcAft>
              <a:buSzPct val="105000"/>
              <a:buFont typeface="Wingdings 3" panose="05040102010807070707" pitchFamily="18" charset="2"/>
              <a:buChar char=""/>
            </a:pPr>
            <a:r>
              <a:rPr lang="en-US" dirty="0" smtClean="0">
                <a:ea typeface="Calibri" pitchFamily="34" charset="0"/>
                <a:cs typeface="Calibri" pitchFamily="34" charset="0"/>
              </a:rPr>
              <a:t>In </a:t>
            </a:r>
            <a:r>
              <a:rPr lang="en-US" dirty="0">
                <a:ea typeface="Calibri" pitchFamily="34" charset="0"/>
                <a:cs typeface="Calibri" pitchFamily="34" charset="0"/>
              </a:rPr>
              <a:t>addition to making sure that workers understand how potentially dangerous pinch points can be, it is important to ensure equipment is properly guarded to keep workers away from hazardous areas.</a:t>
            </a:r>
          </a:p>
          <a:p>
            <a:pPr>
              <a:buSzPct val="105000"/>
            </a:pPr>
            <a:endParaRPr lang="en-US" dirty="0">
              <a:cs typeface="Arial" pitchFamily="34" charset="0"/>
            </a:endParaRPr>
          </a:p>
          <a:p>
            <a:pPr lvl="2">
              <a:buSzPct val="105000"/>
            </a:pPr>
            <a:endParaRPr lang="en-IN" dirty="0"/>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SAFETY CONTROL FOR  PINCH POINTS</a:t>
            </a:r>
          </a:p>
        </p:txBody>
      </p:sp>
      <p:pic>
        <p:nvPicPr>
          <p:cNvPr id="5" name="Picture 2" descr="Image result for SAFETY CONTROL FOR  PINCH POINTS"/>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4564" y="4559300"/>
            <a:ext cx="2681874" cy="186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6707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smtClean="0"/>
              <a:t>Proper Lockout/Tag-out </a:t>
            </a:r>
            <a:r>
              <a:rPr lang="en-IN" b="1" dirty="0"/>
              <a:t>(LOTO) Reduces </a:t>
            </a:r>
            <a:r>
              <a:rPr lang="en-IN" b="1" dirty="0" smtClean="0"/>
              <a:t>Pinch</a:t>
            </a:r>
            <a:endParaRPr lang="en-IN" sz="1400" b="1" dirty="0"/>
          </a:p>
          <a:p>
            <a:pPr marL="742950" lvl="1" indent="-285750">
              <a:buSzPct val="105000"/>
              <a:buFont typeface="Wingdings 3" pitchFamily="18" charset="2"/>
              <a:buChar char=""/>
            </a:pPr>
            <a:r>
              <a:rPr lang="en-IN" dirty="0" smtClean="0"/>
              <a:t>Point </a:t>
            </a:r>
            <a:r>
              <a:rPr lang="en-IN" dirty="0"/>
              <a:t>Hazards Because pinch-point injuries often occur when a machine is being stopped temporarily for service or cleaning, </a:t>
            </a:r>
          </a:p>
          <a:p>
            <a:pPr marL="742950" lvl="1" indent="-285750">
              <a:buSzPct val="105000"/>
              <a:buFont typeface="Wingdings 3" pitchFamily="18" charset="2"/>
              <a:buChar char=""/>
            </a:pPr>
            <a:r>
              <a:rPr lang="en-IN" dirty="0" smtClean="0"/>
              <a:t>It </a:t>
            </a:r>
            <a:r>
              <a:rPr lang="en-IN" dirty="0"/>
              <a:t>is extremely important that workers follow necessary procedures for lockout and </a:t>
            </a:r>
            <a:r>
              <a:rPr lang="en-IN" dirty="0" smtClean="0"/>
              <a:t>tag-out </a:t>
            </a:r>
            <a:r>
              <a:rPr lang="en-IN" dirty="0"/>
              <a:t>(LOTO). </a:t>
            </a:r>
          </a:p>
          <a:p>
            <a:pPr marL="742950" lvl="1" indent="-285750">
              <a:buSzPct val="105000"/>
              <a:buFont typeface="Wingdings 3" pitchFamily="18" charset="2"/>
              <a:buChar char=""/>
            </a:pPr>
            <a:r>
              <a:rPr lang="en-IN" dirty="0" smtClean="0"/>
              <a:t>Workers </a:t>
            </a:r>
            <a:r>
              <a:rPr lang="en-IN" dirty="0"/>
              <a:t>can follow guard policies for when the machine is running, but when it’s stopped and the guard is removed, if the equipment is not de-energized, a worker is not safe.</a:t>
            </a:r>
          </a:p>
          <a:p>
            <a:pPr lvl="1" eaLnBrk="0" fontAlgn="base" hangingPunct="0">
              <a:spcBef>
                <a:spcPct val="0"/>
              </a:spcBef>
              <a:spcAft>
                <a:spcPct val="0"/>
              </a:spcAft>
              <a:buSzPct val="105000"/>
            </a:pPr>
            <a:endParaRPr lang="en-US" dirty="0">
              <a:cs typeface="Arial" pitchFamily="34" charset="0"/>
            </a:endParaRPr>
          </a:p>
          <a:p>
            <a:pPr lvl="2">
              <a:buSzPct val="105000"/>
            </a:pPr>
            <a:endParaRPr lang="en-IN" dirty="0"/>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SAFETY CONTROL FOR  PINCH POINTS</a:t>
            </a:r>
          </a:p>
        </p:txBody>
      </p:sp>
      <p:pic>
        <p:nvPicPr>
          <p:cNvPr id="5122" name="Picture 2" descr="Image result for SAFETY CONTROL FOR  PINCH POINTS"/>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244564" y="4559300"/>
            <a:ext cx="2681874" cy="186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3155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anose="05040102010807070707" pitchFamily="18" charset="2"/>
              <a:buChar char="p"/>
            </a:pPr>
            <a:r>
              <a:rPr lang="en-IN" dirty="0" smtClean="0"/>
              <a:t>The </a:t>
            </a:r>
            <a:r>
              <a:rPr lang="en-IN" dirty="0"/>
              <a:t>best protection from pinch-point hazards comes not from procedures, but from the personal attention of employers and workers to potential hazards. </a:t>
            </a:r>
          </a:p>
          <a:p>
            <a:pPr marL="742950" lvl="1" indent="-285750">
              <a:buSzPct val="105000"/>
              <a:buFont typeface="Wingdings 3" pitchFamily="18" charset="2"/>
              <a:buChar char=""/>
            </a:pPr>
            <a:r>
              <a:rPr lang="en-IN" dirty="0" smtClean="0"/>
              <a:t>Review </a:t>
            </a:r>
            <a:r>
              <a:rPr lang="en-IN" dirty="0"/>
              <a:t>the dangers of pinch points and the procedures for working safely on a regular basis. </a:t>
            </a:r>
          </a:p>
          <a:p>
            <a:pPr marL="742950" lvl="1" indent="-285750">
              <a:buSzPct val="105000"/>
              <a:buFont typeface="Wingdings 3" pitchFamily="18" charset="2"/>
              <a:buChar char=""/>
            </a:pPr>
            <a:r>
              <a:rPr lang="en-IN" dirty="0" smtClean="0"/>
              <a:t>Perform </a:t>
            </a:r>
            <a:r>
              <a:rPr lang="en-IN" dirty="0"/>
              <a:t>frequent, targeted inspections to ensure that guards are not missing and procedures are being followed. </a:t>
            </a:r>
          </a:p>
          <a:p>
            <a:pPr marL="742950" lvl="1" indent="-285750">
              <a:buSzPct val="105000"/>
              <a:buFont typeface="Wingdings 3" pitchFamily="18" charset="2"/>
              <a:buChar char=""/>
            </a:pPr>
            <a:r>
              <a:rPr lang="en-IN" dirty="0" smtClean="0"/>
              <a:t>Reward </a:t>
            </a:r>
            <a:r>
              <a:rPr lang="en-IN" dirty="0"/>
              <a:t>employees for identifying and reporting hazards and quickly resolve those hazards. Safety is everyone’s responsibility and should not be learned by accident.</a:t>
            </a:r>
          </a:p>
          <a:p>
            <a:pPr lvl="1">
              <a:buSzPct val="105000"/>
            </a:pPr>
            <a:endParaRPr lang="en-IN" dirty="0"/>
          </a:p>
          <a:p>
            <a:pPr lvl="1" eaLnBrk="0" fontAlgn="base" hangingPunct="0">
              <a:spcBef>
                <a:spcPct val="0"/>
              </a:spcBef>
              <a:spcAft>
                <a:spcPct val="0"/>
              </a:spcAft>
              <a:buSzPct val="105000"/>
            </a:pPr>
            <a:endParaRPr lang="en-US" dirty="0">
              <a:cs typeface="Arial" pitchFamily="34" charset="0"/>
            </a:endParaRPr>
          </a:p>
          <a:p>
            <a:pPr lvl="2">
              <a:buSzPct val="105000"/>
            </a:pPr>
            <a:endParaRPr lang="en-IN" dirty="0"/>
          </a:p>
          <a:p>
            <a:pPr lvl="1">
              <a:buSzPct val="105000"/>
            </a:pPr>
            <a:endParaRPr lang="en-IN" dirty="0"/>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RESPONSIBILITY</a:t>
            </a:r>
          </a:p>
        </p:txBody>
      </p:sp>
      <p:pic>
        <p:nvPicPr>
          <p:cNvPr id="3074"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28509" y="4229418"/>
            <a:ext cx="2262822" cy="2262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818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5900" y="1017920"/>
            <a:ext cx="8585200" cy="2554545"/>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About </a:t>
            </a:r>
            <a:r>
              <a:rPr kumimoji="0" lang="en-US" sz="2000" b="1"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PMG Consultants</a:t>
            </a:r>
            <a:endParaRPr kumimoji="0" lang="en-US" sz="2000" b="1" i="0" u="none" strike="noStrike" cap="none" normalizeH="0" baseline="0" dirty="0" smtClean="0">
              <a:ln>
                <a:noFill/>
              </a:ln>
              <a:solidFill>
                <a:srgbClr val="00B050"/>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PMG Consultants is group of competent people with expertise in respective domains. Delivering commitments, exceeding expectations &amp; creating value for clients in every interaction is our non-negotiable objective. Using the most advanced design &amp; collaboration work systems, we aspire to become Inspirational business partners for our clients.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Get in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touch</a:t>
            </a:r>
            <a:endParaRPr kumimoji="0" lang="en-US" sz="2000" b="1" i="0" u="none" strike="noStrike" cap="none" normalizeH="0" baseline="0" dirty="0" smtClean="0">
              <a:ln>
                <a:noFill/>
              </a:ln>
              <a:solidFill>
                <a:srgbClr val="00B050"/>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We would love to hear from you. Gauge our capabilities by speaking to us. You can visit us at our New Delhi Design Office, or meet our representative at your location.</a:t>
            </a:r>
            <a:endParaRPr kumimoji="0" lang="en-US"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p:txBody>
      </p:sp>
      <p:sp>
        <p:nvSpPr>
          <p:cNvPr id="4" name="Rectangle 3"/>
          <p:cNvSpPr>
            <a:spLocks noChangeArrowheads="1"/>
          </p:cNvSpPr>
          <p:nvPr/>
        </p:nvSpPr>
        <p:spPr bwMode="auto">
          <a:xfrm>
            <a:off x="215900" y="3495522"/>
            <a:ext cx="8585200" cy="2165935"/>
          </a:xfrm>
          <a:prstGeom prst="rect">
            <a:avLst/>
          </a:prstGeom>
          <a:noFill/>
          <a:ln>
            <a:noFill/>
          </a:ln>
          <a:effectLst/>
        </p:spPr>
        <p:txBody>
          <a:bodyPr vert="horz" wrap="square" lIns="0" tIns="0" rIns="0" bIns="13330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Our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Office</a:t>
            </a:r>
            <a:endParaRPr lang="en-US" sz="2000" b="1" dirty="0">
              <a:solidFill>
                <a:srgbClr val="00B050"/>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Address:</a:t>
            </a:r>
            <a:endParaRPr kumimoji="0" lang="en-US" sz="1600" b="0" i="0" u="none" strike="noStrike" cap="none" normalizeH="0" baseline="0" dirty="0" smtClean="0">
              <a:ln>
                <a:noFill/>
              </a:ln>
              <a:effectLst/>
              <a:ea typeface="Calibri" panose="020F0502020204030204" pitchFamily="34" charset="0"/>
              <a:cs typeface="Times New Roman" panose="02020603050405020304" pitchFamily="18" charset="0"/>
            </a:endParaRPr>
          </a:p>
          <a:p>
            <a:r>
              <a:rPr lang="en-US" sz="1600" dirty="0"/>
              <a:t>162A/9, 3</a:t>
            </a:r>
            <a:r>
              <a:rPr lang="en-US" sz="1600" baseline="30000" dirty="0"/>
              <a:t>rd</a:t>
            </a:r>
            <a:r>
              <a:rPr lang="en-US" sz="1600" dirty="0"/>
              <a:t> Floor, </a:t>
            </a:r>
            <a:r>
              <a:rPr lang="en-US" sz="1600" dirty="0" err="1"/>
              <a:t>Kishangarh</a:t>
            </a:r>
            <a:r>
              <a:rPr lang="en-US" sz="1600" dirty="0"/>
              <a:t>, </a:t>
            </a:r>
            <a:endParaRPr lang="en-US" sz="1600" dirty="0" smtClean="0"/>
          </a:p>
          <a:p>
            <a:r>
              <a:rPr lang="en-US" sz="1600" dirty="0" err="1" smtClean="0"/>
              <a:t>Vasant</a:t>
            </a:r>
            <a:r>
              <a:rPr lang="en-US" sz="1600" dirty="0" smtClean="0"/>
              <a:t> </a:t>
            </a:r>
            <a:r>
              <a:rPr lang="en-US" sz="1600" dirty="0" err="1"/>
              <a:t>Kunj</a:t>
            </a:r>
            <a:r>
              <a:rPr lang="en-US" sz="1600" dirty="0"/>
              <a:t>, </a:t>
            </a:r>
            <a:r>
              <a:rPr lang="en-US" sz="1600" dirty="0" smtClean="0"/>
              <a:t>, New </a:t>
            </a:r>
            <a:r>
              <a:rPr lang="en-US" sz="1600" dirty="0"/>
              <a:t>Delhi, 110070</a:t>
            </a:r>
          </a:p>
          <a:p>
            <a:pPr marL="0" marR="0" lvl="0" indent="0" algn="l" defTabSz="914400" rtl="0" eaLnBrk="0" fontAlgn="base" latinLnBrk="0" hangingPunct="0">
              <a:lnSpc>
                <a:spcPct val="100000"/>
              </a:lnSpc>
              <a:spcBef>
                <a:spcPct val="0"/>
              </a:spcBef>
              <a:spcAft>
                <a:spcPct val="0"/>
              </a:spcAft>
              <a:buClrTx/>
              <a:buSzTx/>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Phone:</a:t>
            </a:r>
            <a:r>
              <a:rPr kumimoji="0" lang="en-US" sz="1600" b="0" i="0" u="none" strike="noStrike" cap="none" normalizeH="0" baseline="0" dirty="0" smtClean="0">
                <a:ln>
                  <a:noFill/>
                </a:ln>
                <a:effectLst/>
                <a:ea typeface="Times New Roman" panose="02020603050405020304" pitchFamily="18" charset="0"/>
                <a:cs typeface="Arial" panose="020B0604020202020204" pitchFamily="34" charset="0"/>
              </a:rPr>
              <a:t> +91-9871115995, +91-11-23361790</a:t>
            </a:r>
            <a:endParaRPr kumimoji="0" lang="en-US"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Email: </a:t>
            </a: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hlinkClick r:id="rId2"/>
              </a:rPr>
              <a:t>connect@pmg-consultants.com</a:t>
            </a:r>
            <a:endParaRPr kumimoji="0" lang="en-US" sz="1600" b="1" i="0" u="none" strike="noStrike" cap="none" normalizeH="0" baseline="0" dirty="0" smtClean="0">
              <a:ln>
                <a:noFill/>
              </a:ln>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dirty="0" smtClean="0">
                <a:hlinkClick r:id="rId3"/>
              </a:rPr>
              <a:t>Abhinav.pandey@pmg-consultants.com</a:t>
            </a:r>
            <a:endParaRPr lang="en-US"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endParaRPr>
          </a:p>
        </p:txBody>
      </p:sp>
      <p:pic>
        <p:nvPicPr>
          <p:cNvPr id="1030" name="Picture 6" descr="http://www.pmg-consultants.com/wp-content/uploads/2015/01/7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61012" y="3780199"/>
            <a:ext cx="5289679" cy="2269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570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31766"/>
            <a:ext cx="8229600" cy="681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dirty="0" smtClean="0">
                <a:latin typeface="+mn-lt"/>
              </a:rPr>
              <a:t>ABOUT PMG</a:t>
            </a:r>
            <a:endParaRPr lang="en-IN" sz="3200" dirty="0">
              <a:latin typeface="+mn-lt"/>
              <a:cs typeface="Arial" panose="020B0604020202020204" pitchFamily="34" charset="0"/>
            </a:endParaRPr>
          </a:p>
        </p:txBody>
      </p:sp>
      <p:sp>
        <p:nvSpPr>
          <p:cNvPr id="7" name="Rectangle 6"/>
          <p:cNvSpPr/>
          <p:nvPr/>
        </p:nvSpPr>
        <p:spPr>
          <a:xfrm>
            <a:off x="159027" y="1796133"/>
            <a:ext cx="8786190" cy="2585323"/>
          </a:xfrm>
          <a:prstGeom prst="rect">
            <a:avLst/>
          </a:prstGeom>
        </p:spPr>
        <p:txBody>
          <a:bodyPr wrap="square">
            <a:spAutoFit/>
          </a:bodyPr>
          <a:lstStyle/>
          <a:p>
            <a:pPr lvl="0" fontAlgn="base">
              <a:spcBef>
                <a:spcPct val="0"/>
              </a:spcBef>
              <a:spcAft>
                <a:spcPct val="0"/>
              </a:spcAft>
            </a:pPr>
            <a:r>
              <a:rPr lang="en-US" sz="1600" dirty="0">
                <a:ea typeface="Calibri" panose="020F0502020204030204" pitchFamily="34" charset="0"/>
                <a:cs typeface="Times New Roman" panose="02020603050405020304" pitchFamily="18" charset="0"/>
              </a:rPr>
              <a:t>At PMG, </a:t>
            </a:r>
            <a:r>
              <a:rPr lang="en-US" sz="1600" dirty="0" smtClean="0">
                <a:ea typeface="Calibri" panose="020F0502020204030204" pitchFamily="34" charset="0"/>
                <a:cs typeface="Times New Roman" panose="02020603050405020304" pitchFamily="18" charset="0"/>
              </a:rPr>
              <a:t>we </a:t>
            </a:r>
            <a:r>
              <a:rPr lang="en-US" sz="1600" dirty="0">
                <a:ea typeface="Calibri" panose="020F0502020204030204" pitchFamily="34" charset="0"/>
                <a:cs typeface="Times New Roman" panose="02020603050405020304" pitchFamily="18" charset="0"/>
              </a:rPr>
              <a:t>deliver Engineering Design and Project Management </a:t>
            </a:r>
            <a:r>
              <a:rPr lang="en-US" sz="1600" dirty="0" smtClean="0">
                <a:ea typeface="Calibri" panose="020F0502020204030204" pitchFamily="34" charset="0"/>
                <a:cs typeface="Times New Roman" panose="02020603050405020304" pitchFamily="18" charset="0"/>
              </a:rPr>
              <a:t>scopes in </a:t>
            </a:r>
            <a:r>
              <a:rPr lang="en-US" sz="1600" dirty="0">
                <a:ea typeface="Calibri" panose="020F0502020204030204" pitchFamily="34" charset="0"/>
                <a:cs typeface="Times New Roman" panose="02020603050405020304" pitchFamily="18" charset="0"/>
              </a:rPr>
              <a:t>Food and Beverage industry. Our team of design engineers and engineering executives has rich experience in Project Planning, Design, Execution and Commissioning with key competencies in areas like 3D Plant Design, Hygienic Engineering, and Project Management. Our safe-by-choice, result-oriented, and pro-active work-ethics allow us deliver work scopes meeting objectives, complete stakeholder alignment and first-time quality</a:t>
            </a:r>
            <a:r>
              <a:rPr lang="en-US" sz="1600" dirty="0" smtClean="0">
                <a:ea typeface="Calibri" panose="020F0502020204030204" pitchFamily="34" charset="0"/>
                <a:cs typeface="Times New Roman" panose="02020603050405020304" pitchFamily="18" charset="0"/>
              </a:rPr>
              <a:t>.</a:t>
            </a:r>
          </a:p>
          <a:p>
            <a:pPr lvl="0" fontAlgn="base">
              <a:spcBef>
                <a:spcPct val="0"/>
              </a:spcBef>
              <a:spcAft>
                <a:spcPct val="0"/>
              </a:spcAft>
            </a:pPr>
            <a:endParaRPr lang="en-US" sz="1600" dirty="0"/>
          </a:p>
          <a:p>
            <a:pPr lvl="0" fontAlgn="base">
              <a:spcBef>
                <a:spcPct val="0"/>
              </a:spcBef>
              <a:spcAft>
                <a:spcPct val="0"/>
              </a:spcAft>
            </a:pPr>
            <a:r>
              <a:rPr lang="en-US" b="1" dirty="0" smtClean="0">
                <a:solidFill>
                  <a:srgbClr val="00B050"/>
                </a:solidFill>
                <a:ea typeface="Calibri" panose="020F0502020204030204" pitchFamily="34" charset="0"/>
                <a:cs typeface="Times New Roman" panose="02020603050405020304" pitchFamily="18" charset="0"/>
              </a:rPr>
              <a:t>PMG Knowledge Repository: </a:t>
            </a:r>
            <a:r>
              <a:rPr lang="en-US" b="1" dirty="0" smtClean="0">
                <a:ea typeface="Calibri" panose="020F0502020204030204" pitchFamily="34" charset="0"/>
                <a:cs typeface="Times New Roman" panose="02020603050405020304" pitchFamily="18" charset="0"/>
              </a:rPr>
              <a:t>Targeted</a:t>
            </a:r>
            <a:r>
              <a:rPr lang="en-US" b="1" dirty="0">
                <a:ea typeface="Calibri" panose="020F0502020204030204" pitchFamily="34" charset="0"/>
                <a:cs typeface="Times New Roman" panose="02020603050405020304" pitchFamily="18" charset="0"/>
              </a:rPr>
              <a:t> Knowledge Sharing &amp; Skill Development</a:t>
            </a:r>
            <a:endParaRPr lang="en-US" dirty="0"/>
          </a:p>
          <a:p>
            <a:pPr lvl="0" fontAlgn="base">
              <a:spcBef>
                <a:spcPct val="0"/>
              </a:spcBef>
              <a:spcAft>
                <a:spcPct val="0"/>
              </a:spcAft>
            </a:pPr>
            <a:r>
              <a:rPr lang="en-US" sz="1600" dirty="0" smtClean="0">
                <a:ea typeface="Calibri" panose="020F0502020204030204" pitchFamily="34" charset="0"/>
                <a:cs typeface="Times New Roman" panose="02020603050405020304" pitchFamily="18" charset="0"/>
              </a:rPr>
              <a:t>Precise </a:t>
            </a:r>
            <a:r>
              <a:rPr lang="en-US" sz="1600" dirty="0">
                <a:ea typeface="Calibri" panose="020F0502020204030204" pitchFamily="34" charset="0"/>
                <a:cs typeface="Times New Roman" panose="02020603050405020304" pitchFamily="18" charset="0"/>
              </a:rPr>
              <a:t>and focused training modules for the exhaustive set of people working in manufacturing </a:t>
            </a:r>
            <a:r>
              <a:rPr lang="en-US" sz="1600" dirty="0" smtClean="0">
                <a:ea typeface="Calibri" panose="020F0502020204030204" pitchFamily="34" charset="0"/>
                <a:cs typeface="Times New Roman" panose="02020603050405020304" pitchFamily="18" charset="0"/>
              </a:rPr>
              <a:t>industry, instilling </a:t>
            </a:r>
            <a:r>
              <a:rPr lang="en-US" sz="1600" dirty="0">
                <a:ea typeface="Calibri" panose="020F0502020204030204" pitchFamily="34" charset="0"/>
                <a:cs typeface="Times New Roman" panose="02020603050405020304" pitchFamily="18" charset="0"/>
              </a:rPr>
              <a:t>qualities of self-belief, creative thinking &amp; widened perspective.</a:t>
            </a:r>
            <a:endParaRPr lang="en-US" sz="1600" dirty="0"/>
          </a:p>
          <a:p>
            <a:pPr lvl="0" fontAlgn="base">
              <a:spcBef>
                <a:spcPct val="0"/>
              </a:spcBef>
              <a:spcAft>
                <a:spcPct val="0"/>
              </a:spcAft>
            </a:pPr>
            <a:endParaRPr lang="en-US" sz="1600" dirty="0"/>
          </a:p>
        </p:txBody>
      </p:sp>
      <p:sp>
        <p:nvSpPr>
          <p:cNvPr id="8" name="Rectangle 7"/>
          <p:cNvSpPr/>
          <p:nvPr/>
        </p:nvSpPr>
        <p:spPr>
          <a:xfrm>
            <a:off x="159027" y="1313411"/>
            <a:ext cx="8786190" cy="584775"/>
          </a:xfrm>
          <a:prstGeom prst="rect">
            <a:avLst/>
          </a:prstGeom>
        </p:spPr>
        <p:txBody>
          <a:bodyPr wrap="square">
            <a:spAutoFit/>
          </a:bodyPr>
          <a:lstStyle/>
          <a:p>
            <a:pPr>
              <a:spcAft>
                <a:spcPts val="3300"/>
              </a:spcAft>
            </a:pPr>
            <a:r>
              <a:rPr lang="en-IN" sz="1600" b="1" dirty="0">
                <a:solidFill>
                  <a:srgbClr val="00B050"/>
                </a:solidFill>
                <a:ea typeface="Calibri" panose="020F0502020204030204" pitchFamily="34" charset="0"/>
                <a:cs typeface="Times New Roman" panose="02020603050405020304" pitchFamily="18" charset="0"/>
              </a:rPr>
              <a:t>“BUILDING FOOD FACTORIES WITH TOP QUALITY STANDARDS OF NESTLE, </a:t>
            </a:r>
            <a:r>
              <a:rPr lang="en-IN" sz="1600" b="1" dirty="0" smtClean="0">
                <a:solidFill>
                  <a:srgbClr val="00B050"/>
                </a:solidFill>
                <a:ea typeface="Calibri" panose="020F0502020204030204" pitchFamily="34" charset="0"/>
                <a:cs typeface="Times New Roman" panose="02020603050405020304" pitchFamily="18" charset="0"/>
              </a:rPr>
              <a:t>MONDELEZ,ABBOTT</a:t>
            </a:r>
            <a:r>
              <a:rPr lang="en-IN" sz="1600" b="1" dirty="0">
                <a:solidFill>
                  <a:srgbClr val="00B050"/>
                </a:solidFill>
                <a:ea typeface="Calibri" panose="020F0502020204030204" pitchFamily="34" charset="0"/>
                <a:cs typeface="Times New Roman" panose="02020603050405020304" pitchFamily="18" charset="0"/>
              </a:rPr>
              <a:t>, </a:t>
            </a:r>
            <a:r>
              <a:rPr lang="en-IN" sz="1600" b="1" dirty="0" smtClean="0">
                <a:solidFill>
                  <a:srgbClr val="00B050"/>
                </a:solidFill>
                <a:ea typeface="Calibri" panose="020F0502020204030204" pitchFamily="34" charset="0"/>
                <a:cs typeface="Times New Roman" panose="02020603050405020304" pitchFamily="18" charset="0"/>
              </a:rPr>
              <a:t>   DANONE </a:t>
            </a:r>
            <a:r>
              <a:rPr lang="en-IN" sz="1600" b="1" dirty="0">
                <a:solidFill>
                  <a:srgbClr val="00B050"/>
                </a:solidFill>
                <a:ea typeface="Calibri" panose="020F0502020204030204" pitchFamily="34" charset="0"/>
                <a:cs typeface="Times New Roman" panose="02020603050405020304" pitchFamily="18" charset="0"/>
              </a:rPr>
              <a:t>USING 3D DESIGN AND HYGIENIC ENGINEERING.”</a:t>
            </a:r>
            <a:endParaRPr lang="en-US" sz="1100" dirty="0">
              <a:effectLst/>
              <a:ea typeface="Calibri" panose="020F0502020204030204" pitchFamily="34" charset="0"/>
              <a:cs typeface="Times New Roman" panose="02020603050405020304" pitchFamily="18" charset="0"/>
            </a:endParaRPr>
          </a:p>
        </p:txBody>
      </p:sp>
      <p:sp>
        <p:nvSpPr>
          <p:cNvPr id="9" name="TextBox 8"/>
          <p:cNvSpPr txBox="1"/>
          <p:nvPr/>
        </p:nvSpPr>
        <p:spPr>
          <a:xfrm>
            <a:off x="602974"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Clear </a:t>
            </a:r>
            <a:r>
              <a:rPr lang="en-US" sz="1400" dirty="0">
                <a:solidFill>
                  <a:srgbClr val="00B050"/>
                </a:solidFill>
              </a:rPr>
              <a:t>L</a:t>
            </a:r>
            <a:r>
              <a:rPr lang="en-US" sz="1400" dirty="0" smtClean="0">
                <a:solidFill>
                  <a:srgbClr val="00B050"/>
                </a:solidFill>
              </a:rPr>
              <a:t>earning Objectives</a:t>
            </a:r>
          </a:p>
          <a:p>
            <a:pPr>
              <a:buClr>
                <a:srgbClr val="00B050"/>
              </a:buClr>
            </a:pPr>
            <a:r>
              <a:rPr lang="en-US" sz="1400" dirty="0" smtClean="0"/>
              <a:t>Focused approach to skill development and     knowledge sharing</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Progressive Evaluation</a:t>
            </a:r>
          </a:p>
          <a:p>
            <a:pPr>
              <a:buClr>
                <a:srgbClr val="00B050"/>
              </a:buClr>
            </a:pPr>
            <a:r>
              <a:rPr lang="en-US" sz="1400" dirty="0" smtClean="0"/>
              <a:t>Gauging improvement on every step and keeping audience connected.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After-training follow-ups</a:t>
            </a:r>
          </a:p>
          <a:p>
            <a:pPr>
              <a:buClr>
                <a:srgbClr val="00B050"/>
              </a:buClr>
            </a:pPr>
            <a:r>
              <a:rPr lang="en-US" sz="1400" dirty="0" smtClean="0"/>
              <a:t>We systematically track differential progress of recipients after the training.</a:t>
            </a:r>
            <a:endParaRPr lang="en-US" sz="1400" dirty="0"/>
          </a:p>
        </p:txBody>
      </p:sp>
      <p:sp>
        <p:nvSpPr>
          <p:cNvPr id="13" name="TextBox 12"/>
          <p:cNvSpPr txBox="1"/>
          <p:nvPr/>
        </p:nvSpPr>
        <p:spPr>
          <a:xfrm>
            <a:off x="4644887"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Audience Specific Approach</a:t>
            </a:r>
          </a:p>
          <a:p>
            <a:pPr>
              <a:buClr>
                <a:srgbClr val="00B050"/>
              </a:buClr>
            </a:pPr>
            <a:r>
              <a:rPr lang="en-US" sz="1400" dirty="0" smtClean="0"/>
              <a:t>Programs are fine-tuned to the ability and interests of the recipients.</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Multiple Awe-moments</a:t>
            </a:r>
          </a:p>
          <a:p>
            <a:pPr>
              <a:buClr>
                <a:srgbClr val="00B050"/>
              </a:buClr>
            </a:pPr>
            <a:r>
              <a:rPr lang="en-US" sz="1400" dirty="0" smtClean="0"/>
              <a:t>Awe-moments are refreshing and increase receptivity many-fold.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Seasoned Trainers</a:t>
            </a:r>
          </a:p>
          <a:p>
            <a:pPr>
              <a:buClr>
                <a:srgbClr val="00B050"/>
              </a:buClr>
            </a:pPr>
            <a:r>
              <a:rPr lang="en-US" sz="1400" dirty="0" smtClean="0"/>
              <a:t>PMG trainers are subject matter experts with substantial work experience.</a:t>
            </a:r>
            <a:endParaRPr lang="en-US" sz="1400" dirty="0"/>
          </a:p>
        </p:txBody>
      </p:sp>
    </p:spTree>
    <p:extLst>
      <p:ext uri="{BB962C8B-B14F-4D97-AF65-F5344CB8AC3E}">
        <p14:creationId xmlns:p14="http://schemas.microsoft.com/office/powerpoint/2010/main" val="10005787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70694" y="631826"/>
            <a:ext cx="8229600" cy="711200"/>
          </a:xfrm>
        </p:spPr>
        <p:txBody>
          <a:bodyPr>
            <a:normAutofit/>
          </a:bodyPr>
          <a:lstStyle/>
          <a:p>
            <a:pPr eaLnBrk="1" hangingPunct="1"/>
            <a:r>
              <a:rPr lang="en-IN" altLang="en-US" sz="3200" noProof="1" smtClean="0">
                <a:latin typeface="+mn-lt"/>
              </a:rPr>
              <a:t>AGENDA</a:t>
            </a:r>
          </a:p>
        </p:txBody>
      </p:sp>
      <p:sp>
        <p:nvSpPr>
          <p:cNvPr id="18437" name="Rectangle 76"/>
          <p:cNvSpPr>
            <a:spLocks noChangeArrowheads="1"/>
          </p:cNvSpPr>
          <p:nvPr/>
        </p:nvSpPr>
        <p:spPr bwMode="gray">
          <a:xfrm>
            <a:off x="323850" y="1555750"/>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1</a:t>
            </a:r>
          </a:p>
        </p:txBody>
      </p:sp>
      <p:sp>
        <p:nvSpPr>
          <p:cNvPr id="18438" name="Rectangle 77"/>
          <p:cNvSpPr>
            <a:spLocks noChangeArrowheads="1"/>
          </p:cNvSpPr>
          <p:nvPr/>
        </p:nvSpPr>
        <p:spPr bwMode="gray">
          <a:xfrm>
            <a:off x="762000" y="1555750"/>
            <a:ext cx="8058150" cy="295275"/>
          </a:xfrm>
          <a:prstGeom prst="rect">
            <a:avLst/>
          </a:prstGeom>
          <a:gradFill rotWithShape="1">
            <a:gsLst>
              <a:gs pos="0">
                <a:srgbClr val="EAEAEA"/>
              </a:gs>
              <a:gs pos="100000">
                <a:srgbClr val="FFFFFF"/>
              </a:gs>
            </a:gsLst>
            <a:lin ang="0" scaled="1"/>
          </a:gradFill>
          <a:ln w="28575">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sz="2000" noProof="1" smtClean="0"/>
              <a:t>General information </a:t>
            </a:r>
            <a:endParaRPr lang="en-IN" altLang="en-US" sz="2000" noProof="1"/>
          </a:p>
        </p:txBody>
      </p:sp>
      <p:sp>
        <p:nvSpPr>
          <p:cNvPr id="18439" name="Rectangle 78"/>
          <p:cNvSpPr>
            <a:spLocks noChangeArrowheads="1"/>
          </p:cNvSpPr>
          <p:nvPr/>
        </p:nvSpPr>
        <p:spPr bwMode="gray">
          <a:xfrm>
            <a:off x="323850" y="1997075"/>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2</a:t>
            </a:r>
          </a:p>
        </p:txBody>
      </p:sp>
      <p:sp>
        <p:nvSpPr>
          <p:cNvPr id="18440" name="Rectangle 79"/>
          <p:cNvSpPr>
            <a:spLocks noChangeArrowheads="1"/>
          </p:cNvSpPr>
          <p:nvPr/>
        </p:nvSpPr>
        <p:spPr bwMode="gray">
          <a:xfrm>
            <a:off x="762000" y="1997075"/>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sz="2000" noProof="1" smtClean="0"/>
              <a:t>Goal</a:t>
            </a:r>
            <a:endParaRPr lang="en-IN" altLang="en-US" sz="2000" noProof="1"/>
          </a:p>
        </p:txBody>
      </p:sp>
      <p:sp>
        <p:nvSpPr>
          <p:cNvPr id="18441" name="Rectangle 80"/>
          <p:cNvSpPr>
            <a:spLocks noChangeArrowheads="1"/>
          </p:cNvSpPr>
          <p:nvPr/>
        </p:nvSpPr>
        <p:spPr bwMode="gray">
          <a:xfrm>
            <a:off x="323850" y="2436813"/>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3</a:t>
            </a:r>
          </a:p>
        </p:txBody>
      </p:sp>
      <p:sp>
        <p:nvSpPr>
          <p:cNvPr id="18442" name="Rectangle 81"/>
          <p:cNvSpPr>
            <a:spLocks noChangeArrowheads="1"/>
          </p:cNvSpPr>
          <p:nvPr/>
        </p:nvSpPr>
        <p:spPr bwMode="gray">
          <a:xfrm>
            <a:off x="762000" y="2436813"/>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altLang="en-US" sz="2000" noProof="1" smtClean="0"/>
              <a:t>Workplace injuries</a:t>
            </a:r>
            <a:endParaRPr lang="en-IN" altLang="en-US" sz="2000" noProof="1"/>
          </a:p>
        </p:txBody>
      </p:sp>
      <p:sp>
        <p:nvSpPr>
          <p:cNvPr id="18443" name="Rectangle 82"/>
          <p:cNvSpPr>
            <a:spLocks noChangeArrowheads="1"/>
          </p:cNvSpPr>
          <p:nvPr/>
        </p:nvSpPr>
        <p:spPr bwMode="gray">
          <a:xfrm>
            <a:off x="323850" y="2873375"/>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4</a:t>
            </a:r>
          </a:p>
        </p:txBody>
      </p:sp>
      <p:sp>
        <p:nvSpPr>
          <p:cNvPr id="18444" name="Rectangle 83"/>
          <p:cNvSpPr>
            <a:spLocks noChangeArrowheads="1"/>
          </p:cNvSpPr>
          <p:nvPr/>
        </p:nvSpPr>
        <p:spPr bwMode="gray">
          <a:xfrm>
            <a:off x="762000" y="2873375"/>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sz="2000" noProof="1" smtClean="0"/>
              <a:t>Machine guarding </a:t>
            </a:r>
            <a:endParaRPr lang="en-IN" altLang="en-US" sz="2000" noProof="1"/>
          </a:p>
        </p:txBody>
      </p:sp>
      <p:sp>
        <p:nvSpPr>
          <p:cNvPr id="18445" name="Rectangle 84"/>
          <p:cNvSpPr>
            <a:spLocks noChangeArrowheads="1"/>
          </p:cNvSpPr>
          <p:nvPr/>
        </p:nvSpPr>
        <p:spPr bwMode="gray">
          <a:xfrm>
            <a:off x="323850" y="3311525"/>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5</a:t>
            </a:r>
          </a:p>
        </p:txBody>
      </p:sp>
      <p:sp>
        <p:nvSpPr>
          <p:cNvPr id="18446" name="Rectangle 85"/>
          <p:cNvSpPr>
            <a:spLocks noChangeArrowheads="1"/>
          </p:cNvSpPr>
          <p:nvPr/>
        </p:nvSpPr>
        <p:spPr bwMode="gray">
          <a:xfrm>
            <a:off x="762000" y="3311525"/>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sz="2000" noProof="1" smtClean="0"/>
              <a:t>Loto</a:t>
            </a:r>
            <a:endParaRPr lang="en-IN" altLang="en-US" sz="2000" noProof="1"/>
          </a:p>
        </p:txBody>
      </p:sp>
      <p:sp>
        <p:nvSpPr>
          <p:cNvPr id="18447" name="Rectangle 86"/>
          <p:cNvSpPr>
            <a:spLocks noChangeArrowheads="1"/>
          </p:cNvSpPr>
          <p:nvPr/>
        </p:nvSpPr>
        <p:spPr bwMode="gray">
          <a:xfrm>
            <a:off x="323850" y="3751263"/>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6</a:t>
            </a:r>
          </a:p>
        </p:txBody>
      </p:sp>
      <p:sp>
        <p:nvSpPr>
          <p:cNvPr id="18448" name="Rectangle 87"/>
          <p:cNvSpPr>
            <a:spLocks noChangeArrowheads="1"/>
          </p:cNvSpPr>
          <p:nvPr/>
        </p:nvSpPr>
        <p:spPr bwMode="gray">
          <a:xfrm>
            <a:off x="762000" y="3751263"/>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eaLnBrk="1" hangingPunct="1">
              <a:spcAft>
                <a:spcPct val="20000"/>
              </a:spcAft>
            </a:pPr>
            <a:r>
              <a:rPr lang="en-IN" altLang="en-US" sz="2000" noProof="1" smtClean="0"/>
              <a:t>Material handling </a:t>
            </a:r>
            <a:endParaRPr lang="en-IN" altLang="en-US" sz="2000" noProof="1"/>
          </a:p>
        </p:txBody>
      </p:sp>
      <p:sp>
        <p:nvSpPr>
          <p:cNvPr id="18449" name="Rectangle 88"/>
          <p:cNvSpPr>
            <a:spLocks noChangeArrowheads="1"/>
          </p:cNvSpPr>
          <p:nvPr/>
        </p:nvSpPr>
        <p:spPr bwMode="gray">
          <a:xfrm>
            <a:off x="323850" y="4189413"/>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7</a:t>
            </a:r>
          </a:p>
        </p:txBody>
      </p:sp>
      <p:sp>
        <p:nvSpPr>
          <p:cNvPr id="18450" name="Rectangle 89"/>
          <p:cNvSpPr>
            <a:spLocks noChangeArrowheads="1"/>
          </p:cNvSpPr>
          <p:nvPr/>
        </p:nvSpPr>
        <p:spPr bwMode="gray">
          <a:xfrm>
            <a:off x="762000" y="4189413"/>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altLang="en-US" sz="2000" noProof="1"/>
              <a:t>Focous on job</a:t>
            </a:r>
          </a:p>
        </p:txBody>
      </p:sp>
      <p:sp>
        <p:nvSpPr>
          <p:cNvPr id="18451" name="Rectangle 90"/>
          <p:cNvSpPr>
            <a:spLocks noChangeArrowheads="1"/>
          </p:cNvSpPr>
          <p:nvPr/>
        </p:nvSpPr>
        <p:spPr bwMode="gray">
          <a:xfrm>
            <a:off x="323850" y="4630738"/>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8</a:t>
            </a:r>
          </a:p>
        </p:txBody>
      </p:sp>
      <p:sp>
        <p:nvSpPr>
          <p:cNvPr id="18452" name="Rectangle 91"/>
          <p:cNvSpPr>
            <a:spLocks noChangeArrowheads="1"/>
          </p:cNvSpPr>
          <p:nvPr/>
        </p:nvSpPr>
        <p:spPr bwMode="gray">
          <a:xfrm>
            <a:off x="762000" y="4630738"/>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altLang="en-US" sz="2000" noProof="1"/>
              <a:t>Safety control for pinch points</a:t>
            </a:r>
          </a:p>
        </p:txBody>
      </p:sp>
      <p:sp>
        <p:nvSpPr>
          <p:cNvPr id="18453" name="Rectangle 92"/>
          <p:cNvSpPr>
            <a:spLocks noChangeArrowheads="1"/>
          </p:cNvSpPr>
          <p:nvPr/>
        </p:nvSpPr>
        <p:spPr bwMode="gray">
          <a:xfrm>
            <a:off x="323850" y="5067300"/>
            <a:ext cx="293688" cy="295275"/>
          </a:xfrm>
          <a:prstGeom prst="rect">
            <a:avLst/>
          </a:prstGeom>
          <a:solidFill>
            <a:srgbClr val="99CC00"/>
          </a:solidFill>
          <a:ln w="28575">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b="1" noProof="1"/>
              <a:t>9</a:t>
            </a:r>
          </a:p>
        </p:txBody>
      </p:sp>
      <p:sp>
        <p:nvSpPr>
          <p:cNvPr id="18454" name="Rectangle 93"/>
          <p:cNvSpPr>
            <a:spLocks noChangeArrowheads="1"/>
          </p:cNvSpPr>
          <p:nvPr/>
        </p:nvSpPr>
        <p:spPr bwMode="gray">
          <a:xfrm>
            <a:off x="762000" y="5067300"/>
            <a:ext cx="8058150" cy="295275"/>
          </a:xfrm>
          <a:prstGeom prst="rect">
            <a:avLst/>
          </a:prstGeom>
          <a:gradFill rotWithShape="1">
            <a:gsLst>
              <a:gs pos="0">
                <a:srgbClr val="EAEAEA"/>
              </a:gs>
              <a:gs pos="100000">
                <a:srgbClr val="FFFFFF"/>
              </a:gs>
            </a:gsLst>
            <a:lin ang="0" scaled="1"/>
          </a:gradFill>
          <a:ln w="28575" algn="ctr">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IN" altLang="en-US" sz="2000" noProof="1"/>
              <a:t>Responsibility</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IN" dirty="0" smtClean="0"/>
              <a:t>A Pinch Point is produced when 2 objects come together and there is a possibility that a person could be caught or injured when coming in contact with that area.</a:t>
            </a:r>
          </a:p>
          <a:p>
            <a:pPr marL="285750" indent="-285750">
              <a:buSzPct val="105000"/>
              <a:buFont typeface="Wingdings 3" pitchFamily="18" charset="2"/>
              <a:buChar char="p"/>
            </a:pPr>
            <a:r>
              <a:rPr lang="en-IN" dirty="0" smtClean="0"/>
              <a:t>Pinch points commonly impact fingers / hands, but can impact any area of the body.</a:t>
            </a:r>
          </a:p>
          <a:p>
            <a:pPr marL="285750" indent="-285750">
              <a:buSzPct val="105000"/>
              <a:buFont typeface="Wingdings 3" pitchFamily="18" charset="2"/>
              <a:buChar char="p"/>
            </a:pPr>
            <a:r>
              <a:rPr lang="en-IN" dirty="0" smtClean="0"/>
              <a:t>The injury resulting from a pinch point could be as minor as a blister or as severe as amputation or death. </a:t>
            </a:r>
          </a:p>
          <a:p>
            <a:pPr marL="285750" indent="-285750">
              <a:buSzPct val="105000"/>
              <a:buFont typeface="Wingdings 3" pitchFamily="18" charset="2"/>
              <a:buChar char="p"/>
            </a:pPr>
            <a:r>
              <a:rPr lang="en-IN" dirty="0" smtClean="0"/>
              <a:t>Conveyors, gears, loaders, compactors and other moving equipment are examples of machinery with pinch points.</a:t>
            </a:r>
            <a:endParaRPr lang="en-IN" dirty="0"/>
          </a:p>
        </p:txBody>
      </p:sp>
      <p:pic>
        <p:nvPicPr>
          <p:cNvPr id="44034" name="Picture 2" descr="Image result for     Pinch PointS PHOTOS"/>
          <p:cNvPicPr>
            <a:picLocks noChangeAspect="1" noChangeArrowheads="1"/>
          </p:cNvPicPr>
          <p:nvPr/>
        </p:nvPicPr>
        <p:blipFill>
          <a:blip r:embed="rId2" cstate="print"/>
          <a:srcRect/>
          <a:stretch>
            <a:fillRect/>
          </a:stretch>
        </p:blipFill>
        <p:spPr bwMode="auto">
          <a:xfrm>
            <a:off x="3818996" y="3746623"/>
            <a:ext cx="5053330" cy="2634615"/>
          </a:xfrm>
          <a:prstGeom prst="rect">
            <a:avLst/>
          </a:prstGeom>
          <a:noFill/>
        </p:spPr>
      </p:pic>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GENERAL INFORMATION</a:t>
            </a:r>
          </a:p>
        </p:txBody>
      </p:sp>
    </p:spTree>
    <p:extLst>
      <p:ext uri="{BB962C8B-B14F-4D97-AF65-F5344CB8AC3E}">
        <p14:creationId xmlns:p14="http://schemas.microsoft.com/office/powerpoint/2010/main" val="771655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marL="285750" indent="-285750">
              <a:buSzPct val="105000"/>
              <a:buFont typeface="Wingdings 3" pitchFamily="18" charset="2"/>
              <a:buChar char="p"/>
            </a:pPr>
            <a:r>
              <a:rPr lang="en-US" dirty="0" smtClean="0">
                <a:ea typeface="Calibri" pitchFamily="34" charset="0"/>
                <a:cs typeface="Calibri" pitchFamily="34" charset="0"/>
              </a:rPr>
              <a:t>Recognize </a:t>
            </a:r>
            <a:r>
              <a:rPr lang="en-US" dirty="0">
                <a:ea typeface="Calibri" pitchFamily="34" charset="0"/>
                <a:cs typeface="Calibri" pitchFamily="34" charset="0"/>
              </a:rPr>
              <a:t>pinch point hazards. </a:t>
            </a:r>
            <a:endParaRPr lang="en-US" dirty="0">
              <a:cs typeface="Arial" pitchFamily="34" charset="0"/>
            </a:endParaRPr>
          </a:p>
          <a:p>
            <a:pPr lvl="0" eaLnBrk="0" fontAlgn="base" hangingPunct="0">
              <a:spcBef>
                <a:spcPct val="0"/>
              </a:spcBef>
              <a:spcAft>
                <a:spcPct val="0"/>
              </a:spcAft>
              <a:buSzPct val="105000"/>
              <a:buFont typeface="Wingdings 3" pitchFamily="18" charset="2"/>
              <a:buChar char="p"/>
            </a:pPr>
            <a:r>
              <a:rPr lang="en-US" dirty="0">
                <a:ea typeface="Calibri" pitchFamily="34" charset="0"/>
                <a:cs typeface="Calibri" pitchFamily="34" charset="0"/>
              </a:rPr>
              <a:t> </a:t>
            </a:r>
            <a:r>
              <a:rPr lang="en-US" dirty="0" smtClean="0">
                <a:ea typeface="Calibri" pitchFamily="34" charset="0"/>
                <a:cs typeface="Calibri" pitchFamily="34" charset="0"/>
              </a:rPr>
              <a:t>Know </a:t>
            </a:r>
            <a:r>
              <a:rPr lang="en-US" dirty="0">
                <a:ea typeface="Calibri" pitchFamily="34" charset="0"/>
                <a:cs typeface="Calibri" pitchFamily="34" charset="0"/>
              </a:rPr>
              <a:t>how to prevent pinch point injuries.</a:t>
            </a:r>
            <a:endParaRPr lang="en-IN" dirty="0"/>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GOAL</a:t>
            </a:r>
          </a:p>
        </p:txBody>
      </p:sp>
      <p:pic>
        <p:nvPicPr>
          <p:cNvPr id="7" name="Picture 5" descr="Image result for Recognize pinch point hazards hd"/>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739472" y="3363912"/>
            <a:ext cx="5097823" cy="3128328"/>
          </a:xfrm>
          <a:prstGeom prst="rect">
            <a:avLst/>
          </a:prstGeom>
          <a:noFill/>
        </p:spPr>
      </p:pic>
    </p:spTree>
    <p:extLst>
      <p:ext uri="{BB962C8B-B14F-4D97-AF65-F5344CB8AC3E}">
        <p14:creationId xmlns:p14="http://schemas.microsoft.com/office/powerpoint/2010/main" val="1310033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US" dirty="0" smtClean="0">
                <a:ea typeface="Calibri" pitchFamily="34" charset="0"/>
                <a:cs typeface="Calibri" pitchFamily="34" charset="0"/>
              </a:rPr>
              <a:t> </a:t>
            </a:r>
            <a:r>
              <a:rPr lang="en-IN" dirty="0" smtClean="0"/>
              <a:t>Workplace may occur when a body part gets caught in a pinch point </a:t>
            </a:r>
            <a:endParaRPr lang="en-IN" dirty="0"/>
          </a:p>
          <a:p>
            <a:pPr marL="742950" lvl="1" indent="-285750">
              <a:buSzPct val="105000"/>
              <a:buFont typeface="Wingdings 3" panose="05040102010807070707" pitchFamily="18" charset="2"/>
              <a:buChar char=""/>
            </a:pPr>
            <a:r>
              <a:rPr lang="en-IN" dirty="0"/>
              <a:t>P</a:t>
            </a:r>
            <a:r>
              <a:rPr lang="en-IN" dirty="0" smtClean="0"/>
              <a:t>inch </a:t>
            </a:r>
            <a:r>
              <a:rPr lang="en-IN" dirty="0"/>
              <a:t>point is a place where it’s possible for a body part to be caught: </a:t>
            </a:r>
          </a:p>
          <a:p>
            <a:pPr marL="1200150" lvl="2" indent="-285750">
              <a:buSzPct val="105000"/>
              <a:buFont typeface="Wingdings" panose="05000000000000000000" pitchFamily="2" charset="2"/>
              <a:buChar char="S"/>
            </a:pPr>
            <a:r>
              <a:rPr lang="en-IN" dirty="0" smtClean="0"/>
              <a:t>Between </a:t>
            </a:r>
            <a:r>
              <a:rPr lang="en-IN" dirty="0"/>
              <a:t>moving machine parts </a:t>
            </a:r>
          </a:p>
          <a:p>
            <a:pPr marL="1200150" lvl="2" indent="-285750">
              <a:buSzPct val="105000"/>
              <a:buFont typeface="Wingdings" panose="05000000000000000000" pitchFamily="2" charset="2"/>
              <a:buChar char="S"/>
            </a:pPr>
            <a:r>
              <a:rPr lang="en-IN" dirty="0" smtClean="0"/>
              <a:t>Between </a:t>
            </a:r>
            <a:r>
              <a:rPr lang="en-IN" dirty="0"/>
              <a:t>moving and stationary machine parts </a:t>
            </a:r>
          </a:p>
          <a:p>
            <a:pPr marL="1200150" lvl="2" indent="-285750">
              <a:buSzPct val="105000"/>
              <a:buFont typeface="Wingdings" panose="05000000000000000000" pitchFamily="2" charset="2"/>
              <a:buChar char="S"/>
            </a:pPr>
            <a:r>
              <a:rPr lang="en-IN" dirty="0" smtClean="0"/>
              <a:t>Between </a:t>
            </a:r>
            <a:r>
              <a:rPr lang="en-IN" dirty="0"/>
              <a:t>moving parts and materials being processed or manufactured</a:t>
            </a:r>
          </a:p>
          <a:p>
            <a:pPr marL="742950" lvl="1" indent="-285750">
              <a:buSzPct val="105000"/>
              <a:buFont typeface="Wingdings 3" panose="05040102010807070707" pitchFamily="18" charset="2"/>
              <a:buChar char=""/>
            </a:pPr>
            <a:r>
              <a:rPr lang="en-IN" dirty="0"/>
              <a:t>Other pinch point situations, not covered by these OSHA regulations, include: </a:t>
            </a:r>
          </a:p>
          <a:p>
            <a:pPr marL="1200150" lvl="2" indent="-285750">
              <a:buSzPct val="105000"/>
              <a:buFont typeface="Wingdings" panose="05000000000000000000" pitchFamily="2" charset="2"/>
              <a:buChar char="S"/>
            </a:pPr>
            <a:r>
              <a:rPr lang="en-IN" dirty="0" smtClean="0"/>
              <a:t>Catching </a:t>
            </a:r>
            <a:r>
              <a:rPr lang="en-IN" dirty="0"/>
              <a:t>fingers, hands, toes, or feet under or between heavy crates or equipment or drums while moving them </a:t>
            </a:r>
          </a:p>
          <a:p>
            <a:pPr marL="1200150" lvl="2" indent="-285750">
              <a:buSzPct val="105000"/>
              <a:buFont typeface="Wingdings" panose="05000000000000000000" pitchFamily="2" charset="2"/>
              <a:buChar char="S"/>
            </a:pPr>
            <a:r>
              <a:rPr lang="en-IN" dirty="0" smtClean="0"/>
              <a:t>Slamming </a:t>
            </a:r>
            <a:r>
              <a:rPr lang="en-IN" dirty="0"/>
              <a:t>fingers or hands in a door </a:t>
            </a:r>
          </a:p>
          <a:p>
            <a:pPr marL="1200150" lvl="2" indent="-285750">
              <a:buSzPct val="105000"/>
              <a:buFont typeface="Wingdings" panose="05000000000000000000" pitchFamily="2" charset="2"/>
              <a:buChar char="S"/>
            </a:pPr>
            <a:r>
              <a:rPr lang="en-IN" dirty="0" smtClean="0"/>
              <a:t>Nipping </a:t>
            </a:r>
            <a:r>
              <a:rPr lang="en-IN" dirty="0"/>
              <a:t>fingers or hands with hand tools like pliers </a:t>
            </a:r>
          </a:p>
          <a:p>
            <a:pPr marL="1200150" lvl="2" indent="-285750">
              <a:buSzPct val="105000"/>
              <a:buFont typeface="Wingdings" panose="05000000000000000000" pitchFamily="2" charset="2"/>
              <a:buChar char="S"/>
            </a:pPr>
            <a:r>
              <a:rPr lang="en-IN" dirty="0" smtClean="0"/>
              <a:t>Nipping </a:t>
            </a:r>
            <a:r>
              <a:rPr lang="en-IN" dirty="0"/>
              <a:t>fingers or hands with equipment that has sliding parts or hinges </a:t>
            </a:r>
          </a:p>
          <a:p>
            <a:pPr marL="1200150" lvl="2" indent="-285750">
              <a:buSzPct val="105000"/>
              <a:buFont typeface="Wingdings" panose="05000000000000000000" pitchFamily="2" charset="2"/>
              <a:buChar char="S"/>
            </a:pPr>
            <a:r>
              <a:rPr lang="en-IN" dirty="0" smtClean="0"/>
              <a:t>Nipping </a:t>
            </a:r>
            <a:r>
              <a:rPr lang="en-IN" dirty="0"/>
              <a:t>fingers or hands while closing a container </a:t>
            </a:r>
          </a:p>
          <a:p>
            <a:pPr marL="1200150" lvl="2" indent="-285750">
              <a:buSzPct val="105000"/>
              <a:buFont typeface="Wingdings" panose="05000000000000000000" pitchFamily="2" charset="2"/>
              <a:buChar char="S"/>
            </a:pPr>
            <a:r>
              <a:rPr lang="en-IN" dirty="0" smtClean="0"/>
              <a:t>Getting </a:t>
            </a:r>
            <a:r>
              <a:rPr lang="en-IN" dirty="0"/>
              <a:t>clothing or jewellery tangled in a pinch point</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WORKPLACE INJURY</a:t>
            </a:r>
          </a:p>
        </p:txBody>
      </p:sp>
    </p:spTree>
    <p:extLst>
      <p:ext uri="{BB962C8B-B14F-4D97-AF65-F5344CB8AC3E}">
        <p14:creationId xmlns:p14="http://schemas.microsoft.com/office/powerpoint/2010/main" val="2744901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b="1" dirty="0"/>
              <a:t> </a:t>
            </a:r>
            <a:r>
              <a:rPr lang="en-IN" dirty="0"/>
              <a:t>Machine and Tool Guards Prevent Pinch Point Injuries </a:t>
            </a:r>
          </a:p>
          <a:p>
            <a:pPr marL="742950" lvl="1" indent="-285750">
              <a:buSzPct val="105000"/>
              <a:buFont typeface="Wingdings 3" pitchFamily="18" charset="2"/>
              <a:buChar char=""/>
            </a:pPr>
            <a:r>
              <a:rPr lang="en-IN" dirty="0" smtClean="0"/>
              <a:t>On </a:t>
            </a:r>
            <a:r>
              <a:rPr lang="en-IN" dirty="0"/>
              <a:t>machines such as presses and rollers, requires guards to act as barriers between body parts and pinch points.</a:t>
            </a:r>
          </a:p>
          <a:p>
            <a:pPr marL="742950" lvl="1" indent="-285750">
              <a:buSzPct val="105000"/>
              <a:buFont typeface="Wingdings 3" pitchFamily="18" charset="2"/>
              <a:buChar char=""/>
            </a:pPr>
            <a:r>
              <a:rPr lang="en-IN" dirty="0" smtClean="0"/>
              <a:t>Many </a:t>
            </a:r>
            <a:r>
              <a:rPr lang="en-IN" dirty="0"/>
              <a:t>tools also have guards to keep your body away from pinch points. </a:t>
            </a:r>
          </a:p>
          <a:p>
            <a:pPr marL="1200150" lvl="2" indent="-285750">
              <a:buSzPct val="105000"/>
              <a:buFont typeface="Wingdings" panose="05000000000000000000" pitchFamily="2" charset="2"/>
              <a:buChar char="S"/>
            </a:pPr>
            <a:r>
              <a:rPr lang="en-IN" dirty="0" smtClean="0"/>
              <a:t>Never </a:t>
            </a:r>
            <a:r>
              <a:rPr lang="en-IN" dirty="0"/>
              <a:t>remove or disable a machine guard or use a machine that has a missing or disabled guard.</a:t>
            </a:r>
          </a:p>
          <a:p>
            <a:pPr marL="1200150" lvl="2" indent="-285750">
              <a:buSzPct val="105000"/>
              <a:buFont typeface="Wingdings" panose="05000000000000000000" pitchFamily="2" charset="2"/>
              <a:buChar char="S"/>
            </a:pPr>
            <a:r>
              <a:rPr lang="en-IN" dirty="0" smtClean="0"/>
              <a:t>Never </a:t>
            </a:r>
            <a:r>
              <a:rPr lang="en-IN" dirty="0"/>
              <a:t>reach around, under, or through a guard.</a:t>
            </a:r>
          </a:p>
          <a:p>
            <a:pPr marL="1200150" lvl="2" indent="-285750">
              <a:buSzPct val="105000"/>
              <a:buFont typeface="Wingdings" panose="05000000000000000000" pitchFamily="2" charset="2"/>
              <a:buChar char="S"/>
            </a:pPr>
            <a:r>
              <a:rPr lang="en-IN" dirty="0" smtClean="0"/>
              <a:t>Report </a:t>
            </a:r>
            <a:r>
              <a:rPr lang="en-IN" dirty="0"/>
              <a:t>guards that are missing or not working properly.</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MACHINE GUARDING</a:t>
            </a:r>
          </a:p>
        </p:txBody>
      </p:sp>
      <p:pic>
        <p:nvPicPr>
          <p:cNvPr id="5" name="Picture 4" descr="Image result for MACHINE GUARDING"/>
          <p:cNvPicPr>
            <a:picLocks noChangeAspect="1" noChangeArrowheads="1"/>
          </p:cNvPicPr>
          <p:nvPr/>
        </p:nvPicPr>
        <p:blipFill>
          <a:blip r:embed="rId2" cstate="print"/>
          <a:srcRect/>
          <a:stretch>
            <a:fillRect/>
          </a:stretch>
        </p:blipFill>
        <p:spPr bwMode="auto">
          <a:xfrm>
            <a:off x="5296985" y="4305300"/>
            <a:ext cx="3558089" cy="2053590"/>
          </a:xfrm>
          <a:prstGeom prst="rect">
            <a:avLst/>
          </a:prstGeom>
          <a:noFill/>
        </p:spPr>
      </p:pic>
    </p:spTree>
    <p:extLst>
      <p:ext uri="{BB962C8B-B14F-4D97-AF65-F5344CB8AC3E}">
        <p14:creationId xmlns:p14="http://schemas.microsoft.com/office/powerpoint/2010/main" val="138205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Switch Off and </a:t>
            </a:r>
            <a:r>
              <a:rPr lang="en-IN" dirty="0" smtClean="0"/>
              <a:t>Lockout/Tag-out </a:t>
            </a:r>
            <a:r>
              <a:rPr lang="en-IN" dirty="0"/>
              <a:t>Equipment Before Repairing or Servicing</a:t>
            </a:r>
          </a:p>
          <a:p>
            <a:pPr marL="742950" lvl="1" indent="-285750">
              <a:buSzPct val="105000"/>
              <a:buFont typeface="Wingdings 3" pitchFamily="18" charset="2"/>
              <a:buChar char=""/>
            </a:pPr>
            <a:r>
              <a:rPr lang="en-IN" dirty="0" smtClean="0"/>
              <a:t>A </a:t>
            </a:r>
            <a:r>
              <a:rPr lang="en-IN" dirty="0"/>
              <a:t>machine that starts up or moves accidentally can trap a hand or other body part in a pinch point.</a:t>
            </a:r>
          </a:p>
          <a:p>
            <a:pPr marL="742950" lvl="1" indent="-285750">
              <a:buSzPct val="105000"/>
              <a:buFont typeface="Wingdings 3" pitchFamily="18" charset="2"/>
              <a:buChar char=""/>
            </a:pPr>
            <a:r>
              <a:rPr lang="en-IN" dirty="0" smtClean="0"/>
              <a:t>If </a:t>
            </a:r>
            <a:r>
              <a:rPr lang="en-IN" dirty="0"/>
              <a:t>you must place your hands near pinch points to repair, service, unjam, or adjust equipment: </a:t>
            </a:r>
          </a:p>
          <a:p>
            <a:pPr marL="1200150" lvl="2" indent="-285750">
              <a:buSzPct val="105000"/>
              <a:buFont typeface="Wingdings" panose="05000000000000000000" pitchFamily="2" charset="2"/>
              <a:buChar char="S"/>
            </a:pPr>
            <a:r>
              <a:rPr lang="en-IN" dirty="0" smtClean="0"/>
              <a:t>Turn </a:t>
            </a:r>
            <a:r>
              <a:rPr lang="en-IN" dirty="0"/>
              <a:t>off the machine. </a:t>
            </a:r>
          </a:p>
          <a:p>
            <a:pPr marL="1200150" lvl="2" indent="-285750">
              <a:buSzPct val="105000"/>
              <a:buFont typeface="Wingdings" panose="05000000000000000000" pitchFamily="2" charset="2"/>
              <a:buChar char="S"/>
            </a:pPr>
            <a:r>
              <a:rPr lang="en-IN" dirty="0" smtClean="0"/>
              <a:t>Have </a:t>
            </a:r>
            <a:r>
              <a:rPr lang="en-IN" dirty="0"/>
              <a:t>an authorized employee properly lock or tag out the energy controls. </a:t>
            </a:r>
          </a:p>
          <a:p>
            <a:pPr marL="1200150" lvl="2" indent="-285750">
              <a:buSzPct val="105000"/>
              <a:buFont typeface="Wingdings" panose="05000000000000000000" pitchFamily="2" charset="2"/>
              <a:buChar char="S"/>
            </a:pPr>
            <a:r>
              <a:rPr lang="en-IN" dirty="0" smtClean="0"/>
              <a:t>Perform </a:t>
            </a:r>
            <a:r>
              <a:rPr lang="en-IN" dirty="0"/>
              <a:t>the needed work. </a:t>
            </a:r>
          </a:p>
          <a:p>
            <a:pPr marL="1200150" lvl="2" indent="-285750">
              <a:buSzPct val="105000"/>
              <a:buFont typeface="Wingdings" panose="05000000000000000000" pitchFamily="2" charset="2"/>
              <a:buChar char="S"/>
            </a:pPr>
            <a:r>
              <a:rPr lang="en-IN" dirty="0" smtClean="0"/>
              <a:t>Have </a:t>
            </a:r>
            <a:r>
              <a:rPr lang="en-IN" dirty="0"/>
              <a:t>an authorized employee properly remove the lock or tag before you use the equipment.</a:t>
            </a:r>
          </a:p>
          <a:p>
            <a:pPr>
              <a:buSzPct val="105000"/>
              <a:buFont typeface="Wingdings 3" pitchFamily="18" charset="2"/>
              <a:buChar char="p"/>
            </a:pPr>
            <a:r>
              <a:rPr lang="en-IN" dirty="0"/>
              <a:t>  Look for Possible Pinch Points before Starting Any Task</a:t>
            </a:r>
            <a:r>
              <a:rPr lang="en-IN" b="1" dirty="0"/>
              <a:t> </a:t>
            </a:r>
            <a:endParaRPr lang="en-IN" dirty="0"/>
          </a:p>
          <a:p>
            <a:pPr marL="742950" lvl="1" indent="-285750">
              <a:buSzPct val="105000"/>
              <a:buFont typeface="Wingdings 3" pitchFamily="18" charset="2"/>
              <a:buChar char=""/>
            </a:pPr>
            <a:r>
              <a:rPr lang="en-IN" dirty="0" smtClean="0"/>
              <a:t>Check </a:t>
            </a:r>
            <a:r>
              <a:rPr lang="en-IN" dirty="0"/>
              <a:t>the equipment you’re going to use to see where a body part could get caught. </a:t>
            </a:r>
          </a:p>
          <a:p>
            <a:pPr marL="742950" lvl="1" indent="-285750">
              <a:buSzPct val="105000"/>
              <a:buFont typeface="Wingdings 3" pitchFamily="18" charset="2"/>
              <a:buChar char=""/>
            </a:pPr>
            <a:r>
              <a:rPr lang="en-IN" dirty="0" smtClean="0"/>
              <a:t>Plan </a:t>
            </a:r>
            <a:r>
              <a:rPr lang="en-IN" dirty="0"/>
              <a:t>the task to prevent pinch point injuries.</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LOTO</a:t>
            </a:r>
          </a:p>
        </p:txBody>
      </p:sp>
      <p:pic>
        <p:nvPicPr>
          <p:cNvPr id="2050" name="Picture 2" descr="Image result for lock out tag out"/>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51199" y="5191601"/>
            <a:ext cx="1300639" cy="13006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6974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gray">
          <a:xfrm>
            <a:off x="218831" y="1414462"/>
            <a:ext cx="8733007" cy="376238"/>
          </a:xfrm>
          <a:prstGeom prst="rect">
            <a:avLst/>
          </a:prstGeom>
          <a:solidFill>
            <a:srgbClr val="99CC00"/>
          </a:solidFill>
          <a:ln w="28575">
            <a:solidFill>
              <a:schemeClr val="tx1"/>
            </a:solidFill>
            <a:miter lim="800000"/>
            <a:headEnd/>
            <a:tailEnd/>
          </a:ln>
          <a:effectLst>
            <a:outerShdw dist="53882" dir="2700000" algn="ctr" rotWithShape="0">
              <a:srgbClr val="B2B2B2"/>
            </a:outerShdw>
          </a:effectLst>
        </p:spPr>
        <p:txBody>
          <a:bodyPr lIns="288000" tIns="0" rIns="0" bIns="0" anchor="ctr"/>
          <a:lstStyle/>
          <a:p>
            <a:pPr defTabSz="801688" eaLnBrk="0" hangingPunct="0"/>
            <a:endParaRPr lang="en-IN" sz="2000" b="1" noProof="1"/>
          </a:p>
        </p:txBody>
      </p:sp>
      <p:sp>
        <p:nvSpPr>
          <p:cNvPr id="6" name="Rectangle 5"/>
          <p:cNvSpPr>
            <a:spLocks noChangeArrowheads="1"/>
          </p:cNvSpPr>
          <p:nvPr/>
        </p:nvSpPr>
        <p:spPr bwMode="gray">
          <a:xfrm>
            <a:off x="218831" y="1790700"/>
            <a:ext cx="8733007" cy="4701540"/>
          </a:xfrm>
          <a:prstGeom prst="rect">
            <a:avLst/>
          </a:prstGeom>
          <a:gradFill rotWithShape="1">
            <a:gsLst>
              <a:gs pos="0">
                <a:srgbClr val="F0F0F0"/>
              </a:gs>
              <a:gs pos="100000">
                <a:srgbClr val="FFFFFF"/>
              </a:gs>
            </a:gsLst>
            <a:lin ang="5400000" scaled="1"/>
          </a:gradFill>
          <a:ln w="28575">
            <a:solidFill>
              <a:schemeClr val="tx1"/>
            </a:solidFill>
            <a:miter lim="800000"/>
            <a:headEnd/>
            <a:tailEnd/>
          </a:ln>
          <a:effectLst>
            <a:outerShdw dist="53882" dir="2700000" algn="ctr" rotWithShape="0">
              <a:srgbClr val="B2B2B2"/>
            </a:outerShdw>
          </a:effectLst>
        </p:spPr>
        <p:txBody>
          <a:bodyPr lIns="108000" tIns="108000" rIns="144000" bIns="72000"/>
          <a:lstStyle/>
          <a:p>
            <a:pPr>
              <a:buSzPct val="105000"/>
              <a:buFont typeface="Wingdings 3" pitchFamily="18" charset="2"/>
              <a:buChar char="p"/>
            </a:pPr>
            <a:r>
              <a:rPr lang="en-IN" dirty="0"/>
              <a:t> Lift, Carry, and Place Containers and Equipment Carefully</a:t>
            </a:r>
          </a:p>
          <a:p>
            <a:pPr lvl="1">
              <a:buSzPct val="105000"/>
              <a:buFont typeface="Wingdings 3" pitchFamily="18" charset="2"/>
              <a:buChar char=""/>
            </a:pPr>
            <a:r>
              <a:rPr lang="en-IN" dirty="0"/>
              <a:t> Lift the edge of a heavy item slightly before picking it up to get an idea of its weight.</a:t>
            </a:r>
          </a:p>
          <a:p>
            <a:pPr marL="1200150" lvl="2" indent="-285750">
              <a:buSzPct val="105000"/>
              <a:buFont typeface="Wingdings" panose="05000000000000000000" pitchFamily="2" charset="2"/>
              <a:buChar char="S"/>
            </a:pPr>
            <a:r>
              <a:rPr lang="en-IN" dirty="0" smtClean="0"/>
              <a:t>An </a:t>
            </a:r>
            <a:r>
              <a:rPr lang="en-IN" dirty="0"/>
              <a:t>item that’s too heavy or awkward to carry can slip and trap hands or feet in a pinch point.</a:t>
            </a:r>
          </a:p>
          <a:p>
            <a:pPr marL="1200150" lvl="2" indent="-285750">
              <a:buSzPct val="105000"/>
              <a:buFont typeface="Wingdings" panose="05000000000000000000" pitchFamily="2" charset="2"/>
              <a:buChar char="S"/>
            </a:pPr>
            <a:r>
              <a:rPr lang="en-IN" dirty="0" smtClean="0"/>
              <a:t>Get </a:t>
            </a:r>
            <a:r>
              <a:rPr lang="en-IN" dirty="0"/>
              <a:t>help or use material handling aids to move heavy or awkward items. </a:t>
            </a:r>
          </a:p>
          <a:p>
            <a:pPr marL="1200150" lvl="2" indent="-285750">
              <a:buSzPct val="105000"/>
              <a:buFont typeface="Wingdings" panose="05000000000000000000" pitchFamily="2" charset="2"/>
              <a:buChar char="S"/>
            </a:pPr>
            <a:r>
              <a:rPr lang="en-IN" dirty="0" smtClean="0"/>
              <a:t>When </a:t>
            </a:r>
            <a:r>
              <a:rPr lang="en-IN" dirty="0"/>
              <a:t>placing a heavy item on a shelf, pallet, floor, etc.: </a:t>
            </a:r>
          </a:p>
          <a:p>
            <a:pPr lvl="1">
              <a:buSzPct val="105000"/>
              <a:buFont typeface="Wingdings 3" pitchFamily="18" charset="2"/>
              <a:buChar char=""/>
            </a:pPr>
            <a:r>
              <a:rPr lang="en-IN" dirty="0"/>
              <a:t> Make sure there’s enough room so it won’t land on your feet </a:t>
            </a:r>
          </a:p>
          <a:p>
            <a:pPr lvl="1">
              <a:buSzPct val="105000"/>
              <a:buFont typeface="Wingdings 3" pitchFamily="18" charset="2"/>
              <a:buChar char=""/>
            </a:pPr>
            <a:r>
              <a:rPr lang="en-IN" dirty="0"/>
              <a:t> Slide the item into place, while moving feet and hands out of the way</a:t>
            </a:r>
          </a:p>
        </p:txBody>
      </p:sp>
      <p:sp>
        <p:nvSpPr>
          <p:cNvPr id="11" name="Rectangle 2"/>
          <p:cNvSpPr txBox="1">
            <a:spLocks noChangeArrowheads="1"/>
          </p:cNvSpPr>
          <p:nvPr/>
        </p:nvSpPr>
        <p:spPr>
          <a:xfrm>
            <a:off x="470694" y="631826"/>
            <a:ext cx="8229600" cy="7112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altLang="en-US" sz="3200" noProof="1" smtClean="0">
                <a:latin typeface="+mn-lt"/>
              </a:rPr>
              <a:t>MATERIAL HANDING</a:t>
            </a:r>
          </a:p>
        </p:txBody>
      </p:sp>
      <p:pic>
        <p:nvPicPr>
          <p:cNvPr id="7" name="Picture 2" descr="Related image"/>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5673" y="4394200"/>
            <a:ext cx="8686165" cy="2098040"/>
          </a:xfrm>
          <a:prstGeom prst="rect">
            <a:avLst/>
          </a:prstGeom>
          <a:noFill/>
        </p:spPr>
      </p:pic>
    </p:spTree>
    <p:extLst>
      <p:ext uri="{BB962C8B-B14F-4D97-AF65-F5344CB8AC3E}">
        <p14:creationId xmlns:p14="http://schemas.microsoft.com/office/powerpoint/2010/main" val="3137590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ES-501_BG-001</Template>
  <TotalTime>3624</TotalTime>
  <Words>1314</Words>
  <Application>Microsoft Office PowerPoint</Application>
  <PresentationFormat>On-screen Show (4:3)</PresentationFormat>
  <Paragraphs>138</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Calibri Light</vt:lpstr>
      <vt:lpstr>Gabriola</vt:lpstr>
      <vt:lpstr>Times New Roman</vt:lpstr>
      <vt:lpstr>Webdings</vt:lpstr>
      <vt:lpstr>Wingdings</vt:lpstr>
      <vt:lpstr>Wingdings 3</vt:lpstr>
      <vt:lpstr>Office Theme</vt:lpstr>
      <vt:lpstr>PowerPoint Presentation</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admin</cp:lastModifiedBy>
  <cp:revision>255</cp:revision>
  <dcterms:created xsi:type="dcterms:W3CDTF">2017-01-12T05:32:14Z</dcterms:created>
  <dcterms:modified xsi:type="dcterms:W3CDTF">2020-06-17T11:33:17Z</dcterms:modified>
</cp:coreProperties>
</file>