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80" r:id="rId1"/>
  </p:sldMasterIdLst>
  <p:notesMasterIdLst>
    <p:notesMasterId r:id="rId25"/>
  </p:notesMasterIdLst>
  <p:sldIdLst>
    <p:sldId id="256" r:id="rId2"/>
    <p:sldId id="434" r:id="rId3"/>
    <p:sldId id="395" r:id="rId4"/>
    <p:sldId id="372" r:id="rId5"/>
    <p:sldId id="416" r:id="rId6"/>
    <p:sldId id="417" r:id="rId7"/>
    <p:sldId id="418" r:id="rId8"/>
    <p:sldId id="420" r:id="rId9"/>
    <p:sldId id="419" r:id="rId10"/>
    <p:sldId id="421" r:id="rId11"/>
    <p:sldId id="422" r:id="rId12"/>
    <p:sldId id="423" r:id="rId13"/>
    <p:sldId id="424" r:id="rId14"/>
    <p:sldId id="425" r:id="rId15"/>
    <p:sldId id="426" r:id="rId16"/>
    <p:sldId id="427" r:id="rId17"/>
    <p:sldId id="428" r:id="rId18"/>
    <p:sldId id="429" r:id="rId19"/>
    <p:sldId id="430" r:id="rId20"/>
    <p:sldId id="431" r:id="rId21"/>
    <p:sldId id="432" r:id="rId22"/>
    <p:sldId id="433" r:id="rId23"/>
    <p:sldId id="43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ABACAD"/>
    <a:srgbClr val="660066"/>
    <a:srgbClr val="008A3E"/>
    <a:srgbClr val="F61E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5" autoAdjust="0"/>
    <p:restoredTop sz="94660"/>
  </p:normalViewPr>
  <p:slideViewPr>
    <p:cSldViewPr snapToGrid="0">
      <p:cViewPr varScale="1">
        <p:scale>
          <a:sx n="67" d="100"/>
          <a:sy n="67" d="100"/>
        </p:scale>
        <p:origin x="125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25369D-B52E-4FB6-AE92-3AB6102C5BB7}" type="datetimeFigureOut">
              <a:rPr lang="en-IN" smtClean="0"/>
              <a:pPr/>
              <a:t>17-06-2020</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87A56D-5555-444C-80BF-183C7DC24C0E}" type="slidenum">
              <a:rPr lang="en-IN" smtClean="0"/>
              <a:pPr/>
              <a:t>‹#›</a:t>
            </a:fld>
            <a:endParaRPr lang="en-IN" dirty="0"/>
          </a:p>
        </p:txBody>
      </p:sp>
    </p:spTree>
    <p:extLst>
      <p:ext uri="{BB962C8B-B14F-4D97-AF65-F5344CB8AC3E}">
        <p14:creationId xmlns:p14="http://schemas.microsoft.com/office/powerpoint/2010/main" val="260442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ABFBAF28-2444-43FA-A3EF-73F168412BBB}" type="slidenum">
              <a:rPr altLang="en-US"/>
              <a:pPr/>
              <a:t>3</a:t>
            </a:fld>
            <a:endParaRPr lang="en-IN" altLang="en-US"/>
          </a:p>
        </p:txBody>
      </p:sp>
      <p:sp>
        <p:nvSpPr>
          <p:cNvPr id="5123" name="Rectangle 7"/>
          <p:cNvSpPr txBox="1">
            <a:spLocks noGrp="1" noChangeArrowheads="1"/>
          </p:cNvSpPr>
          <p:nvPr/>
        </p:nvSpPr>
        <p:spPr bwMode="auto">
          <a:xfrm>
            <a:off x="3887788" y="8689975"/>
            <a:ext cx="2970212" cy="454025"/>
          </a:xfrm>
          <a:prstGeom prst="rect">
            <a:avLst/>
          </a:prstGeom>
          <a:noFill/>
          <a:ln w="9525">
            <a:noFill/>
            <a:miter lim="800000"/>
            <a:headEnd/>
            <a:tailEnd/>
          </a:ln>
        </p:spPr>
        <p:txBody>
          <a:bodyPr lIns="94824" tIns="47416" rIns="94824" bIns="47416" anchor="b"/>
          <a:lstStyle/>
          <a:p>
            <a:pPr algn="r" defTabSz="947738" eaLnBrk="1" hangingPunct="1"/>
            <a:fld id="{CD15036E-7AB6-4AE2-A44B-AF5BBFF57A2A}" type="slidenum">
              <a:rPr lang="en-GB" altLang="en-US" sz="1300"/>
              <a:pPr algn="r" defTabSz="947738" eaLnBrk="1" hangingPunct="1"/>
              <a:t>3</a:t>
            </a:fld>
            <a:endParaRPr lang="en-GB" altLang="en-US" sz="1300"/>
          </a:p>
        </p:txBody>
      </p:sp>
      <p:sp>
        <p:nvSpPr>
          <p:cNvPr id="5124" name="Rectangle 2"/>
          <p:cNvSpPr>
            <a:spLocks noGrp="1" noRot="1" noChangeAspect="1" noChangeArrowheads="1" noTextEdit="1"/>
          </p:cNvSpPr>
          <p:nvPr>
            <p:ph type="sldImg"/>
          </p:nvPr>
        </p:nvSpPr>
        <p:spPr>
          <a:xfrm>
            <a:off x="1143000" y="685800"/>
            <a:ext cx="4573588" cy="3430588"/>
          </a:xfrm>
          <a:ln/>
        </p:spPr>
      </p:sp>
      <p:sp>
        <p:nvSpPr>
          <p:cNvPr id="5125" name="Rectangle 3"/>
          <p:cNvSpPr>
            <a:spLocks noGrp="1" noChangeArrowheads="1"/>
          </p:cNvSpPr>
          <p:nvPr>
            <p:ph type="body" idx="1"/>
          </p:nvPr>
        </p:nvSpPr>
        <p:spPr>
          <a:xfrm>
            <a:off x="914400" y="4343400"/>
            <a:ext cx="5029200" cy="4114800"/>
          </a:xfrm>
          <a:noFill/>
        </p:spPr>
        <p:txBody>
          <a:bodyPr lIns="94824" tIns="47416" rIns="94824" bIns="47416"/>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187475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7569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249925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44203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348142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260795570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HAND PORTABLE POWERS TOOLS"/>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140460" y="3346966"/>
            <a:ext cx="6863080" cy="3069356"/>
          </a:xfrm>
          <a:prstGeom prst="rect">
            <a:avLst/>
          </a:prstGeom>
          <a:noFill/>
        </p:spPr>
      </p:pic>
      <p:sp>
        <p:nvSpPr>
          <p:cNvPr id="2" name="Rectangle 1"/>
          <p:cNvSpPr/>
          <p:nvPr/>
        </p:nvSpPr>
        <p:spPr>
          <a:xfrm>
            <a:off x="1043053" y="727889"/>
            <a:ext cx="7057894" cy="1446550"/>
          </a:xfrm>
          <a:prstGeom prst="rect">
            <a:avLst/>
          </a:prstGeom>
        </p:spPr>
        <p:txBody>
          <a:bodyPr wrap="none">
            <a:spAutoFit/>
          </a:bodyPr>
          <a:lstStyle/>
          <a:p>
            <a:pPr algn="ctr"/>
            <a:r>
              <a:rPr lang="en-IN" sz="4400" b="1" dirty="0">
                <a:latin typeface="Calisto MT" panose="02040603050505030304" pitchFamily="18" charset="0"/>
              </a:rPr>
              <a:t> HAND AND PORTABLE </a:t>
            </a:r>
            <a:endParaRPr lang="en-IN" sz="4400" b="1" dirty="0" smtClean="0">
              <a:latin typeface="Calisto MT" panose="02040603050505030304" pitchFamily="18" charset="0"/>
            </a:endParaRPr>
          </a:p>
          <a:p>
            <a:pPr algn="ctr"/>
            <a:r>
              <a:rPr lang="en-IN" sz="4400" b="1" dirty="0" smtClean="0">
                <a:latin typeface="Calisto MT" panose="02040603050505030304" pitchFamily="18" charset="0"/>
              </a:rPr>
              <a:t>POWER </a:t>
            </a:r>
            <a:r>
              <a:rPr lang="en-IN" sz="4400" b="1" dirty="0">
                <a:latin typeface="Calisto MT" panose="02040603050505030304" pitchFamily="18" charset="0"/>
              </a:rPr>
              <a:t>TOOLS</a:t>
            </a:r>
            <a:endParaRPr lang="en-US" sz="4400" dirty="0">
              <a:latin typeface="Calisto MT" panose="02040603050505030304" pitchFamily="18" charset="0"/>
            </a:endParaRPr>
          </a:p>
        </p:txBody>
      </p:sp>
    </p:spTree>
    <p:extLst>
      <p:ext uri="{BB962C8B-B14F-4D97-AF65-F5344CB8AC3E}">
        <p14:creationId xmlns:p14="http://schemas.microsoft.com/office/powerpoint/2010/main" val="2692049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Using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User </a:t>
            </a:r>
            <a:r>
              <a:rPr lang="en-IN" dirty="0"/>
              <a:t>shall accept only good condition tools. User should check tools before use and from time to time. </a:t>
            </a:r>
          </a:p>
          <a:p>
            <a:pPr marL="285750" indent="-285750">
              <a:buSzPct val="105000"/>
              <a:buFont typeface="Wingdings 3" panose="05040102010807070707" pitchFamily="18" charset="2"/>
              <a:buChar char="p"/>
            </a:pPr>
            <a:r>
              <a:rPr lang="en-IN" dirty="0" smtClean="0"/>
              <a:t>User </a:t>
            </a:r>
            <a:r>
              <a:rPr lang="en-IN" dirty="0"/>
              <a:t>should be able to distinguish between good &amp; damaged tools.</a:t>
            </a:r>
          </a:p>
          <a:p>
            <a:pPr marL="285750" indent="-285750">
              <a:buSzPct val="105000"/>
              <a:buFont typeface="Wingdings 3" panose="05040102010807070707" pitchFamily="18" charset="2"/>
              <a:buChar char="p"/>
            </a:pPr>
            <a:r>
              <a:rPr lang="en-IN" dirty="0" smtClean="0"/>
              <a:t>User </a:t>
            </a:r>
            <a:r>
              <a:rPr lang="en-IN" dirty="0"/>
              <a:t>shall not use damaged tools. Wooden handle of the tool shall be free of splinters, cracks and splits.</a:t>
            </a:r>
          </a:p>
          <a:p>
            <a:pPr marL="285750" indent="-285750">
              <a:buSzPct val="105000"/>
              <a:buFont typeface="Wingdings 3" panose="05040102010807070707" pitchFamily="18" charset="2"/>
              <a:buChar char="p"/>
            </a:pPr>
            <a:r>
              <a:rPr lang="en-IN" dirty="0" smtClean="0"/>
              <a:t>Handle </a:t>
            </a:r>
            <a:r>
              <a:rPr lang="en-IN" dirty="0"/>
              <a:t>shall be firmly fixed to the tool head. User shall select tools of correct size or capacity, type, shape and material.  </a:t>
            </a:r>
          </a:p>
          <a:p>
            <a:pPr marL="285750" indent="-285750">
              <a:buSzPct val="105000"/>
              <a:buFont typeface="Wingdings 3" panose="05040102010807070707" pitchFamily="18" charset="2"/>
              <a:buChar char="p"/>
            </a:pPr>
            <a:r>
              <a:rPr lang="en-IN" dirty="0" smtClean="0"/>
              <a:t>Only </a:t>
            </a:r>
            <a:r>
              <a:rPr lang="en-IN" dirty="0"/>
              <a:t>good quality tools shall be procured.</a:t>
            </a:r>
          </a:p>
          <a:p>
            <a:pPr marL="285750" indent="-285750">
              <a:buSzPct val="105000"/>
              <a:buFont typeface="Wingdings 3" panose="05040102010807070707" pitchFamily="18" charset="2"/>
              <a:buChar char="p"/>
            </a:pPr>
            <a:r>
              <a:rPr lang="en-IN" dirty="0" smtClean="0"/>
              <a:t>User </a:t>
            </a:r>
            <a:r>
              <a:rPr lang="en-IN" dirty="0"/>
              <a:t>shall wear Proper PPE (ex. Earmuff for jackhammer, goggles for grinding). </a:t>
            </a:r>
          </a:p>
          <a:p>
            <a:pPr marL="285750" indent="-285750">
              <a:buSzPct val="105000"/>
              <a:buFont typeface="Wingdings 3" panose="05040102010807070707" pitchFamily="18" charset="2"/>
              <a:buChar char="p"/>
            </a:pPr>
            <a:r>
              <a:rPr lang="en-IN" dirty="0" smtClean="0"/>
              <a:t>He </a:t>
            </a:r>
            <a:r>
              <a:rPr lang="en-IN" dirty="0"/>
              <a:t>shall not hold the tools with slippery (oily or greasy) hands.</a:t>
            </a:r>
          </a:p>
          <a:p>
            <a:pPr marL="285750" indent="-285750">
              <a:buSzPct val="105000"/>
              <a:buFont typeface="Wingdings 3" panose="05040102010807070707" pitchFamily="18" charset="2"/>
              <a:buChar char="p"/>
            </a:pPr>
            <a:r>
              <a:rPr lang="en-IN" dirty="0" smtClean="0"/>
              <a:t>User </a:t>
            </a:r>
            <a:r>
              <a:rPr lang="en-IN" dirty="0"/>
              <a:t>or helper shall not position any part of their body on the path of tool‘s accidental release.</a:t>
            </a:r>
          </a:p>
          <a:p>
            <a:pPr marL="285750" indent="-285750">
              <a:buSzPct val="105000"/>
              <a:buFont typeface="Wingdings 3" panose="05040102010807070707" pitchFamily="18" charset="2"/>
              <a:buChar char="p"/>
            </a:pPr>
            <a:r>
              <a:rPr lang="en-IN" dirty="0" smtClean="0"/>
              <a:t>Appropriate </a:t>
            </a:r>
            <a:r>
              <a:rPr lang="en-IN" dirty="0"/>
              <a:t>work permit shall be obtained in work permit areas.</a:t>
            </a:r>
          </a:p>
          <a:p>
            <a:pPr marL="285750" indent="-285750">
              <a:buSzPct val="105000"/>
              <a:buFont typeface="Wingdings 3" panose="05040102010807070707" pitchFamily="18" charset="2"/>
              <a:buChar char="p"/>
            </a:pPr>
            <a:r>
              <a:rPr lang="en-IN" dirty="0" smtClean="0"/>
              <a:t>When </a:t>
            </a:r>
            <a:r>
              <a:rPr lang="en-IN" dirty="0"/>
              <a:t>working on small objects they must be clamped securely or a vice should</a:t>
            </a:r>
          </a:p>
          <a:p>
            <a:pPr marL="285750" indent="-285750">
              <a:buSzPct val="105000"/>
              <a:buFont typeface="Wingdings 3" panose="05040102010807070707" pitchFamily="18" charset="2"/>
              <a:buChar char="p"/>
            </a:pPr>
            <a:r>
              <a:rPr lang="en-IN" dirty="0" smtClean="0"/>
              <a:t>Be </a:t>
            </a:r>
            <a:r>
              <a:rPr lang="en-IN" dirty="0"/>
              <a:t>used to avoid hand injury.</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GENERAL PRECAUTIONS</a:t>
            </a:r>
          </a:p>
        </p:txBody>
      </p:sp>
    </p:spTree>
    <p:extLst>
      <p:ext uri="{BB962C8B-B14F-4D97-AF65-F5344CB8AC3E}">
        <p14:creationId xmlns:p14="http://schemas.microsoft.com/office/powerpoint/2010/main" val="2012377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a:t>Tools shall be prevented from falling from elevated place such as scaffolds, stepladder, or overhead piping.</a:t>
            </a:r>
          </a:p>
          <a:p>
            <a:pPr marL="285750" indent="-285750">
              <a:buSzPct val="105000"/>
              <a:buFont typeface="Wingdings 3" panose="05040102010807070707" pitchFamily="18" charset="2"/>
              <a:buChar char="p"/>
            </a:pPr>
            <a:r>
              <a:rPr lang="en-IN" dirty="0" smtClean="0"/>
              <a:t>Leaving </a:t>
            </a:r>
            <a:r>
              <a:rPr lang="en-IN" dirty="0"/>
              <a:t>tools overhead is especially hazardous where there is vibration or where people are moving.</a:t>
            </a:r>
          </a:p>
          <a:p>
            <a:pPr marL="285750" indent="-285750">
              <a:buSzPct val="105000"/>
              <a:buFont typeface="Wingdings 3" panose="05040102010807070707" pitchFamily="18" charset="2"/>
              <a:buChar char="p"/>
            </a:pPr>
            <a:r>
              <a:rPr lang="en-IN" dirty="0" smtClean="0"/>
              <a:t>Tools </a:t>
            </a:r>
            <a:r>
              <a:rPr lang="en-IN" dirty="0"/>
              <a:t>should not be kept unattended after use and they shall be kept in toolbox or designated place.</a:t>
            </a:r>
          </a:p>
          <a:p>
            <a:pPr marL="285750" indent="-285750">
              <a:buSzPct val="105000"/>
              <a:buFont typeface="Wingdings 3" panose="05040102010807070707" pitchFamily="18" charset="2"/>
              <a:buChar char="p"/>
            </a:pPr>
            <a:r>
              <a:rPr lang="en-IN" dirty="0" smtClean="0"/>
              <a:t>Tools </a:t>
            </a:r>
            <a:r>
              <a:rPr lang="en-IN" dirty="0"/>
              <a:t>should be used only for their intended purposes. (ex. Never use </a:t>
            </a:r>
            <a:r>
              <a:rPr lang="en-IN" dirty="0" smtClean="0"/>
              <a:t>pliers should </a:t>
            </a:r>
            <a:r>
              <a:rPr lang="en-IN" dirty="0"/>
              <a:t>as wrench or screwdriver as a chisel.) Tools should not be modified.</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GENERAL PRECAUTIONS</a:t>
            </a:r>
          </a:p>
        </p:txBody>
      </p:sp>
      <p:pic>
        <p:nvPicPr>
          <p:cNvPr id="5" name="Picture 2" descr="Image result for CARRYING HAND  TOO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75200" y="4232256"/>
            <a:ext cx="4176638" cy="2376507"/>
          </a:xfrm>
          <a:prstGeom prst="rect">
            <a:avLst/>
          </a:prstGeom>
          <a:noFill/>
        </p:spPr>
      </p:pic>
    </p:spTree>
    <p:extLst>
      <p:ext uri="{BB962C8B-B14F-4D97-AF65-F5344CB8AC3E}">
        <p14:creationId xmlns:p14="http://schemas.microsoft.com/office/powerpoint/2010/main" val="1015413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Hammers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User </a:t>
            </a:r>
            <a:r>
              <a:rPr lang="en-IN" dirty="0"/>
              <a:t>should select hammers for their intended use and use them only for those purposes.</a:t>
            </a:r>
          </a:p>
          <a:p>
            <a:pPr marL="285750" indent="-285750">
              <a:buSzPct val="105000"/>
              <a:buFont typeface="Wingdings 3" panose="05040102010807070707" pitchFamily="18" charset="2"/>
              <a:buChar char="p"/>
            </a:pPr>
            <a:r>
              <a:rPr lang="en-IN" dirty="0" smtClean="0"/>
              <a:t>User </a:t>
            </a:r>
            <a:r>
              <a:rPr lang="en-IN" dirty="0"/>
              <a:t>should always strike hammer blow squarely with hammer striking face parallel with the surface being struck. </a:t>
            </a:r>
          </a:p>
          <a:p>
            <a:pPr marL="285750" indent="-285750">
              <a:buSzPct val="105000"/>
              <a:buFont typeface="Wingdings 3" panose="05040102010807070707" pitchFamily="18" charset="2"/>
              <a:buChar char="p"/>
            </a:pPr>
            <a:r>
              <a:rPr lang="en-IN" dirty="0" smtClean="0"/>
              <a:t>When </a:t>
            </a:r>
            <a:r>
              <a:rPr lang="en-IN" dirty="0"/>
              <a:t>striking other tools, face of the hammers should be larger than the strike face of the tools (approximately 1 cm).</a:t>
            </a:r>
          </a:p>
          <a:p>
            <a:pPr marL="285750" indent="-285750">
              <a:buSzPct val="105000"/>
              <a:buFont typeface="Wingdings 3" panose="05040102010807070707" pitchFamily="18" charset="2"/>
              <a:buChar char="p"/>
            </a:pPr>
            <a:r>
              <a:rPr lang="en-IN" dirty="0" smtClean="0"/>
              <a:t>User </a:t>
            </a:r>
            <a:r>
              <a:rPr lang="en-IN" dirty="0"/>
              <a:t>shall not use a hammer to strike another hammer.</a:t>
            </a:r>
          </a:p>
          <a:p>
            <a:pPr marL="285750" indent="-285750">
              <a:buSzPct val="105000"/>
              <a:buFont typeface="Wingdings 3" panose="05040102010807070707" pitchFamily="18" charset="2"/>
              <a:buChar char="p"/>
            </a:pPr>
            <a:r>
              <a:rPr lang="en-IN" dirty="0" smtClean="0"/>
              <a:t>User </a:t>
            </a:r>
            <a:r>
              <a:rPr lang="en-IN" dirty="0"/>
              <a:t>shall not use a hard surface hammer to strike another harder surface.</a:t>
            </a:r>
          </a:p>
          <a:p>
            <a:pPr marL="285750" indent="-285750">
              <a:buSzPct val="105000"/>
              <a:buFont typeface="Wingdings 3" panose="05040102010807070707" pitchFamily="18" charset="2"/>
              <a:buChar char="p"/>
            </a:pPr>
            <a:r>
              <a:rPr lang="en-IN" dirty="0" smtClean="0"/>
              <a:t>User </a:t>
            </a:r>
            <a:r>
              <a:rPr lang="en-IN" dirty="0"/>
              <a:t>shall not use a hammer with loose or damaged handle. </a:t>
            </a:r>
          </a:p>
          <a:p>
            <a:pPr marL="285750" indent="-285750">
              <a:buSzPct val="105000"/>
              <a:buFont typeface="Wingdings 3" panose="05040102010807070707" pitchFamily="18" charset="2"/>
              <a:buChar char="p"/>
            </a:pPr>
            <a:r>
              <a:rPr lang="en-IN" dirty="0" smtClean="0"/>
              <a:t>Wooden </a:t>
            </a:r>
            <a:r>
              <a:rPr lang="en-IN" dirty="0"/>
              <a:t>handle shall not be replaced by a metal handle as it will not absorb impact.</a:t>
            </a:r>
          </a:p>
          <a:p>
            <a:pPr marL="285750" indent="-285750">
              <a:buSzPct val="105000"/>
              <a:buFont typeface="Wingdings 3" panose="05040102010807070707" pitchFamily="18" charset="2"/>
              <a:buChar char="p"/>
            </a:pPr>
            <a:r>
              <a:rPr lang="en-IN" dirty="0" smtClean="0"/>
              <a:t>Discard </a:t>
            </a:r>
            <a:r>
              <a:rPr lang="en-IN" dirty="0"/>
              <a:t>hammer if it shows dents, cracks, chips, mushrooms or excessive wear.</a:t>
            </a:r>
          </a:p>
          <a:p>
            <a:pPr marL="285750" indent="-285750">
              <a:buSzPct val="105000"/>
              <a:buFont typeface="Wingdings 3" panose="05040102010807070707" pitchFamily="18" charset="2"/>
              <a:buChar char="p"/>
            </a:pPr>
            <a:r>
              <a:rPr lang="en-IN" dirty="0" smtClean="0"/>
              <a:t>Redressing </a:t>
            </a:r>
            <a:r>
              <a:rPr lang="en-IN" dirty="0"/>
              <a:t>is not recommended.</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HAND TOOLS</a:t>
            </a:r>
          </a:p>
        </p:txBody>
      </p:sp>
      <p:pic>
        <p:nvPicPr>
          <p:cNvPr id="8" name="Picture 11" descr="Image result for HAMMERS HD PIC"/>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4684046" y="5095240"/>
            <a:ext cx="4212304" cy="1371600"/>
          </a:xfrm>
          <a:prstGeom prst="rect">
            <a:avLst/>
          </a:prstGeom>
          <a:noFill/>
        </p:spPr>
      </p:pic>
    </p:spTree>
    <p:extLst>
      <p:ext uri="{BB962C8B-B14F-4D97-AF65-F5344CB8AC3E}">
        <p14:creationId xmlns:p14="http://schemas.microsoft.com/office/powerpoint/2010/main" val="2933775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Spanners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User </a:t>
            </a:r>
            <a:r>
              <a:rPr lang="en-IN" dirty="0"/>
              <a:t>should position himself in a way that he will not lose balance and fall.</a:t>
            </a:r>
          </a:p>
          <a:p>
            <a:pPr marL="285750" indent="-285750">
              <a:buSzPct val="105000"/>
              <a:buFont typeface="Wingdings 3" panose="05040102010807070707" pitchFamily="18" charset="2"/>
              <a:buChar char="p"/>
            </a:pPr>
            <a:r>
              <a:rPr lang="en-IN" dirty="0" smtClean="0"/>
              <a:t>User </a:t>
            </a:r>
            <a:r>
              <a:rPr lang="en-IN" dirty="0"/>
              <a:t>should pull the wrench towards himself.</a:t>
            </a:r>
          </a:p>
          <a:p>
            <a:pPr marL="285750" indent="-285750">
              <a:buSzPct val="105000"/>
              <a:buFont typeface="Wingdings 3" panose="05040102010807070707" pitchFamily="18" charset="2"/>
              <a:buChar char="p"/>
            </a:pPr>
            <a:r>
              <a:rPr lang="en-IN" dirty="0" smtClean="0"/>
              <a:t>Extension </a:t>
            </a:r>
            <a:r>
              <a:rPr lang="en-IN" dirty="0"/>
              <a:t>pipes should not be used on the wrenches as it can exceed design torque.</a:t>
            </a:r>
          </a:p>
          <a:p>
            <a:pPr marL="285750" indent="-285750">
              <a:buSzPct val="105000"/>
              <a:buFont typeface="Wingdings 3" panose="05040102010807070707" pitchFamily="18" charset="2"/>
              <a:buChar char="p"/>
            </a:pPr>
            <a:r>
              <a:rPr lang="en-IN" dirty="0" smtClean="0"/>
              <a:t>Hammer </a:t>
            </a:r>
            <a:r>
              <a:rPr lang="en-IN" dirty="0"/>
              <a:t>shall be used only on wrenches designed for hammering. </a:t>
            </a:r>
          </a:p>
          <a:p>
            <a:pPr marL="285750" indent="-285750">
              <a:buSzPct val="105000"/>
              <a:buFont typeface="Wingdings 3" panose="05040102010807070707" pitchFamily="18" charset="2"/>
              <a:buChar char="p"/>
            </a:pPr>
            <a:r>
              <a:rPr lang="en-IN" dirty="0" smtClean="0"/>
              <a:t>Hammer </a:t>
            </a:r>
            <a:r>
              <a:rPr lang="en-IN" dirty="0"/>
              <a:t>wrench shall be held in place by a rope or tong and not by hand.</a:t>
            </a:r>
          </a:p>
          <a:p>
            <a:pPr marL="285750" indent="-285750">
              <a:buSzPct val="105000"/>
              <a:buFont typeface="Wingdings 3" panose="05040102010807070707" pitchFamily="18" charset="2"/>
              <a:buChar char="p"/>
            </a:pPr>
            <a:r>
              <a:rPr lang="en-IN" dirty="0" smtClean="0"/>
              <a:t>Ring </a:t>
            </a:r>
            <a:r>
              <a:rPr lang="en-IN" dirty="0"/>
              <a:t>and box wrenches should be used wherever possible and use of open or adjustable spanner should be limited for light loads only.</a:t>
            </a:r>
          </a:p>
          <a:p>
            <a:pPr marL="285750" indent="-285750">
              <a:buSzPct val="105000"/>
              <a:buFont typeface="Wingdings 3" panose="05040102010807070707" pitchFamily="18" charset="2"/>
              <a:buChar char="p"/>
            </a:pPr>
            <a:r>
              <a:rPr lang="en-IN" dirty="0" smtClean="0"/>
              <a:t>Pipe </a:t>
            </a:r>
            <a:r>
              <a:rPr lang="en-IN" dirty="0"/>
              <a:t>wrenches should not be used as spanners.</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HAND TOOLS</a:t>
            </a:r>
          </a:p>
        </p:txBody>
      </p:sp>
      <p:pic>
        <p:nvPicPr>
          <p:cNvPr id="9" name="Picture 2" descr="Image result for SPANNER HD PIC"/>
          <p:cNvPicPr>
            <a:picLocks noChangeAspect="1" noChangeArrowheads="1"/>
          </p:cNvPicPr>
          <p:nvPr/>
        </p:nvPicPr>
        <p:blipFill>
          <a:blip r:embed="rId2" cstate="print">
            <a:clrChange>
              <a:clrFrom>
                <a:srgbClr val="000000">
                  <a:alpha val="0"/>
                </a:srgbClr>
              </a:clrFrom>
              <a:clrTo>
                <a:srgbClr val="000000">
                  <a:alpha val="0"/>
                </a:srgbClr>
              </a:clrTo>
            </a:clrChange>
          </a:blip>
          <a:srcRect/>
          <a:stretch>
            <a:fillRect/>
          </a:stretch>
        </p:blipFill>
        <p:spPr bwMode="auto">
          <a:xfrm>
            <a:off x="5644539" y="4749800"/>
            <a:ext cx="3239111" cy="1669098"/>
          </a:xfrm>
          <a:prstGeom prst="rect">
            <a:avLst/>
          </a:prstGeom>
          <a:noFill/>
        </p:spPr>
      </p:pic>
    </p:spTree>
    <p:extLst>
      <p:ext uri="{BB962C8B-B14F-4D97-AF65-F5344CB8AC3E}">
        <p14:creationId xmlns:p14="http://schemas.microsoft.com/office/powerpoint/2010/main" val="1814716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Chisels &amp; punches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Chisel </a:t>
            </a:r>
            <a:r>
              <a:rPr lang="en-IN" dirty="0"/>
              <a:t>should be large enough for the job and should be driven with a hammer of sufficient weight</a:t>
            </a:r>
          </a:p>
          <a:p>
            <a:pPr marL="285750" indent="-285750">
              <a:buSzPct val="105000"/>
              <a:buFont typeface="Wingdings 3" panose="05040102010807070707" pitchFamily="18" charset="2"/>
              <a:buChar char="p"/>
            </a:pPr>
            <a:r>
              <a:rPr lang="en-IN" dirty="0" smtClean="0"/>
              <a:t>Chisel </a:t>
            </a:r>
            <a:r>
              <a:rPr lang="en-IN" dirty="0"/>
              <a:t>should be held by a tong when hammered on by another person.</a:t>
            </a:r>
          </a:p>
          <a:p>
            <a:pPr marL="285750" indent="-285750">
              <a:buSzPct val="105000"/>
              <a:buFont typeface="Wingdings 3" panose="05040102010807070707" pitchFamily="18" charset="2"/>
              <a:buChar char="p"/>
            </a:pPr>
            <a:r>
              <a:rPr lang="en-IN" dirty="0" smtClean="0"/>
              <a:t>Mushroomed </a:t>
            </a:r>
            <a:r>
              <a:rPr lang="en-IN" dirty="0"/>
              <a:t>chisels and cracked or broken chisel handles should be replaced.</a:t>
            </a:r>
          </a:p>
          <a:p>
            <a:pPr marL="285750" indent="-285750">
              <a:buSzPct val="105000"/>
              <a:buFont typeface="Wingdings 3" panose="05040102010807070707" pitchFamily="18" charset="2"/>
              <a:buChar char="p"/>
            </a:pPr>
            <a:r>
              <a:rPr lang="en-IN" dirty="0" smtClean="0"/>
              <a:t>When </a:t>
            </a:r>
            <a:r>
              <a:rPr lang="en-IN" dirty="0"/>
              <a:t>sharpening a chisel original shape and angle must be maintained.</a:t>
            </a:r>
          </a:p>
          <a:p>
            <a:pPr marL="285750" indent="-285750">
              <a:buSzPct val="105000"/>
              <a:buFont typeface="Wingdings 3" panose="05040102010807070707" pitchFamily="18" charset="2"/>
              <a:buChar char="p"/>
            </a:pPr>
            <a:r>
              <a:rPr lang="en-IN" dirty="0" smtClean="0"/>
              <a:t>Chisel </a:t>
            </a:r>
            <a:r>
              <a:rPr lang="en-IN" dirty="0"/>
              <a:t>with rubber guard shall be used for concrete or hard surface chipping.</a:t>
            </a:r>
          </a:p>
          <a:p>
            <a:pPr marL="285750" indent="-285750">
              <a:buSzPct val="105000"/>
              <a:buFont typeface="Wingdings 3" panose="05040102010807070707" pitchFamily="18" charset="2"/>
              <a:buChar char="p"/>
            </a:pPr>
            <a:r>
              <a:rPr lang="en-IN" dirty="0" smtClean="0"/>
              <a:t>Punch </a:t>
            </a:r>
            <a:r>
              <a:rPr lang="en-IN" dirty="0"/>
              <a:t>should be straight and of suitable weight for the work. </a:t>
            </a:r>
          </a:p>
          <a:p>
            <a:pPr marL="285750" indent="-285750">
              <a:buSzPct val="105000"/>
              <a:buFont typeface="Wingdings 3" panose="05040102010807070707" pitchFamily="18" charset="2"/>
              <a:buChar char="p"/>
            </a:pPr>
            <a:r>
              <a:rPr lang="en-IN" dirty="0" smtClean="0"/>
              <a:t>Punch </a:t>
            </a:r>
            <a:r>
              <a:rPr lang="en-IN" dirty="0"/>
              <a:t>should be started with light tap and held securely.</a:t>
            </a:r>
          </a:p>
          <a:p>
            <a:pPr marL="285750" indent="-285750">
              <a:buSzPct val="105000"/>
              <a:buFont typeface="Wingdings 3" panose="05040102010807070707" pitchFamily="18" charset="2"/>
              <a:buChar char="p"/>
            </a:pPr>
            <a:r>
              <a:rPr lang="en-IN" dirty="0" smtClean="0"/>
              <a:t>When </a:t>
            </a:r>
            <a:r>
              <a:rPr lang="en-IN" dirty="0"/>
              <a:t>knocking out rivets and pins, work must begin with starting punch and end with a pin puncher.</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HAND TOOLS</a:t>
            </a:r>
          </a:p>
        </p:txBody>
      </p:sp>
      <p:pic>
        <p:nvPicPr>
          <p:cNvPr id="5" name="Picture 2" descr="Image result for CHISELS &amp; PUNCHES HD PI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6055" y="4508817"/>
            <a:ext cx="4415783" cy="1983423"/>
          </a:xfrm>
          <a:prstGeom prst="rect">
            <a:avLst/>
          </a:prstGeom>
          <a:noFill/>
        </p:spPr>
      </p:pic>
    </p:spTree>
    <p:extLst>
      <p:ext uri="{BB962C8B-B14F-4D97-AF65-F5344CB8AC3E}">
        <p14:creationId xmlns:p14="http://schemas.microsoft.com/office/powerpoint/2010/main" val="400651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Other hand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Files </a:t>
            </a:r>
            <a:r>
              <a:rPr lang="en-IN" dirty="0"/>
              <a:t>should be equipped with handles of proper size.</a:t>
            </a:r>
          </a:p>
          <a:p>
            <a:pPr marL="285750" indent="-285750">
              <a:buSzPct val="105000"/>
              <a:buFont typeface="Wingdings 3" panose="05040102010807070707" pitchFamily="18" charset="2"/>
              <a:buChar char="p"/>
            </a:pPr>
            <a:r>
              <a:rPr lang="en-IN" dirty="0" smtClean="0"/>
              <a:t>Proper </a:t>
            </a:r>
            <a:r>
              <a:rPr lang="en-IN" dirty="0"/>
              <a:t>size and shape of handsaw should be used.</a:t>
            </a:r>
          </a:p>
          <a:p>
            <a:pPr marL="285750" indent="-285750">
              <a:buSzPct val="105000"/>
              <a:buFont typeface="Wingdings 3" panose="05040102010807070707" pitchFamily="18" charset="2"/>
              <a:buChar char="p"/>
            </a:pPr>
            <a:r>
              <a:rPr lang="en-IN" dirty="0"/>
              <a:t>Teeth of saw and blade must be properly protected when not in use.</a:t>
            </a:r>
          </a:p>
          <a:p>
            <a:pPr marL="285750" indent="-285750">
              <a:buSzPct val="105000"/>
              <a:buFont typeface="Wingdings 3" panose="05040102010807070707" pitchFamily="18" charset="2"/>
              <a:buChar char="p"/>
            </a:pPr>
            <a:r>
              <a:rPr lang="en-IN" dirty="0" smtClean="0"/>
              <a:t>Pieces </a:t>
            </a:r>
            <a:r>
              <a:rPr lang="en-IN" dirty="0"/>
              <a:t>of object being cut must be firmly held in place.</a:t>
            </a:r>
          </a:p>
          <a:p>
            <a:pPr marL="285750" indent="-285750">
              <a:buSzPct val="105000"/>
              <a:buFont typeface="Wingdings 3" panose="05040102010807070707" pitchFamily="18" charset="2"/>
              <a:buChar char="p"/>
            </a:pPr>
            <a:r>
              <a:rPr lang="en-IN" dirty="0" smtClean="0"/>
              <a:t>If </a:t>
            </a:r>
            <a:r>
              <a:rPr lang="en-IN" dirty="0"/>
              <a:t>long pieces are being cut a supporting bench or a helper must be used.</a:t>
            </a:r>
          </a:p>
          <a:p>
            <a:pPr marL="285750" indent="-285750">
              <a:buSzPct val="105000"/>
              <a:buFont typeface="Wingdings 3" panose="05040102010807070707" pitchFamily="18" charset="2"/>
              <a:buChar char="p"/>
            </a:pPr>
            <a:r>
              <a:rPr lang="en-IN" dirty="0" smtClean="0"/>
              <a:t>The </a:t>
            </a:r>
            <a:r>
              <a:rPr lang="en-IN" dirty="0"/>
              <a:t>hacksaw blade teeth should point forward and aligned properly.</a:t>
            </a:r>
          </a:p>
          <a:p>
            <a:pPr marL="285750" indent="-285750">
              <a:buSzPct val="105000"/>
              <a:buFont typeface="Wingdings 3" panose="05040102010807070707" pitchFamily="18" charset="2"/>
              <a:buChar char="p"/>
            </a:pPr>
            <a:r>
              <a:rPr lang="en-IN" dirty="0" smtClean="0"/>
              <a:t>Thin </a:t>
            </a:r>
            <a:r>
              <a:rPr lang="en-IN" dirty="0"/>
              <a:t>flat pieces should not be cut from edge to edge but should be securely clamped and cut so that several teeth are cutting at all times.</a:t>
            </a:r>
          </a:p>
          <a:p>
            <a:pPr marL="285750" indent="-285750">
              <a:buSzPct val="105000"/>
              <a:buFont typeface="Wingdings 3" panose="05040102010807070707" pitchFamily="18" charset="2"/>
              <a:buChar char="p"/>
            </a:pPr>
            <a:r>
              <a:rPr lang="en-IN" dirty="0" smtClean="0"/>
              <a:t>When </a:t>
            </a:r>
            <a:r>
              <a:rPr lang="en-IN" dirty="0"/>
              <a:t>swinging the pick or mattock, ensure that the area at rear and to the sides are clear.</a:t>
            </a:r>
          </a:p>
          <a:p>
            <a:pPr marL="285750" indent="-285750">
              <a:buSzPct val="105000"/>
              <a:buFont typeface="Wingdings 3" panose="05040102010807070707" pitchFamily="18" charset="2"/>
              <a:buChar char="p"/>
            </a:pPr>
            <a:r>
              <a:rPr lang="en-IN" dirty="0" smtClean="0"/>
              <a:t>Blade </a:t>
            </a:r>
            <a:r>
              <a:rPr lang="en-IN" dirty="0"/>
              <a:t>of shovel or spade should be sharp and free of jagged and split edges.</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HAND TOOLS</a:t>
            </a:r>
          </a:p>
        </p:txBody>
      </p:sp>
      <p:pic>
        <p:nvPicPr>
          <p:cNvPr id="1026" name="Picture 2" descr="Image result for HAND T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822" y="4967413"/>
            <a:ext cx="4631578" cy="148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62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Non-sparking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Non-sparking </a:t>
            </a:r>
            <a:r>
              <a:rPr lang="en-IN" dirty="0"/>
              <a:t>tools, made of non-ferrous material should be used while bolting and unbolting in hazardous area or working in areas containing volatile or flammable material. (ex. Brass hammer on wrench)</a:t>
            </a:r>
          </a:p>
          <a:p>
            <a:pPr marL="285750" indent="-285750">
              <a:buSzPct val="105000"/>
              <a:buFont typeface="Wingdings 3" panose="05040102010807070707" pitchFamily="18" charset="2"/>
              <a:buChar char="p"/>
            </a:pPr>
            <a:r>
              <a:rPr lang="en-IN" dirty="0" smtClean="0"/>
              <a:t>Working </a:t>
            </a:r>
            <a:r>
              <a:rPr lang="en-IN" dirty="0"/>
              <a:t>edges of these tools should be inspected more frequently to ensure if they have picked up any foreign material, which could produce friction sparks.</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HAND TOOLS</a:t>
            </a:r>
          </a:p>
        </p:txBody>
      </p:sp>
      <p:pic>
        <p:nvPicPr>
          <p:cNvPr id="9" name="Picture 2" descr="Image result for NON-SPARKING TOOLS HD PI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45655" y="3619500"/>
            <a:ext cx="4390065" cy="2872740"/>
          </a:xfrm>
          <a:prstGeom prst="rect">
            <a:avLst/>
          </a:prstGeom>
          <a:noFill/>
        </p:spPr>
      </p:pic>
    </p:spTree>
    <p:extLst>
      <p:ext uri="{BB962C8B-B14F-4D97-AF65-F5344CB8AC3E}">
        <p14:creationId xmlns:p14="http://schemas.microsoft.com/office/powerpoint/2010/main" val="164541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Portable </a:t>
            </a:r>
            <a:r>
              <a:rPr lang="en-IN" dirty="0"/>
              <a:t>power tools are divided into five primary groups according to their power source, which are electrical, pneumatic, gasoline, hydraulic, and powder actuated.</a:t>
            </a:r>
          </a:p>
          <a:p>
            <a:pPr marL="285750" indent="-285750">
              <a:buSzPct val="105000"/>
              <a:buFont typeface="Wingdings 3" pitchFamily="18" charset="2"/>
              <a:buChar char="p"/>
            </a:pPr>
            <a:r>
              <a:rPr lang="en-IN" dirty="0" smtClean="0"/>
              <a:t>This </a:t>
            </a:r>
            <a:r>
              <a:rPr lang="en-IN" dirty="0"/>
              <a:t>section mainly covers electrical and pneumatic tools used in industry. </a:t>
            </a:r>
          </a:p>
          <a:p>
            <a:pPr marL="285750" indent="-285750">
              <a:buSzPct val="105000"/>
            </a:pPr>
            <a:endParaRPr lang="en-IN" dirty="0"/>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pic>
        <p:nvPicPr>
          <p:cNvPr id="8" name="Picture 4" descr="Image result for PORTABLE POWER TOOLS HD PI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20240" y="3642360"/>
            <a:ext cx="7025005" cy="2834640"/>
          </a:xfrm>
          <a:prstGeom prst="rect">
            <a:avLst/>
          </a:prstGeom>
          <a:noFill/>
        </p:spPr>
      </p:pic>
    </p:spTree>
    <p:extLst>
      <p:ext uri="{BB962C8B-B14F-4D97-AF65-F5344CB8AC3E}">
        <p14:creationId xmlns:p14="http://schemas.microsoft.com/office/powerpoint/2010/main" val="3430600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Hazards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Portable </a:t>
            </a:r>
            <a:r>
              <a:rPr lang="en-IN" dirty="0"/>
              <a:t>power tools present hazards similar to stationary machines performing the same functions.</a:t>
            </a:r>
          </a:p>
          <a:p>
            <a:pPr marL="285750" indent="-285750">
              <a:buSzPct val="105000"/>
              <a:buFont typeface="Wingdings 3" panose="05040102010807070707" pitchFamily="18" charset="2"/>
              <a:buChar char="p"/>
            </a:pPr>
            <a:r>
              <a:rPr lang="en-IN" dirty="0" smtClean="0"/>
              <a:t>Power </a:t>
            </a:r>
            <a:r>
              <a:rPr lang="en-IN" dirty="0"/>
              <a:t>tools have inherent risk because of its extreme mobility. </a:t>
            </a:r>
          </a:p>
          <a:p>
            <a:pPr marL="285750" indent="-285750">
              <a:buSzPct val="105000"/>
              <a:buFont typeface="Wingdings 3" panose="05040102010807070707" pitchFamily="18" charset="2"/>
              <a:buChar char="p"/>
            </a:pPr>
            <a:r>
              <a:rPr lang="en-IN" dirty="0" smtClean="0"/>
              <a:t>It </a:t>
            </a:r>
            <a:r>
              <a:rPr lang="en-IN" dirty="0"/>
              <a:t>can easily come in contact with operator's body. At the same time it is difficult to guard such equipment completely.</a:t>
            </a:r>
          </a:p>
          <a:p>
            <a:pPr marL="285750" indent="-285750">
              <a:buSzPct val="105000"/>
              <a:buFont typeface="Wingdings 3" panose="05040102010807070707" pitchFamily="18" charset="2"/>
              <a:buChar char="p"/>
            </a:pPr>
            <a:r>
              <a:rPr lang="en-IN" dirty="0" smtClean="0"/>
              <a:t>Dropping </a:t>
            </a:r>
            <a:r>
              <a:rPr lang="en-IN" dirty="0"/>
              <a:t>or rough handling can cause tools to break.</a:t>
            </a:r>
          </a:p>
          <a:p>
            <a:pPr marL="285750" indent="-285750">
              <a:buSzPct val="105000"/>
              <a:buFont typeface="Wingdings 3" panose="05040102010807070707" pitchFamily="18" charset="2"/>
              <a:buChar char="p"/>
            </a:pPr>
            <a:r>
              <a:rPr lang="en-IN" dirty="0" smtClean="0"/>
              <a:t>Also </a:t>
            </a:r>
            <a:r>
              <a:rPr lang="en-IN" dirty="0"/>
              <a:t>there is inherent hazards of the power source.</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pic>
        <p:nvPicPr>
          <p:cNvPr id="9" name="Picture 2" descr="Image result for PORTABLE POWER TOOLS HAZARDS HD PIC"/>
          <p:cNvPicPr>
            <a:picLocks noChangeAspect="1" noChangeArrowheads="1"/>
          </p:cNvPicPr>
          <p:nvPr/>
        </p:nvPicPr>
        <p:blipFill>
          <a:blip r:embed="rId2" cstate="print"/>
          <a:srcRect/>
          <a:stretch>
            <a:fillRect/>
          </a:stretch>
        </p:blipFill>
        <p:spPr bwMode="auto">
          <a:xfrm>
            <a:off x="4358551" y="4292600"/>
            <a:ext cx="4529787" cy="2125980"/>
          </a:xfrm>
          <a:prstGeom prst="rect">
            <a:avLst/>
          </a:prstGeom>
          <a:noFill/>
        </p:spPr>
      </p:pic>
    </p:spTree>
    <p:extLst>
      <p:ext uri="{BB962C8B-B14F-4D97-AF65-F5344CB8AC3E}">
        <p14:creationId xmlns:p14="http://schemas.microsoft.com/office/powerpoint/2010/main" val="1478377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Safety precautions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All </a:t>
            </a:r>
            <a:r>
              <a:rPr lang="en-IN" dirty="0"/>
              <a:t>portable power tools shall be equipped with spring loaded switch (dead man switch) which will actuate only when pressed.</a:t>
            </a:r>
          </a:p>
          <a:p>
            <a:pPr marL="285750" indent="-285750">
              <a:buSzPct val="105000"/>
              <a:buFont typeface="Wingdings 3" panose="05040102010807070707" pitchFamily="18" charset="2"/>
              <a:buChar char="p"/>
            </a:pPr>
            <a:r>
              <a:rPr lang="en-IN" dirty="0" smtClean="0"/>
              <a:t>User </a:t>
            </a:r>
            <a:r>
              <a:rPr lang="en-IN" dirty="0"/>
              <a:t>shall always disconnect the tool from power source before maintenance </a:t>
            </a:r>
            <a:r>
              <a:rPr lang="en-IN" dirty="0" smtClean="0"/>
              <a:t>&amp; attaching </a:t>
            </a:r>
            <a:r>
              <a:rPr lang="en-IN" dirty="0"/>
              <a:t>accessories. </a:t>
            </a:r>
          </a:p>
          <a:p>
            <a:pPr marL="285750" indent="-285750">
              <a:buSzPct val="105000"/>
              <a:buFont typeface="Wingdings 3" panose="05040102010807070707" pitchFamily="18" charset="2"/>
              <a:buChar char="p"/>
            </a:pPr>
            <a:r>
              <a:rPr lang="en-IN" dirty="0" smtClean="0"/>
              <a:t>Put </a:t>
            </a:r>
            <a:r>
              <a:rPr lang="en-IN" dirty="0"/>
              <a:t>guard back in place before reuse. </a:t>
            </a:r>
          </a:p>
          <a:p>
            <a:pPr marL="285750" indent="-285750">
              <a:buSzPct val="105000"/>
              <a:buFont typeface="Wingdings 3" panose="05040102010807070707" pitchFamily="18" charset="2"/>
              <a:buChar char="p"/>
            </a:pPr>
            <a:r>
              <a:rPr lang="en-IN" dirty="0" smtClean="0"/>
              <a:t>Isolate </a:t>
            </a:r>
            <a:r>
              <a:rPr lang="en-IN" dirty="0"/>
              <a:t>power when not in use.</a:t>
            </a:r>
          </a:p>
          <a:p>
            <a:pPr marL="285750" indent="-285750">
              <a:buSzPct val="105000"/>
              <a:buFont typeface="Wingdings 3" panose="05040102010807070707" pitchFamily="18" charset="2"/>
              <a:buChar char="p"/>
            </a:pPr>
            <a:r>
              <a:rPr lang="en-IN" dirty="0" smtClean="0"/>
              <a:t>User </a:t>
            </a:r>
            <a:r>
              <a:rPr lang="en-IN" dirty="0"/>
              <a:t>shall secure the tool in elevated places, so that it will not fall if the cord or hose is pulled.</a:t>
            </a:r>
          </a:p>
          <a:p>
            <a:pPr marL="285750" indent="-285750">
              <a:buSzPct val="105000"/>
              <a:buFont typeface="Wingdings 3" panose="05040102010807070707" pitchFamily="18" charset="2"/>
              <a:buChar char="p"/>
            </a:pPr>
            <a:r>
              <a:rPr lang="en-IN" dirty="0" smtClean="0"/>
              <a:t>User </a:t>
            </a:r>
            <a:r>
              <a:rPr lang="en-IN" dirty="0"/>
              <a:t>shall not wear loose clothing.</a:t>
            </a:r>
          </a:p>
          <a:p>
            <a:pPr marL="285750" indent="-285750">
              <a:buSzPct val="105000"/>
              <a:buFont typeface="Wingdings 3" panose="05040102010807070707" pitchFamily="18" charset="2"/>
              <a:buChar char="p"/>
            </a:pPr>
            <a:r>
              <a:rPr lang="en-IN" dirty="0" smtClean="0"/>
              <a:t>The </a:t>
            </a:r>
            <a:r>
              <a:rPr lang="en-IN" dirty="0"/>
              <a:t>tools should be suspended to avoid falling on the tool operator, when working overhead position with heavy tools.</a:t>
            </a:r>
          </a:p>
          <a:p>
            <a:pPr marL="285750" indent="-285750">
              <a:buSzPct val="105000"/>
              <a:buFont typeface="Wingdings 3" panose="05040102010807070707" pitchFamily="18" charset="2"/>
              <a:buChar char="p"/>
            </a:pPr>
            <a:r>
              <a:rPr lang="en-IN" dirty="0" smtClean="0"/>
              <a:t>Cords </a:t>
            </a:r>
            <a:r>
              <a:rPr lang="en-IN" dirty="0"/>
              <a:t>and hoses should be laid safely to avoid damage and tripping hazards.</a:t>
            </a:r>
          </a:p>
          <a:p>
            <a:pPr marL="285750" indent="-285750">
              <a:buSzPct val="105000"/>
              <a:buFont typeface="Wingdings 3" panose="05040102010807070707" pitchFamily="18" charset="2"/>
              <a:buChar char="p"/>
            </a:pPr>
            <a:r>
              <a:rPr lang="en-IN" dirty="0" smtClean="0"/>
              <a:t>Avoid </a:t>
            </a:r>
            <a:r>
              <a:rPr lang="en-IN" dirty="0"/>
              <a:t>laying cords or hoses over sharp edges.</a:t>
            </a:r>
          </a:p>
          <a:p>
            <a:pPr marL="285750" indent="-285750">
              <a:buSzPct val="105000"/>
              <a:buFont typeface="Wingdings 3" panose="05040102010807070707" pitchFamily="18" charset="2"/>
              <a:buChar char="p"/>
            </a:pPr>
            <a:r>
              <a:rPr lang="en-IN" dirty="0" smtClean="0"/>
              <a:t>Secure </a:t>
            </a:r>
            <a:r>
              <a:rPr lang="en-IN" dirty="0"/>
              <a:t>or clamp the work piece.</a:t>
            </a:r>
          </a:p>
          <a:p>
            <a:pPr marL="285750" indent="-285750">
              <a:buSzPct val="105000"/>
              <a:buFont typeface="Wingdings 3" panose="05040102010807070707" pitchFamily="18" charset="2"/>
              <a:buChar char="p"/>
            </a:pPr>
            <a:r>
              <a:rPr lang="en-IN" dirty="0" smtClean="0"/>
              <a:t>Only </a:t>
            </a:r>
            <a:r>
              <a:rPr lang="en-IN" dirty="0"/>
              <a:t>use accessories recommended by the manufactures.</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spTree>
    <p:extLst>
      <p:ext uri="{BB962C8B-B14F-4D97-AF65-F5344CB8AC3E}">
        <p14:creationId xmlns:p14="http://schemas.microsoft.com/office/powerpoint/2010/main" val="394913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2008654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Portable electrical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lnSpc>
                <a:spcPts val="2000"/>
              </a:lnSpc>
              <a:buSzPct val="105000"/>
              <a:buFont typeface="Wingdings 3" panose="05040102010807070707" pitchFamily="18" charset="2"/>
              <a:buChar char="p"/>
            </a:pPr>
            <a:r>
              <a:rPr lang="en-IN" dirty="0" smtClean="0"/>
              <a:t>The </a:t>
            </a:r>
            <a:r>
              <a:rPr lang="en-IN" dirty="0"/>
              <a:t>use of ground wire is mandatory for all electrical tools except the double insulated electrical tools. </a:t>
            </a:r>
          </a:p>
          <a:p>
            <a:pPr marL="285750" indent="-285750">
              <a:lnSpc>
                <a:spcPts val="2000"/>
              </a:lnSpc>
              <a:buSzPct val="105000"/>
              <a:buFont typeface="Wingdings 3" panose="05040102010807070707" pitchFamily="18" charset="2"/>
              <a:buChar char="p"/>
            </a:pPr>
            <a:r>
              <a:rPr lang="en-IN" dirty="0" smtClean="0"/>
              <a:t>Ground </a:t>
            </a:r>
            <a:r>
              <a:rPr lang="en-IN" dirty="0"/>
              <a:t>Fault Circuit Interrupter (GFCI)/ Earth Leakage</a:t>
            </a:r>
          </a:p>
          <a:p>
            <a:pPr marL="285750" indent="-285750">
              <a:lnSpc>
                <a:spcPts val="2000"/>
              </a:lnSpc>
              <a:buSzPct val="105000"/>
              <a:buFont typeface="Wingdings 3" panose="05040102010807070707" pitchFamily="18" charset="2"/>
              <a:buChar char="p"/>
            </a:pPr>
            <a:r>
              <a:rPr lang="en-IN" dirty="0" smtClean="0"/>
              <a:t>Circuit </a:t>
            </a:r>
            <a:r>
              <a:rPr lang="en-IN" dirty="0"/>
              <a:t>Breaker (ELCB) shall be used.</a:t>
            </a:r>
          </a:p>
          <a:p>
            <a:pPr marL="285750" indent="-285750">
              <a:lnSpc>
                <a:spcPts val="2000"/>
              </a:lnSpc>
              <a:buSzPct val="105000"/>
              <a:buFont typeface="Wingdings 3" panose="05040102010807070707" pitchFamily="18" charset="2"/>
              <a:buChar char="p"/>
            </a:pPr>
            <a:r>
              <a:rPr lang="en-IN" dirty="0" smtClean="0"/>
              <a:t>Electrical </a:t>
            </a:r>
            <a:r>
              <a:rPr lang="en-IN" dirty="0"/>
              <a:t>safety shall be referred for further details on electrical hazards and precautions. </a:t>
            </a:r>
          </a:p>
          <a:p>
            <a:pPr marL="285750" indent="-285750">
              <a:lnSpc>
                <a:spcPts val="2000"/>
              </a:lnSpc>
              <a:buSzPct val="105000"/>
              <a:buFont typeface="Wingdings 3" panose="05040102010807070707" pitchFamily="18" charset="2"/>
              <a:buChar char="p"/>
            </a:pPr>
            <a:r>
              <a:rPr lang="en-IN" dirty="0" smtClean="0"/>
              <a:t>In </a:t>
            </a:r>
            <a:r>
              <a:rPr lang="en-IN" dirty="0"/>
              <a:t>wet locations such as in tanks and boiler or on wet floors, low voltage hand tools up to 24 volts are recommended. Additional precautions such as rubber mat and rubber gloves shall be used.</a:t>
            </a:r>
          </a:p>
          <a:p>
            <a:pPr marL="285750" indent="-285750">
              <a:lnSpc>
                <a:spcPts val="2000"/>
              </a:lnSpc>
              <a:buSzPct val="105000"/>
              <a:buFont typeface="Wingdings 3" panose="05040102010807070707" pitchFamily="18" charset="2"/>
              <a:buChar char="p"/>
            </a:pPr>
            <a:r>
              <a:rPr lang="en-IN" dirty="0" smtClean="0"/>
              <a:t>Such </a:t>
            </a:r>
            <a:r>
              <a:rPr lang="en-IN" dirty="0"/>
              <a:t>tools shall be stamped by reputed certifying agency such as UL.</a:t>
            </a:r>
          </a:p>
          <a:p>
            <a:pPr marL="285750" indent="-285750">
              <a:lnSpc>
                <a:spcPts val="2000"/>
              </a:lnSpc>
              <a:buSzPct val="105000"/>
              <a:buFont typeface="Wingdings 3" panose="05040102010807070707" pitchFamily="18" charset="2"/>
              <a:buChar char="p"/>
            </a:pPr>
            <a:r>
              <a:rPr lang="en-IN" dirty="0" smtClean="0"/>
              <a:t>User </a:t>
            </a:r>
            <a:r>
              <a:rPr lang="en-IN" dirty="0"/>
              <a:t>shall check insulation of tools and cord before and after each use.</a:t>
            </a:r>
          </a:p>
          <a:p>
            <a:pPr marL="285750" indent="-285750">
              <a:lnSpc>
                <a:spcPts val="2000"/>
              </a:lnSpc>
              <a:buSzPct val="105000"/>
              <a:buFont typeface="Wingdings 3" panose="05040102010807070707" pitchFamily="18" charset="2"/>
              <a:buChar char="p"/>
            </a:pPr>
            <a:r>
              <a:rPr lang="en-IN" dirty="0" smtClean="0"/>
              <a:t>Heavy-duty </a:t>
            </a:r>
            <a:r>
              <a:rPr lang="en-IN" dirty="0"/>
              <a:t>shock resistant type plugs shall be used. </a:t>
            </a:r>
          </a:p>
          <a:p>
            <a:pPr marL="285750" indent="-285750">
              <a:lnSpc>
                <a:spcPts val="2000"/>
              </a:lnSpc>
              <a:buSzPct val="105000"/>
              <a:buFont typeface="Wingdings 3" panose="05040102010807070707" pitchFamily="18" charset="2"/>
              <a:buChar char="p"/>
            </a:pPr>
            <a:r>
              <a:rPr lang="en-IN" dirty="0" smtClean="0"/>
              <a:t>Proper </a:t>
            </a:r>
            <a:r>
              <a:rPr lang="en-IN" dirty="0"/>
              <a:t>extension cord shall be used where necessary.</a:t>
            </a:r>
          </a:p>
          <a:p>
            <a:pPr marL="285750" indent="-285750">
              <a:lnSpc>
                <a:spcPts val="2000"/>
              </a:lnSpc>
              <a:buSzPct val="105000"/>
              <a:buFont typeface="Wingdings 3" panose="05040102010807070707" pitchFamily="18" charset="2"/>
              <a:buChar char="p"/>
            </a:pPr>
            <a:r>
              <a:rPr lang="en-IN" dirty="0" smtClean="0"/>
              <a:t>Manufacturer’s </a:t>
            </a:r>
            <a:r>
              <a:rPr lang="en-IN" dirty="0"/>
              <a:t>original fittings shall not be altered and improper joints (tape connection) are not allowed.</a:t>
            </a:r>
          </a:p>
          <a:p>
            <a:pPr marL="285750" indent="-285750">
              <a:lnSpc>
                <a:spcPts val="2000"/>
              </a:lnSpc>
              <a:buSzPct val="105000"/>
              <a:buFont typeface="Wingdings 3" panose="05040102010807070707" pitchFamily="18" charset="2"/>
              <a:buChar char="p"/>
            </a:pPr>
            <a:r>
              <a:rPr lang="en-IN" dirty="0" smtClean="0"/>
              <a:t>Power </a:t>
            </a:r>
            <a:r>
              <a:rPr lang="en-IN" dirty="0"/>
              <a:t>cord of tool should not be used for raising, lowering or carrying the tool.</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spTree>
    <p:extLst>
      <p:ext uri="{BB962C8B-B14F-4D97-AF65-F5344CB8AC3E}">
        <p14:creationId xmlns:p14="http://schemas.microsoft.com/office/powerpoint/2010/main" val="2509158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b="1" dirty="0" smtClean="0"/>
              <a:t> Portable electric drill</a:t>
            </a:r>
          </a:p>
          <a:p>
            <a:pPr marL="742950" lvl="1" indent="-285750">
              <a:buSzPct val="105000"/>
              <a:buFont typeface="Wingdings 3" pitchFamily="18" charset="2"/>
              <a:buChar char=""/>
            </a:pPr>
            <a:r>
              <a:rPr lang="en-IN" dirty="0" smtClean="0"/>
              <a:t>If </a:t>
            </a:r>
            <a:r>
              <a:rPr lang="en-IN" dirty="0"/>
              <a:t>bit is long enough to pass through material, protection against damage to property and injury to personnel must be provided at the far end.</a:t>
            </a:r>
          </a:p>
          <a:p>
            <a:pPr marL="742950" lvl="1" indent="-285750">
              <a:buSzPct val="105000"/>
              <a:buFont typeface="Wingdings 3" pitchFamily="18" charset="2"/>
              <a:buChar char=""/>
            </a:pPr>
            <a:r>
              <a:rPr lang="en-IN" dirty="0" smtClean="0"/>
              <a:t>Telescopic </a:t>
            </a:r>
            <a:r>
              <a:rPr lang="en-IN" dirty="0"/>
              <a:t>or similar guard must be used, when operating a bench drill.</a:t>
            </a:r>
          </a:p>
          <a:p>
            <a:pPr>
              <a:buSzPct val="105000"/>
              <a:buFont typeface="Wingdings 3" pitchFamily="18" charset="2"/>
              <a:buChar char="p"/>
            </a:pPr>
            <a:r>
              <a:rPr lang="en-IN" b="1" dirty="0"/>
              <a:t> </a:t>
            </a:r>
            <a:r>
              <a:rPr lang="en-IN" b="1" dirty="0" smtClean="0"/>
              <a:t>Portable electric grinder</a:t>
            </a:r>
          </a:p>
          <a:p>
            <a:pPr marL="742950" lvl="1" indent="-285750">
              <a:buSzPct val="105000"/>
              <a:buFont typeface="Wingdings 3" pitchFamily="18" charset="2"/>
              <a:buChar char=""/>
            </a:pPr>
            <a:r>
              <a:rPr lang="en-IN" dirty="0" smtClean="0"/>
              <a:t>Grinding </a:t>
            </a:r>
            <a:r>
              <a:rPr lang="en-IN" dirty="0"/>
              <a:t>wheel should have the same maximum permissible working speed as the grinder or a higher safe speed.</a:t>
            </a:r>
          </a:p>
          <a:p>
            <a:pPr marL="742950" lvl="1" indent="-285750">
              <a:buSzPct val="105000"/>
              <a:buFont typeface="Wingdings 3" pitchFamily="18" charset="2"/>
              <a:buChar char=""/>
            </a:pPr>
            <a:r>
              <a:rPr lang="en-IN" dirty="0" smtClean="0"/>
              <a:t>Wheel </a:t>
            </a:r>
            <a:r>
              <a:rPr lang="en-IN" dirty="0"/>
              <a:t>guard must be provided at all times</a:t>
            </a:r>
          </a:p>
          <a:p>
            <a:pPr marL="742950" lvl="1" indent="-285750">
              <a:buSzPct val="105000"/>
              <a:buFont typeface="Wingdings 3" pitchFamily="18" charset="2"/>
              <a:buChar char=""/>
            </a:pPr>
            <a:r>
              <a:rPr lang="en-IN" dirty="0" smtClean="0"/>
              <a:t>Tool </a:t>
            </a:r>
            <a:r>
              <a:rPr lang="en-IN" dirty="0"/>
              <a:t>rest should be used and adjusted correctly. </a:t>
            </a:r>
          </a:p>
          <a:p>
            <a:pPr marL="742950" lvl="1" indent="-285750">
              <a:buSzPct val="105000"/>
              <a:buFont typeface="Wingdings 3" pitchFamily="18" charset="2"/>
              <a:buChar char=""/>
            </a:pPr>
            <a:r>
              <a:rPr lang="en-IN" dirty="0" smtClean="0"/>
              <a:t>The </a:t>
            </a:r>
            <a:r>
              <a:rPr lang="en-IN" dirty="0"/>
              <a:t>rest should not be adjusted</a:t>
            </a:r>
          </a:p>
          <a:p>
            <a:pPr marL="742950" lvl="1" indent="-285750">
              <a:buSzPct val="105000"/>
              <a:buFont typeface="Wingdings 3" pitchFamily="18" charset="2"/>
              <a:buChar char=""/>
            </a:pPr>
            <a:r>
              <a:rPr lang="en-IN" dirty="0" smtClean="0"/>
              <a:t>When </a:t>
            </a:r>
            <a:r>
              <a:rPr lang="en-IN" dirty="0"/>
              <a:t>grinder is in motion.</a:t>
            </a:r>
            <a:endParaRPr lang="en-US" dirty="0"/>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pic>
        <p:nvPicPr>
          <p:cNvPr id="5" name="Picture 2" descr="Image result for DRILL &amp; GRINDER HD PIC"/>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753100" y="4084320"/>
            <a:ext cx="3188335" cy="2415858"/>
          </a:xfrm>
          <a:prstGeom prst="rect">
            <a:avLst/>
          </a:prstGeom>
          <a:noFill/>
        </p:spPr>
      </p:pic>
    </p:spTree>
    <p:extLst>
      <p:ext uri="{BB962C8B-B14F-4D97-AF65-F5344CB8AC3E}">
        <p14:creationId xmlns:p14="http://schemas.microsoft.com/office/powerpoint/2010/main" val="134143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Pneumatic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Good </a:t>
            </a:r>
            <a:r>
              <a:rPr lang="en-IN" dirty="0"/>
              <a:t>quality air hoses with proper pressure rating and standard coupling with locking arrangement shall be used. </a:t>
            </a:r>
          </a:p>
          <a:p>
            <a:pPr marL="285750" indent="-285750">
              <a:buSzPct val="105000"/>
              <a:buFont typeface="Wingdings 3" panose="05040102010807070707" pitchFamily="18" charset="2"/>
              <a:buChar char="p"/>
            </a:pPr>
            <a:r>
              <a:rPr lang="en-IN" dirty="0" smtClean="0"/>
              <a:t>Supply </a:t>
            </a:r>
            <a:r>
              <a:rPr lang="en-IN" dirty="0"/>
              <a:t>air pressure shall not exceed the design pressure of the tool and accessories.</a:t>
            </a:r>
          </a:p>
          <a:p>
            <a:pPr marL="285750" indent="-285750">
              <a:buSzPct val="105000"/>
              <a:buFont typeface="Wingdings 3" panose="05040102010807070707" pitchFamily="18" charset="2"/>
              <a:buChar char="p"/>
            </a:pPr>
            <a:r>
              <a:rPr lang="en-IN" dirty="0" smtClean="0"/>
              <a:t>Air </a:t>
            </a:r>
            <a:r>
              <a:rPr lang="en-IN" dirty="0"/>
              <a:t>hoses shall be coupled, locked and secured from undesired movement </a:t>
            </a:r>
            <a:r>
              <a:rPr lang="en-IN" dirty="0" smtClean="0"/>
              <a:t>before opening </a:t>
            </a:r>
            <a:r>
              <a:rPr lang="en-IN" dirty="0"/>
              <a:t>air supply valve.</a:t>
            </a:r>
          </a:p>
          <a:p>
            <a:pPr marL="285750" indent="-285750">
              <a:buSzPct val="105000"/>
              <a:buFont typeface="Wingdings 3" panose="05040102010807070707" pitchFamily="18" charset="2"/>
              <a:buChar char="p"/>
            </a:pPr>
            <a:r>
              <a:rPr lang="en-IN" dirty="0" smtClean="0"/>
              <a:t>Air </a:t>
            </a:r>
            <a:r>
              <a:rPr lang="en-IN" dirty="0"/>
              <a:t>hose should not be used for cleaning dust on machines or clothing.</a:t>
            </a:r>
          </a:p>
          <a:p>
            <a:pPr marL="285750" indent="-285750">
              <a:buSzPct val="105000"/>
              <a:buFont typeface="Wingdings 3" panose="05040102010807070707" pitchFamily="18" charset="2"/>
              <a:buChar char="p"/>
            </a:pPr>
            <a:r>
              <a:rPr lang="en-IN" dirty="0" smtClean="0"/>
              <a:t>Before </a:t>
            </a:r>
            <a:r>
              <a:rPr lang="en-IN" dirty="0"/>
              <a:t>disconnecting air hose, supply valve shall be closed.</a:t>
            </a:r>
          </a:p>
          <a:p>
            <a:pPr marL="285750" indent="-285750">
              <a:buSzPct val="105000"/>
              <a:buFont typeface="Wingdings 3" panose="05040102010807070707" pitchFamily="18" charset="2"/>
              <a:buChar char="p"/>
            </a:pPr>
            <a:r>
              <a:rPr lang="en-IN" dirty="0" smtClean="0"/>
              <a:t>Jackhammer </a:t>
            </a:r>
            <a:r>
              <a:rPr lang="en-IN" dirty="0"/>
              <a:t>handle should be provided with heavy rubber grip to reduce vibration and fatigue.</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PORTABLE POWER TOOLS</a:t>
            </a:r>
          </a:p>
        </p:txBody>
      </p:sp>
      <p:pic>
        <p:nvPicPr>
          <p:cNvPr id="8" name="Picture 2" descr="Image result for PNEUMATIC TOOLS HD PIC"/>
          <p:cNvPicPr>
            <a:picLocks noChangeAspect="1" noChangeArrowheads="1"/>
          </p:cNvPicPr>
          <p:nvPr/>
        </p:nvPicPr>
        <p:blipFill>
          <a:blip r:embed="rId2" cstate="print">
            <a:clrChange>
              <a:clrFrom>
                <a:srgbClr val="333333"/>
              </a:clrFrom>
              <a:clrTo>
                <a:srgbClr val="333333">
                  <a:alpha val="0"/>
                </a:srgbClr>
              </a:clrTo>
            </a:clrChange>
          </a:blip>
          <a:srcRect/>
          <a:stretch>
            <a:fillRect/>
          </a:stretch>
        </p:blipFill>
        <p:spPr bwMode="auto">
          <a:xfrm>
            <a:off x="4430638" y="4204970"/>
            <a:ext cx="4419600" cy="2195195"/>
          </a:xfrm>
          <a:prstGeom prst="rect">
            <a:avLst/>
          </a:prstGeom>
          <a:noFill/>
        </p:spPr>
      </p:pic>
    </p:spTree>
    <p:extLst>
      <p:ext uri="{BB962C8B-B14F-4D97-AF65-F5344CB8AC3E}">
        <p14:creationId xmlns:p14="http://schemas.microsoft.com/office/powerpoint/2010/main" val="502427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dirty="0" smtClean="0">
                <a:hlinkClick r:id="rId3"/>
              </a:rPr>
              <a:t>Abhinav.pandey@pmg-consultants.com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851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23850" y="609600"/>
            <a:ext cx="8496300" cy="711200"/>
          </a:xfrm>
        </p:spPr>
        <p:txBody>
          <a:bodyPr>
            <a:normAutofit/>
          </a:bodyPr>
          <a:lstStyle/>
          <a:p>
            <a:pPr eaLnBrk="1" hangingPunct="1"/>
            <a:r>
              <a:rPr lang="en-IN" altLang="en-US" sz="3200" noProof="1" smtClean="0">
                <a:latin typeface="+mn-lt"/>
              </a:rPr>
              <a:t>AGENDA </a:t>
            </a:r>
          </a:p>
        </p:txBody>
      </p:sp>
      <p:sp>
        <p:nvSpPr>
          <p:cNvPr id="4100" name="Rectangle 51"/>
          <p:cNvSpPr>
            <a:spLocks noChangeArrowheads="1"/>
          </p:cNvSpPr>
          <p:nvPr/>
        </p:nvSpPr>
        <p:spPr bwMode="gray">
          <a:xfrm>
            <a:off x="323850" y="1543050"/>
            <a:ext cx="733425" cy="735013"/>
          </a:xfrm>
          <a:prstGeom prst="rect">
            <a:avLst/>
          </a:prstGeom>
          <a:solidFill>
            <a:srgbClr val="9933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1</a:t>
            </a:r>
          </a:p>
        </p:txBody>
      </p:sp>
      <p:sp>
        <p:nvSpPr>
          <p:cNvPr id="4101" name="Rectangle 52"/>
          <p:cNvSpPr>
            <a:spLocks noChangeArrowheads="1"/>
          </p:cNvSpPr>
          <p:nvPr/>
        </p:nvSpPr>
        <p:spPr bwMode="gray">
          <a:xfrm>
            <a:off x="1201738" y="154305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Introduction </a:t>
            </a:r>
            <a:endParaRPr lang="en-IN" altLang="en-US" sz="2000" noProof="1"/>
          </a:p>
        </p:txBody>
      </p:sp>
      <p:sp>
        <p:nvSpPr>
          <p:cNvPr id="4102" name="Rectangle 53"/>
          <p:cNvSpPr>
            <a:spLocks noChangeArrowheads="1"/>
          </p:cNvSpPr>
          <p:nvPr/>
        </p:nvSpPr>
        <p:spPr bwMode="gray">
          <a:xfrm>
            <a:off x="323850" y="2449513"/>
            <a:ext cx="733425" cy="735012"/>
          </a:xfrm>
          <a:prstGeom prst="rect">
            <a:avLst/>
          </a:prstGeom>
          <a:solidFill>
            <a:srgbClr val="9933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2</a:t>
            </a:r>
          </a:p>
        </p:txBody>
      </p:sp>
      <p:sp>
        <p:nvSpPr>
          <p:cNvPr id="4103" name="Rectangle 54"/>
          <p:cNvSpPr>
            <a:spLocks noChangeArrowheads="1"/>
          </p:cNvSpPr>
          <p:nvPr/>
        </p:nvSpPr>
        <p:spPr bwMode="gray">
          <a:xfrm>
            <a:off x="1201738" y="2449513"/>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Hazards</a:t>
            </a:r>
            <a:endParaRPr lang="en-IN" altLang="en-US" sz="2000" noProof="1"/>
          </a:p>
        </p:txBody>
      </p:sp>
      <p:sp>
        <p:nvSpPr>
          <p:cNvPr id="4104" name="Rectangle 55"/>
          <p:cNvSpPr>
            <a:spLocks noChangeArrowheads="1"/>
          </p:cNvSpPr>
          <p:nvPr/>
        </p:nvSpPr>
        <p:spPr bwMode="gray">
          <a:xfrm>
            <a:off x="323850" y="3327400"/>
            <a:ext cx="733425" cy="735013"/>
          </a:xfrm>
          <a:prstGeom prst="rect">
            <a:avLst/>
          </a:prstGeom>
          <a:solidFill>
            <a:srgbClr val="9933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3</a:t>
            </a:r>
          </a:p>
        </p:txBody>
      </p:sp>
      <p:sp>
        <p:nvSpPr>
          <p:cNvPr id="4105" name="Rectangle 56"/>
          <p:cNvSpPr>
            <a:spLocks noChangeArrowheads="1"/>
          </p:cNvSpPr>
          <p:nvPr/>
        </p:nvSpPr>
        <p:spPr bwMode="gray">
          <a:xfrm>
            <a:off x="1201738" y="33274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General precautions</a:t>
            </a:r>
            <a:endParaRPr lang="en-IN" altLang="en-US" sz="2000" noProof="1"/>
          </a:p>
        </p:txBody>
      </p:sp>
      <p:sp>
        <p:nvSpPr>
          <p:cNvPr id="4106" name="Rectangle 57"/>
          <p:cNvSpPr>
            <a:spLocks noChangeArrowheads="1"/>
          </p:cNvSpPr>
          <p:nvPr/>
        </p:nvSpPr>
        <p:spPr bwMode="gray">
          <a:xfrm>
            <a:off x="323850" y="4205288"/>
            <a:ext cx="733425" cy="735012"/>
          </a:xfrm>
          <a:prstGeom prst="rect">
            <a:avLst/>
          </a:prstGeom>
          <a:solidFill>
            <a:srgbClr val="9933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4</a:t>
            </a:r>
          </a:p>
        </p:txBody>
      </p:sp>
      <p:sp>
        <p:nvSpPr>
          <p:cNvPr id="4107" name="Rectangle 58"/>
          <p:cNvSpPr>
            <a:spLocks noChangeArrowheads="1"/>
          </p:cNvSpPr>
          <p:nvPr/>
        </p:nvSpPr>
        <p:spPr bwMode="gray">
          <a:xfrm>
            <a:off x="1201738" y="4205288"/>
            <a:ext cx="7618412" cy="735012"/>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Hand tools</a:t>
            </a:r>
            <a:endParaRPr lang="en-IN" altLang="en-US" sz="2000" noProof="1"/>
          </a:p>
        </p:txBody>
      </p:sp>
      <p:sp>
        <p:nvSpPr>
          <p:cNvPr id="4108" name="Rectangle 59"/>
          <p:cNvSpPr>
            <a:spLocks noChangeArrowheads="1"/>
          </p:cNvSpPr>
          <p:nvPr/>
        </p:nvSpPr>
        <p:spPr bwMode="gray">
          <a:xfrm>
            <a:off x="323850" y="5080000"/>
            <a:ext cx="733425" cy="735013"/>
          </a:xfrm>
          <a:prstGeom prst="rect">
            <a:avLst/>
          </a:prstGeom>
          <a:solidFill>
            <a:srgbClr val="993366"/>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200" b="1" noProof="1"/>
              <a:t>5</a:t>
            </a:r>
          </a:p>
        </p:txBody>
      </p:sp>
      <p:sp>
        <p:nvSpPr>
          <p:cNvPr id="4109" name="Rectangle 60"/>
          <p:cNvSpPr>
            <a:spLocks noChangeArrowheads="1"/>
          </p:cNvSpPr>
          <p:nvPr/>
        </p:nvSpPr>
        <p:spPr bwMode="gray">
          <a:xfrm>
            <a:off x="1201738" y="5080000"/>
            <a:ext cx="7618412" cy="735013"/>
          </a:xfrm>
          <a:prstGeom prst="rect">
            <a:avLst/>
          </a:prstGeom>
          <a:gradFill rotWithShape="1">
            <a:gsLst>
              <a:gs pos="0">
                <a:srgbClr val="FFFFFF"/>
              </a:gs>
              <a:gs pos="100000">
                <a:srgbClr val="EAEAEA"/>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US" altLang="en-US" sz="2000" noProof="1" smtClean="0"/>
              <a:t>Portable tools</a:t>
            </a:r>
            <a:endParaRPr lang="en-IN" altLang="en-US" sz="2000" noProof="1"/>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Hand and portable power tools enable workers to apply additional force and energy to accomplish a task.</a:t>
            </a:r>
          </a:p>
          <a:p>
            <a:pPr marL="285750" indent="-285750">
              <a:buSzPct val="105000"/>
              <a:buFont typeface="Wingdings 3" pitchFamily="18" charset="2"/>
              <a:buChar char="p"/>
            </a:pPr>
            <a:r>
              <a:rPr lang="en-IN" dirty="0" smtClean="0"/>
              <a:t>Safety requires proper care supervision and selection while using these tools.</a:t>
            </a:r>
            <a:endParaRPr lang="en-IN" dirty="0"/>
          </a:p>
        </p:txBody>
      </p:sp>
      <p:pic>
        <p:nvPicPr>
          <p:cNvPr id="5122"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r="1731" b="5179"/>
          <a:stretch>
            <a:fillRect/>
          </a:stretch>
        </p:blipFill>
        <p:spPr bwMode="auto">
          <a:xfrm>
            <a:off x="5537266" y="3454400"/>
            <a:ext cx="3279074" cy="2946400"/>
          </a:xfrm>
          <a:prstGeom prst="rect">
            <a:avLst/>
          </a:prstGeom>
          <a:noFill/>
        </p:spPr>
      </p:pic>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smtClean="0">
                <a:latin typeface="+mn-lt"/>
              </a:rPr>
              <a:t>INTRODUCTION</a:t>
            </a:r>
          </a:p>
        </p:txBody>
      </p:sp>
    </p:spTree>
    <p:extLst>
      <p:ext uri="{BB962C8B-B14F-4D97-AF65-F5344CB8AC3E}">
        <p14:creationId xmlns:p14="http://schemas.microsoft.com/office/powerpoint/2010/main" val="771655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itchFamily="18" charset="2"/>
              <a:buChar char="p"/>
            </a:pPr>
            <a:r>
              <a:rPr lang="en-IN" dirty="0" smtClean="0"/>
              <a:t>Injuries </a:t>
            </a:r>
            <a:r>
              <a:rPr lang="en-IN" dirty="0"/>
              <a:t>such as burns, bruises, cuts, strains, eye injuries, electrical shock, fire, explosion of vapour / gases, falling tools and other objects may occur while using hand and portable power tools due to the following:</a:t>
            </a:r>
          </a:p>
          <a:p>
            <a:pPr marL="285750" indent="-285750">
              <a:buSzPct val="105000"/>
              <a:buFont typeface="Wingdings 3" pitchFamily="18" charset="2"/>
              <a:buChar char="p"/>
            </a:pPr>
            <a:r>
              <a:rPr lang="en-IN" dirty="0" smtClean="0"/>
              <a:t>Use </a:t>
            </a:r>
            <a:r>
              <a:rPr lang="en-IN" dirty="0"/>
              <a:t>of damaged hand tools or tool getting dislodged from handle</a:t>
            </a:r>
          </a:p>
          <a:p>
            <a:pPr marL="742950" lvl="1" indent="-285750">
              <a:buSzPct val="105000"/>
              <a:buFont typeface="Wingdings 3" pitchFamily="18" charset="2"/>
              <a:buChar char=""/>
            </a:pPr>
            <a:r>
              <a:rPr lang="en-IN" dirty="0" smtClean="0"/>
              <a:t>Wrenches </a:t>
            </a:r>
            <a:r>
              <a:rPr lang="en-IN" dirty="0"/>
              <a:t>with cracked or worn jaws</a:t>
            </a:r>
          </a:p>
          <a:p>
            <a:pPr marL="742950" lvl="1" indent="-285750">
              <a:buSzPct val="105000"/>
              <a:buFont typeface="Wingdings 3" pitchFamily="18" charset="2"/>
              <a:buChar char=""/>
            </a:pPr>
            <a:r>
              <a:rPr lang="en-IN" dirty="0" smtClean="0"/>
              <a:t>Screwdrivers </a:t>
            </a:r>
            <a:r>
              <a:rPr lang="en-IN" dirty="0"/>
              <a:t>with broken tips, or stripped handles</a:t>
            </a:r>
          </a:p>
          <a:p>
            <a:pPr marL="742950" lvl="1" indent="-285750">
              <a:buSzPct val="105000"/>
              <a:buFont typeface="Wingdings 3" pitchFamily="18" charset="2"/>
              <a:buChar char=""/>
            </a:pPr>
            <a:r>
              <a:rPr lang="en-IN" dirty="0" smtClean="0"/>
              <a:t>Hammers </a:t>
            </a:r>
            <a:r>
              <a:rPr lang="en-IN" dirty="0"/>
              <a:t>with chipped, mushroomed heads</a:t>
            </a:r>
          </a:p>
          <a:p>
            <a:pPr marL="742950" lvl="1" indent="-285750">
              <a:buSzPct val="105000"/>
              <a:buFont typeface="Wingdings 3" pitchFamily="18" charset="2"/>
              <a:buChar char=""/>
            </a:pPr>
            <a:r>
              <a:rPr lang="en-IN" dirty="0" smtClean="0"/>
              <a:t>Broken</a:t>
            </a:r>
            <a:r>
              <a:rPr lang="en-IN" dirty="0"/>
              <a:t>, split or loose handle of the tool</a:t>
            </a:r>
          </a:p>
          <a:p>
            <a:pPr marL="742950" lvl="1" indent="-285750">
              <a:buSzPct val="105000"/>
              <a:buFont typeface="Wingdings 3" pitchFamily="18" charset="2"/>
              <a:buChar char=""/>
            </a:pPr>
            <a:r>
              <a:rPr lang="en-IN" dirty="0" smtClean="0"/>
              <a:t>Mushroomed </a:t>
            </a:r>
            <a:r>
              <a:rPr lang="en-IN" dirty="0"/>
              <a:t>head on chisels. </a:t>
            </a:r>
          </a:p>
          <a:p>
            <a:pPr>
              <a:buSzPct val="105000"/>
              <a:buFont typeface="Wingdings 3" pitchFamily="18" charset="2"/>
              <a:buChar char="p"/>
            </a:pPr>
            <a:r>
              <a:rPr lang="en-IN" dirty="0"/>
              <a:t> Selection of wrong size or poor quality</a:t>
            </a:r>
          </a:p>
          <a:p>
            <a:pPr>
              <a:buSzPct val="105000"/>
              <a:buFont typeface="Wingdings 3" pitchFamily="18" charset="2"/>
              <a:buChar char="p"/>
            </a:pPr>
            <a:r>
              <a:rPr lang="en-IN" dirty="0"/>
              <a:t> Wrong type of tool for particular job or area</a:t>
            </a:r>
          </a:p>
          <a:p>
            <a:pPr marL="742950" lvl="1" indent="-285750">
              <a:buSzPct val="105000"/>
              <a:buFont typeface="Wingdings 3" pitchFamily="18" charset="2"/>
              <a:buChar char=""/>
            </a:pPr>
            <a:r>
              <a:rPr lang="en-IN" dirty="0" smtClean="0"/>
              <a:t>Using </a:t>
            </a:r>
            <a:r>
              <a:rPr lang="en-IN" dirty="0"/>
              <a:t>an adjustable spanner instead of right size of ring spanner.</a:t>
            </a:r>
          </a:p>
          <a:p>
            <a:pPr marL="742950" lvl="1" indent="-285750">
              <a:buSzPct val="105000"/>
              <a:buFont typeface="Wingdings 3" pitchFamily="18" charset="2"/>
              <a:buChar char=""/>
            </a:pPr>
            <a:r>
              <a:rPr lang="en-IN" dirty="0" smtClean="0"/>
              <a:t>Using </a:t>
            </a:r>
            <a:r>
              <a:rPr lang="en-IN" dirty="0"/>
              <a:t>a screwdriver as a chisel</a:t>
            </a:r>
          </a:p>
          <a:p>
            <a:pPr marL="742950" lvl="1" indent="-285750">
              <a:buSzPct val="105000"/>
              <a:buFont typeface="Wingdings 3" pitchFamily="18" charset="2"/>
              <a:buChar char=""/>
            </a:pPr>
            <a:r>
              <a:rPr lang="en-IN" dirty="0" smtClean="0"/>
              <a:t>Using </a:t>
            </a:r>
            <a:r>
              <a:rPr lang="en-IN" dirty="0"/>
              <a:t>a portable power tool as a fixed tool</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smtClean="0">
                <a:latin typeface="+mn-lt"/>
              </a:rPr>
              <a:t>HAZARDS</a:t>
            </a:r>
          </a:p>
        </p:txBody>
      </p:sp>
      <p:pic>
        <p:nvPicPr>
          <p:cNvPr id="1026" name="Picture 2" descr="Image result for HAZARD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5160" y="4166870"/>
            <a:ext cx="3736678" cy="239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082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a:buSzPct val="105000"/>
              <a:buFont typeface="Wingdings 3" pitchFamily="18" charset="2"/>
              <a:buChar char="p"/>
            </a:pPr>
            <a:r>
              <a:rPr lang="en-IN" dirty="0"/>
              <a:t> Hazard of flying particles or pieces from damaged tool</a:t>
            </a:r>
          </a:p>
          <a:p>
            <a:pPr>
              <a:buSzPct val="105000"/>
              <a:buFont typeface="Wingdings 3" pitchFamily="18" charset="2"/>
              <a:buChar char="p"/>
            </a:pPr>
            <a:r>
              <a:rPr lang="en-IN" dirty="0"/>
              <a:t> Damaged insulation or improper joints / connections</a:t>
            </a:r>
          </a:p>
          <a:p>
            <a:pPr>
              <a:buSzPct val="105000"/>
              <a:buFont typeface="Wingdings 3" pitchFamily="18" charset="2"/>
              <a:buChar char="p"/>
            </a:pPr>
            <a:r>
              <a:rPr lang="en-IN" dirty="0"/>
              <a:t> Missing or damaged or loosely fitted guards</a:t>
            </a:r>
          </a:p>
          <a:p>
            <a:pPr>
              <a:buSzPct val="105000"/>
              <a:buFont typeface="Wingdings 3" pitchFamily="18" charset="2"/>
              <a:buChar char="p"/>
            </a:pPr>
            <a:r>
              <a:rPr lang="en-IN" dirty="0"/>
              <a:t> Failure to use PPE or use of improper PPE (personal protective equipment)</a:t>
            </a:r>
          </a:p>
          <a:p>
            <a:pPr>
              <a:buSzPct val="105000"/>
              <a:buFont typeface="Wingdings 3" pitchFamily="18" charset="2"/>
              <a:buChar char="p"/>
            </a:pPr>
            <a:r>
              <a:rPr lang="en-IN" dirty="0"/>
              <a:t> Unskilled employees handling or repairing power tools.</a:t>
            </a:r>
          </a:p>
          <a:p>
            <a:pPr>
              <a:buSzPct val="105000"/>
              <a:buFont typeface="Wingdings 3" pitchFamily="18" charset="2"/>
              <a:buChar char="p"/>
            </a:pPr>
            <a:r>
              <a:rPr lang="en-IN" dirty="0"/>
              <a:t> Tripping hazards due to blocking of way by wire, air hoses, or tool itself.</a:t>
            </a:r>
          </a:p>
          <a:p>
            <a:pPr>
              <a:buSzPct val="105000"/>
              <a:buFont typeface="Wingdings 3" pitchFamily="18" charset="2"/>
              <a:buChar char="p"/>
            </a:pPr>
            <a:r>
              <a:rPr lang="en-IN" dirty="0"/>
              <a:t> Sparks generated by the use of tools</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altLang="en-US" sz="3200" noProof="1" smtClean="0">
                <a:latin typeface="+mn-lt"/>
              </a:rPr>
              <a:t>HAZARDS</a:t>
            </a:r>
          </a:p>
        </p:txBody>
      </p:sp>
      <p:pic>
        <p:nvPicPr>
          <p:cNvPr id="8" name="Picture 2" descr="Image result for FLYING PARTICLES HAZARDS"/>
          <p:cNvPicPr>
            <a:picLocks noChangeAspect="1" noChangeArrowheads="1"/>
          </p:cNvPicPr>
          <p:nvPr/>
        </p:nvPicPr>
        <p:blipFill>
          <a:blip r:embed="rId2" cstate="print"/>
          <a:srcRect/>
          <a:stretch>
            <a:fillRect/>
          </a:stretch>
        </p:blipFill>
        <p:spPr bwMode="auto">
          <a:xfrm>
            <a:off x="5156201" y="4177197"/>
            <a:ext cx="3676650" cy="2199791"/>
          </a:xfrm>
          <a:prstGeom prst="rect">
            <a:avLst/>
          </a:prstGeom>
          <a:noFill/>
        </p:spPr>
      </p:pic>
    </p:spTree>
    <p:extLst>
      <p:ext uri="{BB962C8B-B14F-4D97-AF65-F5344CB8AC3E}">
        <p14:creationId xmlns:p14="http://schemas.microsoft.com/office/powerpoint/2010/main" val="1195616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IN" sz="2000" b="1" noProof="1"/>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Following </a:t>
            </a:r>
            <a:r>
              <a:rPr lang="en-IN" dirty="0"/>
              <a:t>sections apply to using and caring for all types of hand tools as well as portable power tools.</a:t>
            </a:r>
          </a:p>
          <a:p>
            <a:pPr>
              <a:buSzPct val="105000"/>
              <a:buFont typeface="Wingdings 3" pitchFamily="18" charset="2"/>
              <a:buChar char="p"/>
            </a:pPr>
            <a:r>
              <a:rPr lang="en-IN" b="1" dirty="0"/>
              <a:t> TRAINING CRAFTSMEN ON CORRECT USE OF TOOLS</a:t>
            </a:r>
          </a:p>
          <a:p>
            <a:pPr marL="742950" lvl="1" indent="-285750">
              <a:buSzPct val="105000"/>
              <a:buFont typeface="Wingdings 3" pitchFamily="18" charset="2"/>
              <a:buChar char=""/>
            </a:pPr>
            <a:r>
              <a:rPr lang="en-IN" dirty="0" smtClean="0"/>
              <a:t>Craftsman </a:t>
            </a:r>
            <a:r>
              <a:rPr lang="en-IN" dirty="0"/>
              <a:t>shall be trained in the correct use of each type of hand or portable power tool.</a:t>
            </a:r>
          </a:p>
          <a:p>
            <a:pPr marL="742950" lvl="1" indent="-285750">
              <a:buSzPct val="105000"/>
              <a:buFont typeface="Wingdings 3" pitchFamily="18" charset="2"/>
              <a:buChar char=""/>
            </a:pPr>
            <a:r>
              <a:rPr lang="en-IN" dirty="0" smtClean="0"/>
              <a:t>Engineer </a:t>
            </a:r>
            <a:r>
              <a:rPr lang="en-IN" dirty="0"/>
              <a:t>in charge shall ensure that his men are well trained on the use of hand or portable power tools.</a:t>
            </a:r>
          </a:p>
          <a:p>
            <a:pPr lvl="1">
              <a:buSzPct val="105000"/>
            </a:pPr>
            <a:endParaRPr lang="en-US" dirty="0"/>
          </a:p>
          <a:p>
            <a:pPr lvl="1">
              <a:buSzPct val="105000"/>
              <a:buFont typeface="Wingdings 3" pitchFamily="18" charset="2"/>
              <a:buChar char=""/>
            </a:pPr>
            <a:endParaRPr lang="en-US" dirty="0"/>
          </a:p>
          <a:p>
            <a:pPr lvl="1">
              <a:buSzPct val="105000"/>
              <a:buFont typeface="Wingdings 3" pitchFamily="18" charset="2"/>
              <a:buChar char=""/>
            </a:pPr>
            <a:endParaRPr lang="en-US" dirty="0"/>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GENERAL PRECAUTIONS</a:t>
            </a:r>
          </a:p>
        </p:txBody>
      </p:sp>
      <p:pic>
        <p:nvPicPr>
          <p:cNvPr id="9" name="Picture 2" descr="Image result for CORRECT USE OF TOOLS"/>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24138" y="3705860"/>
            <a:ext cx="5715000" cy="2773680"/>
          </a:xfrm>
          <a:prstGeom prst="rect">
            <a:avLst/>
          </a:prstGeom>
          <a:noFill/>
        </p:spPr>
      </p:pic>
    </p:spTree>
    <p:extLst>
      <p:ext uri="{BB962C8B-B14F-4D97-AF65-F5344CB8AC3E}">
        <p14:creationId xmlns:p14="http://schemas.microsoft.com/office/powerpoint/2010/main" val="701407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Storing of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Tools </a:t>
            </a:r>
            <a:r>
              <a:rPr lang="en-IN" dirty="0"/>
              <a:t>shall be stored in a safe and orderly manner. </a:t>
            </a:r>
          </a:p>
          <a:p>
            <a:pPr marL="285750" indent="-285750">
              <a:buSzPct val="105000"/>
              <a:buFont typeface="Wingdings 3" panose="05040102010807070707" pitchFamily="18" charset="2"/>
              <a:buChar char="p"/>
            </a:pPr>
            <a:r>
              <a:rPr lang="en-IN" dirty="0" smtClean="0"/>
              <a:t>Storekeeper </a:t>
            </a:r>
            <a:r>
              <a:rPr lang="en-IN" dirty="0"/>
              <a:t>shall ensure that only good tools are issued and defective tools are segregated for repair or disposal.</a:t>
            </a:r>
          </a:p>
          <a:p>
            <a:pPr marL="285750" indent="-285750">
              <a:buSzPct val="105000"/>
              <a:buFont typeface="Wingdings 3" panose="05040102010807070707" pitchFamily="18" charset="2"/>
              <a:buChar char="p"/>
            </a:pPr>
            <a:r>
              <a:rPr lang="en-IN" dirty="0" smtClean="0"/>
              <a:t>Storekeeper </a:t>
            </a:r>
            <a:r>
              <a:rPr lang="en-IN" dirty="0"/>
              <a:t>shall record the condition of the tool while issuing as well as </a:t>
            </a:r>
            <a:r>
              <a:rPr lang="en-IN" dirty="0" smtClean="0"/>
              <a:t>receiving</a:t>
            </a:r>
            <a:r>
              <a:rPr lang="en-IN" dirty="0"/>
              <a:t>.</a:t>
            </a:r>
          </a:p>
          <a:p>
            <a:pPr marL="285750" indent="-285750">
              <a:buSzPct val="105000"/>
              <a:buFont typeface="Wingdings 3" panose="05040102010807070707" pitchFamily="18" charset="2"/>
              <a:buChar char="p"/>
            </a:pPr>
            <a:r>
              <a:rPr lang="en-IN" dirty="0" smtClean="0"/>
              <a:t>He </a:t>
            </a:r>
            <a:r>
              <a:rPr lang="en-IN" dirty="0"/>
              <a:t>shall be capable of identifying defective tools from good tools.</a:t>
            </a:r>
          </a:p>
          <a:p>
            <a:pPr marL="285750" indent="-285750">
              <a:buSzPct val="105000"/>
              <a:buFont typeface="Wingdings 3" panose="05040102010807070707" pitchFamily="18" charset="2"/>
              <a:buChar char="p"/>
            </a:pPr>
            <a:r>
              <a:rPr lang="en-IN" dirty="0" smtClean="0"/>
              <a:t>Tools </a:t>
            </a:r>
            <a:r>
              <a:rPr lang="en-IN" dirty="0"/>
              <a:t>should be kept clean and protected from corrosion or damage. </a:t>
            </a:r>
          </a:p>
          <a:p>
            <a:pPr marL="285750" indent="-285750">
              <a:buSzPct val="105000"/>
              <a:buFont typeface="Wingdings 3" panose="05040102010807070707" pitchFamily="18" charset="2"/>
              <a:buChar char="p"/>
            </a:pPr>
            <a:r>
              <a:rPr lang="en-IN" dirty="0" smtClean="0"/>
              <a:t>Moving </a:t>
            </a:r>
            <a:r>
              <a:rPr lang="en-IN" dirty="0"/>
              <a:t>and adjustable parts should be lubricated.</a:t>
            </a:r>
          </a:p>
          <a:p>
            <a:pPr>
              <a:lnSpc>
                <a:spcPts val="1700"/>
              </a:lnSpc>
              <a:buSzPct val="105000"/>
            </a:pPr>
            <a:endParaRPr lang="en-IN" dirty="0"/>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GENERAL PRECAUTIONS</a:t>
            </a:r>
          </a:p>
        </p:txBody>
      </p:sp>
    </p:spTree>
    <p:extLst>
      <p:ext uri="{BB962C8B-B14F-4D97-AF65-F5344CB8AC3E}">
        <p14:creationId xmlns:p14="http://schemas.microsoft.com/office/powerpoint/2010/main" val="2103675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gray">
          <a:xfrm>
            <a:off x="218831" y="1465262"/>
            <a:ext cx="8733007" cy="376238"/>
          </a:xfrm>
          <a:prstGeom prst="rect">
            <a:avLst/>
          </a:prstGeom>
          <a:solidFill>
            <a:srgbClr val="993366"/>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buSzPct val="105000"/>
            </a:pPr>
            <a:r>
              <a:rPr lang="en-IN" sz="2000" b="1" dirty="0" smtClean="0"/>
              <a:t>Carrying tools</a:t>
            </a:r>
            <a:endParaRPr lang="en-IN" sz="2000" b="1" dirty="0"/>
          </a:p>
        </p:txBody>
      </p:sp>
      <p:sp>
        <p:nvSpPr>
          <p:cNvPr id="6" name="Rectangle 5"/>
          <p:cNvSpPr>
            <a:spLocks noChangeArrowheads="1"/>
          </p:cNvSpPr>
          <p:nvPr/>
        </p:nvSpPr>
        <p:spPr bwMode="gray">
          <a:xfrm>
            <a:off x="218831" y="1841500"/>
            <a:ext cx="8733007" cy="4650740"/>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108000" rIns="144000" bIns="72000"/>
          <a:lstStyle/>
          <a:p>
            <a:pPr marL="285750" indent="-285750">
              <a:buSzPct val="105000"/>
              <a:buFont typeface="Wingdings 3" panose="05040102010807070707" pitchFamily="18" charset="2"/>
              <a:buChar char="p"/>
            </a:pPr>
            <a:r>
              <a:rPr lang="en-IN" dirty="0" smtClean="0"/>
              <a:t>User </a:t>
            </a:r>
            <a:r>
              <a:rPr lang="en-IN" dirty="0"/>
              <a:t>should carry their tools to and from the work site in a toolbox, cabinet, or other appropriate tool holder pouch.</a:t>
            </a:r>
          </a:p>
          <a:p>
            <a:pPr marL="285750" indent="-285750">
              <a:buSzPct val="105000"/>
              <a:buFont typeface="Wingdings 3" panose="05040102010807070707" pitchFamily="18" charset="2"/>
              <a:buChar char="p"/>
            </a:pPr>
            <a:r>
              <a:rPr lang="en-IN" dirty="0" smtClean="0"/>
              <a:t>In </a:t>
            </a:r>
            <a:r>
              <a:rPr lang="en-IN" dirty="0"/>
              <a:t>this way, the user is protected as well as the tools.</a:t>
            </a:r>
          </a:p>
          <a:p>
            <a:pPr marL="285750" indent="-285750">
              <a:buSzPct val="105000"/>
              <a:buFont typeface="Wingdings 3" panose="05040102010807070707" pitchFamily="18" charset="2"/>
              <a:buChar char="p"/>
            </a:pPr>
            <a:r>
              <a:rPr lang="en-IN" dirty="0" smtClean="0"/>
              <a:t>User </a:t>
            </a:r>
            <a:r>
              <a:rPr lang="en-IN" dirty="0"/>
              <a:t>should never carry chisels, screwdrivers, and pointed tools with edges or point up either in their pocket or by hand. </a:t>
            </a:r>
          </a:p>
          <a:p>
            <a:pPr marL="285750" indent="-285750">
              <a:buSzPct val="105000"/>
              <a:buFont typeface="Wingdings 3" panose="05040102010807070707" pitchFamily="18" charset="2"/>
              <a:buChar char="p"/>
            </a:pPr>
            <a:r>
              <a:rPr lang="en-IN" dirty="0" smtClean="0"/>
              <a:t>They </a:t>
            </a:r>
            <a:r>
              <a:rPr lang="en-IN" dirty="0"/>
              <a:t>should carry such tools with points and cutting edges away from their bodies.</a:t>
            </a:r>
          </a:p>
          <a:p>
            <a:pPr marL="285750" indent="-285750">
              <a:buSzPct val="105000"/>
              <a:buFont typeface="Wingdings 3" panose="05040102010807070707" pitchFamily="18" charset="2"/>
              <a:buChar char="p"/>
            </a:pPr>
            <a:r>
              <a:rPr lang="en-IN" dirty="0" smtClean="0"/>
              <a:t>User </a:t>
            </a:r>
            <a:r>
              <a:rPr lang="en-IN" dirty="0"/>
              <a:t>should never carry tools in any way that might interfere with the free use of both hands when climbing a ladder or other structure. </a:t>
            </a:r>
          </a:p>
          <a:p>
            <a:pPr marL="285750" indent="-285750">
              <a:buSzPct val="105000"/>
              <a:buFont typeface="Wingdings 3" panose="05040102010807070707" pitchFamily="18" charset="2"/>
              <a:buChar char="p"/>
            </a:pPr>
            <a:r>
              <a:rPr lang="en-IN" dirty="0" smtClean="0"/>
              <a:t>They </a:t>
            </a:r>
            <a:r>
              <a:rPr lang="en-IN" dirty="0"/>
              <a:t>should use a strong bag, pouch, or similar container to hoist tools from the ground to the job. </a:t>
            </a:r>
          </a:p>
          <a:p>
            <a:pPr marL="285750" indent="-285750">
              <a:buSzPct val="105000"/>
              <a:buFont typeface="Wingdings 3" panose="05040102010807070707" pitchFamily="18" charset="2"/>
              <a:buChar char="p"/>
            </a:pPr>
            <a:r>
              <a:rPr lang="en-IN" dirty="0"/>
              <a:t>They should not throw the tools up. </a:t>
            </a:r>
          </a:p>
          <a:p>
            <a:pPr marL="285750" indent="-285750">
              <a:buSzPct val="105000"/>
              <a:buFont typeface="Wingdings 3" panose="05040102010807070707" pitchFamily="18" charset="2"/>
              <a:buChar char="p"/>
            </a:pPr>
            <a:r>
              <a:rPr lang="en-IN" dirty="0"/>
              <a:t>Tool should be returned in the same manner and not brought down by hand, carried in pocket or dropped on the ground.</a:t>
            </a:r>
          </a:p>
        </p:txBody>
      </p:sp>
      <p:sp>
        <p:nvSpPr>
          <p:cNvPr id="7" name="Rectangle 2"/>
          <p:cNvSpPr txBox="1">
            <a:spLocks noChangeArrowheads="1"/>
          </p:cNvSpPr>
          <p:nvPr/>
        </p:nvSpPr>
        <p:spPr>
          <a:xfrm>
            <a:off x="323850" y="609600"/>
            <a:ext cx="8496300" cy="7112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a:t>GENERAL PRECAUTIONS</a:t>
            </a:r>
          </a:p>
        </p:txBody>
      </p:sp>
    </p:spTree>
    <p:extLst>
      <p:ext uri="{BB962C8B-B14F-4D97-AF65-F5344CB8AC3E}">
        <p14:creationId xmlns:p14="http://schemas.microsoft.com/office/powerpoint/2010/main" val="283068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ES-501_BG-001</Template>
  <TotalTime>3975</TotalTime>
  <Words>2236</Words>
  <Application>Microsoft Office PowerPoint</Application>
  <PresentationFormat>On-screen Show (4:3)</PresentationFormat>
  <Paragraphs>209</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Calisto MT</vt:lpstr>
      <vt:lpstr>Times New Roman</vt:lpstr>
      <vt:lpstr>Webdings</vt:lpstr>
      <vt:lpstr>Wingdings 3</vt:lpstr>
      <vt:lpstr>Office Theme</vt:lpstr>
      <vt:lpstr>PowerPoint Presentation</vt:lpstr>
      <vt:lpstr>PowerPoint Presentation</vt:lpstr>
      <vt:lpstr>AGENDA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PMG - 03</dc:creator>
  <cp:lastModifiedBy>admin</cp:lastModifiedBy>
  <cp:revision>336</cp:revision>
  <dcterms:created xsi:type="dcterms:W3CDTF">2017-01-12T05:32:14Z</dcterms:created>
  <dcterms:modified xsi:type="dcterms:W3CDTF">2020-06-17T11:33:52Z</dcterms:modified>
</cp:coreProperties>
</file>