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4466" r:id="rId1"/>
    <p:sldMasterId id="2147484471" r:id="rId2"/>
  </p:sldMasterIdLst>
  <p:notesMasterIdLst>
    <p:notesMasterId r:id="rId28"/>
  </p:notesMasterIdLst>
  <p:sldIdLst>
    <p:sldId id="256" r:id="rId3"/>
    <p:sldId id="436" r:id="rId4"/>
    <p:sldId id="395" r:id="rId5"/>
    <p:sldId id="372" r:id="rId6"/>
    <p:sldId id="416" r:id="rId7"/>
    <p:sldId id="417" r:id="rId8"/>
    <p:sldId id="418" r:id="rId9"/>
    <p:sldId id="419" r:id="rId10"/>
    <p:sldId id="420" r:id="rId11"/>
    <p:sldId id="421" r:id="rId12"/>
    <p:sldId id="422" r:id="rId13"/>
    <p:sldId id="423" r:id="rId14"/>
    <p:sldId id="424" r:id="rId15"/>
    <p:sldId id="425" r:id="rId16"/>
    <p:sldId id="426" r:id="rId17"/>
    <p:sldId id="427" r:id="rId18"/>
    <p:sldId id="428" r:id="rId19"/>
    <p:sldId id="429" r:id="rId20"/>
    <p:sldId id="430" r:id="rId21"/>
    <p:sldId id="431" r:id="rId22"/>
    <p:sldId id="432" r:id="rId23"/>
    <p:sldId id="433" r:id="rId24"/>
    <p:sldId id="434" r:id="rId25"/>
    <p:sldId id="435" r:id="rId26"/>
    <p:sldId id="437"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a:srgbClr val="660066"/>
    <a:srgbClr val="008A3E"/>
    <a:srgbClr val="F61E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94" autoAdjust="0"/>
    <p:restoredTop sz="94660"/>
  </p:normalViewPr>
  <p:slideViewPr>
    <p:cSldViewPr snapToGrid="0">
      <p:cViewPr varScale="1">
        <p:scale>
          <a:sx n="67" d="100"/>
          <a:sy n="67" d="100"/>
        </p:scale>
        <p:origin x="1212"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99D3B9-4218-4CF7-9A53-AB68C0ACF766}"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IN"/>
        </a:p>
      </dgm:t>
    </dgm:pt>
    <dgm:pt modelId="{DD61AD09-9BEB-41F6-B1F3-7A941CEC714C}" type="pres">
      <dgm:prSet presAssocID="{9399D3B9-4218-4CF7-9A53-AB68C0ACF766}" presName="Name0" presStyleCnt="0">
        <dgm:presLayoutVars>
          <dgm:dir/>
          <dgm:animLvl val="lvl"/>
          <dgm:resizeHandles val="exact"/>
        </dgm:presLayoutVars>
      </dgm:prSet>
      <dgm:spPr/>
      <dgm:t>
        <a:bodyPr/>
        <a:lstStyle/>
        <a:p>
          <a:endParaRPr lang="en-IN"/>
        </a:p>
      </dgm:t>
    </dgm:pt>
  </dgm:ptLst>
  <dgm:cxnLst>
    <dgm:cxn modelId="{BA1EB9B4-B720-4067-9F9D-B695E6054232}" type="presOf" srcId="{9399D3B9-4218-4CF7-9A53-AB68C0ACF766}" destId="{DD61AD09-9BEB-41F6-B1F3-7A941CEC714C}" srcOrd="0"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25369D-B52E-4FB6-AE92-3AB6102C5BB7}" type="datetimeFigureOut">
              <a:rPr lang="en-IN" smtClean="0"/>
              <a:pPr/>
              <a:t>17-06-2020</a:t>
            </a:fld>
            <a:endParaRPr lang="en-IN"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87A56D-5555-444C-80BF-183C7DC24C0E}" type="slidenum">
              <a:rPr lang="en-IN" smtClean="0"/>
              <a:pPr/>
              <a:t>‹#›</a:t>
            </a:fld>
            <a:endParaRPr lang="en-IN" dirty="0"/>
          </a:p>
        </p:txBody>
      </p:sp>
    </p:spTree>
    <p:extLst>
      <p:ext uri="{BB962C8B-B14F-4D97-AF65-F5344CB8AC3E}">
        <p14:creationId xmlns:p14="http://schemas.microsoft.com/office/powerpoint/2010/main" val="3167925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miter lim="800000"/>
            <a:headEnd/>
            <a:tailEnd/>
          </a:ln>
        </p:spPr>
        <p:txBody>
          <a:bodyPr/>
          <a:lstStyle/>
          <a:p>
            <a:fld id="{995A5A7B-235D-4E45-8BF4-14D245607DA4}" type="slidenum">
              <a:rPr altLang="en-US"/>
              <a:pPr/>
              <a:t>3</a:t>
            </a:fld>
            <a:endParaRPr lang="en-IN" altLang="en-US"/>
          </a:p>
        </p:txBody>
      </p:sp>
      <p:sp>
        <p:nvSpPr>
          <p:cNvPr id="13315" name="Rectangle 7"/>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eaLnBrk="1" hangingPunct="1"/>
            <a:fld id="{6F917077-4ED0-43CB-A694-F2F89155FE7F}" type="slidenum">
              <a:rPr lang="en-GB" altLang="en-US" sz="1300"/>
              <a:pPr algn="r" defTabSz="947738" eaLnBrk="1" hangingPunct="1"/>
              <a:t>3</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smtClean="0">
              <a:latin typeface="Arial" charset="0"/>
              <a:cs typeface="Arial" charset="0"/>
            </a:endParaRPr>
          </a:p>
        </p:txBody>
      </p:sp>
    </p:spTree>
    <p:extLst>
      <p:ext uri="{BB962C8B-B14F-4D97-AF65-F5344CB8AC3E}">
        <p14:creationId xmlns:p14="http://schemas.microsoft.com/office/powerpoint/2010/main" val="1319344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87A56D-5555-444C-80BF-183C7DC24C0E}" type="slidenum">
              <a:rPr lang="en-IN" smtClean="0"/>
              <a:pPr/>
              <a:t>24</a:t>
            </a:fld>
            <a:endParaRPr lang="en-IN" dirty="0"/>
          </a:p>
        </p:txBody>
      </p:sp>
    </p:spTree>
    <p:extLst>
      <p:ext uri="{BB962C8B-B14F-4D97-AF65-F5344CB8AC3E}">
        <p14:creationId xmlns:p14="http://schemas.microsoft.com/office/powerpoint/2010/main" val="430930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xmlns=""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xmlns=""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17-Jun-20</a:t>
            </a:fld>
            <a:endParaRPr lang="en-US" dirty="0"/>
          </a:p>
        </p:txBody>
      </p:sp>
      <p:sp>
        <p:nvSpPr>
          <p:cNvPr id="10" name="Footer Placeholder 4">
            <a:extLst>
              <a:ext uri="{FF2B5EF4-FFF2-40B4-BE49-F238E27FC236}">
                <a16:creationId xmlns:a16="http://schemas.microsoft.com/office/drawing/2014/main" xmlns=""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xmlns=""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465159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17-Jun-20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xmlns=""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10401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xmlns=""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17-Jun-20</a:t>
            </a:fld>
            <a:endParaRPr lang="en-US" dirty="0"/>
          </a:p>
        </p:txBody>
      </p:sp>
      <p:sp>
        <p:nvSpPr>
          <p:cNvPr id="7" name="Footer Placeholder 4">
            <a:extLst>
              <a:ext uri="{FF2B5EF4-FFF2-40B4-BE49-F238E27FC236}">
                <a16:creationId xmlns:a16="http://schemas.microsoft.com/office/drawing/2014/main" xmlns=""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xmlns=""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898480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17-Jun-20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2164523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xmlns=""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xmlns=""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17-Jun-20</a:t>
            </a:fld>
            <a:endParaRPr lang="en-US" dirty="0"/>
          </a:p>
        </p:txBody>
      </p:sp>
      <p:sp>
        <p:nvSpPr>
          <p:cNvPr id="10" name="Footer Placeholder 4">
            <a:extLst>
              <a:ext uri="{FF2B5EF4-FFF2-40B4-BE49-F238E27FC236}">
                <a16:creationId xmlns:a16="http://schemas.microsoft.com/office/drawing/2014/main" xmlns=""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xmlns=""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30158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17-Jun-20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xmlns=""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1203196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xmlns=""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17-Jun-20</a:t>
            </a:fld>
            <a:endParaRPr lang="en-US" dirty="0"/>
          </a:p>
        </p:txBody>
      </p:sp>
      <p:sp>
        <p:nvSpPr>
          <p:cNvPr id="7" name="Footer Placeholder 4">
            <a:extLst>
              <a:ext uri="{FF2B5EF4-FFF2-40B4-BE49-F238E27FC236}">
                <a16:creationId xmlns:a16="http://schemas.microsoft.com/office/drawing/2014/main" xmlns=""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xmlns=""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124175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17-Jun-20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2955489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7.xml"/><Relationship Id="rId7" Type="http://schemas.openxmlformats.org/officeDocument/2006/relationships/hyperlink" Target="mailto:info@pmg.engineering" TargetMode="Externa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8.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17-Jun-20</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xmlns=""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xmlns=""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xmlns=""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xmlns=""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xmlns=""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506213879"/>
      </p:ext>
    </p:extLst>
  </p:cSld>
  <p:clrMap bg1="lt1" tx1="dk1" bg2="lt2" tx2="dk2" accent1="accent1" accent2="accent2" accent3="accent3" accent4="accent4" accent5="accent5" accent6="accent6" hlink="hlink" folHlink="folHlink"/>
  <p:sldLayoutIdLst>
    <p:sldLayoutId id="2147484467" r:id="rId1"/>
    <p:sldLayoutId id="2147484468" r:id="rId2"/>
    <p:sldLayoutId id="2147484469" r:id="rId3"/>
    <p:sldLayoutId id="2147484470"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17-Jun-20</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xmlns=""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xmlns=""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xmlns=""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xmlns=""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xmlns=""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1692063470"/>
      </p:ext>
    </p:extLst>
  </p:cSld>
  <p:clrMap bg1="lt1" tx1="dk1" bg2="lt2" tx2="dk2" accent1="accent1" accent2="accent2" accent3="accent3" accent4="accent4" accent5="accent5" accent6="accent6" hlink="hlink" folHlink="folHlink"/>
  <p:sldLayoutIdLst>
    <p:sldLayoutId id="2147484472" r:id="rId1"/>
    <p:sldLayoutId id="2147484473" r:id="rId2"/>
    <p:sldLayoutId id="2147484474" r:id="rId3"/>
    <p:sldLayoutId id="2147484475"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hyperlink" Target="mailto:Abhinav.pandey@pmg-consultants.com" TargetMode="External"/><Relationship Id="rId2" Type="http://schemas.openxmlformats.org/officeDocument/2006/relationships/hyperlink" Target="mailto:connect@pmg-consultants.com"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Image result for WELDING, CUTTING AND HEATING SAFE WORK PRACTICES"/>
          <p:cNvPicPr>
            <a:picLocks noChangeAspect="1" noChangeArrowheads="1"/>
          </p:cNvPicPr>
          <p:nvPr/>
        </p:nvPicPr>
        <p:blipFill>
          <a:blip r:embed="rId2" cstate="print"/>
          <a:srcRect/>
          <a:stretch>
            <a:fillRect/>
          </a:stretch>
        </p:blipFill>
        <p:spPr bwMode="auto">
          <a:xfrm>
            <a:off x="2302164" y="3075998"/>
            <a:ext cx="4314536" cy="3235902"/>
          </a:xfrm>
          <a:prstGeom prst="rect">
            <a:avLst/>
          </a:prstGeom>
          <a:noFill/>
        </p:spPr>
      </p:pic>
      <p:graphicFrame>
        <p:nvGraphicFramePr>
          <p:cNvPr id="14" name="Diagram 13"/>
          <p:cNvGraphicFramePr/>
          <p:nvPr/>
        </p:nvGraphicFramePr>
        <p:xfrm>
          <a:off x="0" y="5516880"/>
          <a:ext cx="9144000" cy="137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0" y="636955"/>
            <a:ext cx="9144000" cy="1938992"/>
          </a:xfrm>
          <a:prstGeom prst="rect">
            <a:avLst/>
          </a:prstGeom>
        </p:spPr>
        <p:txBody>
          <a:bodyPr wrap="square">
            <a:spAutoFit/>
          </a:bodyPr>
          <a:lstStyle/>
          <a:p>
            <a:pPr algn="ctr"/>
            <a:r>
              <a:rPr lang="en-IN" sz="4000" b="1" dirty="0" smtClean="0">
                <a:latin typeface="Goudy Old Style" panose="02020502050305020303" pitchFamily="18" charset="0"/>
              </a:rPr>
              <a:t>WELDING, CUTTING </a:t>
            </a:r>
          </a:p>
          <a:p>
            <a:pPr algn="ctr"/>
            <a:r>
              <a:rPr lang="en-IN" sz="4000" b="1" dirty="0" smtClean="0">
                <a:latin typeface="Goudy Old Style" panose="02020502050305020303" pitchFamily="18" charset="0"/>
              </a:rPr>
              <a:t>AND </a:t>
            </a:r>
          </a:p>
          <a:p>
            <a:pPr algn="ctr"/>
            <a:r>
              <a:rPr lang="en-IN" sz="4000" b="1" dirty="0" smtClean="0">
                <a:latin typeface="Goudy Old Style" panose="02020502050305020303" pitchFamily="18" charset="0"/>
              </a:rPr>
              <a:t>HEATING SAFE WORK PRACTICES</a:t>
            </a:r>
            <a:endParaRPr lang="en-IN" sz="4000" dirty="0">
              <a:latin typeface="Goudy Old Style" panose="02020502050305020303" pitchFamily="18" charset="0"/>
            </a:endParaRPr>
          </a:p>
        </p:txBody>
      </p:sp>
    </p:spTree>
    <p:extLst>
      <p:ext uri="{BB962C8B-B14F-4D97-AF65-F5344CB8AC3E}">
        <p14:creationId xmlns:p14="http://schemas.microsoft.com/office/powerpoint/2010/main" val="26920499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lnSpc>
                <a:spcPts val="2000"/>
              </a:lnSpc>
              <a:buSzPct val="105000"/>
            </a:pPr>
            <a:endParaRPr lang="en-IN" sz="2000" b="1" dirty="0"/>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742950" lvl="1" indent="-285750">
              <a:buSzPct val="105000"/>
              <a:buFont typeface="Wingdings 3" pitchFamily="18" charset="2"/>
              <a:buChar char=""/>
            </a:pPr>
            <a:r>
              <a:rPr lang="en-IN" dirty="0" smtClean="0"/>
              <a:t>While </a:t>
            </a:r>
            <a:r>
              <a:rPr lang="en-IN" dirty="0"/>
              <a:t>welding on positively isolated short pipes, wedge opening should be provided towards the pipe to be welded or nearer to the welding joint.</a:t>
            </a:r>
          </a:p>
          <a:p>
            <a:pPr marL="742950" lvl="1" indent="-285750">
              <a:buSzPct val="105000"/>
              <a:buFont typeface="Wingdings 3" pitchFamily="18" charset="2"/>
              <a:buChar char=""/>
            </a:pPr>
            <a:r>
              <a:rPr lang="en-IN" dirty="0" smtClean="0"/>
              <a:t>When </a:t>
            </a:r>
            <a:r>
              <a:rPr lang="en-IN" dirty="0"/>
              <a:t>cutting a long process pipe, where a gas test cannot be performed close to the point of cut, a cold cut test hole shall be drilled from top of pipe and flammable gases tested. </a:t>
            </a:r>
          </a:p>
          <a:p>
            <a:pPr marL="742950" lvl="1" indent="-285750">
              <a:buSzPct val="105000"/>
              <a:buFont typeface="Wingdings 3" pitchFamily="18" charset="2"/>
              <a:buChar char=""/>
            </a:pPr>
            <a:r>
              <a:rPr lang="en-IN" dirty="0" smtClean="0"/>
              <a:t>If </a:t>
            </a:r>
            <a:r>
              <a:rPr lang="en-IN" dirty="0"/>
              <a:t>trapped liquid is suspected, a second hole may be drilled Holes in the ground or open sewers or cracks in pavement should be protected in a manner similar to hydrocarbon contaminated surfaces by flushing and covering. </a:t>
            </a:r>
          </a:p>
          <a:p>
            <a:pPr marL="742950" lvl="1" indent="-285750">
              <a:buSzPct val="105000"/>
              <a:buFont typeface="Wingdings 3" pitchFamily="18" charset="2"/>
              <a:buChar char=""/>
            </a:pPr>
            <a:r>
              <a:rPr lang="en-IN" dirty="0" smtClean="0"/>
              <a:t>All </a:t>
            </a:r>
            <a:r>
              <a:rPr lang="en-IN" dirty="0"/>
              <a:t>sewers and catch basins on 15 meters from the work area shall be covered, plugged, isolated or secured </a:t>
            </a:r>
          </a:p>
          <a:p>
            <a:pPr marL="1200150" lvl="2" indent="-285750">
              <a:buSzPct val="105000"/>
              <a:buFont typeface="Wingdings" panose="05000000000000000000" pitchFamily="2" charset="2"/>
              <a:buChar char="S"/>
            </a:pPr>
            <a:r>
              <a:rPr lang="en-IN" dirty="0" smtClean="0"/>
              <a:t>To </a:t>
            </a:r>
            <a:r>
              <a:rPr lang="en-IN" dirty="0"/>
              <a:t>prevent hydrocarbon </a:t>
            </a:r>
            <a:r>
              <a:rPr lang="en-IN" dirty="0" smtClean="0"/>
              <a:t>vapours </a:t>
            </a:r>
            <a:r>
              <a:rPr lang="en-IN" dirty="0"/>
              <a:t>from exiting the sewer or drain and reaching an area of hot work and </a:t>
            </a:r>
          </a:p>
          <a:p>
            <a:pPr marL="1200150" lvl="2" indent="-285750">
              <a:buSzPct val="105000"/>
              <a:buFont typeface="Wingdings" panose="05000000000000000000" pitchFamily="2" charset="2"/>
              <a:buChar char="S"/>
            </a:pPr>
            <a:r>
              <a:rPr lang="en-IN" dirty="0" smtClean="0"/>
              <a:t>To </a:t>
            </a:r>
            <a:r>
              <a:rPr lang="en-IN" dirty="0"/>
              <a:t>prevent sparks/molten metal from getting into the sewer .</a:t>
            </a:r>
          </a:p>
          <a:p>
            <a:pPr marL="742950" lvl="1" indent="-285750">
              <a:buSzPct val="105000"/>
              <a:buFont typeface="Wingdings 3" pitchFamily="18" charset="2"/>
              <a:buChar char=""/>
            </a:pPr>
            <a:r>
              <a:rPr lang="en-IN" dirty="0" smtClean="0"/>
              <a:t>A </a:t>
            </a:r>
            <a:r>
              <a:rPr lang="en-IN" dirty="0"/>
              <a:t>catch basin equipped with a trap should be flushed continuously with water.</a:t>
            </a:r>
          </a:p>
          <a:p>
            <a:pPr marL="742950" lvl="1" indent="-285750">
              <a:buSzPct val="105000"/>
              <a:buFont typeface="Wingdings 3" pitchFamily="18" charset="2"/>
              <a:buChar char=""/>
            </a:pPr>
            <a:r>
              <a:rPr lang="en-IN" dirty="0" smtClean="0"/>
              <a:t>Good </a:t>
            </a:r>
            <a:r>
              <a:rPr lang="en-IN" dirty="0"/>
              <a:t>housekeeping shall be maintained at work site.</a:t>
            </a:r>
          </a:p>
        </p:txBody>
      </p:sp>
      <p:sp>
        <p:nvSpPr>
          <p:cNvPr id="7" name="Title 2"/>
          <p:cNvSpPr txBox="1">
            <a:spLocks/>
          </p:cNvSpPr>
          <p:nvPr/>
        </p:nvSpPr>
        <p:spPr>
          <a:xfrm>
            <a:off x="243840" y="591820"/>
            <a:ext cx="8590280" cy="546100"/>
          </a:xfrm>
          <a:prstGeom prst="rect">
            <a:avLst/>
          </a:prstGeom>
        </p:spPr>
        <p:txBody>
          <a:bodyPr/>
          <a:lstStyle/>
          <a:p>
            <a:pPr algn="ctr">
              <a:spcAft>
                <a:spcPct val="20000"/>
              </a:spcAft>
            </a:pPr>
            <a:r>
              <a:rPr lang="en-IN" sz="3200" dirty="0" smtClean="0"/>
              <a:t>HAZARDS,PRECAUTIONS &amp; </a:t>
            </a:r>
            <a:r>
              <a:rPr lang="en-IN" sz="3200" dirty="0"/>
              <a:t>SAFE WORK PRACTICES</a:t>
            </a:r>
            <a:endParaRPr lang="en-IN" altLang="en-US" sz="3200" noProof="1"/>
          </a:p>
        </p:txBody>
      </p:sp>
    </p:spTree>
    <p:extLst>
      <p:ext uri="{BB962C8B-B14F-4D97-AF65-F5344CB8AC3E}">
        <p14:creationId xmlns:p14="http://schemas.microsoft.com/office/powerpoint/2010/main" val="8291127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pPr>
            <a:r>
              <a:rPr lang="en-IN" sz="2000" b="1" dirty="0"/>
              <a:t>Enclosure of Welding and Cutting Area</a:t>
            </a:r>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sz="1600" dirty="0" smtClean="0"/>
              <a:t>Welding </a:t>
            </a:r>
            <a:r>
              <a:rPr lang="en-IN" sz="1600" dirty="0"/>
              <a:t>and cutting works  generally require the protection of equipment and surrounding area from damage or fire ignition from the hot work activity.</a:t>
            </a:r>
          </a:p>
          <a:p>
            <a:pPr marL="285750" indent="-285750">
              <a:buSzPct val="105000"/>
              <a:buFont typeface="Wingdings 3" pitchFamily="18" charset="2"/>
              <a:buChar char="p"/>
            </a:pPr>
            <a:r>
              <a:rPr lang="en-IN" sz="1600" dirty="0" smtClean="0"/>
              <a:t>This </a:t>
            </a:r>
            <a:r>
              <a:rPr lang="en-IN" sz="1600" dirty="0"/>
              <a:t>activity includes oxy-fuel metal cutting, light duty welding, heavy duty welding and arc gouging.</a:t>
            </a:r>
          </a:p>
          <a:p>
            <a:pPr marL="285750" indent="-285750">
              <a:buSzPct val="105000"/>
              <a:buFont typeface="Wingdings 3" pitchFamily="18" charset="2"/>
              <a:buChar char="p"/>
            </a:pPr>
            <a:r>
              <a:rPr lang="en-IN" sz="1600" dirty="0" smtClean="0"/>
              <a:t>The </a:t>
            </a:r>
            <a:r>
              <a:rPr lang="en-IN" sz="1600" dirty="0"/>
              <a:t>following requirements shall be strictly enforced:</a:t>
            </a:r>
          </a:p>
          <a:p>
            <a:pPr marL="742950" lvl="1" indent="-285750">
              <a:buSzPct val="105000"/>
              <a:buFont typeface="Wingdings 3" pitchFamily="18" charset="2"/>
              <a:buChar char=""/>
            </a:pPr>
            <a:r>
              <a:rPr lang="en-IN" sz="1600" dirty="0" smtClean="0"/>
              <a:t>The </a:t>
            </a:r>
            <a:r>
              <a:rPr lang="en-IN" sz="1600" dirty="0"/>
              <a:t>welding and cutting area must be totally enclosed, using a flameproof tarpaulin canvass in a manner to contain sparks, molten metal/splatters, block the view of the welding/cutting arc from </a:t>
            </a:r>
            <a:r>
              <a:rPr lang="en-IN" sz="1600" dirty="0" smtClean="0"/>
              <a:t>passer-by, </a:t>
            </a:r>
            <a:r>
              <a:rPr lang="en-IN" sz="1600" dirty="0"/>
              <a:t>and isolate any nearby combustible fuel source from the hot work activity.</a:t>
            </a:r>
          </a:p>
          <a:p>
            <a:pPr marL="742950" lvl="1" indent="-285750">
              <a:buSzPct val="105000"/>
              <a:buFont typeface="Wingdings 3" pitchFamily="18" charset="2"/>
              <a:buChar char=""/>
            </a:pPr>
            <a:r>
              <a:rPr lang="en-IN" sz="1600" dirty="0" smtClean="0"/>
              <a:t>The </a:t>
            </a:r>
            <a:r>
              <a:rPr lang="en-IN" sz="1600" dirty="0"/>
              <a:t>material of flameproof tarpaulin canvass shall be made from silica or glass </a:t>
            </a:r>
            <a:r>
              <a:rPr lang="en-IN" sz="1600" dirty="0" smtClean="0"/>
              <a:t>fibres </a:t>
            </a:r>
            <a:r>
              <a:rPr lang="en-IN" sz="1600" dirty="0"/>
              <a:t>which have low off gassing and which may melt (but not burn) when contacted by flames, welding slag or splatter.</a:t>
            </a:r>
          </a:p>
          <a:p>
            <a:pPr marL="742950" lvl="1" indent="-285750">
              <a:buSzPct val="105000"/>
              <a:buFont typeface="Wingdings 3" pitchFamily="18" charset="2"/>
              <a:buChar char=""/>
            </a:pPr>
            <a:r>
              <a:rPr lang="en-IN" sz="1600" dirty="0" smtClean="0"/>
              <a:t>Regular </a:t>
            </a:r>
            <a:r>
              <a:rPr lang="en-IN" sz="1600" dirty="0"/>
              <a:t>checks shall be carried out by the Work Permit Executor.</a:t>
            </a:r>
          </a:p>
          <a:p>
            <a:pPr marL="742950" lvl="1" indent="-285750">
              <a:buSzPct val="105000"/>
              <a:buFont typeface="Wingdings 3" pitchFamily="18" charset="2"/>
              <a:buChar char=""/>
            </a:pPr>
            <a:r>
              <a:rPr lang="en-IN" sz="1600" dirty="0" smtClean="0"/>
              <a:t>For </a:t>
            </a:r>
            <a:r>
              <a:rPr lang="en-IN" sz="1600" dirty="0"/>
              <a:t>heavy and extreme duty operations of arc gouging and flame cutting in the running process units and piping, sheet metal shall be placed under the fire stream to lessen the chances of the molten metal melting through the flame proof tarpaulin canvass.</a:t>
            </a:r>
          </a:p>
        </p:txBody>
      </p:sp>
      <p:sp>
        <p:nvSpPr>
          <p:cNvPr id="7" name="Title 2"/>
          <p:cNvSpPr txBox="1">
            <a:spLocks/>
          </p:cNvSpPr>
          <p:nvPr/>
        </p:nvSpPr>
        <p:spPr>
          <a:xfrm>
            <a:off x="243840" y="591820"/>
            <a:ext cx="8590280" cy="546100"/>
          </a:xfrm>
          <a:prstGeom prst="rect">
            <a:avLst/>
          </a:prstGeom>
        </p:spPr>
        <p:txBody>
          <a:bodyPr/>
          <a:lstStyle/>
          <a:p>
            <a:pPr algn="ctr">
              <a:spcAft>
                <a:spcPct val="20000"/>
              </a:spcAft>
            </a:pPr>
            <a:r>
              <a:rPr lang="en-IN" sz="3200" dirty="0" smtClean="0"/>
              <a:t>HAZARDS,PRECAUTIONS &amp; </a:t>
            </a:r>
            <a:r>
              <a:rPr lang="en-IN" sz="3200" dirty="0"/>
              <a:t>SAFE WORK PRACTICES</a:t>
            </a:r>
            <a:endParaRPr lang="en-IN" altLang="en-US" sz="3200" noProof="1"/>
          </a:p>
        </p:txBody>
      </p:sp>
    </p:spTree>
    <p:extLst>
      <p:ext uri="{BB962C8B-B14F-4D97-AF65-F5344CB8AC3E}">
        <p14:creationId xmlns:p14="http://schemas.microsoft.com/office/powerpoint/2010/main" val="9423691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pPr>
            <a:r>
              <a:rPr lang="en-IN" sz="2000" b="1" dirty="0"/>
              <a:t>Fire Watch Personnel</a:t>
            </a:r>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dirty="0" smtClean="0"/>
              <a:t>Work </a:t>
            </a:r>
            <a:r>
              <a:rPr lang="en-IN" dirty="0"/>
              <a:t>Permit Executor shall provide properly trained and equipped ‘fire watch’ Personnel. </a:t>
            </a:r>
          </a:p>
          <a:p>
            <a:pPr marL="285750" indent="-285750">
              <a:buSzPct val="105000"/>
              <a:buFont typeface="Wingdings 3" panose="05040102010807070707" pitchFamily="18" charset="2"/>
              <a:buChar char="p"/>
            </a:pPr>
            <a:r>
              <a:rPr lang="en-IN" dirty="0" smtClean="0"/>
              <a:t>The </a:t>
            </a:r>
            <a:r>
              <a:rPr lang="en-IN" dirty="0"/>
              <a:t>person assigned as a fire watch shall have no other duties,. </a:t>
            </a:r>
          </a:p>
          <a:p>
            <a:pPr marL="285750" indent="-285750">
              <a:buSzPct val="105000"/>
              <a:buFont typeface="Wingdings 3" panose="05040102010807070707" pitchFamily="18" charset="2"/>
              <a:buChar char="p"/>
            </a:pPr>
            <a:r>
              <a:rPr lang="en-IN" dirty="0" smtClean="0"/>
              <a:t>The </a:t>
            </a:r>
            <a:r>
              <a:rPr lang="en-IN" dirty="0"/>
              <a:t>fire watch person may do other safety-related task if the primary fire watch responsibility is not compromised.</a:t>
            </a:r>
          </a:p>
          <a:p>
            <a:pPr marL="285750" indent="-285750">
              <a:buSzPct val="105000"/>
              <a:buFont typeface="Wingdings 3" panose="05040102010807070707" pitchFamily="18" charset="2"/>
              <a:buChar char="p"/>
            </a:pPr>
            <a:r>
              <a:rPr lang="en-IN" dirty="0" smtClean="0"/>
              <a:t>The </a:t>
            </a:r>
            <a:r>
              <a:rPr lang="en-IN" dirty="0"/>
              <a:t>fire watch personnel equipment and knowledge shall include:</a:t>
            </a:r>
          </a:p>
          <a:p>
            <a:pPr marL="742950" lvl="1" indent="-285750">
              <a:buSzPct val="105000"/>
              <a:buFont typeface="Wingdings 3" panose="05040102010807070707" pitchFamily="18" charset="2"/>
              <a:buChar char=""/>
            </a:pPr>
            <a:r>
              <a:rPr lang="en-IN" dirty="0" smtClean="0"/>
              <a:t>Understands </a:t>
            </a:r>
            <a:r>
              <a:rPr lang="en-IN" dirty="0"/>
              <a:t>and capable to recognize hazards.</a:t>
            </a:r>
          </a:p>
          <a:p>
            <a:pPr marL="742950" lvl="1" indent="-285750">
              <a:buSzPct val="105000"/>
              <a:buFont typeface="Wingdings 3" panose="05040102010807070707" pitchFamily="18" charset="2"/>
              <a:buChar char=""/>
            </a:pPr>
            <a:r>
              <a:rPr lang="en-IN" dirty="0" smtClean="0"/>
              <a:t>Have </a:t>
            </a:r>
            <a:r>
              <a:rPr lang="en-IN" dirty="0"/>
              <a:t>appropriate functional fire extinguishing equipment readily available.</a:t>
            </a:r>
          </a:p>
          <a:p>
            <a:pPr marL="742950" lvl="1" indent="-285750">
              <a:buSzPct val="105000"/>
              <a:buFont typeface="Wingdings 3" panose="05040102010807070707" pitchFamily="18" charset="2"/>
              <a:buChar char=""/>
            </a:pPr>
            <a:r>
              <a:rPr lang="en-IN" dirty="0" smtClean="0"/>
              <a:t>Trained </a:t>
            </a:r>
            <a:r>
              <a:rPr lang="en-IN" dirty="0"/>
              <a:t>and certified in the equipment’s use and first-aid fire fighting.</a:t>
            </a:r>
          </a:p>
          <a:p>
            <a:pPr marL="742950" lvl="1" indent="-285750">
              <a:buSzPct val="105000"/>
              <a:buFont typeface="Wingdings 3" panose="05040102010807070707" pitchFamily="18" charset="2"/>
              <a:buChar char=""/>
            </a:pPr>
            <a:r>
              <a:rPr lang="en-IN" dirty="0" smtClean="0"/>
              <a:t>Fire </a:t>
            </a:r>
            <a:r>
              <a:rPr lang="en-IN" dirty="0"/>
              <a:t>Fighting Trainers shall train and certify the fire watch.</a:t>
            </a:r>
          </a:p>
          <a:p>
            <a:pPr marL="742950" lvl="1" indent="-285750">
              <a:buSzPct val="105000"/>
              <a:buFont typeface="Wingdings 3" panose="05040102010807070707" pitchFamily="18" charset="2"/>
              <a:buChar char=""/>
            </a:pPr>
            <a:r>
              <a:rPr lang="en-IN" dirty="0" smtClean="0"/>
              <a:t>Familiar </a:t>
            </a:r>
            <a:r>
              <a:rPr lang="en-IN" dirty="0"/>
              <a:t>with facilities for sounding an alarm in the event of a fire.</a:t>
            </a:r>
          </a:p>
          <a:p>
            <a:pPr marL="742950" lvl="1" indent="-285750">
              <a:buSzPct val="105000"/>
              <a:buFont typeface="Wingdings 3" panose="05040102010807070707" pitchFamily="18" charset="2"/>
              <a:buChar char=""/>
            </a:pPr>
            <a:r>
              <a:rPr lang="en-IN" dirty="0" smtClean="0"/>
              <a:t>Capable </a:t>
            </a:r>
            <a:r>
              <a:rPr lang="en-IN" dirty="0"/>
              <a:t>to communicate effectively with the workforce.</a:t>
            </a:r>
          </a:p>
        </p:txBody>
      </p:sp>
      <p:pic>
        <p:nvPicPr>
          <p:cNvPr id="7" name="Picture 2" descr="Image result for FIRE WATCH PERSON"/>
          <p:cNvPicPr>
            <a:picLocks noChangeAspect="1" noChangeArrowheads="1"/>
          </p:cNvPicPr>
          <p:nvPr/>
        </p:nvPicPr>
        <p:blipFill>
          <a:blip r:embed="rId2" cstate="print"/>
          <a:srcRect/>
          <a:stretch>
            <a:fillRect/>
          </a:stretch>
        </p:blipFill>
        <p:spPr bwMode="auto">
          <a:xfrm>
            <a:off x="5396827" y="5245100"/>
            <a:ext cx="3437293" cy="1157923"/>
          </a:xfrm>
          <a:prstGeom prst="rect">
            <a:avLst/>
          </a:prstGeom>
          <a:noFill/>
        </p:spPr>
      </p:pic>
      <p:sp>
        <p:nvSpPr>
          <p:cNvPr id="8" name="Title 2"/>
          <p:cNvSpPr txBox="1">
            <a:spLocks/>
          </p:cNvSpPr>
          <p:nvPr/>
        </p:nvSpPr>
        <p:spPr>
          <a:xfrm>
            <a:off x="243840" y="591820"/>
            <a:ext cx="8590280" cy="546100"/>
          </a:xfrm>
          <a:prstGeom prst="rect">
            <a:avLst/>
          </a:prstGeom>
        </p:spPr>
        <p:txBody>
          <a:bodyPr/>
          <a:lstStyle/>
          <a:p>
            <a:pPr algn="ctr">
              <a:spcAft>
                <a:spcPct val="20000"/>
              </a:spcAft>
            </a:pPr>
            <a:r>
              <a:rPr lang="en-IN" sz="3200" dirty="0" smtClean="0"/>
              <a:t>HAZARDS,PRECAUTIONS &amp; </a:t>
            </a:r>
            <a:r>
              <a:rPr lang="en-IN" sz="3200" dirty="0"/>
              <a:t>SAFE WORK PRACTICES</a:t>
            </a:r>
            <a:endParaRPr lang="en-IN" altLang="en-US" sz="3200" noProof="1"/>
          </a:p>
        </p:txBody>
      </p:sp>
    </p:spTree>
    <p:extLst>
      <p:ext uri="{BB962C8B-B14F-4D97-AF65-F5344CB8AC3E}">
        <p14:creationId xmlns:p14="http://schemas.microsoft.com/office/powerpoint/2010/main" val="10025359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pPr>
            <a:r>
              <a:rPr lang="en-IN" sz="2000" b="1" dirty="0" smtClean="0"/>
              <a:t>Fire Watch Personnel</a:t>
            </a:r>
            <a:endParaRPr lang="en-IN" sz="2000" b="1" dirty="0"/>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dirty="0"/>
              <a:t> The fire watch personnel should understand his duties which include the</a:t>
            </a:r>
          </a:p>
          <a:p>
            <a:r>
              <a:rPr lang="en-IN" dirty="0"/>
              <a:t>following:</a:t>
            </a:r>
          </a:p>
          <a:p>
            <a:pPr marL="742950" lvl="1" indent="-285750">
              <a:buSzPct val="105000"/>
              <a:buFont typeface="Wingdings 3" panose="05040102010807070707" pitchFamily="18" charset="2"/>
              <a:buChar char=""/>
            </a:pPr>
            <a:r>
              <a:rPr lang="en-IN" dirty="0" smtClean="0"/>
              <a:t>Shall </a:t>
            </a:r>
            <a:r>
              <a:rPr lang="en-IN" dirty="0"/>
              <a:t>continuously monitor and watches for fires in all exposed </a:t>
            </a:r>
            <a:r>
              <a:rPr lang="en-IN" dirty="0" smtClean="0"/>
              <a:t>areas.</a:t>
            </a:r>
          </a:p>
          <a:p>
            <a:pPr marL="742950" lvl="1" indent="-285750">
              <a:buSzPct val="105000"/>
              <a:buFont typeface="Wingdings 3" panose="05040102010807070707" pitchFamily="18" charset="2"/>
              <a:buChar char=""/>
            </a:pPr>
            <a:r>
              <a:rPr lang="en-IN" dirty="0" smtClean="0"/>
              <a:t>Shall </a:t>
            </a:r>
            <a:r>
              <a:rPr lang="en-IN" dirty="0"/>
              <a:t>remain within 8 meters radius of work vicinity during welding / cutting until relieved by another fire watch.</a:t>
            </a:r>
          </a:p>
          <a:p>
            <a:pPr marL="742950" lvl="1" indent="-285750">
              <a:buSzPct val="105000"/>
              <a:buFont typeface="Wingdings 3" panose="05040102010807070707" pitchFamily="18" charset="2"/>
              <a:buChar char=""/>
            </a:pPr>
            <a:r>
              <a:rPr lang="en-IN" dirty="0" smtClean="0"/>
              <a:t>Shall </a:t>
            </a:r>
            <a:r>
              <a:rPr lang="en-IN" dirty="0"/>
              <a:t>maintain assigned suppression equipment within close proximity</a:t>
            </a:r>
          </a:p>
          <a:p>
            <a:pPr marL="742950" lvl="1" indent="-285750">
              <a:buSzPct val="105000"/>
              <a:buFont typeface="Wingdings 3" panose="05040102010807070707" pitchFamily="18" charset="2"/>
              <a:buChar char=""/>
            </a:pPr>
            <a:r>
              <a:rPr lang="en-IN" dirty="0" smtClean="0"/>
              <a:t>Shall </a:t>
            </a:r>
            <a:r>
              <a:rPr lang="en-IN" dirty="0"/>
              <a:t>be aware on the location and how to activate the nearest fire alarm.</a:t>
            </a:r>
          </a:p>
          <a:p>
            <a:pPr marL="742950" lvl="1" indent="-285750">
              <a:buSzPct val="105000"/>
              <a:buFont typeface="Wingdings 3" panose="05040102010807070707" pitchFamily="18" charset="2"/>
              <a:buChar char=""/>
            </a:pPr>
            <a:r>
              <a:rPr lang="en-IN" dirty="0" smtClean="0"/>
              <a:t>Shall </a:t>
            </a:r>
            <a:r>
              <a:rPr lang="en-IN" dirty="0"/>
              <a:t>activate the fire alarm when available equipment is not sufficient to suppress minor fire.</a:t>
            </a:r>
          </a:p>
          <a:p>
            <a:pPr marL="742950" lvl="1" indent="-285750">
              <a:buSzPct val="105000"/>
              <a:buFont typeface="Wingdings 3" panose="05040102010807070707" pitchFamily="18" charset="2"/>
              <a:buChar char=""/>
            </a:pPr>
            <a:r>
              <a:rPr lang="en-IN" dirty="0" smtClean="0"/>
              <a:t>Shall </a:t>
            </a:r>
            <a:r>
              <a:rPr lang="en-IN" dirty="0"/>
              <a:t>try to extinguish a fire only when obviously within the capacity of the available equipment.</a:t>
            </a:r>
          </a:p>
          <a:p>
            <a:pPr marL="742950" lvl="1" indent="-285750">
              <a:buSzPct val="105000"/>
              <a:buFont typeface="Wingdings 3" panose="05040102010807070707" pitchFamily="18" charset="2"/>
              <a:buChar char=""/>
            </a:pPr>
            <a:r>
              <a:rPr lang="en-IN" dirty="0" smtClean="0"/>
              <a:t>Shall </a:t>
            </a:r>
            <a:r>
              <a:rPr lang="en-IN" dirty="0"/>
              <a:t>maintain a watch for at least ½ hour after completion of welding and cutting works until the area has been inspected and found to be free of leaks and ignition sources (fires, hot spots or smouldering materials).</a:t>
            </a:r>
          </a:p>
        </p:txBody>
      </p:sp>
      <p:sp>
        <p:nvSpPr>
          <p:cNvPr id="8" name="Title 2"/>
          <p:cNvSpPr txBox="1">
            <a:spLocks/>
          </p:cNvSpPr>
          <p:nvPr/>
        </p:nvSpPr>
        <p:spPr>
          <a:xfrm>
            <a:off x="243840" y="591820"/>
            <a:ext cx="8590280" cy="546100"/>
          </a:xfrm>
          <a:prstGeom prst="rect">
            <a:avLst/>
          </a:prstGeom>
        </p:spPr>
        <p:txBody>
          <a:bodyPr/>
          <a:lstStyle/>
          <a:p>
            <a:pPr algn="ctr">
              <a:spcAft>
                <a:spcPct val="20000"/>
              </a:spcAft>
            </a:pPr>
            <a:r>
              <a:rPr lang="en-IN" sz="3200" dirty="0" smtClean="0"/>
              <a:t>HAZARDS,PRECAUTIONS &amp; </a:t>
            </a:r>
            <a:r>
              <a:rPr lang="en-IN" sz="3200" dirty="0"/>
              <a:t>SAFE WORK PRACTICES</a:t>
            </a:r>
            <a:endParaRPr lang="en-IN" altLang="en-US" sz="3200" noProof="1"/>
          </a:p>
        </p:txBody>
      </p:sp>
    </p:spTree>
    <p:extLst>
      <p:ext uri="{BB962C8B-B14F-4D97-AF65-F5344CB8AC3E}">
        <p14:creationId xmlns:p14="http://schemas.microsoft.com/office/powerpoint/2010/main" val="7039442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pPr>
            <a:r>
              <a:rPr lang="en-IN" sz="2000" b="1" dirty="0"/>
              <a:t>Personal Protection</a:t>
            </a:r>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dirty="0" smtClean="0"/>
              <a:t>Respiratory </a:t>
            </a:r>
            <a:r>
              <a:rPr lang="en-IN" dirty="0"/>
              <a:t>Protection</a:t>
            </a:r>
          </a:p>
          <a:p>
            <a:pPr marL="742950" lvl="1" indent="-285750">
              <a:buSzPct val="105000"/>
              <a:buFont typeface="Wingdings 3" panose="05040102010807070707" pitchFamily="18" charset="2"/>
              <a:buChar char=""/>
            </a:pPr>
            <a:r>
              <a:rPr lang="en-IN" dirty="0" smtClean="0"/>
              <a:t>In </a:t>
            </a:r>
            <a:r>
              <a:rPr lang="en-IN" dirty="0"/>
              <a:t>confined spaces such as tanks, pressure vessel, large diameter pipelines, confined enclosures, etc., local exhaust or general ventilation system shall be provided to remove toxic gases, fumes, etc. and to maintain oxygen concentration above 19.5%. Pure oxygen shall not be used for ventilation.</a:t>
            </a:r>
          </a:p>
          <a:p>
            <a:pPr marL="742950" lvl="1" indent="-285750">
              <a:buSzPct val="105000"/>
              <a:buFont typeface="Wingdings 3" panose="05040102010807070707" pitchFamily="18" charset="2"/>
              <a:buChar char=""/>
            </a:pPr>
            <a:r>
              <a:rPr lang="en-IN" dirty="0"/>
              <a:t>Local exhaust hoods shall be provided in welding shops or indoor enclosures.</a:t>
            </a:r>
          </a:p>
          <a:p>
            <a:pPr marL="742950" lvl="1" indent="-285750">
              <a:buSzPct val="105000"/>
              <a:buFont typeface="Wingdings 3" panose="05040102010807070707" pitchFamily="18" charset="2"/>
              <a:buChar char=""/>
            </a:pPr>
            <a:r>
              <a:rPr lang="en-IN" dirty="0" smtClean="0"/>
              <a:t>In </a:t>
            </a:r>
            <a:r>
              <a:rPr lang="en-IN" dirty="0"/>
              <a:t>confined spaces where hazard of oxygen deficiency may exist, airline mask shall be used.</a:t>
            </a:r>
          </a:p>
          <a:p>
            <a:pPr marL="285750" indent="-285750">
              <a:buSzPct val="105000"/>
              <a:buFont typeface="Wingdings 3" panose="05040102010807070707" pitchFamily="18" charset="2"/>
              <a:buChar char="p"/>
            </a:pPr>
            <a:r>
              <a:rPr lang="en-IN" dirty="0"/>
              <a:t> Eye Protection</a:t>
            </a:r>
          </a:p>
          <a:p>
            <a:pPr marL="742950" lvl="1" indent="-285750">
              <a:buSzPct val="105000"/>
              <a:buFont typeface="Wingdings 3" panose="05040102010807070707" pitchFamily="18" charset="2"/>
              <a:buChar char=""/>
            </a:pPr>
            <a:r>
              <a:rPr lang="en-IN" dirty="0" smtClean="0"/>
              <a:t>Goggles </a:t>
            </a:r>
            <a:r>
              <a:rPr lang="en-IN" dirty="0"/>
              <a:t>or shields fitted with correct filter lens shall be used during welding and cutting operations.</a:t>
            </a:r>
          </a:p>
          <a:p>
            <a:pPr marL="742950" lvl="1" indent="-285750">
              <a:buSzPct val="105000"/>
              <a:buFont typeface="Wingdings 3" panose="05040102010807070707" pitchFamily="18" charset="2"/>
              <a:buChar char=""/>
            </a:pPr>
            <a:r>
              <a:rPr lang="en-IN" dirty="0" smtClean="0"/>
              <a:t>During </a:t>
            </a:r>
            <a:r>
              <a:rPr lang="en-IN" dirty="0"/>
              <a:t>welding eye protection shall be used by welder and his helper.</a:t>
            </a:r>
          </a:p>
          <a:p>
            <a:pPr marL="742950" lvl="1" indent="-285750">
              <a:buSzPct val="105000"/>
              <a:buFont typeface="Wingdings 3" panose="05040102010807070707" pitchFamily="18" charset="2"/>
              <a:buChar char=""/>
            </a:pPr>
            <a:r>
              <a:rPr lang="en-IN" dirty="0" smtClean="0"/>
              <a:t>Welder's </a:t>
            </a:r>
            <a:r>
              <a:rPr lang="en-IN" dirty="0"/>
              <a:t>Goggles shall be used when chipping, de-slagging and during gas welding </a:t>
            </a:r>
            <a:r>
              <a:rPr lang="en-IN" dirty="0" smtClean="0"/>
              <a:t> </a:t>
            </a:r>
            <a:endParaRPr lang="en-IN" dirty="0"/>
          </a:p>
          <a:p>
            <a:pPr marL="742950" lvl="1" indent="-285750">
              <a:buSzPct val="105000"/>
              <a:buFont typeface="Wingdings 3" panose="05040102010807070707" pitchFamily="18" charset="2"/>
              <a:buChar char=""/>
            </a:pPr>
            <a:r>
              <a:rPr lang="en-IN" dirty="0"/>
              <a:t>Arc welder shall wear welder‘s shield.</a:t>
            </a:r>
          </a:p>
        </p:txBody>
      </p:sp>
      <p:sp>
        <p:nvSpPr>
          <p:cNvPr id="7" name="Title 2"/>
          <p:cNvSpPr txBox="1">
            <a:spLocks/>
          </p:cNvSpPr>
          <p:nvPr/>
        </p:nvSpPr>
        <p:spPr>
          <a:xfrm>
            <a:off x="243840" y="591820"/>
            <a:ext cx="8590280" cy="546100"/>
          </a:xfrm>
          <a:prstGeom prst="rect">
            <a:avLst/>
          </a:prstGeom>
        </p:spPr>
        <p:txBody>
          <a:bodyPr/>
          <a:lstStyle/>
          <a:p>
            <a:pPr algn="ctr">
              <a:spcAft>
                <a:spcPct val="20000"/>
              </a:spcAft>
            </a:pPr>
            <a:r>
              <a:rPr lang="en-IN" sz="3200" dirty="0" smtClean="0"/>
              <a:t>HAZARDS,PRECAUTIONS &amp; </a:t>
            </a:r>
            <a:r>
              <a:rPr lang="en-IN" sz="3200" dirty="0"/>
              <a:t>SAFE WORK PRACTICES</a:t>
            </a:r>
            <a:endParaRPr lang="en-IN" altLang="en-US" sz="3200" noProof="1"/>
          </a:p>
        </p:txBody>
      </p:sp>
    </p:spTree>
    <p:extLst>
      <p:ext uri="{BB962C8B-B14F-4D97-AF65-F5344CB8AC3E}">
        <p14:creationId xmlns:p14="http://schemas.microsoft.com/office/powerpoint/2010/main" val="40284266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pPr>
            <a:r>
              <a:rPr lang="en-IN" sz="2000" b="1" dirty="0"/>
              <a:t>Personal Protection</a:t>
            </a:r>
          </a:p>
        </p:txBody>
      </p:sp>
      <p:sp>
        <p:nvSpPr>
          <p:cNvPr id="5" name="Title 2"/>
          <p:cNvSpPr txBox="1">
            <a:spLocks/>
          </p:cNvSpPr>
          <p:nvPr/>
        </p:nvSpPr>
        <p:spPr>
          <a:xfrm>
            <a:off x="243840" y="591820"/>
            <a:ext cx="8590280" cy="546100"/>
          </a:xfrm>
          <a:prstGeom prst="rect">
            <a:avLst/>
          </a:prstGeom>
        </p:spPr>
        <p:txBody>
          <a:bodyPr/>
          <a:lstStyle/>
          <a:p>
            <a:pPr algn="ctr">
              <a:spcAft>
                <a:spcPct val="20000"/>
              </a:spcAft>
            </a:pPr>
            <a:r>
              <a:rPr lang="en-IN" sz="3200" dirty="0" smtClean="0"/>
              <a:t>HAZARDS,PRECAUTIONS &amp; </a:t>
            </a:r>
            <a:r>
              <a:rPr lang="en-IN" sz="3200" dirty="0"/>
              <a:t>SAFE WORK PRACTICES</a:t>
            </a:r>
            <a:endParaRPr lang="en-IN" altLang="en-US" sz="3200" noProof="1"/>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dirty="0" smtClean="0"/>
              <a:t>Protective </a:t>
            </a:r>
            <a:r>
              <a:rPr lang="en-IN" dirty="0"/>
              <a:t>Clothing and other PPE</a:t>
            </a:r>
          </a:p>
          <a:p>
            <a:pPr marL="742950" lvl="1" indent="-285750">
              <a:buSzPct val="105000"/>
              <a:buFont typeface="Wingdings 3" panose="05040102010807070707" pitchFamily="18" charset="2"/>
              <a:buChar char=""/>
            </a:pPr>
            <a:r>
              <a:rPr lang="en-IN" dirty="0" smtClean="0"/>
              <a:t>Fire </a:t>
            </a:r>
            <a:r>
              <a:rPr lang="en-IN" dirty="0"/>
              <a:t>retardant coveralls and apron shall be worn by welders and fabricators.</a:t>
            </a:r>
          </a:p>
          <a:p>
            <a:pPr marL="742950" lvl="1" indent="-285750">
              <a:buSzPct val="105000"/>
              <a:buFont typeface="Wingdings 3" panose="05040102010807070707" pitchFamily="18" charset="2"/>
              <a:buChar char=""/>
            </a:pPr>
            <a:r>
              <a:rPr lang="en-IN" dirty="0" smtClean="0"/>
              <a:t>Sleeves </a:t>
            </a:r>
            <a:r>
              <a:rPr lang="en-IN" dirty="0"/>
              <a:t>and collars of coveralls shall be kept buttoned up for protection against Ultraviolet and Infrared radiation.</a:t>
            </a:r>
          </a:p>
          <a:p>
            <a:pPr marL="742950" lvl="1" indent="-285750">
              <a:buSzPct val="105000"/>
              <a:buFont typeface="Wingdings 3" panose="05040102010807070707" pitchFamily="18" charset="2"/>
              <a:buChar char=""/>
            </a:pPr>
            <a:r>
              <a:rPr lang="en-IN" dirty="0" smtClean="0"/>
              <a:t>Welder’s </a:t>
            </a:r>
            <a:r>
              <a:rPr lang="en-IN" dirty="0"/>
              <a:t>safety boots  shall be used for protection against heavy objects and sparks.</a:t>
            </a:r>
          </a:p>
          <a:p>
            <a:pPr marL="742950" lvl="1" indent="-285750">
              <a:buSzPct val="105000"/>
              <a:buFont typeface="Wingdings 3" panose="05040102010807070707" pitchFamily="18" charset="2"/>
              <a:buChar char=""/>
            </a:pPr>
            <a:r>
              <a:rPr lang="en-IN" dirty="0" smtClean="0"/>
              <a:t>For </a:t>
            </a:r>
            <a:r>
              <a:rPr lang="en-IN" dirty="0"/>
              <a:t>overhead work, caps or shoulder cover and skullcaps made of leather or suitable flame resistant material shall be used to prevent burn injuries.</a:t>
            </a:r>
          </a:p>
          <a:p>
            <a:pPr marL="742950" lvl="1" indent="-285750">
              <a:buSzPct val="105000"/>
              <a:buFont typeface="Wingdings 3" panose="05040102010807070707" pitchFamily="18" charset="2"/>
              <a:buChar char=""/>
            </a:pPr>
            <a:r>
              <a:rPr lang="en-IN" dirty="0" smtClean="0"/>
              <a:t>During </a:t>
            </a:r>
            <a:r>
              <a:rPr lang="en-IN" dirty="0"/>
              <a:t>overhead welding, ear protection is recommended against falling sparks.</a:t>
            </a:r>
          </a:p>
        </p:txBody>
      </p:sp>
      <p:pic>
        <p:nvPicPr>
          <p:cNvPr id="7" name="Picture 2" descr="Image result for Protective Clothing and other PPE"/>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853449" y="4546600"/>
            <a:ext cx="1980671" cy="1853248"/>
          </a:xfrm>
          <a:prstGeom prst="rect">
            <a:avLst/>
          </a:prstGeom>
          <a:noFill/>
        </p:spPr>
      </p:pic>
    </p:spTree>
    <p:extLst>
      <p:ext uri="{BB962C8B-B14F-4D97-AF65-F5344CB8AC3E}">
        <p14:creationId xmlns:p14="http://schemas.microsoft.com/office/powerpoint/2010/main" val="11672862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pPr>
            <a:r>
              <a:rPr lang="en-IN" sz="2000" b="1" dirty="0"/>
              <a:t>Gas Welding and Cutting</a:t>
            </a:r>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dirty="0" smtClean="0"/>
              <a:t>Gas </a:t>
            </a:r>
            <a:r>
              <a:rPr lang="en-IN" dirty="0"/>
              <a:t>welding and cutting operations utilize the heat of the flame obtained from the combustion of a fuel gas with oxygen. </a:t>
            </a:r>
          </a:p>
          <a:p>
            <a:pPr marL="285750" indent="-285750">
              <a:buSzPct val="105000"/>
              <a:buFont typeface="Wingdings 3" panose="05040102010807070707" pitchFamily="18" charset="2"/>
              <a:buChar char="p"/>
            </a:pPr>
            <a:r>
              <a:rPr lang="en-IN" dirty="0" smtClean="0"/>
              <a:t>Oxygen </a:t>
            </a:r>
            <a:r>
              <a:rPr lang="en-IN" dirty="0"/>
              <a:t>is normally supplied in cylinders containing 244 cu. feet of oxygen at a pressure of 2200 psig at 70ºF.</a:t>
            </a:r>
          </a:p>
          <a:p>
            <a:pPr marL="285750" indent="-285750">
              <a:buSzPct val="105000"/>
              <a:buFont typeface="Wingdings 3" panose="05040102010807070707" pitchFamily="18" charset="2"/>
              <a:buChar char="p"/>
            </a:pPr>
            <a:r>
              <a:rPr lang="en-IN" dirty="0" smtClean="0"/>
              <a:t>Acetylene </a:t>
            </a:r>
            <a:r>
              <a:rPr lang="en-IN" dirty="0"/>
              <a:t>is supplied in cylinders and dissolved in acetone over a porous material at a pressure of 250 psig at 70ºF. </a:t>
            </a:r>
          </a:p>
          <a:p>
            <a:pPr marL="285750" indent="-285750">
              <a:buSzPct val="105000"/>
              <a:buFont typeface="Wingdings 3" panose="05040102010807070707" pitchFamily="18" charset="2"/>
              <a:buChar char="p"/>
            </a:pPr>
            <a:r>
              <a:rPr lang="en-IN" dirty="0" smtClean="0"/>
              <a:t>Acetylene </a:t>
            </a:r>
            <a:r>
              <a:rPr lang="en-IN" dirty="0"/>
              <a:t>cylinders normally contain 300 cu. ft. Of acetylene.</a:t>
            </a:r>
          </a:p>
          <a:p>
            <a:pPr marL="285750" indent="-285750">
              <a:buSzPct val="105000"/>
              <a:buFont typeface="Wingdings 3" panose="05040102010807070707" pitchFamily="18" charset="2"/>
              <a:buChar char="p"/>
            </a:pPr>
            <a:r>
              <a:rPr lang="en-IN" dirty="0" smtClean="0"/>
              <a:t>Acetylene </a:t>
            </a:r>
            <a:r>
              <a:rPr lang="en-IN" dirty="0"/>
              <a:t>is explosive in a concentration range of 2% to 82% in air and therefore requires careful handling.</a:t>
            </a:r>
          </a:p>
          <a:p>
            <a:pPr marL="285750" indent="-285750">
              <a:buSzPct val="105000"/>
              <a:buFont typeface="Wingdings 3" panose="05040102010807070707" pitchFamily="18" charset="2"/>
              <a:buChar char="p"/>
            </a:pPr>
            <a:r>
              <a:rPr lang="en-IN" dirty="0" smtClean="0"/>
              <a:t>Refer </a:t>
            </a:r>
            <a:r>
              <a:rPr lang="en-IN" dirty="0"/>
              <a:t>to Compressed Gas Cylinders Safe Work Practices for the safety precautions related to storage, handling and use of cylinders and its fittings (regulators, gauges and hoses).</a:t>
            </a:r>
          </a:p>
          <a:p>
            <a:pPr marL="285750" indent="-285750">
              <a:buSzPct val="105000"/>
              <a:buFont typeface="Wingdings 3" panose="05040102010807070707" pitchFamily="18" charset="2"/>
              <a:buChar char="p"/>
            </a:pPr>
            <a:r>
              <a:rPr lang="en-IN" dirty="0" smtClean="0"/>
              <a:t>Acetylene </a:t>
            </a:r>
            <a:r>
              <a:rPr lang="en-IN" dirty="0"/>
              <a:t>gas becomes unstable at pressures above 15 psig and therefore</a:t>
            </a:r>
          </a:p>
          <a:p>
            <a:pPr marL="285750" indent="-285750">
              <a:buSzPct val="105000"/>
              <a:buFont typeface="Wingdings 3" panose="05040102010807070707" pitchFamily="18" charset="2"/>
              <a:buChar char="p"/>
            </a:pPr>
            <a:r>
              <a:rPr lang="en-IN" dirty="0" smtClean="0"/>
              <a:t>Acetylene </a:t>
            </a:r>
            <a:r>
              <a:rPr lang="en-IN" dirty="0"/>
              <a:t>regulator pressure shall not be allowed to exceed 15 psig.</a:t>
            </a:r>
          </a:p>
        </p:txBody>
      </p:sp>
      <p:sp>
        <p:nvSpPr>
          <p:cNvPr id="8" name="Title 2"/>
          <p:cNvSpPr txBox="1">
            <a:spLocks/>
          </p:cNvSpPr>
          <p:nvPr/>
        </p:nvSpPr>
        <p:spPr>
          <a:xfrm>
            <a:off x="127000" y="591820"/>
            <a:ext cx="9017000" cy="546100"/>
          </a:xfrm>
          <a:prstGeom prst="rect">
            <a:avLst/>
          </a:prstGeom>
        </p:spPr>
        <p:txBody>
          <a:bodyPr/>
          <a:lstStyle/>
          <a:p>
            <a:r>
              <a:rPr lang="en-IN" sz="3200" dirty="0"/>
              <a:t>WELDING WORK CLASSIFICATION &amp;</a:t>
            </a:r>
            <a:r>
              <a:rPr lang="en-IN" sz="3200" dirty="0" smtClean="0"/>
              <a:t> REQUIREMENTS</a:t>
            </a:r>
            <a:endParaRPr lang="en-IN" sz="3200" dirty="0"/>
          </a:p>
          <a:p>
            <a:endParaRPr lang="en-IN" altLang="en-US" sz="3200" noProof="1"/>
          </a:p>
        </p:txBody>
      </p:sp>
    </p:spTree>
    <p:extLst>
      <p:ext uri="{BB962C8B-B14F-4D97-AF65-F5344CB8AC3E}">
        <p14:creationId xmlns:p14="http://schemas.microsoft.com/office/powerpoint/2010/main" val="15761376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pPr>
            <a:r>
              <a:rPr lang="en-IN" sz="2000" b="1" dirty="0"/>
              <a:t>Gas Welding and Cutting</a:t>
            </a:r>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dirty="0" smtClean="0"/>
              <a:t>Acetylene </a:t>
            </a:r>
            <a:r>
              <a:rPr lang="en-IN" dirty="0"/>
              <a:t>cylinders shall be stored, handled and used in vertical position to avoid liquid acetone from escaping and damaging down-stream equipment. </a:t>
            </a:r>
          </a:p>
          <a:p>
            <a:pPr marL="285750" indent="-285750">
              <a:buSzPct val="105000"/>
              <a:buFont typeface="Wingdings 3" panose="05040102010807070707" pitchFamily="18" charset="2"/>
              <a:buChar char="p"/>
            </a:pPr>
            <a:r>
              <a:rPr lang="en-IN" dirty="0" smtClean="0"/>
              <a:t>If </a:t>
            </a:r>
            <a:r>
              <a:rPr lang="en-IN" dirty="0"/>
              <a:t>LPG is used as a fuel gas for cutting purpose, industrial type cylinders shall be used.</a:t>
            </a:r>
          </a:p>
          <a:p>
            <a:pPr marL="285750" indent="-285750">
              <a:buSzPct val="105000"/>
              <a:buFont typeface="Wingdings 3" panose="05040102010807070707" pitchFamily="18" charset="2"/>
              <a:buChar char="p"/>
            </a:pPr>
            <a:r>
              <a:rPr lang="en-IN" dirty="0" smtClean="0"/>
              <a:t>All </a:t>
            </a:r>
            <a:r>
              <a:rPr lang="en-IN" dirty="0"/>
              <a:t>cylinders shall be kept vertical and secured either in a cylinder trolley or floor support or lashed to a fixed support. </a:t>
            </a:r>
          </a:p>
          <a:p>
            <a:pPr marL="285750" indent="-285750">
              <a:buSzPct val="105000"/>
              <a:buFont typeface="Wingdings 3" panose="05040102010807070707" pitchFamily="18" charset="2"/>
              <a:buChar char="p"/>
            </a:pPr>
            <a:r>
              <a:rPr lang="en-IN" dirty="0" smtClean="0"/>
              <a:t>Cylinders </a:t>
            </a:r>
            <a:r>
              <a:rPr lang="en-IN" dirty="0"/>
              <a:t>shall not be located in any enclosed space where welding or cutting job is taking place.</a:t>
            </a:r>
          </a:p>
          <a:p>
            <a:pPr marL="285750" indent="-285750">
              <a:buSzPct val="105000"/>
              <a:buFont typeface="Wingdings 3" panose="05040102010807070707" pitchFamily="18" charset="2"/>
              <a:buChar char="p"/>
            </a:pPr>
            <a:r>
              <a:rPr lang="en-IN" dirty="0" smtClean="0"/>
              <a:t>Oxygen </a:t>
            </a:r>
            <a:r>
              <a:rPr lang="en-IN" dirty="0"/>
              <a:t>and acetylene cylinders shall be kept at least 15 ft. away from the blowtorch or any other source of ignition. Flash back arrestors and hose check valves shall be fitted to both oxygen and fuel gas regulators.</a:t>
            </a:r>
          </a:p>
          <a:p>
            <a:pPr marL="285750" indent="-285750">
              <a:buSzPct val="105000"/>
              <a:buFont typeface="Wingdings 3" panose="05040102010807070707" pitchFamily="18" charset="2"/>
              <a:buChar char="p"/>
            </a:pPr>
            <a:r>
              <a:rPr lang="en-IN" dirty="0" smtClean="0"/>
              <a:t>Spark </a:t>
            </a:r>
            <a:r>
              <a:rPr lang="en-IN" dirty="0"/>
              <a:t>lighters shall be used to light torches.</a:t>
            </a:r>
          </a:p>
          <a:p>
            <a:pPr marL="285750" indent="-285750">
              <a:buSzPct val="105000"/>
              <a:buFont typeface="Wingdings 3" panose="05040102010807070707" pitchFamily="18" charset="2"/>
              <a:buChar char="p"/>
            </a:pPr>
            <a:r>
              <a:rPr lang="en-IN" dirty="0" smtClean="0"/>
              <a:t>Oxygen </a:t>
            </a:r>
            <a:r>
              <a:rPr lang="en-IN" dirty="0"/>
              <a:t>and acetylene hoses shall be of different </a:t>
            </a:r>
            <a:r>
              <a:rPr lang="en-IN" dirty="0" err="1"/>
              <a:t>colors</a:t>
            </a:r>
            <a:r>
              <a:rPr lang="en-IN" dirty="0"/>
              <a:t> or otherwise identified and distinguished from each other. </a:t>
            </a:r>
          </a:p>
          <a:p>
            <a:pPr marL="285750" indent="-285750">
              <a:buSzPct val="105000"/>
              <a:buFont typeface="Wingdings 3" panose="05040102010807070707" pitchFamily="18" charset="2"/>
              <a:buChar char="p"/>
            </a:pPr>
            <a:r>
              <a:rPr lang="en-IN" dirty="0" smtClean="0"/>
              <a:t>When </a:t>
            </a:r>
            <a:r>
              <a:rPr lang="en-IN" dirty="0"/>
              <a:t>extinguishing the flame, shut-off the acetylene first by closing the torch control valve. </a:t>
            </a:r>
          </a:p>
        </p:txBody>
      </p:sp>
      <p:sp>
        <p:nvSpPr>
          <p:cNvPr id="7" name="Title 2"/>
          <p:cNvSpPr txBox="1">
            <a:spLocks/>
          </p:cNvSpPr>
          <p:nvPr/>
        </p:nvSpPr>
        <p:spPr>
          <a:xfrm>
            <a:off x="127000" y="591820"/>
            <a:ext cx="9017000" cy="546100"/>
          </a:xfrm>
          <a:prstGeom prst="rect">
            <a:avLst/>
          </a:prstGeom>
        </p:spPr>
        <p:txBody>
          <a:bodyPr/>
          <a:lstStyle/>
          <a:p>
            <a:r>
              <a:rPr lang="en-IN" sz="3200" dirty="0"/>
              <a:t>WELDING WORK CLASSIFICATION &amp;</a:t>
            </a:r>
            <a:r>
              <a:rPr lang="en-IN" sz="3200" dirty="0" smtClean="0"/>
              <a:t> REQUIREMENTS</a:t>
            </a:r>
            <a:endParaRPr lang="en-IN" sz="3200" dirty="0"/>
          </a:p>
          <a:p>
            <a:endParaRPr lang="en-IN" altLang="en-US" sz="3200" noProof="1"/>
          </a:p>
        </p:txBody>
      </p:sp>
    </p:spTree>
    <p:extLst>
      <p:ext uri="{BB962C8B-B14F-4D97-AF65-F5344CB8AC3E}">
        <p14:creationId xmlns:p14="http://schemas.microsoft.com/office/powerpoint/2010/main" val="33959731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pPr>
            <a:r>
              <a:rPr lang="en-IN" sz="2000" b="1" dirty="0" smtClean="0"/>
              <a:t>Electric </a:t>
            </a:r>
            <a:r>
              <a:rPr lang="en-IN" sz="2000" b="1" dirty="0"/>
              <a:t>Arc Welding and Cutting</a:t>
            </a:r>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dirty="0" smtClean="0"/>
              <a:t>Engine </a:t>
            </a:r>
            <a:r>
              <a:rPr lang="en-IN" dirty="0"/>
              <a:t>of welding machine shall be stopped during </a:t>
            </a:r>
            <a:r>
              <a:rPr lang="en-IN" dirty="0" smtClean="0"/>
              <a:t>refuelling. </a:t>
            </a:r>
            <a:endParaRPr lang="en-IN" dirty="0"/>
          </a:p>
          <a:p>
            <a:pPr marL="285750" indent="-285750">
              <a:buSzPct val="105000"/>
              <a:buFont typeface="Wingdings 3" panose="05040102010807070707" pitchFamily="18" charset="2"/>
              <a:buChar char="p"/>
            </a:pPr>
            <a:r>
              <a:rPr lang="en-IN" dirty="0" smtClean="0"/>
              <a:t>Guards </a:t>
            </a:r>
            <a:r>
              <a:rPr lang="en-IN" dirty="0"/>
              <a:t>of rotating parts shall be kept in place. Welding machine shall be kept 15 meters away from sources of flammable hazards. </a:t>
            </a:r>
          </a:p>
          <a:p>
            <a:pPr marL="285750" indent="-285750">
              <a:buSzPct val="105000"/>
              <a:buFont typeface="Wingdings 3" panose="05040102010807070707" pitchFamily="18" charset="2"/>
              <a:buChar char="p"/>
            </a:pPr>
            <a:r>
              <a:rPr lang="en-IN" dirty="0" smtClean="0"/>
              <a:t>All </a:t>
            </a:r>
            <a:r>
              <a:rPr lang="en-IN" dirty="0"/>
              <a:t>welding leads and returns shall consist of flexible tough rubber covered cables, robust enough to withstand normal treatment over rough ground and pedestrian traffic. Where feasible, cables should be additionally protected by stringing overhead or by using cable covers.</a:t>
            </a:r>
          </a:p>
          <a:p>
            <a:pPr marL="285750" indent="-285750">
              <a:buSzPct val="105000"/>
              <a:buFont typeface="Wingdings 3" panose="05040102010807070707" pitchFamily="18" charset="2"/>
              <a:buChar char="p"/>
            </a:pPr>
            <a:r>
              <a:rPr lang="en-IN" dirty="0" smtClean="0"/>
              <a:t>The </a:t>
            </a:r>
            <a:r>
              <a:rPr lang="en-IN" dirty="0"/>
              <a:t>insulation of cables, electrode holders, plugs and sockets shall be regularly inspected. </a:t>
            </a:r>
          </a:p>
          <a:p>
            <a:pPr marL="285750" indent="-285750">
              <a:buSzPct val="105000"/>
              <a:buFont typeface="Wingdings 3" panose="05040102010807070707" pitchFamily="18" charset="2"/>
              <a:buChar char="p"/>
            </a:pPr>
            <a:r>
              <a:rPr lang="en-IN" dirty="0" smtClean="0"/>
              <a:t>Welding </a:t>
            </a:r>
            <a:r>
              <a:rPr lang="en-IN" dirty="0"/>
              <a:t>grounds and returns shall be securely attached to the work by cable lugs, (or </a:t>
            </a:r>
            <a:r>
              <a:rPr lang="en-IN" dirty="0" smtClean="0"/>
              <a:t>clamps</a:t>
            </a:r>
            <a:r>
              <a:rPr lang="en-IN" dirty="0"/>
              <a:t>) in case of stranded conductor or by bolts for strip conductors.</a:t>
            </a:r>
          </a:p>
          <a:p>
            <a:pPr marL="285750" indent="-285750">
              <a:buSzPct val="105000"/>
              <a:buFont typeface="Wingdings 3" panose="05040102010807070707" pitchFamily="18" charset="2"/>
              <a:buChar char="p"/>
            </a:pPr>
            <a:r>
              <a:rPr lang="en-IN" dirty="0" smtClean="0"/>
              <a:t>Handle </a:t>
            </a:r>
            <a:r>
              <a:rPr lang="en-IN" dirty="0"/>
              <a:t>of electrode holder shall be made of non flammable insulating material and be free of joints or holes. </a:t>
            </a:r>
          </a:p>
          <a:p>
            <a:pPr marL="285750" indent="-285750">
              <a:buSzPct val="105000"/>
              <a:buFont typeface="Wingdings 3" panose="05040102010807070707" pitchFamily="18" charset="2"/>
              <a:buChar char="p"/>
            </a:pPr>
            <a:r>
              <a:rPr lang="en-IN" dirty="0" smtClean="0"/>
              <a:t>Electrode </a:t>
            </a:r>
            <a:r>
              <a:rPr lang="en-IN" dirty="0"/>
              <a:t>holders shall not be placed on the ground when not in use, Instead, it should be hanged or secured to prevent sparking.</a:t>
            </a:r>
          </a:p>
        </p:txBody>
      </p:sp>
      <p:sp>
        <p:nvSpPr>
          <p:cNvPr id="7" name="Title 2"/>
          <p:cNvSpPr txBox="1">
            <a:spLocks/>
          </p:cNvSpPr>
          <p:nvPr/>
        </p:nvSpPr>
        <p:spPr>
          <a:xfrm>
            <a:off x="127000" y="591820"/>
            <a:ext cx="9017000" cy="546100"/>
          </a:xfrm>
          <a:prstGeom prst="rect">
            <a:avLst/>
          </a:prstGeom>
        </p:spPr>
        <p:txBody>
          <a:bodyPr/>
          <a:lstStyle/>
          <a:p>
            <a:r>
              <a:rPr lang="en-IN" sz="3200" dirty="0"/>
              <a:t>WELDING WORK CLASSIFICATION &amp;</a:t>
            </a:r>
            <a:r>
              <a:rPr lang="en-IN" sz="3200" dirty="0" smtClean="0"/>
              <a:t> REQUIREMENTS</a:t>
            </a:r>
            <a:endParaRPr lang="en-IN" sz="3200" dirty="0"/>
          </a:p>
          <a:p>
            <a:endParaRPr lang="en-IN" altLang="en-US" sz="3200" noProof="1"/>
          </a:p>
        </p:txBody>
      </p:sp>
    </p:spTree>
    <p:extLst>
      <p:ext uri="{BB962C8B-B14F-4D97-AF65-F5344CB8AC3E}">
        <p14:creationId xmlns:p14="http://schemas.microsoft.com/office/powerpoint/2010/main" val="27780763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pPr>
            <a:r>
              <a:rPr lang="en-IN" sz="2000" b="1" dirty="0" smtClean="0"/>
              <a:t>Electric </a:t>
            </a:r>
            <a:r>
              <a:rPr lang="en-IN" sz="2000" b="1" dirty="0"/>
              <a:t>Arc Welding and Cutting</a:t>
            </a:r>
          </a:p>
        </p:txBody>
      </p:sp>
      <p:sp>
        <p:nvSpPr>
          <p:cNvPr id="5" name="Title 2"/>
          <p:cNvSpPr txBox="1">
            <a:spLocks/>
          </p:cNvSpPr>
          <p:nvPr/>
        </p:nvSpPr>
        <p:spPr>
          <a:xfrm>
            <a:off x="127000" y="591820"/>
            <a:ext cx="9017000" cy="546100"/>
          </a:xfrm>
          <a:prstGeom prst="rect">
            <a:avLst/>
          </a:prstGeom>
        </p:spPr>
        <p:txBody>
          <a:bodyPr/>
          <a:lstStyle/>
          <a:p>
            <a:r>
              <a:rPr lang="en-IN" sz="3200" dirty="0"/>
              <a:t>WELDING WORK CLASSIFICATION &amp;</a:t>
            </a:r>
            <a:r>
              <a:rPr lang="en-IN" sz="3200" dirty="0" smtClean="0"/>
              <a:t> REQUIREMENTS</a:t>
            </a:r>
            <a:endParaRPr lang="en-IN" sz="3200" dirty="0"/>
          </a:p>
          <a:p>
            <a:endParaRPr lang="en-IN" altLang="en-US" sz="3200" noProof="1"/>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lnSpc>
                <a:spcPts val="2000"/>
              </a:lnSpc>
              <a:buSzPct val="105000"/>
              <a:buFont typeface="Wingdings 3" panose="05040102010807070707" pitchFamily="18" charset="2"/>
              <a:buChar char="p"/>
            </a:pPr>
            <a:r>
              <a:rPr lang="en-IN" dirty="0" smtClean="0"/>
              <a:t>The </a:t>
            </a:r>
            <a:r>
              <a:rPr lang="en-IN" dirty="0"/>
              <a:t>cable shall have adequate current carrying capacity to meet the job requirement.</a:t>
            </a:r>
          </a:p>
          <a:p>
            <a:pPr marL="285750" indent="-285750">
              <a:lnSpc>
                <a:spcPts val="2000"/>
              </a:lnSpc>
              <a:buSzPct val="105000"/>
              <a:buFont typeface="Wingdings 3" panose="05040102010807070707" pitchFamily="18" charset="2"/>
              <a:buChar char="p"/>
            </a:pPr>
            <a:r>
              <a:rPr lang="en-IN" dirty="0" smtClean="0"/>
              <a:t>Welding </a:t>
            </a:r>
            <a:r>
              <a:rPr lang="en-IN" dirty="0"/>
              <a:t>return lead shall be provided from the neutral terminal of each phase of an arc welding transformer, or the negative terminal of a DC Generator to the work piece.</a:t>
            </a:r>
          </a:p>
          <a:p>
            <a:pPr marL="285750" indent="-285750">
              <a:lnSpc>
                <a:spcPts val="2000"/>
              </a:lnSpc>
              <a:buSzPct val="105000"/>
              <a:buFont typeface="Wingdings 3" panose="05040102010807070707" pitchFamily="18" charset="2"/>
              <a:buChar char="p"/>
            </a:pPr>
            <a:r>
              <a:rPr lang="en-IN" dirty="0" smtClean="0"/>
              <a:t>When </a:t>
            </a:r>
            <a:r>
              <a:rPr lang="en-IN" dirty="0"/>
              <a:t>more than two welders are using the same welding machine, the polarity of each welding lead and return shall be the same.</a:t>
            </a:r>
          </a:p>
          <a:p>
            <a:pPr marL="285750" indent="-285750">
              <a:lnSpc>
                <a:spcPts val="2000"/>
              </a:lnSpc>
              <a:buSzPct val="105000"/>
              <a:buFont typeface="Wingdings 3" panose="05040102010807070707" pitchFamily="18" charset="2"/>
              <a:buChar char="p"/>
            </a:pPr>
            <a:r>
              <a:rPr lang="en-IN" dirty="0" smtClean="0"/>
              <a:t>When </a:t>
            </a:r>
            <a:r>
              <a:rPr lang="en-IN" dirty="0"/>
              <a:t>welding work is not in progress, even for a short period, the power source of the welding circuit shall be disconnected.</a:t>
            </a:r>
          </a:p>
          <a:p>
            <a:pPr marL="285750" indent="-285750">
              <a:lnSpc>
                <a:spcPts val="2000"/>
              </a:lnSpc>
              <a:buSzPct val="105000"/>
              <a:buFont typeface="Wingdings 3" panose="05040102010807070707" pitchFamily="18" charset="2"/>
              <a:buChar char="p"/>
            </a:pPr>
            <a:r>
              <a:rPr lang="en-IN" dirty="0" smtClean="0"/>
              <a:t>For </a:t>
            </a:r>
            <a:r>
              <a:rPr lang="en-IN" dirty="0"/>
              <a:t>all AC welding transformers low voltage winding shall not be earthed, but the transformer case shall be effectively bonded to an </a:t>
            </a:r>
            <a:r>
              <a:rPr lang="en-IN" dirty="0" smtClean="0"/>
              <a:t>earthling </a:t>
            </a:r>
            <a:r>
              <a:rPr lang="en-IN" dirty="0"/>
              <a:t>system adjacent to the equipment. </a:t>
            </a:r>
          </a:p>
          <a:p>
            <a:pPr marL="285750" indent="-285750">
              <a:lnSpc>
                <a:spcPts val="2000"/>
              </a:lnSpc>
              <a:buSzPct val="105000"/>
              <a:buFont typeface="Wingdings 3" panose="05040102010807070707" pitchFamily="18" charset="2"/>
              <a:buChar char="p"/>
            </a:pPr>
            <a:r>
              <a:rPr lang="en-IN" dirty="0" smtClean="0"/>
              <a:t>For </a:t>
            </a:r>
            <a:r>
              <a:rPr lang="en-IN" dirty="0"/>
              <a:t>all AC driven DC welding generators, no earth connection shall be applied to either pole of the DC welding output.</a:t>
            </a:r>
          </a:p>
          <a:p>
            <a:pPr marL="285750" indent="-285750">
              <a:lnSpc>
                <a:spcPts val="2000"/>
              </a:lnSpc>
              <a:buSzPct val="105000"/>
              <a:buFont typeface="Wingdings 3" panose="05040102010807070707" pitchFamily="18" charset="2"/>
              <a:buChar char="p"/>
            </a:pPr>
            <a:r>
              <a:rPr lang="en-IN" dirty="0" smtClean="0"/>
              <a:t>The </a:t>
            </a:r>
            <a:r>
              <a:rPr lang="en-IN" dirty="0"/>
              <a:t>machine frame shall be effectively earthed. </a:t>
            </a:r>
          </a:p>
          <a:p>
            <a:pPr marL="285750" indent="-285750">
              <a:lnSpc>
                <a:spcPts val="2000"/>
              </a:lnSpc>
              <a:buSzPct val="105000"/>
              <a:buFont typeface="Wingdings 3" panose="05040102010807070707" pitchFamily="18" charset="2"/>
              <a:buChar char="p"/>
            </a:pPr>
            <a:r>
              <a:rPr lang="en-IN" dirty="0" smtClean="0"/>
              <a:t>The </a:t>
            </a:r>
            <a:r>
              <a:rPr lang="en-IN" dirty="0"/>
              <a:t>power supply plugs, receptacles and extension cords shall meet standard requirement. </a:t>
            </a:r>
          </a:p>
          <a:p>
            <a:pPr marL="285750" indent="-285750">
              <a:lnSpc>
                <a:spcPts val="2000"/>
              </a:lnSpc>
              <a:buSzPct val="105000"/>
              <a:buFont typeface="Wingdings 3" panose="05040102010807070707" pitchFamily="18" charset="2"/>
              <a:buChar char="p"/>
            </a:pPr>
            <a:r>
              <a:rPr lang="en-IN" dirty="0" smtClean="0"/>
              <a:t>Welding </a:t>
            </a:r>
            <a:r>
              <a:rPr lang="en-IN" dirty="0"/>
              <a:t>transformers shall not be attached to lighting circuits under </a:t>
            </a:r>
            <a:r>
              <a:rPr lang="en-IN" dirty="0" smtClean="0"/>
              <a:t>any circumstances</a:t>
            </a:r>
            <a:r>
              <a:rPr lang="en-IN" dirty="0"/>
              <a:t>.</a:t>
            </a:r>
          </a:p>
        </p:txBody>
      </p:sp>
    </p:spTree>
    <p:extLst>
      <p:ext uri="{BB962C8B-B14F-4D97-AF65-F5344CB8AC3E}">
        <p14:creationId xmlns:p14="http://schemas.microsoft.com/office/powerpoint/2010/main" val="7783018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631766"/>
            <a:ext cx="8229600" cy="68164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3200" dirty="0" smtClean="0">
                <a:latin typeface="+mn-lt"/>
              </a:rPr>
              <a:t>ABOUT PMG</a:t>
            </a:r>
            <a:endParaRPr lang="en-IN" sz="3200" dirty="0">
              <a:latin typeface="+mn-lt"/>
              <a:cs typeface="Arial" panose="020B0604020202020204" pitchFamily="34" charset="0"/>
            </a:endParaRPr>
          </a:p>
        </p:txBody>
      </p:sp>
      <p:sp>
        <p:nvSpPr>
          <p:cNvPr id="7" name="Rectangle 6"/>
          <p:cNvSpPr/>
          <p:nvPr/>
        </p:nvSpPr>
        <p:spPr>
          <a:xfrm>
            <a:off x="159027" y="1796133"/>
            <a:ext cx="8786190" cy="2585323"/>
          </a:xfrm>
          <a:prstGeom prst="rect">
            <a:avLst/>
          </a:prstGeom>
        </p:spPr>
        <p:txBody>
          <a:bodyPr wrap="square">
            <a:spAutoFit/>
          </a:bodyPr>
          <a:lstStyle/>
          <a:p>
            <a:pPr lvl="0" fontAlgn="base">
              <a:spcBef>
                <a:spcPct val="0"/>
              </a:spcBef>
              <a:spcAft>
                <a:spcPct val="0"/>
              </a:spcAft>
            </a:pPr>
            <a:r>
              <a:rPr lang="en-US" sz="1600" dirty="0">
                <a:ea typeface="Calibri" panose="020F0502020204030204" pitchFamily="34" charset="0"/>
                <a:cs typeface="Times New Roman" panose="02020603050405020304" pitchFamily="18" charset="0"/>
              </a:rPr>
              <a:t>At PMG, </a:t>
            </a:r>
            <a:r>
              <a:rPr lang="en-US" sz="1600" dirty="0" smtClean="0">
                <a:ea typeface="Calibri" panose="020F0502020204030204" pitchFamily="34" charset="0"/>
                <a:cs typeface="Times New Roman" panose="02020603050405020304" pitchFamily="18" charset="0"/>
              </a:rPr>
              <a:t>we </a:t>
            </a:r>
            <a:r>
              <a:rPr lang="en-US" sz="1600" dirty="0">
                <a:ea typeface="Calibri" panose="020F0502020204030204" pitchFamily="34" charset="0"/>
                <a:cs typeface="Times New Roman" panose="02020603050405020304" pitchFamily="18" charset="0"/>
              </a:rPr>
              <a:t>deliver Engineering Design and Project Management </a:t>
            </a:r>
            <a:r>
              <a:rPr lang="en-US" sz="1600" dirty="0" smtClean="0">
                <a:ea typeface="Calibri" panose="020F0502020204030204" pitchFamily="34" charset="0"/>
                <a:cs typeface="Times New Roman" panose="02020603050405020304" pitchFamily="18" charset="0"/>
              </a:rPr>
              <a:t>scopes in </a:t>
            </a:r>
            <a:r>
              <a:rPr lang="en-US" sz="1600" dirty="0">
                <a:ea typeface="Calibri" panose="020F0502020204030204" pitchFamily="34" charset="0"/>
                <a:cs typeface="Times New Roman" panose="02020603050405020304" pitchFamily="18" charset="0"/>
              </a:rPr>
              <a:t>Food and Beverage industry. Our team of design engineers and engineering executives has rich experience in Project Planning, Design, Execution and Commissioning with key competencies in areas like 3D Plant Design, Hygienic Engineering, and Project Management. Our safe-by-choice, result-oriented, and pro-active work-ethics allow us deliver work scopes meeting objectives, complete stakeholder alignment and first-time quality</a:t>
            </a:r>
            <a:r>
              <a:rPr lang="en-US" sz="1600" dirty="0" smtClean="0">
                <a:ea typeface="Calibri" panose="020F0502020204030204" pitchFamily="34" charset="0"/>
                <a:cs typeface="Times New Roman" panose="02020603050405020304" pitchFamily="18" charset="0"/>
              </a:rPr>
              <a:t>.</a:t>
            </a:r>
          </a:p>
          <a:p>
            <a:pPr lvl="0" fontAlgn="base">
              <a:spcBef>
                <a:spcPct val="0"/>
              </a:spcBef>
              <a:spcAft>
                <a:spcPct val="0"/>
              </a:spcAft>
            </a:pPr>
            <a:endParaRPr lang="en-US" sz="1600" dirty="0"/>
          </a:p>
          <a:p>
            <a:pPr lvl="0" fontAlgn="base">
              <a:spcBef>
                <a:spcPct val="0"/>
              </a:spcBef>
              <a:spcAft>
                <a:spcPct val="0"/>
              </a:spcAft>
            </a:pPr>
            <a:r>
              <a:rPr lang="en-US" b="1" dirty="0" smtClean="0">
                <a:solidFill>
                  <a:srgbClr val="00B050"/>
                </a:solidFill>
                <a:ea typeface="Calibri" panose="020F0502020204030204" pitchFamily="34" charset="0"/>
                <a:cs typeface="Times New Roman" panose="02020603050405020304" pitchFamily="18" charset="0"/>
              </a:rPr>
              <a:t>PMG Knowledge Repository: </a:t>
            </a:r>
            <a:r>
              <a:rPr lang="en-US" b="1" dirty="0" smtClean="0">
                <a:ea typeface="Calibri" panose="020F0502020204030204" pitchFamily="34" charset="0"/>
                <a:cs typeface="Times New Roman" panose="02020603050405020304" pitchFamily="18" charset="0"/>
              </a:rPr>
              <a:t>Targeted</a:t>
            </a:r>
            <a:r>
              <a:rPr lang="en-US" b="1" dirty="0">
                <a:ea typeface="Calibri" panose="020F0502020204030204" pitchFamily="34" charset="0"/>
                <a:cs typeface="Times New Roman" panose="02020603050405020304" pitchFamily="18" charset="0"/>
              </a:rPr>
              <a:t> Knowledge Sharing &amp; Skill Development</a:t>
            </a:r>
            <a:endParaRPr lang="en-US" dirty="0"/>
          </a:p>
          <a:p>
            <a:pPr lvl="0" fontAlgn="base">
              <a:spcBef>
                <a:spcPct val="0"/>
              </a:spcBef>
              <a:spcAft>
                <a:spcPct val="0"/>
              </a:spcAft>
            </a:pPr>
            <a:r>
              <a:rPr lang="en-US" sz="1600" dirty="0" smtClean="0">
                <a:ea typeface="Calibri" panose="020F0502020204030204" pitchFamily="34" charset="0"/>
                <a:cs typeface="Times New Roman" panose="02020603050405020304" pitchFamily="18" charset="0"/>
              </a:rPr>
              <a:t>Precise </a:t>
            </a:r>
            <a:r>
              <a:rPr lang="en-US" sz="1600" dirty="0">
                <a:ea typeface="Calibri" panose="020F0502020204030204" pitchFamily="34" charset="0"/>
                <a:cs typeface="Times New Roman" panose="02020603050405020304" pitchFamily="18" charset="0"/>
              </a:rPr>
              <a:t>and focused training modules for the exhaustive set of people working in manufacturing </a:t>
            </a:r>
            <a:r>
              <a:rPr lang="en-US" sz="1600" dirty="0" smtClean="0">
                <a:ea typeface="Calibri" panose="020F0502020204030204" pitchFamily="34" charset="0"/>
                <a:cs typeface="Times New Roman" panose="02020603050405020304" pitchFamily="18" charset="0"/>
              </a:rPr>
              <a:t>industry, instilling </a:t>
            </a:r>
            <a:r>
              <a:rPr lang="en-US" sz="1600" dirty="0">
                <a:ea typeface="Calibri" panose="020F0502020204030204" pitchFamily="34" charset="0"/>
                <a:cs typeface="Times New Roman" panose="02020603050405020304" pitchFamily="18" charset="0"/>
              </a:rPr>
              <a:t>qualities of self-belief, creative thinking &amp; widened perspective.</a:t>
            </a:r>
            <a:endParaRPr lang="en-US" sz="1600" dirty="0"/>
          </a:p>
          <a:p>
            <a:pPr lvl="0" fontAlgn="base">
              <a:spcBef>
                <a:spcPct val="0"/>
              </a:spcBef>
              <a:spcAft>
                <a:spcPct val="0"/>
              </a:spcAft>
            </a:pPr>
            <a:endParaRPr lang="en-US" sz="1600" dirty="0"/>
          </a:p>
        </p:txBody>
      </p:sp>
      <p:sp>
        <p:nvSpPr>
          <p:cNvPr id="8" name="Rectangle 7"/>
          <p:cNvSpPr/>
          <p:nvPr/>
        </p:nvSpPr>
        <p:spPr>
          <a:xfrm>
            <a:off x="159027" y="1313411"/>
            <a:ext cx="8786190" cy="584775"/>
          </a:xfrm>
          <a:prstGeom prst="rect">
            <a:avLst/>
          </a:prstGeom>
        </p:spPr>
        <p:txBody>
          <a:bodyPr wrap="square">
            <a:spAutoFit/>
          </a:bodyPr>
          <a:lstStyle/>
          <a:p>
            <a:pPr>
              <a:spcAft>
                <a:spcPts val="3300"/>
              </a:spcAft>
            </a:pPr>
            <a:r>
              <a:rPr lang="en-IN" sz="1600" b="1" dirty="0">
                <a:solidFill>
                  <a:srgbClr val="00B050"/>
                </a:solidFill>
                <a:ea typeface="Calibri" panose="020F0502020204030204" pitchFamily="34" charset="0"/>
                <a:cs typeface="Times New Roman" panose="02020603050405020304" pitchFamily="18" charset="0"/>
              </a:rPr>
              <a:t>“BUILDING FOOD FACTORIES WITH TOP QUALITY STANDARDS OF NESTLE, </a:t>
            </a:r>
            <a:r>
              <a:rPr lang="en-IN" sz="1600" b="1" dirty="0" smtClean="0">
                <a:solidFill>
                  <a:srgbClr val="00B050"/>
                </a:solidFill>
                <a:ea typeface="Calibri" panose="020F0502020204030204" pitchFamily="34" charset="0"/>
                <a:cs typeface="Times New Roman" panose="02020603050405020304" pitchFamily="18" charset="0"/>
              </a:rPr>
              <a:t>MONDELEZ,ABBOTT</a:t>
            </a:r>
            <a:r>
              <a:rPr lang="en-IN" sz="1600" b="1" dirty="0">
                <a:solidFill>
                  <a:srgbClr val="00B050"/>
                </a:solidFill>
                <a:ea typeface="Calibri" panose="020F0502020204030204" pitchFamily="34" charset="0"/>
                <a:cs typeface="Times New Roman" panose="02020603050405020304" pitchFamily="18" charset="0"/>
              </a:rPr>
              <a:t>, </a:t>
            </a:r>
            <a:r>
              <a:rPr lang="en-IN" sz="1600" b="1" dirty="0" smtClean="0">
                <a:solidFill>
                  <a:srgbClr val="00B050"/>
                </a:solidFill>
                <a:ea typeface="Calibri" panose="020F0502020204030204" pitchFamily="34" charset="0"/>
                <a:cs typeface="Times New Roman" panose="02020603050405020304" pitchFamily="18" charset="0"/>
              </a:rPr>
              <a:t>   DANONE </a:t>
            </a:r>
            <a:r>
              <a:rPr lang="en-IN" sz="1600" b="1" dirty="0">
                <a:solidFill>
                  <a:srgbClr val="00B050"/>
                </a:solidFill>
                <a:ea typeface="Calibri" panose="020F0502020204030204" pitchFamily="34" charset="0"/>
                <a:cs typeface="Times New Roman" panose="02020603050405020304" pitchFamily="18" charset="0"/>
              </a:rPr>
              <a:t>USING 3D DESIGN AND HYGIENIC ENGINEERING.”</a:t>
            </a:r>
            <a:endParaRPr lang="en-US" sz="1100" dirty="0">
              <a:effectLst/>
              <a:ea typeface="Calibri" panose="020F0502020204030204" pitchFamily="34" charset="0"/>
              <a:cs typeface="Times New Roman" panose="02020603050405020304" pitchFamily="18" charset="0"/>
            </a:endParaRPr>
          </a:p>
        </p:txBody>
      </p:sp>
      <p:sp>
        <p:nvSpPr>
          <p:cNvPr id="9" name="TextBox 8"/>
          <p:cNvSpPr txBox="1"/>
          <p:nvPr/>
        </p:nvSpPr>
        <p:spPr>
          <a:xfrm>
            <a:off x="602974" y="4279400"/>
            <a:ext cx="4041913" cy="2031325"/>
          </a:xfrm>
          <a:prstGeom prst="rect">
            <a:avLst/>
          </a:prstGeom>
          <a:noFill/>
        </p:spPr>
        <p:txBody>
          <a:bodyPr wrap="square" rtlCol="0">
            <a:spAutoFit/>
          </a:bodyPr>
          <a:lstStyle/>
          <a:p>
            <a:pPr marL="285750" indent="-285750">
              <a:buClr>
                <a:srgbClr val="00B050"/>
              </a:buClr>
              <a:buFont typeface="Webdings" panose="05030102010509060703" pitchFamily="18" charset="2"/>
              <a:buChar char=""/>
            </a:pPr>
            <a:r>
              <a:rPr lang="en-US" sz="1400" dirty="0" smtClean="0">
                <a:solidFill>
                  <a:srgbClr val="00B050"/>
                </a:solidFill>
              </a:rPr>
              <a:t>Clear </a:t>
            </a:r>
            <a:r>
              <a:rPr lang="en-US" sz="1400" dirty="0">
                <a:solidFill>
                  <a:srgbClr val="00B050"/>
                </a:solidFill>
              </a:rPr>
              <a:t>L</a:t>
            </a:r>
            <a:r>
              <a:rPr lang="en-US" sz="1400" dirty="0" smtClean="0">
                <a:solidFill>
                  <a:srgbClr val="00B050"/>
                </a:solidFill>
              </a:rPr>
              <a:t>earning Objectives</a:t>
            </a:r>
          </a:p>
          <a:p>
            <a:pPr>
              <a:buClr>
                <a:srgbClr val="00B050"/>
              </a:buClr>
            </a:pPr>
            <a:r>
              <a:rPr lang="en-US" sz="1400" dirty="0" smtClean="0"/>
              <a:t>Focused approach to skill development and     knowledge sharing</a:t>
            </a:r>
            <a:endParaRPr lang="en-US" sz="1400" dirty="0"/>
          </a:p>
          <a:p>
            <a:pPr marL="285750" indent="-285750">
              <a:buClr>
                <a:srgbClr val="00B050"/>
              </a:buClr>
              <a:buFont typeface="Webdings" panose="05030102010509060703" pitchFamily="18" charset="2"/>
              <a:buChar char=""/>
            </a:pPr>
            <a:r>
              <a:rPr lang="en-US" sz="1400" dirty="0" smtClean="0">
                <a:solidFill>
                  <a:srgbClr val="00B050"/>
                </a:solidFill>
              </a:rPr>
              <a:t>Progressive Evaluation</a:t>
            </a:r>
          </a:p>
          <a:p>
            <a:pPr>
              <a:buClr>
                <a:srgbClr val="00B050"/>
              </a:buClr>
            </a:pPr>
            <a:r>
              <a:rPr lang="en-US" sz="1400" dirty="0" smtClean="0"/>
              <a:t>Gauging improvement on every step and keeping audience connected.</a:t>
            </a:r>
            <a:endParaRPr lang="en-US" sz="1400" dirty="0"/>
          </a:p>
          <a:p>
            <a:pPr marL="285750" indent="-285750">
              <a:buClr>
                <a:srgbClr val="00B050"/>
              </a:buClr>
              <a:buFont typeface="Webdings" panose="05030102010509060703" pitchFamily="18" charset="2"/>
              <a:buChar char=""/>
            </a:pPr>
            <a:r>
              <a:rPr lang="en-US" sz="1400" dirty="0" smtClean="0">
                <a:solidFill>
                  <a:srgbClr val="00B050"/>
                </a:solidFill>
              </a:rPr>
              <a:t>After-training follow-ups</a:t>
            </a:r>
          </a:p>
          <a:p>
            <a:pPr>
              <a:buClr>
                <a:srgbClr val="00B050"/>
              </a:buClr>
            </a:pPr>
            <a:r>
              <a:rPr lang="en-US" sz="1400" dirty="0" smtClean="0"/>
              <a:t>We systematically track differential progress of recipients after the training.</a:t>
            </a:r>
            <a:endParaRPr lang="en-US" sz="1400" dirty="0"/>
          </a:p>
        </p:txBody>
      </p:sp>
      <p:sp>
        <p:nvSpPr>
          <p:cNvPr id="13" name="TextBox 12"/>
          <p:cNvSpPr txBox="1"/>
          <p:nvPr/>
        </p:nvSpPr>
        <p:spPr>
          <a:xfrm>
            <a:off x="4644887" y="4279400"/>
            <a:ext cx="4041913" cy="2031325"/>
          </a:xfrm>
          <a:prstGeom prst="rect">
            <a:avLst/>
          </a:prstGeom>
          <a:noFill/>
        </p:spPr>
        <p:txBody>
          <a:bodyPr wrap="square" rtlCol="0">
            <a:spAutoFit/>
          </a:bodyPr>
          <a:lstStyle/>
          <a:p>
            <a:pPr marL="285750" indent="-285750">
              <a:buClr>
                <a:srgbClr val="00B050"/>
              </a:buClr>
              <a:buFont typeface="Webdings" panose="05030102010509060703" pitchFamily="18" charset="2"/>
              <a:buChar char=""/>
            </a:pPr>
            <a:r>
              <a:rPr lang="en-US" sz="1400" dirty="0" smtClean="0">
                <a:solidFill>
                  <a:srgbClr val="00B050"/>
                </a:solidFill>
              </a:rPr>
              <a:t>Audience Specific Approach</a:t>
            </a:r>
          </a:p>
          <a:p>
            <a:pPr>
              <a:buClr>
                <a:srgbClr val="00B050"/>
              </a:buClr>
            </a:pPr>
            <a:r>
              <a:rPr lang="en-US" sz="1400" dirty="0" smtClean="0"/>
              <a:t>Programs are fine-tuned to the ability and interests of the recipients.</a:t>
            </a:r>
            <a:endParaRPr lang="en-US" sz="1400" dirty="0"/>
          </a:p>
          <a:p>
            <a:pPr marL="285750" indent="-285750">
              <a:buClr>
                <a:srgbClr val="00B050"/>
              </a:buClr>
              <a:buFont typeface="Webdings" panose="05030102010509060703" pitchFamily="18" charset="2"/>
              <a:buChar char=""/>
            </a:pPr>
            <a:r>
              <a:rPr lang="en-US" sz="1400" dirty="0" smtClean="0">
                <a:solidFill>
                  <a:srgbClr val="00B050"/>
                </a:solidFill>
              </a:rPr>
              <a:t>Multiple Awe-moments</a:t>
            </a:r>
          </a:p>
          <a:p>
            <a:pPr>
              <a:buClr>
                <a:srgbClr val="00B050"/>
              </a:buClr>
            </a:pPr>
            <a:r>
              <a:rPr lang="en-US" sz="1400" dirty="0" smtClean="0"/>
              <a:t>Awe-moments are refreshing and increase receptivity many-fold.</a:t>
            </a:r>
            <a:endParaRPr lang="en-US" sz="1400" dirty="0"/>
          </a:p>
          <a:p>
            <a:pPr marL="285750" indent="-285750">
              <a:buClr>
                <a:srgbClr val="00B050"/>
              </a:buClr>
              <a:buFont typeface="Webdings" panose="05030102010509060703" pitchFamily="18" charset="2"/>
              <a:buChar char=""/>
            </a:pPr>
            <a:r>
              <a:rPr lang="en-US" sz="1400" dirty="0" smtClean="0">
                <a:solidFill>
                  <a:srgbClr val="00B050"/>
                </a:solidFill>
              </a:rPr>
              <a:t>Seasoned Trainers</a:t>
            </a:r>
          </a:p>
          <a:p>
            <a:pPr>
              <a:buClr>
                <a:srgbClr val="00B050"/>
              </a:buClr>
            </a:pPr>
            <a:r>
              <a:rPr lang="en-US" sz="1400" dirty="0" smtClean="0"/>
              <a:t>PMG trainers are subject matter experts with substantial work experience.</a:t>
            </a:r>
            <a:endParaRPr lang="en-US" sz="1400" dirty="0"/>
          </a:p>
        </p:txBody>
      </p:sp>
    </p:spTree>
    <p:extLst>
      <p:ext uri="{BB962C8B-B14F-4D97-AF65-F5344CB8AC3E}">
        <p14:creationId xmlns:p14="http://schemas.microsoft.com/office/powerpoint/2010/main" val="29632469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pPr>
            <a:endParaRPr lang="en-IN" sz="2000" b="1" dirty="0"/>
          </a:p>
        </p:txBody>
      </p:sp>
      <p:sp>
        <p:nvSpPr>
          <p:cNvPr id="5" name="Title 2"/>
          <p:cNvSpPr txBox="1">
            <a:spLocks/>
          </p:cNvSpPr>
          <p:nvPr/>
        </p:nvSpPr>
        <p:spPr>
          <a:xfrm>
            <a:off x="243840" y="591820"/>
            <a:ext cx="8590280" cy="546100"/>
          </a:xfrm>
          <a:prstGeom prst="rect">
            <a:avLst/>
          </a:prstGeom>
        </p:spPr>
        <p:txBody>
          <a:bodyPr/>
          <a:lstStyle/>
          <a:p>
            <a:pPr algn="ctr"/>
            <a:r>
              <a:rPr lang="en-IN" sz="3200" dirty="0"/>
              <a:t>PREHEATING AND HEAT TREATMENT</a:t>
            </a:r>
            <a:endParaRPr lang="en-IN" altLang="en-US" sz="3200" noProof="1"/>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dirty="0" smtClean="0"/>
              <a:t>Preheating </a:t>
            </a:r>
            <a:r>
              <a:rPr lang="en-IN" dirty="0"/>
              <a:t>and Heat Treatment requirements for piping, valves and vessels before and after welding are used to avert or relieve the detrimental effects of the high temperature and severe thermal gradients inherent in welding of metals.</a:t>
            </a:r>
          </a:p>
          <a:p>
            <a:pPr marL="285750" indent="-285750">
              <a:buSzPct val="105000"/>
              <a:buFont typeface="Wingdings 3" pitchFamily="18" charset="2"/>
              <a:buChar char="p"/>
            </a:pPr>
            <a:r>
              <a:rPr lang="en-IN" dirty="0" smtClean="0"/>
              <a:t>Precautionary </a:t>
            </a:r>
            <a:r>
              <a:rPr lang="en-IN" dirty="0"/>
              <a:t>measures on possible electric shock, moving parts, and hot parts hazards shall be appropriately addressed, which include but not limited to the following:</a:t>
            </a:r>
          </a:p>
          <a:p>
            <a:pPr marL="285750" indent="-285750">
              <a:buSzPct val="105000"/>
              <a:buFont typeface="Wingdings 3" pitchFamily="18" charset="2"/>
              <a:buChar char="p"/>
            </a:pPr>
            <a:r>
              <a:rPr lang="en-IN" b="1" dirty="0" smtClean="0"/>
              <a:t>Electric </a:t>
            </a:r>
            <a:r>
              <a:rPr lang="en-IN" b="1" dirty="0"/>
              <a:t>Shock Hazard Precautions.</a:t>
            </a:r>
          </a:p>
          <a:p>
            <a:pPr marL="742950" lvl="1" indent="-285750">
              <a:buSzPct val="105000"/>
              <a:buFont typeface="Wingdings 3" pitchFamily="18" charset="2"/>
              <a:buChar char=""/>
            </a:pPr>
            <a:r>
              <a:rPr lang="en-IN" dirty="0" smtClean="0"/>
              <a:t>All </a:t>
            </a:r>
            <a:r>
              <a:rPr lang="en-IN" dirty="0"/>
              <a:t>connecting bus bars and coolant fittings should be enclosed to prevent unintentional contact.</a:t>
            </a:r>
          </a:p>
          <a:p>
            <a:pPr marL="742950" lvl="1" indent="-285750">
              <a:buSzPct val="105000"/>
              <a:buFont typeface="Wingdings 3" pitchFamily="18" charset="2"/>
              <a:buChar char=""/>
            </a:pPr>
            <a:r>
              <a:rPr lang="en-IN" dirty="0" smtClean="0"/>
              <a:t>Dry</a:t>
            </a:r>
            <a:r>
              <a:rPr lang="en-IN" dirty="0"/>
              <a:t>, hole-free insulating gloves and body protection shall be worn.</a:t>
            </a:r>
          </a:p>
          <a:p>
            <a:pPr marL="742950" lvl="1" indent="-285750">
              <a:buSzPct val="105000"/>
              <a:buFont typeface="Wingdings 3" pitchFamily="18" charset="2"/>
              <a:buChar char=""/>
            </a:pPr>
            <a:r>
              <a:rPr lang="en-IN" dirty="0" smtClean="0"/>
              <a:t>Employee </a:t>
            </a:r>
            <a:r>
              <a:rPr lang="en-IN" dirty="0"/>
              <a:t>shall be insulated from work and ground by the use of dry insulating mats or covers big enough to prevent any physical contact with the work or </a:t>
            </a:r>
            <a:r>
              <a:rPr lang="en-IN" dirty="0" smtClean="0"/>
              <a:t>ground</a:t>
            </a:r>
            <a:r>
              <a:rPr lang="en-IN" dirty="0"/>
              <a:t>.</a:t>
            </a:r>
          </a:p>
          <a:p>
            <a:pPr marL="742950" lvl="1" indent="-285750">
              <a:buSzPct val="105000"/>
              <a:buFont typeface="Wingdings 3" pitchFamily="18" charset="2"/>
              <a:buChar char=""/>
            </a:pPr>
            <a:r>
              <a:rPr lang="en-IN" dirty="0" smtClean="0"/>
              <a:t>Equipment </a:t>
            </a:r>
            <a:r>
              <a:rPr lang="en-IN" dirty="0"/>
              <a:t>operator shall always verify the supply ground and ensure that input power cord ground wire is properly connected to ground terminal in disconnect box or that cord plug is connected to a properly grounded receptacle outlet.</a:t>
            </a:r>
          </a:p>
          <a:p>
            <a:pPr marL="742950" lvl="1" indent="-285750">
              <a:buSzPct val="105000"/>
              <a:buFont typeface="Wingdings 3" pitchFamily="18" charset="2"/>
              <a:buChar char=""/>
            </a:pPr>
            <a:r>
              <a:rPr lang="en-IN" dirty="0"/>
              <a:t>All panels and covers shall be securely kept in place.</a:t>
            </a:r>
          </a:p>
        </p:txBody>
      </p:sp>
    </p:spTree>
    <p:extLst>
      <p:ext uri="{BB962C8B-B14F-4D97-AF65-F5344CB8AC3E}">
        <p14:creationId xmlns:p14="http://schemas.microsoft.com/office/powerpoint/2010/main" val="27327549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pPr>
            <a:endParaRPr lang="en-IN" sz="2000" b="1" dirty="0"/>
          </a:p>
        </p:txBody>
      </p:sp>
      <p:sp>
        <p:nvSpPr>
          <p:cNvPr id="5" name="Title 2"/>
          <p:cNvSpPr txBox="1">
            <a:spLocks/>
          </p:cNvSpPr>
          <p:nvPr/>
        </p:nvSpPr>
        <p:spPr>
          <a:xfrm>
            <a:off x="243840" y="591820"/>
            <a:ext cx="8590280" cy="546100"/>
          </a:xfrm>
          <a:prstGeom prst="rect">
            <a:avLst/>
          </a:prstGeom>
        </p:spPr>
        <p:txBody>
          <a:bodyPr/>
          <a:lstStyle/>
          <a:p>
            <a:pPr algn="ctr"/>
            <a:r>
              <a:rPr lang="en-IN" sz="3200" dirty="0"/>
              <a:t>PREHEATING AND HEAT TREATMENT</a:t>
            </a:r>
            <a:endParaRPr lang="en-IN" altLang="en-US" sz="3200" noProof="1"/>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lnSpc>
                <a:spcPts val="2000"/>
              </a:lnSpc>
              <a:buSzPct val="105000"/>
              <a:buFont typeface="Wingdings 3" pitchFamily="18" charset="2"/>
              <a:buChar char="p"/>
            </a:pPr>
            <a:r>
              <a:rPr lang="en-IN" dirty="0"/>
              <a:t> </a:t>
            </a:r>
            <a:r>
              <a:rPr lang="en-IN" b="1" dirty="0"/>
              <a:t>Fire or Explosion Hazard Precautions</a:t>
            </a:r>
          </a:p>
          <a:p>
            <a:pPr lvl="1">
              <a:lnSpc>
                <a:spcPts val="2000"/>
              </a:lnSpc>
              <a:buSzPct val="105000"/>
              <a:buFont typeface="Wingdings 3" pitchFamily="18" charset="2"/>
              <a:buChar char=""/>
            </a:pPr>
            <a:r>
              <a:rPr lang="en-IN" dirty="0"/>
              <a:t> The unit shall not be operated in explosive atmosphere </a:t>
            </a:r>
          </a:p>
          <a:p>
            <a:pPr lvl="1">
              <a:lnSpc>
                <a:spcPts val="2000"/>
              </a:lnSpc>
              <a:buSzPct val="105000"/>
              <a:buFont typeface="Wingdings 3" pitchFamily="18" charset="2"/>
              <a:buChar char=""/>
            </a:pPr>
            <a:r>
              <a:rPr lang="en-IN" dirty="0"/>
              <a:t> The unit shall not be installed near flammables.</a:t>
            </a:r>
          </a:p>
          <a:p>
            <a:pPr lvl="1">
              <a:lnSpc>
                <a:spcPts val="2000"/>
              </a:lnSpc>
              <a:buSzPct val="105000"/>
              <a:buFont typeface="Wingdings 3" pitchFamily="18" charset="2"/>
              <a:buChar char=""/>
            </a:pPr>
            <a:r>
              <a:rPr lang="en-IN" dirty="0"/>
              <a:t> All flammable materials shall be kept away (15 meters) from work area.</a:t>
            </a:r>
          </a:p>
          <a:p>
            <a:pPr lvl="1">
              <a:lnSpc>
                <a:spcPts val="2000"/>
              </a:lnSpc>
              <a:buSzPct val="105000"/>
              <a:buFont typeface="Wingdings 3" pitchFamily="18" charset="2"/>
              <a:buChar char=""/>
            </a:pPr>
            <a:r>
              <a:rPr lang="en-IN" dirty="0"/>
              <a:t> The unit shall not be located on, over, or near combustible surfaces.</a:t>
            </a:r>
          </a:p>
          <a:p>
            <a:pPr lvl="1">
              <a:lnSpc>
                <a:spcPts val="2000"/>
              </a:lnSpc>
              <a:buSzPct val="105000"/>
              <a:buFont typeface="Wingdings 3" pitchFamily="18" charset="2"/>
              <a:buChar char=""/>
            </a:pPr>
            <a:r>
              <a:rPr lang="en-IN" dirty="0"/>
              <a:t> Fire Watch shall be assigned along with a standby fire extinguisher.</a:t>
            </a:r>
          </a:p>
          <a:p>
            <a:pPr>
              <a:lnSpc>
                <a:spcPts val="2000"/>
              </a:lnSpc>
              <a:buSzPct val="105000"/>
              <a:buFont typeface="Wingdings 3" pitchFamily="18" charset="2"/>
              <a:buChar char="p"/>
            </a:pPr>
            <a:r>
              <a:rPr lang="en-IN" b="1" dirty="0"/>
              <a:t> Fumes and Gases Hazard Precautions</a:t>
            </a:r>
          </a:p>
          <a:p>
            <a:pPr marL="742950" lvl="1" indent="-285750">
              <a:lnSpc>
                <a:spcPts val="2000"/>
              </a:lnSpc>
              <a:buSzPct val="105000"/>
              <a:buFont typeface="Wingdings 3" pitchFamily="18" charset="2"/>
              <a:buChar char=""/>
            </a:pPr>
            <a:r>
              <a:rPr lang="en-IN" dirty="0"/>
              <a:t>Heating of certain materials, adhesives, and fluxes can produce hazardous fumes and gases. </a:t>
            </a:r>
          </a:p>
          <a:p>
            <a:pPr marL="742950" lvl="1" indent="-285750">
              <a:lnSpc>
                <a:spcPts val="2000"/>
              </a:lnSpc>
              <a:buSzPct val="105000"/>
              <a:buFont typeface="Wingdings 3" pitchFamily="18" charset="2"/>
              <a:buChar char=""/>
            </a:pPr>
            <a:r>
              <a:rPr lang="en-IN" dirty="0" smtClean="0"/>
              <a:t>Appropriate </a:t>
            </a:r>
            <a:r>
              <a:rPr lang="en-IN" dirty="0"/>
              <a:t>respiratory protections should be used. </a:t>
            </a:r>
          </a:p>
          <a:p>
            <a:pPr marL="742950" lvl="1" indent="-285750">
              <a:lnSpc>
                <a:spcPts val="2000"/>
              </a:lnSpc>
              <a:buSzPct val="105000"/>
              <a:buFont typeface="Wingdings 3" pitchFamily="18" charset="2"/>
              <a:buChar char=""/>
            </a:pPr>
            <a:r>
              <a:rPr lang="en-IN" dirty="0" smtClean="0"/>
              <a:t>Always </a:t>
            </a:r>
            <a:r>
              <a:rPr lang="en-IN" dirty="0"/>
              <a:t>refer to Material Safety Data Sheet (MSDS) and the manufacturer’s instruction for adhesives, fluxes, metals, consumables, coatings, cleaners, and degreasers.</a:t>
            </a:r>
          </a:p>
          <a:p>
            <a:pPr marL="742950" lvl="1" indent="-285750">
              <a:lnSpc>
                <a:spcPts val="2000"/>
              </a:lnSpc>
              <a:buSzPct val="105000"/>
              <a:buFont typeface="Wingdings 3" pitchFamily="18" charset="2"/>
              <a:buChar char=""/>
            </a:pPr>
            <a:r>
              <a:rPr lang="en-IN" dirty="0" smtClean="0"/>
              <a:t>Heating </a:t>
            </a:r>
            <a:r>
              <a:rPr lang="en-IN" dirty="0"/>
              <a:t>shall not be permitted near degreasing, cleaning, or spraying operations. </a:t>
            </a:r>
          </a:p>
          <a:p>
            <a:pPr marL="742950" lvl="1" indent="-285750">
              <a:lnSpc>
                <a:spcPts val="2000"/>
              </a:lnSpc>
              <a:buSzPct val="105000"/>
              <a:buFont typeface="Wingdings 3" pitchFamily="18" charset="2"/>
              <a:buChar char=""/>
            </a:pPr>
            <a:r>
              <a:rPr lang="en-IN" dirty="0" smtClean="0"/>
              <a:t>The </a:t>
            </a:r>
            <a:r>
              <a:rPr lang="en-IN" dirty="0"/>
              <a:t>heat can react with </a:t>
            </a:r>
            <a:r>
              <a:rPr lang="en-IN" dirty="0" err="1"/>
              <a:t>vapors</a:t>
            </a:r>
            <a:r>
              <a:rPr lang="en-IN" dirty="0"/>
              <a:t> to form highly toxic and irritating gases.</a:t>
            </a:r>
          </a:p>
          <a:p>
            <a:pPr marL="742950" lvl="1" indent="-285750">
              <a:lnSpc>
                <a:spcPts val="2000"/>
              </a:lnSpc>
              <a:buSzPct val="105000"/>
              <a:buFont typeface="Wingdings 3" pitchFamily="18" charset="2"/>
              <a:buChar char=""/>
            </a:pPr>
            <a:r>
              <a:rPr lang="en-IN" dirty="0" smtClean="0"/>
              <a:t>Safe </a:t>
            </a:r>
            <a:r>
              <a:rPr lang="en-IN" dirty="0"/>
              <a:t>work practices for confined space entry shall be followed with continuous gas monitoring.</a:t>
            </a:r>
          </a:p>
        </p:txBody>
      </p:sp>
    </p:spTree>
    <p:extLst>
      <p:ext uri="{BB962C8B-B14F-4D97-AF65-F5344CB8AC3E}">
        <p14:creationId xmlns:p14="http://schemas.microsoft.com/office/powerpoint/2010/main" val="14157935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pPr>
            <a:endParaRPr lang="en-IN" sz="2000" b="1" dirty="0"/>
          </a:p>
        </p:txBody>
      </p:sp>
      <p:sp>
        <p:nvSpPr>
          <p:cNvPr id="5" name="Title 2"/>
          <p:cNvSpPr txBox="1">
            <a:spLocks/>
          </p:cNvSpPr>
          <p:nvPr/>
        </p:nvSpPr>
        <p:spPr>
          <a:xfrm>
            <a:off x="243840" y="591820"/>
            <a:ext cx="8590280" cy="546100"/>
          </a:xfrm>
          <a:prstGeom prst="rect">
            <a:avLst/>
          </a:prstGeom>
        </p:spPr>
        <p:txBody>
          <a:bodyPr/>
          <a:lstStyle/>
          <a:p>
            <a:pPr algn="ctr"/>
            <a:r>
              <a:rPr lang="en-IN" sz="3200" dirty="0"/>
              <a:t>HOT TAPPING ON LIVE PIPING AND EQUIPMENT</a:t>
            </a:r>
            <a:endParaRPr lang="en-IN" altLang="en-US" sz="3200" noProof="1"/>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dirty="0" smtClean="0"/>
              <a:t>In </a:t>
            </a:r>
            <a:r>
              <a:rPr lang="en-IN" dirty="0"/>
              <a:t>certain circumstances, welding is allowed on live lines and tanks due to difficulty in depressurizing and getting freed of flammable material. </a:t>
            </a:r>
          </a:p>
          <a:p>
            <a:pPr marL="285750" indent="-285750">
              <a:buSzPct val="105000"/>
              <a:buFont typeface="Wingdings 3" pitchFamily="18" charset="2"/>
              <a:buChar char="p"/>
            </a:pPr>
            <a:r>
              <a:rPr lang="en-IN" dirty="0" smtClean="0"/>
              <a:t>Welding </a:t>
            </a:r>
            <a:r>
              <a:rPr lang="en-IN" dirty="0"/>
              <a:t>work on live pipelines and equipment includes welding of stubs on lines or vessels prior to drilling for hot tap, welding brackets on tanks, patchwork and box welding.</a:t>
            </a:r>
          </a:p>
          <a:p>
            <a:pPr marL="285750" indent="-285750">
              <a:buSzPct val="105000"/>
              <a:buFont typeface="Wingdings 3" pitchFamily="18" charset="2"/>
              <a:buChar char="p"/>
            </a:pPr>
            <a:r>
              <a:rPr lang="en-IN" dirty="0" smtClean="0"/>
              <a:t>Such </a:t>
            </a:r>
            <a:r>
              <a:rPr lang="en-IN" dirty="0"/>
              <a:t>work requires extra precautions in addition to normal hot work precautions.</a:t>
            </a:r>
          </a:p>
          <a:p>
            <a:pPr marL="285750" indent="-285750">
              <a:buSzPct val="105000"/>
              <a:buFont typeface="Wingdings 3" pitchFamily="18" charset="2"/>
              <a:buChar char="p"/>
            </a:pPr>
            <a:r>
              <a:rPr lang="en-IN" dirty="0" smtClean="0"/>
              <a:t>Risk </a:t>
            </a:r>
            <a:r>
              <a:rPr lang="en-IN" dirty="0"/>
              <a:t>assessment shall be carried out for all hot tapping and welding on live piping and equipment.</a:t>
            </a:r>
          </a:p>
          <a:p>
            <a:pPr marL="285750" indent="-285750">
              <a:buSzPct val="105000"/>
              <a:buFont typeface="Wingdings 3" pitchFamily="18" charset="2"/>
              <a:buChar char="p"/>
            </a:pPr>
            <a:r>
              <a:rPr lang="en-IN" dirty="0" smtClean="0"/>
              <a:t>"</a:t>
            </a:r>
            <a:r>
              <a:rPr lang="en-IN" dirty="0"/>
              <a:t>Hot Tapping &amp; Welding on Equipment and Piping” Procedures and requirements shall be strictly enforced. </a:t>
            </a:r>
          </a:p>
          <a:p>
            <a:pPr marL="285750" indent="-285750">
              <a:buSzPct val="105000"/>
              <a:buFont typeface="Wingdings 3" pitchFamily="18" charset="2"/>
              <a:buChar char="p"/>
            </a:pPr>
            <a:r>
              <a:rPr lang="en-IN" dirty="0" smtClean="0"/>
              <a:t>Hot </a:t>
            </a:r>
            <a:r>
              <a:rPr lang="en-IN" dirty="0"/>
              <a:t>tapping shall be considered as a last resort and every effort shall be made to weld the tie-ins during shutdown.</a:t>
            </a:r>
          </a:p>
          <a:p>
            <a:pPr marL="285750" indent="-285750">
              <a:buSzPct val="105000"/>
              <a:buFont typeface="Wingdings 3" pitchFamily="18" charset="2"/>
              <a:buChar char="p"/>
            </a:pPr>
            <a:r>
              <a:rPr lang="en-IN" dirty="0" smtClean="0"/>
              <a:t>Authority </a:t>
            </a:r>
            <a:r>
              <a:rPr lang="en-IN" dirty="0"/>
              <a:t>shall ensure that safe conditions for carrying out the job have been established.</a:t>
            </a:r>
          </a:p>
          <a:p>
            <a:pPr marL="285750" indent="-285750">
              <a:buSzPct val="105000"/>
              <a:buFont typeface="Wingdings 3" pitchFamily="18" charset="2"/>
              <a:buChar char="p"/>
            </a:pPr>
            <a:r>
              <a:rPr lang="en-IN" dirty="0" smtClean="0"/>
              <a:t>Hot </a:t>
            </a:r>
            <a:r>
              <a:rPr lang="en-IN" dirty="0"/>
              <a:t>tapping and/or Welding Authorizations shall be available with the permit.</a:t>
            </a:r>
          </a:p>
          <a:p>
            <a:pPr marL="285750" indent="-285750">
              <a:buSzPct val="105000"/>
              <a:buFont typeface="Wingdings 3" pitchFamily="18" charset="2"/>
              <a:buChar char="p"/>
            </a:pPr>
            <a:r>
              <a:rPr lang="en-IN" dirty="0" smtClean="0"/>
              <a:t>Executing </a:t>
            </a:r>
            <a:r>
              <a:rPr lang="en-IN" dirty="0"/>
              <a:t>authority shall continuously supervise the job.</a:t>
            </a:r>
          </a:p>
          <a:p>
            <a:pPr marL="285750" indent="-285750">
              <a:buSzPct val="105000"/>
              <a:buFont typeface="Wingdings 3" pitchFamily="18" charset="2"/>
              <a:buChar char="p"/>
            </a:pPr>
            <a:endParaRPr lang="en-IN" dirty="0"/>
          </a:p>
          <a:p>
            <a:pPr marL="285750" indent="-285750">
              <a:buSzPct val="105000"/>
              <a:buFont typeface="Wingdings 3" pitchFamily="18" charset="2"/>
              <a:buChar char="p"/>
            </a:pPr>
            <a:endParaRPr lang="en-IN" dirty="0"/>
          </a:p>
        </p:txBody>
      </p:sp>
    </p:spTree>
    <p:extLst>
      <p:ext uri="{BB962C8B-B14F-4D97-AF65-F5344CB8AC3E}">
        <p14:creationId xmlns:p14="http://schemas.microsoft.com/office/powerpoint/2010/main" val="33486819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pPr>
            <a:endParaRPr lang="en-IN" sz="2000" b="1" dirty="0"/>
          </a:p>
        </p:txBody>
      </p:sp>
      <p:sp>
        <p:nvSpPr>
          <p:cNvPr id="5" name="Title 2"/>
          <p:cNvSpPr txBox="1">
            <a:spLocks/>
          </p:cNvSpPr>
          <p:nvPr/>
        </p:nvSpPr>
        <p:spPr>
          <a:xfrm>
            <a:off x="243840" y="591820"/>
            <a:ext cx="8590280" cy="546100"/>
          </a:xfrm>
          <a:prstGeom prst="rect">
            <a:avLst/>
          </a:prstGeom>
        </p:spPr>
        <p:txBody>
          <a:bodyPr/>
          <a:lstStyle/>
          <a:p>
            <a:pPr algn="ctr"/>
            <a:r>
              <a:rPr lang="en-IN" sz="3200" dirty="0"/>
              <a:t>TIE-IN ON HYDROCARBON CONTAMINATED LINES</a:t>
            </a:r>
            <a:endParaRPr lang="en-IN" altLang="en-US" sz="3200" noProof="1"/>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dirty="0" smtClean="0"/>
              <a:t>A </a:t>
            </a:r>
            <a:r>
              <a:rPr lang="en-IN" dirty="0"/>
              <a:t>tie-in on hydrocarbon contaminated line involves the hazard of hot work on lines which have been taken out of service but cannot be entirely freed of gas or oil. </a:t>
            </a:r>
          </a:p>
          <a:p>
            <a:pPr marL="285750" indent="-285750">
              <a:buSzPct val="105000"/>
              <a:buFont typeface="Wingdings 3" pitchFamily="18" charset="2"/>
              <a:buChar char="p"/>
            </a:pPr>
            <a:r>
              <a:rPr lang="en-IN" dirty="0"/>
              <a:t>This type of work includes work on flare lines or long, large diameter lines which cannot be easily cleaned.</a:t>
            </a:r>
          </a:p>
          <a:p>
            <a:pPr marL="285750" indent="-285750">
              <a:buSzPct val="105000"/>
              <a:buFont typeface="Wingdings 3" pitchFamily="18" charset="2"/>
              <a:buChar char="p"/>
            </a:pPr>
            <a:r>
              <a:rPr lang="en-IN" dirty="0" smtClean="0"/>
              <a:t>This </a:t>
            </a:r>
            <a:r>
              <a:rPr lang="en-IN" dirty="0"/>
              <a:t>work is normally carried out on open-ended lines, which will need to be blinded and possibly plugged by means of an expanding plug to isolate a small portion of the line near the point where the hot work is to be done. </a:t>
            </a:r>
          </a:p>
          <a:p>
            <a:pPr marL="285750" indent="-285750">
              <a:buSzPct val="105000"/>
              <a:buFont typeface="Wingdings 3" pitchFamily="18" charset="2"/>
              <a:buChar char="p"/>
            </a:pPr>
            <a:r>
              <a:rPr lang="en-IN" dirty="0" smtClean="0"/>
              <a:t>A </a:t>
            </a:r>
            <a:r>
              <a:rPr lang="en-IN" dirty="0"/>
              <a:t>plug should be fixed at a minimum distance of ‘½ meter’ from the point of hot work and should be of an expanding type so as to make a tight seal. </a:t>
            </a:r>
          </a:p>
          <a:p>
            <a:pPr marL="285750" indent="-285750">
              <a:buSzPct val="105000"/>
              <a:buFont typeface="Wingdings 3" pitchFamily="18" charset="2"/>
              <a:buChar char="p"/>
            </a:pPr>
            <a:r>
              <a:rPr lang="en-IN" dirty="0" smtClean="0"/>
              <a:t>If </a:t>
            </a:r>
            <a:r>
              <a:rPr lang="en-IN" dirty="0"/>
              <a:t>possible the space above the plug should be filled with water before welding. </a:t>
            </a:r>
          </a:p>
          <a:p>
            <a:pPr marL="285750" indent="-285750">
              <a:buSzPct val="105000"/>
              <a:buFont typeface="Wingdings 3" pitchFamily="18" charset="2"/>
              <a:buChar char="p"/>
            </a:pPr>
            <a:r>
              <a:rPr lang="en-IN" dirty="0" smtClean="0"/>
              <a:t>The </a:t>
            </a:r>
            <a:r>
              <a:rPr lang="en-IN" dirty="0"/>
              <a:t>space behind the plug shall be vented to a safe location to avoid a pressure build-up.</a:t>
            </a:r>
            <a:r>
              <a:rPr lang="en-IN" b="1" dirty="0"/>
              <a:t> </a:t>
            </a:r>
          </a:p>
        </p:txBody>
      </p:sp>
    </p:spTree>
    <p:extLst>
      <p:ext uri="{BB962C8B-B14F-4D97-AF65-F5344CB8AC3E}">
        <p14:creationId xmlns:p14="http://schemas.microsoft.com/office/powerpoint/2010/main" val="6300472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pPr>
            <a:endParaRPr lang="en-IN" sz="2000" b="1" dirty="0"/>
          </a:p>
        </p:txBody>
      </p:sp>
      <p:sp>
        <p:nvSpPr>
          <p:cNvPr id="5" name="Title 2"/>
          <p:cNvSpPr txBox="1">
            <a:spLocks/>
          </p:cNvSpPr>
          <p:nvPr/>
        </p:nvSpPr>
        <p:spPr>
          <a:xfrm>
            <a:off x="243840" y="591820"/>
            <a:ext cx="8590280" cy="546100"/>
          </a:xfrm>
          <a:prstGeom prst="rect">
            <a:avLst/>
          </a:prstGeom>
        </p:spPr>
        <p:txBody>
          <a:bodyPr/>
          <a:lstStyle/>
          <a:p>
            <a:pPr algn="ctr">
              <a:buSzPct val="105000"/>
            </a:pPr>
            <a:r>
              <a:rPr lang="en-IN" sz="3200" dirty="0"/>
              <a:t>AUDIT REQUIREMENTS</a:t>
            </a:r>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dirty="0"/>
              <a:t> Compliance on the complete implementation of this guideline shall be regularly audited through the existing audit and inspection programs such as in the ‘Safety Performance Audit’ and ‘Work Permit Compliance Audit’ that is being carried out by the management team and Safety Section.</a:t>
            </a:r>
          </a:p>
          <a:p>
            <a:endParaRPr lang="en-IN" dirty="0"/>
          </a:p>
        </p:txBody>
      </p:sp>
    </p:spTree>
    <p:extLst>
      <p:ext uri="{BB962C8B-B14F-4D97-AF65-F5344CB8AC3E}">
        <p14:creationId xmlns:p14="http://schemas.microsoft.com/office/powerpoint/2010/main" val="19909392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15900" y="1017920"/>
            <a:ext cx="8585200" cy="2554545"/>
          </a:xfrm>
          <a:prstGeom prst="rect">
            <a:avLst/>
          </a:prstGeom>
          <a:noFill/>
          <a:ln>
            <a:noFill/>
          </a:ln>
          <a:effec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B050"/>
                </a:solidFill>
                <a:effectLst/>
                <a:ea typeface="Calibri" panose="020F0502020204030204" pitchFamily="34" charset="0"/>
                <a:cs typeface="Arial" panose="020B0604020202020204" pitchFamily="34" charset="0"/>
              </a:rPr>
              <a:t>About </a:t>
            </a:r>
            <a:r>
              <a:rPr kumimoji="0" lang="en-US" sz="2000" b="1" i="0" u="none" strike="noStrike" cap="none" normalizeH="0" baseline="0" dirty="0" smtClean="0">
                <a:ln>
                  <a:noFill/>
                </a:ln>
                <a:solidFill>
                  <a:srgbClr val="00B050"/>
                </a:solidFill>
                <a:effectLst/>
                <a:ea typeface="Calibri" panose="020F0502020204030204" pitchFamily="34" charset="0"/>
                <a:cs typeface="Arial" panose="020B0604020202020204" pitchFamily="34" charset="0"/>
              </a:rPr>
              <a:t>PMG Consultants</a:t>
            </a:r>
            <a:endParaRPr kumimoji="0" lang="en-US" sz="2000" b="1" i="0" u="none" strike="noStrike" cap="none" normalizeH="0" baseline="0" dirty="0" smtClean="0">
              <a:ln>
                <a:noFill/>
              </a:ln>
              <a:solidFill>
                <a:srgbClr val="00B050"/>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effectLst/>
                <a:ea typeface="Calibri" panose="020F0502020204030204" pitchFamily="34" charset="0"/>
                <a:cs typeface="Arial" panose="020B0604020202020204" pitchFamily="34" charset="0"/>
              </a:rPr>
              <a:t>PMG Consultants is group of competent people with expertise in respective domains. Delivering commitments, exceeding expectations &amp; creating value for clients in every interaction is our non-negotiable objective. Using the most advanced design &amp; collaboration work systems, we aspire to become Inspirational business partners for our clients.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B050"/>
                </a:solidFill>
                <a:effectLst/>
                <a:ea typeface="Times New Roman" panose="02020603050405020304" pitchFamily="18" charset="0"/>
                <a:cs typeface="Arial" panose="020B0604020202020204" pitchFamily="34" charset="0"/>
              </a:rPr>
              <a:t>Get in </a:t>
            </a:r>
            <a:r>
              <a:rPr kumimoji="0" lang="en-US" sz="2000" b="1" i="0" u="none" strike="noStrike" cap="none" normalizeH="0" baseline="0" dirty="0" smtClean="0">
                <a:ln>
                  <a:noFill/>
                </a:ln>
                <a:solidFill>
                  <a:srgbClr val="00B050"/>
                </a:solidFill>
                <a:effectLst/>
                <a:ea typeface="Times New Roman" panose="02020603050405020304" pitchFamily="18" charset="0"/>
                <a:cs typeface="Arial" panose="020B0604020202020204" pitchFamily="34" charset="0"/>
              </a:rPr>
              <a:t>touch</a:t>
            </a:r>
            <a:endParaRPr kumimoji="0" lang="en-US" sz="2000" b="1" i="0" u="none" strike="noStrike" cap="none" normalizeH="0" baseline="0" dirty="0" smtClean="0">
              <a:ln>
                <a:noFill/>
              </a:ln>
              <a:solidFill>
                <a:srgbClr val="00B050"/>
              </a:solidFill>
              <a:effectLs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effectLst/>
                <a:ea typeface="Calibri" panose="020F0502020204030204" pitchFamily="34" charset="0"/>
                <a:cs typeface="Arial" panose="020B0604020202020204" pitchFamily="34" charset="0"/>
              </a:rPr>
              <a:t>We would love to hear from you. Gauge our capabilities by speaking to us. You can visit us at our New Delhi Design Office, or meet our representative at your location.</a:t>
            </a:r>
            <a:endParaRPr kumimoji="0" lang="en-US"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endParaRPr>
          </a:p>
        </p:txBody>
      </p:sp>
      <p:sp>
        <p:nvSpPr>
          <p:cNvPr id="4" name="Rectangle 3"/>
          <p:cNvSpPr>
            <a:spLocks noChangeArrowheads="1"/>
          </p:cNvSpPr>
          <p:nvPr/>
        </p:nvSpPr>
        <p:spPr bwMode="auto">
          <a:xfrm>
            <a:off x="215900" y="3495522"/>
            <a:ext cx="8585200" cy="2165935"/>
          </a:xfrm>
          <a:prstGeom prst="rect">
            <a:avLst/>
          </a:prstGeom>
          <a:noFill/>
          <a:ln>
            <a:noFill/>
          </a:ln>
          <a:effectLst/>
        </p:spPr>
        <p:txBody>
          <a:bodyPr vert="horz" wrap="square" lIns="0" tIns="0" rIns="0" bIns="133308"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B050"/>
                </a:solidFill>
                <a:effectLst/>
                <a:ea typeface="Times New Roman" panose="02020603050405020304" pitchFamily="18" charset="0"/>
                <a:cs typeface="Arial" panose="020B0604020202020204" pitchFamily="34" charset="0"/>
              </a:rPr>
              <a:t>Our </a:t>
            </a:r>
            <a:r>
              <a:rPr kumimoji="0" lang="en-US" sz="2000" b="1" i="0" u="none" strike="noStrike" cap="none" normalizeH="0" baseline="0" dirty="0" smtClean="0">
                <a:ln>
                  <a:noFill/>
                </a:ln>
                <a:solidFill>
                  <a:srgbClr val="00B050"/>
                </a:solidFill>
                <a:effectLst/>
                <a:ea typeface="Times New Roman" panose="02020603050405020304" pitchFamily="18" charset="0"/>
                <a:cs typeface="Arial" panose="020B0604020202020204" pitchFamily="34" charset="0"/>
              </a:rPr>
              <a:t>Office</a:t>
            </a:r>
            <a:endParaRPr lang="en-US" sz="2000" b="1" dirty="0">
              <a:solidFill>
                <a:srgbClr val="00B050"/>
              </a:solidFill>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effectLst/>
                <a:ea typeface="Times New Roman" panose="02020603050405020304" pitchFamily="18" charset="0"/>
                <a:cs typeface="Arial" panose="020B0604020202020204" pitchFamily="34" charset="0"/>
              </a:rPr>
              <a:t>Address:</a:t>
            </a:r>
            <a:endParaRPr kumimoji="0" lang="en-US" sz="1600" b="0" i="0" u="none" strike="noStrike" cap="none" normalizeH="0" baseline="0" dirty="0" smtClean="0">
              <a:ln>
                <a:noFill/>
              </a:ln>
              <a:effectLst/>
              <a:ea typeface="Calibri" panose="020F0502020204030204" pitchFamily="34" charset="0"/>
              <a:cs typeface="Times New Roman" panose="02020603050405020304" pitchFamily="18" charset="0"/>
            </a:endParaRPr>
          </a:p>
          <a:p>
            <a:r>
              <a:rPr lang="en-US" sz="1600" dirty="0"/>
              <a:t>162A/9, 3</a:t>
            </a:r>
            <a:r>
              <a:rPr lang="en-US" sz="1600" baseline="30000" dirty="0"/>
              <a:t>rd</a:t>
            </a:r>
            <a:r>
              <a:rPr lang="en-US" sz="1600" dirty="0"/>
              <a:t> Floor, </a:t>
            </a:r>
            <a:r>
              <a:rPr lang="en-US" sz="1600" dirty="0" err="1"/>
              <a:t>Kishangarh</a:t>
            </a:r>
            <a:r>
              <a:rPr lang="en-US" sz="1600" dirty="0"/>
              <a:t>, </a:t>
            </a:r>
            <a:endParaRPr lang="en-US" sz="1600" dirty="0" smtClean="0"/>
          </a:p>
          <a:p>
            <a:r>
              <a:rPr lang="en-US" sz="1600" dirty="0" err="1" smtClean="0"/>
              <a:t>Vasant</a:t>
            </a:r>
            <a:r>
              <a:rPr lang="en-US" sz="1600" dirty="0" smtClean="0"/>
              <a:t> </a:t>
            </a:r>
            <a:r>
              <a:rPr lang="en-US" sz="1600" dirty="0" err="1"/>
              <a:t>Kunj</a:t>
            </a:r>
            <a:r>
              <a:rPr lang="en-US" sz="1600" dirty="0"/>
              <a:t>, </a:t>
            </a:r>
            <a:r>
              <a:rPr lang="en-US" sz="1600" dirty="0" smtClean="0"/>
              <a:t>, New </a:t>
            </a:r>
            <a:r>
              <a:rPr lang="en-US" sz="1600" dirty="0"/>
              <a:t>Delhi, 110070</a:t>
            </a:r>
          </a:p>
          <a:p>
            <a:pPr marL="0" marR="0" lvl="0" indent="0" algn="l" defTabSz="914400" rtl="0" eaLnBrk="0" fontAlgn="base" latinLnBrk="0" hangingPunct="0">
              <a:lnSpc>
                <a:spcPct val="100000"/>
              </a:lnSpc>
              <a:spcBef>
                <a:spcPct val="0"/>
              </a:spcBef>
              <a:spcAft>
                <a:spcPct val="0"/>
              </a:spcAft>
              <a:buClrTx/>
              <a:buSzTx/>
              <a:tabLst/>
            </a:pPr>
            <a:r>
              <a:rPr kumimoji="0" lang="en-US" sz="1600" b="1" i="0" u="none" strike="noStrike" cap="none" normalizeH="0" baseline="0" dirty="0" smtClean="0">
                <a:ln>
                  <a:noFill/>
                </a:ln>
                <a:effectLst/>
                <a:ea typeface="Times New Roman" panose="02020603050405020304" pitchFamily="18" charset="0"/>
                <a:cs typeface="Arial" panose="020B0604020202020204" pitchFamily="34" charset="0"/>
              </a:rPr>
              <a:t>Phone:</a:t>
            </a:r>
            <a:r>
              <a:rPr kumimoji="0" lang="en-US" sz="1600" b="0" i="0" u="none" strike="noStrike" cap="none" normalizeH="0" baseline="0" dirty="0" smtClean="0">
                <a:ln>
                  <a:noFill/>
                </a:ln>
                <a:effectLst/>
                <a:ea typeface="Times New Roman" panose="02020603050405020304" pitchFamily="18" charset="0"/>
                <a:cs typeface="Arial" panose="020B0604020202020204" pitchFamily="34" charset="0"/>
              </a:rPr>
              <a:t> +91-9871115995, +91-11-23361790</a:t>
            </a:r>
            <a:endParaRPr kumimoji="0" lang="en-US" sz="16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effectLst/>
                <a:ea typeface="Times New Roman" panose="02020603050405020304" pitchFamily="18" charset="0"/>
                <a:cs typeface="Arial" panose="020B0604020202020204" pitchFamily="34" charset="0"/>
              </a:rPr>
              <a:t>Email: </a:t>
            </a:r>
            <a:r>
              <a:rPr kumimoji="0" lang="en-US" sz="1600" b="1" i="0" u="none" strike="noStrike" cap="none" normalizeH="0" baseline="0" dirty="0" smtClean="0">
                <a:ln>
                  <a:noFill/>
                </a:ln>
                <a:effectLst/>
                <a:ea typeface="Times New Roman" panose="02020603050405020304" pitchFamily="18" charset="0"/>
                <a:cs typeface="Arial" panose="020B0604020202020204" pitchFamily="34" charset="0"/>
                <a:hlinkClick r:id="rId2"/>
              </a:rPr>
              <a:t>connect@pmg-consultants.com</a:t>
            </a:r>
            <a:endParaRPr kumimoji="0" lang="en-US" sz="1600" b="1" i="0" u="none" strike="noStrike" cap="none" normalizeH="0" baseline="0" dirty="0" smtClean="0">
              <a:ln>
                <a:noFill/>
              </a:ln>
              <a:effectLst/>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1600" dirty="0" smtClean="0">
                <a:hlinkClick r:id="rId3"/>
              </a:rPr>
              <a:t>Abhinav.pandey@pmg-consultants.com</a:t>
            </a:r>
            <a:endParaRPr lang="en-US" sz="1600" dirty="0" smtClean="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endParaRPr>
          </a:p>
        </p:txBody>
      </p:sp>
      <p:pic>
        <p:nvPicPr>
          <p:cNvPr id="1030" name="Picture 6" descr="http://www.pmg-consultants.com/wp-content/uploads/2015/01/7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61012" y="3780199"/>
            <a:ext cx="5289679" cy="2269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30744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647700"/>
            <a:ext cx="8229600" cy="756920"/>
          </a:xfrm>
        </p:spPr>
        <p:txBody>
          <a:bodyPr>
            <a:normAutofit/>
          </a:bodyPr>
          <a:lstStyle/>
          <a:p>
            <a:pPr eaLnBrk="1" hangingPunct="1"/>
            <a:r>
              <a:rPr lang="en-IN" altLang="en-US" sz="3200" noProof="1" smtClean="0">
                <a:latin typeface="+mn-lt"/>
              </a:rPr>
              <a:t>AGENDA</a:t>
            </a:r>
          </a:p>
        </p:txBody>
      </p:sp>
      <p:sp>
        <p:nvSpPr>
          <p:cNvPr id="12294" name="Rectangle 59"/>
          <p:cNvSpPr>
            <a:spLocks noChangeArrowheads="1"/>
          </p:cNvSpPr>
          <p:nvPr/>
        </p:nvSpPr>
        <p:spPr bwMode="gray">
          <a:xfrm>
            <a:off x="323850" y="2184400"/>
            <a:ext cx="482600" cy="484188"/>
          </a:xfrm>
          <a:prstGeom prst="rect">
            <a:avLst/>
          </a:prstGeom>
          <a:solidFill>
            <a:srgbClr val="CC99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800" b="1" noProof="1" smtClean="0"/>
              <a:t>2</a:t>
            </a:r>
            <a:endParaRPr lang="en-IN" altLang="en-US" sz="2800" b="1" noProof="1"/>
          </a:p>
        </p:txBody>
      </p:sp>
      <p:sp>
        <p:nvSpPr>
          <p:cNvPr id="12295" name="Rectangle 60"/>
          <p:cNvSpPr>
            <a:spLocks noChangeArrowheads="1"/>
          </p:cNvSpPr>
          <p:nvPr/>
        </p:nvSpPr>
        <p:spPr bwMode="gray">
          <a:xfrm>
            <a:off x="950913" y="2184400"/>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dirty="0" smtClean="0"/>
              <a:t>Hazard precautions and safe work practices</a:t>
            </a:r>
            <a:r>
              <a:rPr lang="en-IN" sz="2000" dirty="0" smtClean="0"/>
              <a:t>.</a:t>
            </a:r>
            <a:endParaRPr lang="en-IN" altLang="en-US" sz="2000" noProof="1"/>
          </a:p>
        </p:txBody>
      </p:sp>
      <p:sp>
        <p:nvSpPr>
          <p:cNvPr id="12296" name="Rectangle 61"/>
          <p:cNvSpPr>
            <a:spLocks noChangeArrowheads="1"/>
          </p:cNvSpPr>
          <p:nvPr/>
        </p:nvSpPr>
        <p:spPr bwMode="gray">
          <a:xfrm>
            <a:off x="323850" y="2809875"/>
            <a:ext cx="482600" cy="484188"/>
          </a:xfrm>
          <a:prstGeom prst="rect">
            <a:avLst/>
          </a:prstGeom>
          <a:solidFill>
            <a:srgbClr val="CC99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800" b="1" noProof="1" smtClean="0"/>
              <a:t>3</a:t>
            </a:r>
            <a:endParaRPr lang="en-IN" altLang="en-US" sz="2800" b="1" noProof="1"/>
          </a:p>
        </p:txBody>
      </p:sp>
      <p:sp>
        <p:nvSpPr>
          <p:cNvPr id="12297" name="Rectangle 62"/>
          <p:cNvSpPr>
            <a:spLocks noChangeArrowheads="1"/>
          </p:cNvSpPr>
          <p:nvPr/>
        </p:nvSpPr>
        <p:spPr bwMode="gray">
          <a:xfrm>
            <a:off x="950913" y="2809875"/>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dirty="0" smtClean="0"/>
              <a:t>Welding work classification and requirements</a:t>
            </a:r>
            <a:r>
              <a:rPr lang="en-IN" sz="2000" dirty="0" smtClean="0"/>
              <a:t>.</a:t>
            </a:r>
            <a:endParaRPr lang="en-IN" altLang="en-US" sz="2000" noProof="1"/>
          </a:p>
        </p:txBody>
      </p:sp>
      <p:sp>
        <p:nvSpPr>
          <p:cNvPr id="12298" name="Rectangle 63"/>
          <p:cNvSpPr>
            <a:spLocks noChangeArrowheads="1"/>
          </p:cNvSpPr>
          <p:nvPr/>
        </p:nvSpPr>
        <p:spPr bwMode="gray">
          <a:xfrm>
            <a:off x="323850" y="3436938"/>
            <a:ext cx="482600" cy="484187"/>
          </a:xfrm>
          <a:prstGeom prst="rect">
            <a:avLst/>
          </a:prstGeom>
          <a:solidFill>
            <a:srgbClr val="CC99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800" b="1" noProof="1" smtClean="0"/>
              <a:t>4</a:t>
            </a:r>
            <a:endParaRPr lang="en-IN" altLang="en-US" sz="2800" b="1" noProof="1"/>
          </a:p>
        </p:txBody>
      </p:sp>
      <p:sp>
        <p:nvSpPr>
          <p:cNvPr id="12299" name="Rectangle 64"/>
          <p:cNvSpPr>
            <a:spLocks noChangeArrowheads="1"/>
          </p:cNvSpPr>
          <p:nvPr/>
        </p:nvSpPr>
        <p:spPr bwMode="gray">
          <a:xfrm>
            <a:off x="950913" y="3436938"/>
            <a:ext cx="7869237" cy="484187"/>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IN" altLang="en-US" noProof="1" smtClean="0"/>
              <a:t>Preheating and heat treatment. </a:t>
            </a:r>
            <a:endParaRPr lang="en-IN" altLang="en-US" noProof="1"/>
          </a:p>
        </p:txBody>
      </p:sp>
      <p:sp>
        <p:nvSpPr>
          <p:cNvPr id="12300" name="Rectangle 65"/>
          <p:cNvSpPr>
            <a:spLocks noChangeArrowheads="1"/>
          </p:cNvSpPr>
          <p:nvPr/>
        </p:nvSpPr>
        <p:spPr bwMode="gray">
          <a:xfrm>
            <a:off x="323850" y="4064000"/>
            <a:ext cx="482600" cy="484188"/>
          </a:xfrm>
          <a:prstGeom prst="rect">
            <a:avLst/>
          </a:prstGeom>
          <a:solidFill>
            <a:srgbClr val="CC99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800" b="1" noProof="1" smtClean="0"/>
              <a:t>5</a:t>
            </a:r>
            <a:endParaRPr lang="en-IN" altLang="en-US" sz="2800" b="1" noProof="1"/>
          </a:p>
        </p:txBody>
      </p:sp>
      <p:sp>
        <p:nvSpPr>
          <p:cNvPr id="12301" name="Rectangle 66"/>
          <p:cNvSpPr>
            <a:spLocks noChangeArrowheads="1"/>
          </p:cNvSpPr>
          <p:nvPr/>
        </p:nvSpPr>
        <p:spPr bwMode="gray">
          <a:xfrm>
            <a:off x="950913" y="4064000"/>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dirty="0" smtClean="0"/>
              <a:t>Hot tapping on live piping and equipment</a:t>
            </a:r>
            <a:r>
              <a:rPr lang="en-IN" sz="2000" dirty="0" smtClean="0"/>
              <a:t>.</a:t>
            </a:r>
            <a:endParaRPr lang="en-IN" altLang="en-US" sz="2000" noProof="1"/>
          </a:p>
        </p:txBody>
      </p:sp>
      <p:sp>
        <p:nvSpPr>
          <p:cNvPr id="12302" name="Rectangle 67"/>
          <p:cNvSpPr>
            <a:spLocks noChangeArrowheads="1"/>
          </p:cNvSpPr>
          <p:nvPr/>
        </p:nvSpPr>
        <p:spPr bwMode="gray">
          <a:xfrm>
            <a:off x="323850" y="4694238"/>
            <a:ext cx="482600" cy="484187"/>
          </a:xfrm>
          <a:prstGeom prst="rect">
            <a:avLst/>
          </a:prstGeom>
          <a:solidFill>
            <a:srgbClr val="CC99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800" b="1" noProof="1" smtClean="0"/>
              <a:t>6</a:t>
            </a:r>
            <a:endParaRPr lang="en-IN" altLang="en-US" sz="2800" b="1" noProof="1"/>
          </a:p>
        </p:txBody>
      </p:sp>
      <p:sp>
        <p:nvSpPr>
          <p:cNvPr id="12303" name="Rectangle 68"/>
          <p:cNvSpPr>
            <a:spLocks noChangeArrowheads="1"/>
          </p:cNvSpPr>
          <p:nvPr/>
        </p:nvSpPr>
        <p:spPr bwMode="gray">
          <a:xfrm>
            <a:off x="950913" y="4694238"/>
            <a:ext cx="7869237" cy="484187"/>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dirty="0" smtClean="0"/>
              <a:t>Tie-in on hydrocarbon contaminated lines.</a:t>
            </a:r>
            <a:endParaRPr lang="en-IN" altLang="en-US" noProof="1"/>
          </a:p>
        </p:txBody>
      </p:sp>
      <p:sp>
        <p:nvSpPr>
          <p:cNvPr id="12304" name="Rectangle 69"/>
          <p:cNvSpPr>
            <a:spLocks noChangeArrowheads="1"/>
          </p:cNvSpPr>
          <p:nvPr/>
        </p:nvSpPr>
        <p:spPr bwMode="gray">
          <a:xfrm>
            <a:off x="323850" y="5318125"/>
            <a:ext cx="482600" cy="484188"/>
          </a:xfrm>
          <a:prstGeom prst="rect">
            <a:avLst/>
          </a:prstGeom>
          <a:solidFill>
            <a:srgbClr val="CC99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800" b="1" noProof="1" smtClean="0"/>
              <a:t>7</a:t>
            </a:r>
            <a:endParaRPr lang="en-IN" altLang="en-US" sz="2800" b="1" noProof="1"/>
          </a:p>
        </p:txBody>
      </p:sp>
      <p:sp>
        <p:nvSpPr>
          <p:cNvPr id="12305" name="Rectangle 70"/>
          <p:cNvSpPr>
            <a:spLocks noChangeArrowheads="1"/>
          </p:cNvSpPr>
          <p:nvPr/>
        </p:nvSpPr>
        <p:spPr bwMode="gray">
          <a:xfrm>
            <a:off x="950913" y="5318125"/>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IN" altLang="en-US" noProof="1" smtClean="0"/>
              <a:t>Audit requirements.</a:t>
            </a:r>
            <a:endParaRPr lang="en-IN" altLang="en-US" noProof="1"/>
          </a:p>
        </p:txBody>
      </p:sp>
      <p:sp>
        <p:nvSpPr>
          <p:cNvPr id="25" name="Rectangle 59"/>
          <p:cNvSpPr>
            <a:spLocks noChangeArrowheads="1"/>
          </p:cNvSpPr>
          <p:nvPr/>
        </p:nvSpPr>
        <p:spPr bwMode="gray">
          <a:xfrm>
            <a:off x="323850" y="1544320"/>
            <a:ext cx="482600" cy="484188"/>
          </a:xfrm>
          <a:prstGeom prst="rect">
            <a:avLst/>
          </a:prstGeom>
          <a:solidFill>
            <a:srgbClr val="CC99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US" altLang="en-US" sz="2800" b="1" noProof="1" smtClean="0"/>
              <a:t>1</a:t>
            </a:r>
            <a:endParaRPr lang="en-IN" altLang="en-US" sz="2800" b="1" noProof="1"/>
          </a:p>
        </p:txBody>
      </p:sp>
      <p:sp>
        <p:nvSpPr>
          <p:cNvPr id="26" name="Rectangle 60"/>
          <p:cNvSpPr>
            <a:spLocks noChangeArrowheads="1"/>
          </p:cNvSpPr>
          <p:nvPr/>
        </p:nvSpPr>
        <p:spPr bwMode="gray">
          <a:xfrm>
            <a:off x="950913" y="1544320"/>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noProof="1" smtClean="0"/>
              <a:t>Definitions</a:t>
            </a:r>
            <a:endParaRPr lang="en-IN" altLang="en-US" noProof="1"/>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5" name="Title 2"/>
          <p:cNvSpPr txBox="1">
            <a:spLocks/>
          </p:cNvSpPr>
          <p:nvPr/>
        </p:nvSpPr>
        <p:spPr>
          <a:xfrm>
            <a:off x="243840" y="591820"/>
            <a:ext cx="8590280" cy="546100"/>
          </a:xfrm>
          <a:prstGeom prst="rect">
            <a:avLst/>
          </a:prstGeom>
        </p:spPr>
        <p:txBody>
          <a:bodyPr/>
          <a:lstStyle/>
          <a:p>
            <a:pPr algn="ctr">
              <a:spcAft>
                <a:spcPct val="20000"/>
              </a:spcAft>
            </a:pPr>
            <a:r>
              <a:rPr lang="en-US" altLang="en-US" sz="3200" noProof="1" smtClean="0"/>
              <a:t>DEFINITIONS</a:t>
            </a:r>
            <a:endParaRPr lang="en-IN" altLang="en-US" sz="3200" noProof="1"/>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US" dirty="0" smtClean="0">
                <a:ea typeface="Calibri" pitchFamily="34" charset="0"/>
                <a:cs typeface="Times New Roman" pitchFamily="18" charset="0"/>
              </a:rPr>
              <a:t> </a:t>
            </a:r>
            <a:r>
              <a:rPr lang="en-IN" b="1" dirty="0" smtClean="0"/>
              <a:t>Welding and Cutting.</a:t>
            </a:r>
          </a:p>
          <a:p>
            <a:pPr marL="742950" lvl="1" indent="-285750">
              <a:buSzPct val="105000"/>
              <a:buFont typeface="Wingdings 3" pitchFamily="18" charset="2"/>
              <a:buChar char=""/>
            </a:pPr>
            <a:r>
              <a:rPr lang="en-IN" dirty="0" smtClean="0"/>
              <a:t>Welding involves joining two or more pieces of metal together to form a single piece.</a:t>
            </a:r>
          </a:p>
          <a:p>
            <a:pPr marL="742950" lvl="1" indent="-285750">
              <a:buSzPct val="105000"/>
              <a:buFont typeface="Wingdings 3" pitchFamily="18" charset="2"/>
              <a:buChar char=""/>
            </a:pPr>
            <a:r>
              <a:rPr lang="en-IN" dirty="0" smtClean="0"/>
              <a:t>Molten metal is generated through an intense heat source, such as oxygen and fuel gas or an electrical arc. </a:t>
            </a:r>
          </a:p>
          <a:p>
            <a:pPr marL="742950" lvl="1" indent="-285750">
              <a:buSzPct val="105000"/>
              <a:buFont typeface="Wingdings 3" pitchFamily="18" charset="2"/>
              <a:buChar char=""/>
            </a:pPr>
            <a:r>
              <a:rPr lang="en-IN" dirty="0" smtClean="0"/>
              <a:t>Common welding processes using an electrical arc include Shielded Metal Arc Welding, Gas Metal Arc Welding, and Gas Tungsten Arc Welding.</a:t>
            </a:r>
          </a:p>
          <a:p>
            <a:pPr marL="742950" lvl="1" indent="-285750">
              <a:buSzPct val="105000"/>
              <a:buFont typeface="Wingdings 3" pitchFamily="18" charset="2"/>
              <a:buChar char=""/>
            </a:pPr>
            <a:r>
              <a:rPr lang="en-IN" dirty="0" smtClean="0"/>
              <a:t>Unlike welding processes which join two pieces of metal, cutting processes involve separating or severing a piece of metal through intense heat generated to melt the metal.</a:t>
            </a:r>
          </a:p>
          <a:p>
            <a:pPr marL="742950" lvl="1" indent="-285750">
              <a:buSzPct val="105000"/>
              <a:buFont typeface="Wingdings 3" pitchFamily="18" charset="2"/>
              <a:buChar char=""/>
            </a:pPr>
            <a:r>
              <a:rPr lang="en-IN" dirty="0" smtClean="0"/>
              <a:t>Cutting processes include oxygen and fuel gas and electrical arc gouging.</a:t>
            </a:r>
          </a:p>
          <a:p>
            <a:pPr>
              <a:buSzPct val="105000"/>
              <a:buFont typeface="Wingdings 3" pitchFamily="18" charset="2"/>
              <a:buChar char="p"/>
            </a:pPr>
            <a:r>
              <a:rPr lang="en-IN" b="1" dirty="0" smtClean="0"/>
              <a:t> Air-Tight Enclosure - </a:t>
            </a:r>
            <a:r>
              <a:rPr lang="en-IN" dirty="0" smtClean="0"/>
              <a:t>means that </a:t>
            </a:r>
          </a:p>
          <a:p>
            <a:pPr marL="742950" lvl="1" indent="-285750">
              <a:buSzPct val="105000"/>
              <a:buFont typeface="Wingdings 3" pitchFamily="18" charset="2"/>
              <a:buChar char=""/>
            </a:pPr>
            <a:r>
              <a:rPr lang="en-IN" dirty="0" smtClean="0"/>
              <a:t>Sparks and molten metal/splatters are completely contained and</a:t>
            </a:r>
          </a:p>
          <a:p>
            <a:pPr marL="742950" lvl="1" indent="-285750">
              <a:buSzPct val="105000"/>
              <a:buFont typeface="Wingdings 3" pitchFamily="18" charset="2"/>
              <a:buChar char=""/>
            </a:pPr>
            <a:r>
              <a:rPr lang="en-IN" dirty="0" smtClean="0"/>
              <a:t>The natural air circulation is blocked which will contribute to an accumulation of toxic gas emanating from the electrodes or an inert condition caused by inert gas shielding process during welding and cutting works within the enclosure.</a:t>
            </a:r>
            <a:endParaRPr lang="en-IN" dirty="0"/>
          </a:p>
        </p:txBody>
      </p:sp>
    </p:spTree>
    <p:extLst>
      <p:ext uri="{BB962C8B-B14F-4D97-AF65-F5344CB8AC3E}">
        <p14:creationId xmlns:p14="http://schemas.microsoft.com/office/powerpoint/2010/main" val="7716559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5" name="Title 2"/>
          <p:cNvSpPr txBox="1">
            <a:spLocks/>
          </p:cNvSpPr>
          <p:nvPr/>
        </p:nvSpPr>
        <p:spPr>
          <a:xfrm>
            <a:off x="243840" y="591820"/>
            <a:ext cx="8590280" cy="546100"/>
          </a:xfrm>
          <a:prstGeom prst="rect">
            <a:avLst/>
          </a:prstGeom>
        </p:spPr>
        <p:txBody>
          <a:bodyPr/>
          <a:lstStyle/>
          <a:p>
            <a:pPr algn="ctr">
              <a:spcAft>
                <a:spcPct val="20000"/>
              </a:spcAft>
            </a:pPr>
            <a:r>
              <a:rPr lang="en-US" altLang="en-US" sz="3200" noProof="1" smtClean="0"/>
              <a:t>DEFINITIONS</a:t>
            </a:r>
            <a:endParaRPr lang="en-IN" altLang="en-US" sz="3200" noProof="1"/>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b="1" dirty="0" smtClean="0"/>
              <a:t>Fire </a:t>
            </a:r>
            <a:r>
              <a:rPr lang="en-IN" b="1" dirty="0"/>
              <a:t>Watch </a:t>
            </a:r>
            <a:r>
              <a:rPr lang="en-IN" dirty="0"/>
              <a:t>is a person assigned in welding works to cover safety surveillance and response function on emergency situation, including first-aid fire fighting.</a:t>
            </a:r>
          </a:p>
          <a:p>
            <a:pPr marL="285750" indent="-285750">
              <a:buSzPct val="105000"/>
              <a:buFont typeface="Wingdings 3" pitchFamily="18" charset="2"/>
              <a:buChar char="p"/>
            </a:pPr>
            <a:r>
              <a:rPr lang="en-IN" dirty="0" smtClean="0"/>
              <a:t>F</a:t>
            </a:r>
            <a:r>
              <a:rPr lang="en-IN" b="1" dirty="0" smtClean="0"/>
              <a:t>irst-Aid </a:t>
            </a:r>
            <a:r>
              <a:rPr lang="en-IN" b="1" dirty="0"/>
              <a:t>Fire </a:t>
            </a:r>
            <a:r>
              <a:rPr lang="en-IN" dirty="0"/>
              <a:t>Fighting is a practical training on the use of fire extinguishers, fire hose and couplings, foam making equipment, operation of plant paging and fire alarm call points, and use of other first-aid fire fighting equipment available in premises.</a:t>
            </a:r>
          </a:p>
          <a:p>
            <a:pPr marL="285750" indent="-285750">
              <a:buSzPct val="105000"/>
              <a:buFont typeface="Wingdings 3" pitchFamily="18" charset="2"/>
              <a:buChar char="p"/>
            </a:pPr>
            <a:r>
              <a:rPr lang="en-IN" b="1" dirty="0" smtClean="0"/>
              <a:t>Flameproof </a:t>
            </a:r>
            <a:r>
              <a:rPr lang="en-IN" b="1" dirty="0"/>
              <a:t>Tarpaulin </a:t>
            </a:r>
            <a:r>
              <a:rPr lang="en-IN" dirty="0"/>
              <a:t>Canvass is a cloth (glass </a:t>
            </a:r>
            <a:r>
              <a:rPr lang="en-IN" dirty="0" err="1"/>
              <a:t>fiber</a:t>
            </a:r>
            <a:r>
              <a:rPr lang="en-IN" dirty="0"/>
              <a:t> based or silica </a:t>
            </a:r>
            <a:r>
              <a:rPr lang="en-IN" dirty="0" err="1"/>
              <a:t>fiber</a:t>
            </a:r>
            <a:r>
              <a:rPr lang="en-IN" dirty="0"/>
              <a:t> based) used for welding work fire protection which does not burn or give off fumes when exposed to heat.</a:t>
            </a:r>
          </a:p>
          <a:p>
            <a:pPr marL="285750" indent="-285750">
              <a:buSzPct val="105000"/>
              <a:buFont typeface="Wingdings 3" pitchFamily="18" charset="2"/>
              <a:buChar char="p"/>
            </a:pPr>
            <a:r>
              <a:rPr lang="en-IN" b="1" dirty="0" smtClean="0"/>
              <a:t>Heating</a:t>
            </a:r>
            <a:r>
              <a:rPr lang="en-IN" b="1" dirty="0"/>
              <a:t>, Preheating or Heat Treatment terminology </a:t>
            </a:r>
            <a:r>
              <a:rPr lang="en-IN" dirty="0"/>
              <a:t>used in this document is referred to ‘stress relieving’ requirements for piping, valves and vessels before and after welding work. </a:t>
            </a:r>
          </a:p>
          <a:p>
            <a:pPr marL="742950" lvl="1" indent="-285750">
              <a:buSzPct val="105000"/>
              <a:buFont typeface="Wingdings 3" pitchFamily="18" charset="2"/>
              <a:buChar char=""/>
            </a:pPr>
            <a:r>
              <a:rPr lang="en-IN" dirty="0" smtClean="0"/>
              <a:t>Stress relieving is used to avert or relieve the detrimental effects of the high temperature and severe thermal gradients inherent in welding of metals.</a:t>
            </a:r>
          </a:p>
          <a:p>
            <a:pPr marL="742950" lvl="1" indent="-285750">
              <a:buSzPct val="105000"/>
              <a:buFont typeface="Wingdings 3" pitchFamily="18" charset="2"/>
              <a:buChar char=""/>
            </a:pPr>
            <a:r>
              <a:rPr lang="en-IN" dirty="0" smtClean="0"/>
              <a:t>The </a:t>
            </a:r>
            <a:r>
              <a:rPr lang="en-IN" dirty="0"/>
              <a:t>terminology ‘welding works’ used in this document refers to welding, </a:t>
            </a:r>
            <a:r>
              <a:rPr lang="en-IN" dirty="0" smtClean="0"/>
              <a:t>cutting and </a:t>
            </a:r>
            <a:r>
              <a:rPr lang="en-IN" dirty="0"/>
              <a:t>heating activities.</a:t>
            </a:r>
          </a:p>
        </p:txBody>
      </p:sp>
    </p:spTree>
    <p:extLst>
      <p:ext uri="{BB962C8B-B14F-4D97-AF65-F5344CB8AC3E}">
        <p14:creationId xmlns:p14="http://schemas.microsoft.com/office/powerpoint/2010/main" val="14095944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pPr>
            <a:r>
              <a:rPr lang="en-IN" sz="2000" b="1" dirty="0"/>
              <a:t>Welding, Cutting and Heating </a:t>
            </a:r>
            <a:r>
              <a:rPr lang="en-IN" sz="2000" b="1" dirty="0" smtClean="0"/>
              <a:t>Hazards</a:t>
            </a:r>
            <a:endParaRPr lang="en-IN" sz="2000" b="1" dirty="0"/>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b="1" dirty="0"/>
              <a:t> </a:t>
            </a:r>
            <a:r>
              <a:rPr lang="en-IN" dirty="0" smtClean="0"/>
              <a:t>Welding</a:t>
            </a:r>
            <a:r>
              <a:rPr lang="en-IN" dirty="0"/>
              <a:t>, cutting and heating (herein after referred to as "welding work" for simplicity) activities involve many hazards as follows;</a:t>
            </a:r>
          </a:p>
          <a:p>
            <a:pPr marL="742950" lvl="1" indent="-285750">
              <a:buSzPct val="105000"/>
              <a:buFont typeface="Wingdings 3" panose="05040102010807070707" pitchFamily="18" charset="2"/>
              <a:buChar char=""/>
            </a:pPr>
            <a:r>
              <a:rPr lang="en-IN" dirty="0" smtClean="0"/>
              <a:t>Fire </a:t>
            </a:r>
            <a:r>
              <a:rPr lang="en-IN" dirty="0"/>
              <a:t>hazard: Open flame, electric arc, molten metal, sparks or hot surfaces igniting flammable or combustible material.</a:t>
            </a:r>
          </a:p>
          <a:p>
            <a:pPr marL="742950" lvl="1" indent="-285750">
              <a:buSzPct val="105000"/>
              <a:buFont typeface="Wingdings 3" panose="05040102010807070707" pitchFamily="18" charset="2"/>
              <a:buChar char=""/>
            </a:pPr>
            <a:r>
              <a:rPr lang="en-IN" dirty="0" smtClean="0"/>
              <a:t>Burn </a:t>
            </a:r>
            <a:r>
              <a:rPr lang="en-IN" dirty="0"/>
              <a:t>injuries caused by hot surfaces, sparks, slag or flame. </a:t>
            </a:r>
          </a:p>
          <a:p>
            <a:pPr marL="742950" lvl="1" indent="-285750">
              <a:buSzPct val="105000"/>
              <a:buFont typeface="Wingdings 3" panose="05040102010807070707" pitchFamily="18" charset="2"/>
              <a:buChar char=""/>
            </a:pPr>
            <a:r>
              <a:rPr lang="en-IN" dirty="0" smtClean="0"/>
              <a:t>Health </a:t>
            </a:r>
            <a:r>
              <a:rPr lang="en-IN" dirty="0"/>
              <a:t>hazards: eye or skin exposure to ultraviolet (UV) and infrared (IR) radiation; inhalation of dust, toxic fumes such as oxides of Nitrogen (</a:t>
            </a:r>
            <a:r>
              <a:rPr lang="en-IN" dirty="0" err="1"/>
              <a:t>NOx</a:t>
            </a:r>
            <a:r>
              <a:rPr lang="en-IN" dirty="0"/>
              <a:t>), Carbon Monoxide (CO), Ozone, etc. and Oxygen deficiency.</a:t>
            </a:r>
          </a:p>
          <a:p>
            <a:pPr marL="742950" lvl="1" indent="-285750">
              <a:buSzPct val="105000"/>
              <a:buFont typeface="Wingdings 3" panose="05040102010807070707" pitchFamily="18" charset="2"/>
              <a:buChar char=""/>
            </a:pPr>
            <a:r>
              <a:rPr lang="en-IN" dirty="0" smtClean="0"/>
              <a:t>Exposure </a:t>
            </a:r>
            <a:r>
              <a:rPr lang="en-IN" dirty="0"/>
              <a:t>to ultraviolet rays initially causes a painful and disabling but temporary form of conjunctivitis commonly known as "Arc eye". </a:t>
            </a:r>
          </a:p>
          <a:p>
            <a:pPr marL="742950" lvl="1" indent="-285750">
              <a:buSzPct val="105000"/>
              <a:buFont typeface="Wingdings 3" panose="05040102010807070707" pitchFamily="18" charset="2"/>
              <a:buChar char=""/>
            </a:pPr>
            <a:r>
              <a:rPr lang="en-IN" dirty="0" smtClean="0"/>
              <a:t>Looking </a:t>
            </a:r>
            <a:r>
              <a:rPr lang="en-IN" dirty="0"/>
              <a:t>directly into a powerful arc without eye protection can cause permanent eye damage.</a:t>
            </a:r>
          </a:p>
          <a:p>
            <a:pPr marL="742950" lvl="1" indent="-285750">
              <a:buSzPct val="105000"/>
              <a:buFont typeface="Wingdings 3" panose="05040102010807070707" pitchFamily="18" charset="2"/>
              <a:buChar char=""/>
            </a:pPr>
            <a:r>
              <a:rPr lang="en-IN" dirty="0" smtClean="0"/>
              <a:t>Ultraviolet </a:t>
            </a:r>
            <a:r>
              <a:rPr lang="en-IN" dirty="0"/>
              <a:t>affects the skin like severe sunburn.</a:t>
            </a:r>
          </a:p>
          <a:p>
            <a:pPr marL="742950" lvl="1" indent="-285750">
              <a:buSzPct val="105000"/>
              <a:buFont typeface="Wingdings 3" panose="05040102010807070707" pitchFamily="18" charset="2"/>
              <a:buChar char=""/>
            </a:pPr>
            <a:r>
              <a:rPr lang="en-IN" dirty="0" smtClean="0"/>
              <a:t>Infrared </a:t>
            </a:r>
            <a:r>
              <a:rPr lang="en-IN" dirty="0"/>
              <a:t>radiation has the effect of heating the body tissues on contact. If</a:t>
            </a:r>
          </a:p>
          <a:p>
            <a:pPr marL="742950" lvl="1" indent="-285750">
              <a:buSzPct val="105000"/>
              <a:buFont typeface="Wingdings 3" panose="05040102010807070707" pitchFamily="18" charset="2"/>
              <a:buChar char=""/>
            </a:pPr>
            <a:r>
              <a:rPr lang="en-IN" dirty="0" smtClean="0"/>
              <a:t>The </a:t>
            </a:r>
            <a:r>
              <a:rPr lang="en-IN" dirty="0"/>
              <a:t>intensity of heat due to infrared is not enough to cause a thermal burn, there is no further hazard.</a:t>
            </a:r>
          </a:p>
        </p:txBody>
      </p:sp>
      <p:sp>
        <p:nvSpPr>
          <p:cNvPr id="7" name="Title 2"/>
          <p:cNvSpPr txBox="1">
            <a:spLocks/>
          </p:cNvSpPr>
          <p:nvPr/>
        </p:nvSpPr>
        <p:spPr>
          <a:xfrm>
            <a:off x="243840" y="591820"/>
            <a:ext cx="8590280" cy="546100"/>
          </a:xfrm>
          <a:prstGeom prst="rect">
            <a:avLst/>
          </a:prstGeom>
        </p:spPr>
        <p:txBody>
          <a:bodyPr/>
          <a:lstStyle/>
          <a:p>
            <a:pPr algn="ctr">
              <a:spcAft>
                <a:spcPct val="20000"/>
              </a:spcAft>
            </a:pPr>
            <a:r>
              <a:rPr lang="en-IN" sz="3200" dirty="0" smtClean="0"/>
              <a:t>HAZARDS,PRECAUTIONS &amp; </a:t>
            </a:r>
            <a:r>
              <a:rPr lang="en-IN" sz="3200" dirty="0"/>
              <a:t>SAFE WORK PRACTICES</a:t>
            </a:r>
            <a:endParaRPr lang="en-IN" altLang="en-US" sz="3200" noProof="1"/>
          </a:p>
        </p:txBody>
      </p:sp>
    </p:spTree>
    <p:extLst>
      <p:ext uri="{BB962C8B-B14F-4D97-AF65-F5344CB8AC3E}">
        <p14:creationId xmlns:p14="http://schemas.microsoft.com/office/powerpoint/2010/main" val="821376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pPr>
            <a:r>
              <a:rPr lang="en-IN" sz="2000" b="1" dirty="0"/>
              <a:t>Welding, Cutting and Heating </a:t>
            </a:r>
            <a:r>
              <a:rPr lang="en-IN" sz="2000" b="1" dirty="0" smtClean="0"/>
              <a:t>Hazards</a:t>
            </a:r>
            <a:endParaRPr lang="en-IN" sz="2000" b="1" dirty="0"/>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742950" lvl="1" indent="-285750">
              <a:buSzPct val="105000"/>
              <a:buFont typeface="Wingdings 3" panose="05040102010807070707" pitchFamily="18" charset="2"/>
              <a:buChar char=""/>
            </a:pPr>
            <a:r>
              <a:rPr lang="en-IN" dirty="0" smtClean="0"/>
              <a:t>Hazards </a:t>
            </a:r>
            <a:r>
              <a:rPr lang="en-IN" dirty="0"/>
              <a:t>induced from preservative coatings on metal surface: The toxic hazard will depend on the, type of electrode used, the base metal being welded or cut, and whether the base metal is coated with flammable or toxic material (zinc, lead, paint, </a:t>
            </a:r>
            <a:r>
              <a:rPr lang="en-IN" dirty="0" smtClean="0"/>
              <a:t>etc.)</a:t>
            </a:r>
            <a:endParaRPr lang="en-IN" dirty="0"/>
          </a:p>
          <a:p>
            <a:pPr marL="742950" lvl="1" indent="-285750">
              <a:buSzPct val="105000"/>
              <a:buFont typeface="Wingdings 3" panose="05040102010807070707" pitchFamily="18" charset="2"/>
              <a:buChar char=""/>
            </a:pPr>
            <a:r>
              <a:rPr lang="en-IN" dirty="0" smtClean="0"/>
              <a:t>Ultraviolet </a:t>
            </a:r>
            <a:r>
              <a:rPr lang="en-IN" dirty="0"/>
              <a:t>rays can decompose some chlorinated hydrocarbon degreasing agents like Trichloroethylene, even at a considerable distance from the arc, to form highly toxic substances such as phosgene.</a:t>
            </a:r>
          </a:p>
          <a:p>
            <a:pPr marL="742950" lvl="1" indent="-285750">
              <a:buSzPct val="105000"/>
              <a:buFont typeface="Wingdings 3" panose="05040102010807070707" pitchFamily="18" charset="2"/>
              <a:buChar char=""/>
            </a:pPr>
            <a:r>
              <a:rPr lang="en-IN" dirty="0" smtClean="0"/>
              <a:t>In </a:t>
            </a:r>
            <a:r>
              <a:rPr lang="en-IN" dirty="0"/>
              <a:t>confined spaces, welding and cutting jobs may lead to oxygen deficient environment by consuming oxygen or displacing oxygen by inert gas.</a:t>
            </a:r>
          </a:p>
          <a:p>
            <a:pPr marL="742950" lvl="1" indent="-285750">
              <a:buSzPct val="105000"/>
              <a:buFont typeface="Wingdings 3" panose="05040102010807070707" pitchFamily="18" charset="2"/>
              <a:buChar char=""/>
            </a:pPr>
            <a:r>
              <a:rPr lang="en-IN" dirty="0" smtClean="0"/>
              <a:t>Mechanical </a:t>
            </a:r>
            <a:r>
              <a:rPr lang="en-IN" dirty="0"/>
              <a:t>hazards: unguarded rotating parts, flying particles, high pressure water in hydro jet cutting, noise.</a:t>
            </a:r>
          </a:p>
          <a:p>
            <a:pPr marL="742950" lvl="1" indent="-285750">
              <a:buSzPct val="105000"/>
              <a:buFont typeface="Wingdings 3" panose="05040102010807070707" pitchFamily="18" charset="2"/>
              <a:buChar char=""/>
            </a:pPr>
            <a:r>
              <a:rPr lang="en-IN" dirty="0" smtClean="0"/>
              <a:t>Compressed </a:t>
            </a:r>
            <a:r>
              <a:rPr lang="en-IN" dirty="0"/>
              <a:t>gas hazards (refer to relevant controlled SH&amp;E document on Compressed Gas Cylinders Safe Work Practices) </a:t>
            </a:r>
          </a:p>
          <a:p>
            <a:pPr marL="742950" lvl="1" indent="-285750">
              <a:buSzPct val="105000"/>
              <a:buFont typeface="Wingdings 3" panose="05040102010807070707" pitchFamily="18" charset="2"/>
              <a:buChar char=""/>
            </a:pPr>
            <a:r>
              <a:rPr lang="en-IN" dirty="0" smtClean="0"/>
              <a:t>Electric </a:t>
            </a:r>
            <a:r>
              <a:rPr lang="en-IN" dirty="0"/>
              <a:t>shock (refer to relevant controlled SH&amp;E document on Electrical Safety)</a:t>
            </a:r>
          </a:p>
        </p:txBody>
      </p:sp>
      <p:sp>
        <p:nvSpPr>
          <p:cNvPr id="7" name="Title 2"/>
          <p:cNvSpPr txBox="1">
            <a:spLocks/>
          </p:cNvSpPr>
          <p:nvPr/>
        </p:nvSpPr>
        <p:spPr>
          <a:xfrm>
            <a:off x="243840" y="591820"/>
            <a:ext cx="8590280" cy="546100"/>
          </a:xfrm>
          <a:prstGeom prst="rect">
            <a:avLst/>
          </a:prstGeom>
        </p:spPr>
        <p:txBody>
          <a:bodyPr/>
          <a:lstStyle/>
          <a:p>
            <a:pPr algn="ctr">
              <a:spcAft>
                <a:spcPct val="20000"/>
              </a:spcAft>
            </a:pPr>
            <a:r>
              <a:rPr lang="en-IN" sz="3200" dirty="0" smtClean="0"/>
              <a:t>HAZARDS,PRECAUTIONS &amp; </a:t>
            </a:r>
            <a:r>
              <a:rPr lang="en-IN" sz="3200" dirty="0"/>
              <a:t>SAFE WORK PRACTICES</a:t>
            </a:r>
            <a:endParaRPr lang="en-IN" altLang="en-US" sz="3200" noProof="1"/>
          </a:p>
        </p:txBody>
      </p:sp>
    </p:spTree>
    <p:extLst>
      <p:ext uri="{BB962C8B-B14F-4D97-AF65-F5344CB8AC3E}">
        <p14:creationId xmlns:p14="http://schemas.microsoft.com/office/powerpoint/2010/main" val="6513541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lnSpc>
                <a:spcPts val="2000"/>
              </a:lnSpc>
              <a:buSzPct val="105000"/>
            </a:pPr>
            <a:r>
              <a:rPr lang="en-IN" sz="2000" b="1" dirty="0" smtClean="0"/>
              <a:t>General </a:t>
            </a:r>
            <a:r>
              <a:rPr lang="en-IN" sz="2000" b="1" dirty="0"/>
              <a:t>Precautions </a:t>
            </a:r>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lnSpc>
                <a:spcPts val="2000"/>
              </a:lnSpc>
              <a:buSzPct val="105000"/>
              <a:buFont typeface="Wingdings 3" panose="05040102010807070707" pitchFamily="18" charset="2"/>
              <a:buChar char="p"/>
            </a:pPr>
            <a:r>
              <a:rPr lang="en-IN" dirty="0" smtClean="0"/>
              <a:t>All weld When </a:t>
            </a:r>
            <a:r>
              <a:rPr lang="en-IN" dirty="0"/>
              <a:t>practical, objects to be welded, cut or heated shall be moved to a designated safe location or, if the object cannot be readily moved, all movable fire hazards in the vicinity shall be taken to a safe place or otherwise protected (e.g. using flame retardant barricades, covers, blinding, </a:t>
            </a:r>
            <a:r>
              <a:rPr lang="en-IN" dirty="0" smtClean="0"/>
              <a:t>etc.)</a:t>
            </a:r>
            <a:endParaRPr lang="en-IN" dirty="0"/>
          </a:p>
          <a:p>
            <a:pPr marL="285750" indent="-285750">
              <a:lnSpc>
                <a:spcPts val="2000"/>
              </a:lnSpc>
              <a:buSzPct val="105000"/>
              <a:buFont typeface="Wingdings 3" panose="05040102010807070707" pitchFamily="18" charset="2"/>
              <a:buChar char="p"/>
            </a:pPr>
            <a:r>
              <a:rPr lang="en-IN" dirty="0"/>
              <a:t>If the object cannot be moved and all the fire hazards cannot be removed, positive means shall be taken to confine the heat, spark, and slag to protect the unmovable fire hazard, from these.</a:t>
            </a:r>
          </a:p>
          <a:p>
            <a:pPr marL="285750" indent="-285750">
              <a:lnSpc>
                <a:spcPts val="2000"/>
              </a:lnSpc>
              <a:buSzPct val="105000"/>
              <a:buFont typeface="Wingdings 3" panose="05040102010807070707" pitchFamily="18" charset="2"/>
              <a:buChar char="p"/>
            </a:pPr>
            <a:r>
              <a:rPr lang="en-IN" dirty="0" smtClean="0"/>
              <a:t>The </a:t>
            </a:r>
            <a:r>
              <a:rPr lang="en-IN" dirty="0"/>
              <a:t>following welding equipment safety shall be strictly enforced:</a:t>
            </a:r>
          </a:p>
          <a:p>
            <a:pPr marL="742950" lvl="1" indent="-285750">
              <a:lnSpc>
                <a:spcPts val="2000"/>
              </a:lnSpc>
              <a:buSzPct val="105000"/>
              <a:buFont typeface="Wingdings 3" pitchFamily="18" charset="2"/>
              <a:buChar char=""/>
            </a:pPr>
            <a:r>
              <a:rPr lang="en-IN" dirty="0"/>
              <a:t>I</a:t>
            </a:r>
            <a:r>
              <a:rPr lang="en-IN" dirty="0" smtClean="0"/>
              <a:t>n </a:t>
            </a:r>
            <a:r>
              <a:rPr lang="en-IN" dirty="0"/>
              <a:t>equipment shall be properly maintained and regularly inspected by using a checklist (i.e. as per operating procedure).</a:t>
            </a:r>
          </a:p>
          <a:p>
            <a:pPr marL="742950" lvl="1" indent="-285750">
              <a:lnSpc>
                <a:spcPts val="2000"/>
              </a:lnSpc>
              <a:buSzPct val="105000"/>
              <a:buFont typeface="Wingdings 3" pitchFamily="18" charset="2"/>
              <a:buChar char=""/>
            </a:pPr>
            <a:r>
              <a:rPr lang="en-IN" dirty="0" smtClean="0"/>
              <a:t>Two </a:t>
            </a:r>
            <a:r>
              <a:rPr lang="en-IN" dirty="0"/>
              <a:t>fire extinguishers (9 kg. DCP) shall be provided with each welding equipment, one to be kept at the work and the other at the machine. Plant extinguishers shall not be used for this purpose.</a:t>
            </a:r>
          </a:p>
          <a:p>
            <a:pPr marL="742950" lvl="1" indent="-285750">
              <a:lnSpc>
                <a:spcPts val="2000"/>
              </a:lnSpc>
              <a:buSzPct val="105000"/>
              <a:buFont typeface="Wingdings 3" pitchFamily="18" charset="2"/>
              <a:buChar char=""/>
            </a:pPr>
            <a:r>
              <a:rPr lang="en-IN" dirty="0" smtClean="0"/>
              <a:t>Welding </a:t>
            </a:r>
            <a:r>
              <a:rPr lang="en-IN" dirty="0"/>
              <a:t>equipment shall be parked outside the battery limit whenever possible and when parked, it should be provided with wheel stoppers to prevent any movement. </a:t>
            </a:r>
          </a:p>
          <a:p>
            <a:pPr marL="742950" lvl="1" indent="-285750">
              <a:lnSpc>
                <a:spcPts val="2000"/>
              </a:lnSpc>
              <a:buSzPct val="105000"/>
              <a:buFont typeface="Wingdings 3" pitchFamily="18" charset="2"/>
              <a:buChar char=""/>
            </a:pPr>
            <a:r>
              <a:rPr lang="en-IN" dirty="0" smtClean="0"/>
              <a:t>Location </a:t>
            </a:r>
            <a:r>
              <a:rPr lang="en-IN" dirty="0"/>
              <a:t>of welding equipment and laying of cables should not obstruct </a:t>
            </a:r>
            <a:r>
              <a:rPr lang="en-IN" dirty="0" smtClean="0"/>
              <a:t>regular activities</a:t>
            </a:r>
            <a:r>
              <a:rPr lang="en-IN" dirty="0"/>
              <a:t>.</a:t>
            </a:r>
          </a:p>
        </p:txBody>
      </p:sp>
      <p:sp>
        <p:nvSpPr>
          <p:cNvPr id="7" name="Title 2"/>
          <p:cNvSpPr txBox="1">
            <a:spLocks/>
          </p:cNvSpPr>
          <p:nvPr/>
        </p:nvSpPr>
        <p:spPr>
          <a:xfrm>
            <a:off x="243840" y="591820"/>
            <a:ext cx="8590280" cy="546100"/>
          </a:xfrm>
          <a:prstGeom prst="rect">
            <a:avLst/>
          </a:prstGeom>
        </p:spPr>
        <p:txBody>
          <a:bodyPr/>
          <a:lstStyle/>
          <a:p>
            <a:pPr algn="ctr">
              <a:spcAft>
                <a:spcPct val="20000"/>
              </a:spcAft>
            </a:pPr>
            <a:r>
              <a:rPr lang="en-IN" sz="3200" dirty="0" smtClean="0"/>
              <a:t>HAZARDS,PRECAUTIONS &amp; </a:t>
            </a:r>
            <a:r>
              <a:rPr lang="en-IN" sz="3200" dirty="0"/>
              <a:t>SAFE WORK PRACTICES</a:t>
            </a:r>
            <a:endParaRPr lang="en-IN" altLang="en-US" sz="3200" noProof="1"/>
          </a:p>
        </p:txBody>
      </p:sp>
    </p:spTree>
    <p:extLst>
      <p:ext uri="{BB962C8B-B14F-4D97-AF65-F5344CB8AC3E}">
        <p14:creationId xmlns:p14="http://schemas.microsoft.com/office/powerpoint/2010/main" val="36345643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65262"/>
            <a:ext cx="8713470" cy="376238"/>
          </a:xfrm>
          <a:prstGeom prst="rect">
            <a:avLst/>
          </a:prstGeom>
          <a:solidFill>
            <a:srgbClr val="CC99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lnSpc>
                <a:spcPts val="2000"/>
              </a:lnSpc>
              <a:buSzPct val="105000"/>
            </a:pPr>
            <a:endParaRPr lang="en-IN" sz="2000" b="1" dirty="0"/>
          </a:p>
        </p:txBody>
      </p:sp>
      <p:sp>
        <p:nvSpPr>
          <p:cNvPr id="5" name="Title 2"/>
          <p:cNvSpPr txBox="1">
            <a:spLocks/>
          </p:cNvSpPr>
          <p:nvPr/>
        </p:nvSpPr>
        <p:spPr>
          <a:xfrm>
            <a:off x="243840" y="591820"/>
            <a:ext cx="8590280" cy="546100"/>
          </a:xfrm>
          <a:prstGeom prst="rect">
            <a:avLst/>
          </a:prstGeom>
        </p:spPr>
        <p:txBody>
          <a:bodyPr/>
          <a:lstStyle/>
          <a:p>
            <a:pPr algn="ctr">
              <a:spcAft>
                <a:spcPct val="20000"/>
              </a:spcAft>
            </a:pPr>
            <a:r>
              <a:rPr lang="en-IN" sz="3200" dirty="0"/>
              <a:t>HAZARDS,PRECAUTIONS &amp; SAFE WORK PRACTICES</a:t>
            </a:r>
            <a:endParaRPr lang="en-IN" altLang="en-US" sz="3200" noProof="1"/>
          </a:p>
        </p:txBody>
      </p:sp>
      <p:sp>
        <p:nvSpPr>
          <p:cNvPr id="6" name="Rectangle 5"/>
          <p:cNvSpPr>
            <a:spLocks noChangeArrowheads="1"/>
          </p:cNvSpPr>
          <p:nvPr/>
        </p:nvSpPr>
        <p:spPr bwMode="gray">
          <a:xfrm>
            <a:off x="228600" y="1841500"/>
            <a:ext cx="8713470" cy="46507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dirty="0" smtClean="0"/>
              <a:t>Welding </a:t>
            </a:r>
            <a:r>
              <a:rPr lang="en-IN" dirty="0"/>
              <a:t>work in a Restricted Area shall be done after obtaining a Hot Work Permit and all requirements pertaining to hot work shall be enforced such as the Hot Work Risk Assessment for critical welding jobs in hazardous areas.</a:t>
            </a:r>
          </a:p>
          <a:p>
            <a:pPr marL="742950" lvl="1" indent="-285750">
              <a:buSzPct val="105000"/>
              <a:buFont typeface="Wingdings 3" pitchFamily="18" charset="2"/>
              <a:buChar char=""/>
            </a:pPr>
            <a:r>
              <a:rPr lang="en-IN" dirty="0"/>
              <a:t>The welder shall not work alone. </a:t>
            </a:r>
          </a:p>
          <a:p>
            <a:pPr marL="742950" lvl="1" indent="-285750">
              <a:buSzPct val="105000"/>
              <a:buFont typeface="Wingdings 3" pitchFamily="18" charset="2"/>
              <a:buChar char=""/>
            </a:pPr>
            <a:r>
              <a:rPr lang="en-IN" dirty="0"/>
              <a:t>The welder and helper must be trained on First-Aid Fire Fighting by Fire Fighting Trainers.</a:t>
            </a:r>
          </a:p>
          <a:p>
            <a:pPr marL="742950" lvl="1" indent="-285750">
              <a:buSzPct val="105000"/>
              <a:buFont typeface="Wingdings 3" pitchFamily="18" charset="2"/>
              <a:buChar char=""/>
            </a:pPr>
            <a:r>
              <a:rPr lang="en-IN" dirty="0" smtClean="0"/>
              <a:t>When </a:t>
            </a:r>
            <a:r>
              <a:rPr lang="en-IN" dirty="0"/>
              <a:t>welding work is carried out in a workshop or any similar location classified as a permit free area, which is approved by Safety Department, a work permit is not required but the work shall be adequately supervised. </a:t>
            </a:r>
          </a:p>
          <a:p>
            <a:pPr marL="742950" lvl="1" indent="-285750">
              <a:buSzPct val="105000"/>
              <a:buFont typeface="Wingdings 3" pitchFamily="18" charset="2"/>
              <a:buChar char=""/>
            </a:pPr>
            <a:r>
              <a:rPr lang="en-IN" dirty="0" smtClean="0"/>
              <a:t>The </a:t>
            </a:r>
            <a:r>
              <a:rPr lang="en-IN" dirty="0"/>
              <a:t>requirement for fire watch shall be decided by Area Safety Engineer and if required, shall be provided.</a:t>
            </a:r>
          </a:p>
          <a:p>
            <a:pPr marL="742950" lvl="1" indent="-285750">
              <a:buSzPct val="105000"/>
              <a:buFont typeface="Wingdings 3" pitchFamily="18" charset="2"/>
              <a:buChar char=""/>
            </a:pPr>
            <a:r>
              <a:rPr lang="en-IN" dirty="0" smtClean="0"/>
              <a:t>Welding </a:t>
            </a:r>
            <a:r>
              <a:rPr lang="en-IN" dirty="0"/>
              <a:t>work on any tank, vessel or piping shall only be undertaken when it has been positively isolated from all sources of flammable hazards and established that it is free of flammable </a:t>
            </a:r>
            <a:r>
              <a:rPr lang="en-IN" dirty="0" smtClean="0"/>
              <a:t>vapours </a:t>
            </a:r>
            <a:r>
              <a:rPr lang="en-IN" dirty="0"/>
              <a:t>or substances.</a:t>
            </a:r>
          </a:p>
        </p:txBody>
      </p:sp>
    </p:spTree>
    <p:extLst>
      <p:ext uri="{BB962C8B-B14F-4D97-AF65-F5344CB8AC3E}">
        <p14:creationId xmlns:p14="http://schemas.microsoft.com/office/powerpoint/2010/main" val="1962748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 pmg</Template>
  <TotalTime>3995</TotalTime>
  <Words>3709</Words>
  <Application>Microsoft Office PowerPoint</Application>
  <PresentationFormat>On-screen Show (4:3)</PresentationFormat>
  <Paragraphs>244</Paragraphs>
  <Slides>25</Slides>
  <Notes>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25</vt:i4>
      </vt:variant>
    </vt:vector>
  </HeadingPairs>
  <TitlesOfParts>
    <vt:vector size="35" baseType="lpstr">
      <vt:lpstr>Arial</vt:lpstr>
      <vt:lpstr>Calibri</vt:lpstr>
      <vt:lpstr>Calibri Light</vt:lpstr>
      <vt:lpstr>Goudy Old Style</vt:lpstr>
      <vt:lpstr>Times New Roman</vt:lpstr>
      <vt:lpstr>Webdings</vt:lpstr>
      <vt:lpstr>Wingdings</vt:lpstr>
      <vt:lpstr>Wingdings 3</vt:lpstr>
      <vt:lpstr>Office Theme</vt:lpstr>
      <vt:lpstr>1_Office Theme</vt:lpstr>
      <vt:lpstr>PowerPoint Presentation</vt:lpstr>
      <vt:lpstr>PowerPoint Presentation</vt:lpstr>
      <vt:lpstr>AGENDA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PMG - 03</dc:creator>
  <cp:lastModifiedBy>admin</cp:lastModifiedBy>
  <cp:revision>331</cp:revision>
  <dcterms:created xsi:type="dcterms:W3CDTF">2017-01-12T05:32:14Z</dcterms:created>
  <dcterms:modified xsi:type="dcterms:W3CDTF">2020-06-17T11:35:36Z</dcterms:modified>
</cp:coreProperties>
</file>