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0"/>
  </p:notesMasterIdLst>
  <p:sldIdLst>
    <p:sldId id="256" r:id="rId2"/>
    <p:sldId id="305" r:id="rId3"/>
    <p:sldId id="280" r:id="rId4"/>
    <p:sldId id="281" r:id="rId5"/>
    <p:sldId id="307" r:id="rId6"/>
    <p:sldId id="282" r:id="rId7"/>
    <p:sldId id="308" r:id="rId8"/>
    <p:sldId id="309" r:id="rId9"/>
    <p:sldId id="310" r:id="rId10"/>
    <p:sldId id="311" r:id="rId11"/>
    <p:sldId id="312" r:id="rId12"/>
    <p:sldId id="313" r:id="rId13"/>
    <p:sldId id="314" r:id="rId14"/>
    <p:sldId id="315" r:id="rId15"/>
    <p:sldId id="317" r:id="rId16"/>
    <p:sldId id="318" r:id="rId17"/>
    <p:sldId id="319" r:id="rId18"/>
    <p:sldId id="320" r:id="rId19"/>
    <p:sldId id="328" r:id="rId20"/>
    <p:sldId id="322" r:id="rId21"/>
    <p:sldId id="329" r:id="rId22"/>
    <p:sldId id="323" r:id="rId23"/>
    <p:sldId id="330" r:id="rId24"/>
    <p:sldId id="324" r:id="rId25"/>
    <p:sldId id="325" r:id="rId26"/>
    <p:sldId id="326" r:id="rId27"/>
    <p:sldId id="327" r:id="rId28"/>
    <p:sldId id="306"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99"/>
    <a:srgbClr val="FAFA2E"/>
    <a:srgbClr val="660066"/>
    <a:srgbClr val="008A3E"/>
    <a:srgbClr val="F61E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77" autoAdjust="0"/>
    <p:restoredTop sz="94660"/>
  </p:normalViewPr>
  <p:slideViewPr>
    <p:cSldViewPr snapToGrid="0">
      <p:cViewPr varScale="1">
        <p:scale>
          <a:sx n="67" d="100"/>
          <a:sy n="67" d="100"/>
        </p:scale>
        <p:origin x="1374"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3DF143-9049-42C6-9C2B-9351320654EC}" type="datetimeFigureOut">
              <a:rPr lang="en-IN" smtClean="0"/>
              <a:pPr/>
              <a:t>17-06-2020</a:t>
            </a:fld>
            <a:endParaRPr lang="en-IN"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834490-6C21-44CA-B9B3-8E5DB7E05A66}" type="slidenum">
              <a:rPr lang="en-IN" smtClean="0"/>
              <a:pPr/>
              <a:t>‹#›</a:t>
            </a:fld>
            <a:endParaRPr lang="en-IN" dirty="0"/>
          </a:p>
        </p:txBody>
      </p:sp>
    </p:spTree>
    <p:extLst>
      <p:ext uri="{BB962C8B-B14F-4D97-AF65-F5344CB8AC3E}">
        <p14:creationId xmlns:p14="http://schemas.microsoft.com/office/powerpoint/2010/main" val="1678012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miter lim="800000"/>
            <a:headEnd/>
            <a:tailEnd/>
          </a:ln>
        </p:spPr>
        <p:txBody>
          <a:bodyPr/>
          <a:lstStyle/>
          <a:p>
            <a:fld id="{673FDB3A-7173-48B8-8CD6-0D2D44B44034}" type="slidenum">
              <a:rPr altLang="en-US"/>
              <a:pPr/>
              <a:t>3</a:t>
            </a:fld>
            <a:endParaRPr lang="en-IN" altLang="en-US" dirty="0"/>
          </a:p>
        </p:txBody>
      </p:sp>
      <p:sp>
        <p:nvSpPr>
          <p:cNvPr id="13315" name="Rectangle 7"/>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eaLnBrk="1" hangingPunct="1"/>
            <a:fld id="{4DBBCA47-C446-45A2-AA5E-C1B1D37E9083}" type="slidenum">
              <a:rPr lang="en-GB" altLang="en-US" sz="1300"/>
              <a:pPr algn="r" defTabSz="947738" eaLnBrk="1" hangingPunct="1"/>
              <a:t>3</a:t>
            </a:fld>
            <a:endParaRPr lang="en-GB" altLang="en-US" sz="1300" dirty="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smtClean="0">
              <a:latin typeface="Arial" charset="0"/>
              <a:cs typeface="Arial" charset="0"/>
            </a:endParaRPr>
          </a:p>
        </p:txBody>
      </p:sp>
    </p:spTree>
    <p:extLst>
      <p:ext uri="{BB962C8B-B14F-4D97-AF65-F5344CB8AC3E}">
        <p14:creationId xmlns:p14="http://schemas.microsoft.com/office/powerpoint/2010/main" val="1680545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miter lim="800000"/>
            <a:headEnd/>
            <a:tailEnd/>
          </a:ln>
        </p:spPr>
        <p:txBody>
          <a:bodyPr/>
          <a:lstStyle/>
          <a:p>
            <a:fld id="{673FDB3A-7173-48B8-8CD6-0D2D44B44034}" type="slidenum">
              <a:rPr altLang="en-US"/>
              <a:pPr/>
              <a:t>4</a:t>
            </a:fld>
            <a:endParaRPr lang="en-IN" altLang="en-US" dirty="0"/>
          </a:p>
        </p:txBody>
      </p:sp>
      <p:sp>
        <p:nvSpPr>
          <p:cNvPr id="13315" name="Rectangle 7"/>
          <p:cNvSpPr txBox="1">
            <a:spLocks noGrp="1" noChangeArrowheads="1"/>
          </p:cNvSpPr>
          <p:nvPr/>
        </p:nvSpPr>
        <p:spPr bwMode="auto">
          <a:xfrm>
            <a:off x="3887788" y="8689975"/>
            <a:ext cx="2970212" cy="454025"/>
          </a:xfrm>
          <a:prstGeom prst="rect">
            <a:avLst/>
          </a:prstGeom>
          <a:noFill/>
          <a:ln w="9525">
            <a:noFill/>
            <a:miter lim="800000"/>
            <a:headEnd/>
            <a:tailEnd/>
          </a:ln>
        </p:spPr>
        <p:txBody>
          <a:bodyPr lIns="94824" tIns="47416" rIns="94824" bIns="47416" anchor="b"/>
          <a:lstStyle/>
          <a:p>
            <a:pPr algn="r" defTabSz="947738" eaLnBrk="1" hangingPunct="1"/>
            <a:fld id="{4DBBCA47-C446-45A2-AA5E-C1B1D37E9083}" type="slidenum">
              <a:rPr lang="en-GB" altLang="en-US" sz="1300"/>
              <a:pPr algn="r" defTabSz="947738" eaLnBrk="1" hangingPunct="1"/>
              <a:t>4</a:t>
            </a:fld>
            <a:endParaRPr lang="en-GB" altLang="en-US" sz="1300" dirty="0"/>
          </a:p>
        </p:txBody>
      </p:sp>
      <p:sp>
        <p:nvSpPr>
          <p:cNvPr id="13316" name="Rectangle 2"/>
          <p:cNvSpPr>
            <a:spLocks noGrp="1" noRot="1" noChangeAspect="1" noChangeArrowheads="1" noTextEdit="1"/>
          </p:cNvSpPr>
          <p:nvPr>
            <p:ph type="sldImg"/>
          </p:nvPr>
        </p:nvSpPr>
        <p:spPr>
          <a:xfrm>
            <a:off x="1143000" y="685800"/>
            <a:ext cx="4573588" cy="3430588"/>
          </a:xfrm>
          <a:ln/>
        </p:spPr>
      </p:sp>
      <p:sp>
        <p:nvSpPr>
          <p:cNvPr id="13317"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smtClean="0">
              <a:latin typeface="Arial" charset="0"/>
              <a:cs typeface="Arial" charset="0"/>
            </a:endParaRPr>
          </a:p>
        </p:txBody>
      </p:sp>
    </p:spTree>
    <p:extLst>
      <p:ext uri="{BB962C8B-B14F-4D97-AF65-F5344CB8AC3E}">
        <p14:creationId xmlns:p14="http://schemas.microsoft.com/office/powerpoint/2010/main" val="3983915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999"/>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181" indent="0" algn="ctr">
              <a:buNone/>
              <a:defRPr sz="2000"/>
            </a:lvl2pPr>
            <a:lvl3pPr marL="914361" indent="0" algn="ctr">
              <a:buNone/>
              <a:defRPr sz="1800"/>
            </a:lvl3pPr>
            <a:lvl4pPr marL="1371543" indent="0" algn="ctr">
              <a:buNone/>
              <a:defRPr sz="1600"/>
            </a:lvl4pPr>
            <a:lvl5pPr marL="1828724" indent="0" algn="ctr">
              <a:buNone/>
              <a:defRPr sz="1600"/>
            </a:lvl5pPr>
            <a:lvl6pPr marL="2285904" indent="0" algn="ctr">
              <a:buNone/>
              <a:defRPr sz="1600"/>
            </a:lvl6pPr>
            <a:lvl7pPr marL="2743085" indent="0" algn="ctr">
              <a:buNone/>
              <a:defRPr sz="1600"/>
            </a:lvl7pPr>
            <a:lvl8pPr marL="3200266" indent="0" algn="ctr">
              <a:buNone/>
              <a:defRPr sz="1600"/>
            </a:lvl8pPr>
            <a:lvl9pPr marL="3657447" indent="0" algn="ctr">
              <a:buNone/>
              <a:defRPr sz="1600"/>
            </a:lvl9pPr>
          </a:lstStyle>
          <a:p>
            <a:r>
              <a:rPr lang="en-US"/>
              <a:t>Click to edit Master subtitle style</a:t>
            </a:r>
            <a:endParaRPr lang="en-US" dirty="0"/>
          </a:p>
        </p:txBody>
      </p:sp>
      <p:sp>
        <p:nvSpPr>
          <p:cNvPr id="8" name="Rectangle 7">
            <a:extLst>
              <a:ext uri="{FF2B5EF4-FFF2-40B4-BE49-F238E27FC236}">
                <a16:creationId xmlns:a16="http://schemas.microsoft.com/office/drawing/2014/main" xmlns="" id="{73176579-FE05-417F-8609-C7CAFF5E6B08}"/>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
        <p:nvSpPr>
          <p:cNvPr id="9" name="Date Placeholder 3">
            <a:extLst>
              <a:ext uri="{FF2B5EF4-FFF2-40B4-BE49-F238E27FC236}">
                <a16:creationId xmlns:a16="http://schemas.microsoft.com/office/drawing/2014/main" xmlns="" id="{3DFF2D0C-D2C9-46FB-ADF6-A99561CA6EB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3E882DF1-27FD-4ADD-91C2-9C181CCE0E13}" type="datetime1">
              <a:rPr lang="en-US" smtClean="0"/>
              <a:t>17-Jun-20</a:t>
            </a:fld>
            <a:endParaRPr lang="en-US" dirty="0"/>
          </a:p>
        </p:txBody>
      </p:sp>
      <p:sp>
        <p:nvSpPr>
          <p:cNvPr id="10" name="Footer Placeholder 4">
            <a:extLst>
              <a:ext uri="{FF2B5EF4-FFF2-40B4-BE49-F238E27FC236}">
                <a16:creationId xmlns:a16="http://schemas.microsoft.com/office/drawing/2014/main" xmlns="" id="{4F167844-14C8-4475-9827-0B1589FE1BEF}"/>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1" name="Slide Number Placeholder 5">
            <a:extLst>
              <a:ext uri="{FF2B5EF4-FFF2-40B4-BE49-F238E27FC236}">
                <a16:creationId xmlns:a16="http://schemas.microsoft.com/office/drawing/2014/main" xmlns="" id="{0249D29F-51EA-42FF-836F-210591C749A7}"/>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838889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3F581E-3D60-4789-81BA-A8F1555C1ECB}" type="datetime1">
              <a:rPr lang="en-US" smtClean="0"/>
              <a:t>17-Jun-20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33090A-E985-4837-A97A-059404DB2C46}" type="slidenum">
              <a:rPr lang="en-US" smtClean="0"/>
              <a:t>‹#›</a:t>
            </a:fld>
            <a:endParaRPr lang="en-US"/>
          </a:p>
        </p:txBody>
      </p:sp>
      <p:sp>
        <p:nvSpPr>
          <p:cNvPr id="8" name="Rectangle 7">
            <a:extLst>
              <a:ext uri="{FF2B5EF4-FFF2-40B4-BE49-F238E27FC236}">
                <a16:creationId xmlns:a16="http://schemas.microsoft.com/office/drawing/2014/main" xmlns="" id="{A5820914-E4BC-433E-AEBE-0A380D1DF40F}"/>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6" dirty="0"/>
              <a:t>Competent People. Smarter Work Systems. Exceptional Customer Interactions.</a:t>
            </a:r>
          </a:p>
        </p:txBody>
      </p:sp>
    </p:spTree>
    <p:extLst>
      <p:ext uri="{BB962C8B-B14F-4D97-AF65-F5344CB8AC3E}">
        <p14:creationId xmlns:p14="http://schemas.microsoft.com/office/powerpoint/2010/main" val="1346083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3">
            <a:extLst>
              <a:ext uri="{FF2B5EF4-FFF2-40B4-BE49-F238E27FC236}">
                <a16:creationId xmlns:a16="http://schemas.microsoft.com/office/drawing/2014/main" xmlns="" id="{E70FB658-1DD4-4E67-9DD4-9075B9581AC7}"/>
              </a:ext>
            </a:extLst>
          </p:cNvPr>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EFE675B3-901B-4884-9D3B-DD82244241A2}" type="datetime1">
              <a:rPr lang="en-US" smtClean="0"/>
              <a:t>17-Jun-20</a:t>
            </a:fld>
            <a:endParaRPr lang="en-US" dirty="0"/>
          </a:p>
        </p:txBody>
      </p:sp>
      <p:sp>
        <p:nvSpPr>
          <p:cNvPr id="7" name="Footer Placeholder 4">
            <a:extLst>
              <a:ext uri="{FF2B5EF4-FFF2-40B4-BE49-F238E27FC236}">
                <a16:creationId xmlns:a16="http://schemas.microsoft.com/office/drawing/2014/main" xmlns="" id="{45ABC8AF-6C8D-4E94-B42A-425E6E33DCB4}"/>
              </a:ext>
            </a:extLst>
          </p:cNvPr>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8" name="Slide Number Placeholder 5">
            <a:extLst>
              <a:ext uri="{FF2B5EF4-FFF2-40B4-BE49-F238E27FC236}">
                <a16:creationId xmlns:a16="http://schemas.microsoft.com/office/drawing/2014/main" xmlns="" id="{EF3970AF-C2BE-4BB0-A0D9-0C90862EA158}"/>
              </a:ext>
            </a:extLst>
          </p:cNvPr>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855166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62B0F-90E2-412D-AE42-DE276FA4C40E}" type="datetime1">
              <a:rPr lang="en-US" smtClean="0"/>
              <a:t>17-Jun-20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33090A-E985-4837-A97A-059404DB2C46}" type="slidenum">
              <a:rPr lang="en-US" smtClean="0"/>
              <a:t>‹#›</a:t>
            </a:fld>
            <a:endParaRPr lang="en-US"/>
          </a:p>
        </p:txBody>
      </p:sp>
    </p:spTree>
    <p:extLst>
      <p:ext uri="{BB962C8B-B14F-4D97-AF65-F5344CB8AC3E}">
        <p14:creationId xmlns:p14="http://schemas.microsoft.com/office/powerpoint/2010/main" val="535131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mg.engineering/" TargetMode="External"/><Relationship Id="rId3" Type="http://schemas.openxmlformats.org/officeDocument/2006/relationships/slideLayout" Target="../slideLayouts/slideLayout3.xml"/><Relationship Id="rId7" Type="http://schemas.openxmlformats.org/officeDocument/2006/relationships/hyperlink" Target="mailto:info@pmg.engineering"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a:alphaModFix amt="4000"/>
            <a:lum/>
          </a:blip>
          <a:srcRect/>
          <a:tile tx="0" ty="0" sx="77000" sy="77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6487" y="787183"/>
            <a:ext cx="7886700" cy="89215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768411"/>
            <a:ext cx="7886700" cy="447533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11898"/>
            <a:ext cx="2057400" cy="230190"/>
          </a:xfrm>
          <a:prstGeom prst="rect">
            <a:avLst/>
          </a:prstGeom>
        </p:spPr>
        <p:txBody>
          <a:bodyPr vert="horz" lIns="91440" tIns="45720" rIns="91440" bIns="45720" rtlCol="0" anchor="ctr"/>
          <a:lstStyle>
            <a:lvl1pPr algn="l">
              <a:defRPr sz="1200">
                <a:solidFill>
                  <a:schemeClr val="tx1">
                    <a:tint val="75000"/>
                  </a:schemeClr>
                </a:solidFill>
              </a:defRPr>
            </a:lvl1pPr>
          </a:lstStyle>
          <a:p>
            <a:fld id="{ABF94DA7-86D7-474D-A1B4-F15BA50BEFE7}" type="datetime1">
              <a:rPr lang="en-US" smtClean="0"/>
              <a:t>17-Jun-20</a:t>
            </a:fld>
            <a:endParaRPr lang="en-US" dirty="0"/>
          </a:p>
        </p:txBody>
      </p:sp>
      <p:sp>
        <p:nvSpPr>
          <p:cNvPr id="5" name="Footer Placeholder 4"/>
          <p:cNvSpPr>
            <a:spLocks noGrp="1"/>
          </p:cNvSpPr>
          <p:nvPr>
            <p:ph type="ftr" sz="quarter" idx="3"/>
          </p:nvPr>
        </p:nvSpPr>
        <p:spPr>
          <a:xfrm>
            <a:off x="3028950" y="6311898"/>
            <a:ext cx="3086100" cy="23019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11898"/>
            <a:ext cx="2057400" cy="230190"/>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cxnSp>
        <p:nvCxnSpPr>
          <p:cNvPr id="8" name="Straight Connector 7">
            <a:extLst>
              <a:ext uri="{FF2B5EF4-FFF2-40B4-BE49-F238E27FC236}">
                <a16:creationId xmlns:a16="http://schemas.microsoft.com/office/drawing/2014/main" xmlns="" id="{C0F075A5-6ECF-45AD-8CF3-F2A10412AC53}"/>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9" name="Rectangle 8">
            <a:extLst>
              <a:ext uri="{FF2B5EF4-FFF2-40B4-BE49-F238E27FC236}">
                <a16:creationId xmlns:a16="http://schemas.microsoft.com/office/drawing/2014/main" xmlns="" id="{01D93101-9D13-482D-A0BE-6AB1F6CE3654}"/>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Competent People. Smarter Work Systems. Exceptional Customer Interactions.</a:t>
            </a:r>
          </a:p>
        </p:txBody>
      </p:sp>
      <p:sp>
        <p:nvSpPr>
          <p:cNvPr id="12" name="Text Placeholder 2">
            <a:extLst>
              <a:ext uri="{FF2B5EF4-FFF2-40B4-BE49-F238E27FC236}">
                <a16:creationId xmlns:a16="http://schemas.microsoft.com/office/drawing/2014/main" xmlns="" id="{123DB47D-1AD0-4B44-BB13-503C998C195C}"/>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kern="1200" dirty="0" err="1">
                <a:solidFill>
                  <a:schemeClr val="tx1"/>
                </a:solidFill>
                <a:effectLst/>
                <a:latin typeface="+mn-lt"/>
                <a:ea typeface="+mn-ea"/>
                <a:cs typeface="+mn-cs"/>
                <a:hlinkClick r:id="rId7"/>
              </a:rPr>
              <a:t>info@pmg.engineering</a:t>
            </a:r>
            <a:r>
              <a:rPr lang="en-US" sz="1108" b="0" i="0" kern="1200" dirty="0">
                <a:solidFill>
                  <a:schemeClr val="tx1"/>
                </a:solidFill>
                <a:effectLst/>
                <a:latin typeface="+mn-lt"/>
                <a:ea typeface="+mn-ea"/>
                <a:cs typeface="+mn-cs"/>
              </a:rPr>
              <a:t> | </a:t>
            </a:r>
            <a:r>
              <a:rPr lang="en-US" sz="1108" b="0" i="0" kern="1200" dirty="0">
                <a:solidFill>
                  <a:schemeClr val="tx1"/>
                </a:solidFill>
                <a:effectLst/>
                <a:latin typeface="+mn-lt"/>
                <a:ea typeface="+mn-ea"/>
                <a:cs typeface="+mn-cs"/>
                <a:hlinkClick r:id="rId8"/>
              </a:rPr>
              <a:t>www.pmg.engineering</a:t>
            </a:r>
            <a:endParaRPr lang="en-US" sz="1108" b="0" i="0" kern="1200" dirty="0">
              <a:solidFill>
                <a:schemeClr val="tx1"/>
              </a:solidFill>
              <a:effectLst/>
              <a:latin typeface="+mn-lt"/>
              <a:ea typeface="+mn-ea"/>
              <a:cs typeface="+mn-cs"/>
            </a:endParaRPr>
          </a:p>
        </p:txBody>
      </p:sp>
      <p:sp>
        <p:nvSpPr>
          <p:cNvPr id="13" name="TextBox 12">
            <a:extLst>
              <a:ext uri="{FF2B5EF4-FFF2-40B4-BE49-F238E27FC236}">
                <a16:creationId xmlns:a16="http://schemas.microsoft.com/office/drawing/2014/main" xmlns="" id="{6620805C-D2DD-477E-877E-F4DEF1025626}"/>
              </a:ext>
            </a:extLst>
          </p:cNvPr>
          <p:cNvSpPr txBox="1"/>
          <p:nvPr userDrawn="1"/>
        </p:nvSpPr>
        <p:spPr>
          <a:xfrm>
            <a:off x="7028458" y="505951"/>
            <a:ext cx="1560042" cy="241476"/>
          </a:xfrm>
          <a:prstGeom prst="rect">
            <a:avLst/>
          </a:prstGeom>
          <a:noFill/>
        </p:spPr>
        <p:txBody>
          <a:bodyPr wrap="none" rtlCol="0">
            <a:spAutoFit/>
          </a:bodyPr>
          <a:lstStyle/>
          <a:p>
            <a:r>
              <a:rPr lang="en-US" sz="969" b="0" dirty="0">
                <a:solidFill>
                  <a:srgbClr val="FF8A04"/>
                </a:solidFill>
              </a:rPr>
              <a:t>Reputation built on </a:t>
            </a:r>
            <a:r>
              <a:rPr lang="en-US" sz="969" b="0" u="none" dirty="0">
                <a:solidFill>
                  <a:srgbClr val="FF8A04"/>
                </a:solidFill>
              </a:rPr>
              <a:t>Results</a:t>
            </a:r>
          </a:p>
        </p:txBody>
      </p:sp>
      <p:pic>
        <p:nvPicPr>
          <p:cNvPr id="14" name="Picture 13" descr="A picture containing clock&#10;&#10;Description automatically generated">
            <a:extLst>
              <a:ext uri="{FF2B5EF4-FFF2-40B4-BE49-F238E27FC236}">
                <a16:creationId xmlns:a16="http://schemas.microsoft.com/office/drawing/2014/main" xmlns="" id="{EDD520AD-DDE1-4DCD-9090-3F04B1CE7500}"/>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003952" y="58232"/>
            <a:ext cx="1511398" cy="474785"/>
          </a:xfrm>
          <a:prstGeom prst="rect">
            <a:avLst/>
          </a:prstGeom>
        </p:spPr>
      </p:pic>
    </p:spTree>
    <p:extLst>
      <p:ext uri="{BB962C8B-B14F-4D97-AF65-F5344CB8AC3E}">
        <p14:creationId xmlns:p14="http://schemas.microsoft.com/office/powerpoint/2010/main" val="309646641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Lst>
  <p:hf hdr="0" ftr="0" dt="0"/>
  <p:txStyles>
    <p:titleStyle>
      <a:lvl1pPr algn="l" defTabSz="91436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1" indent="-228591" algn="l" defTabSz="914361"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72" indent="-228591" algn="l" defTabSz="914361"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52" indent="-228591" algn="l" defTabSz="914361"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33"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14"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495"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76"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5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37" indent="-228591" algn="l" defTabSz="914361"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61" rtl="0" eaLnBrk="1" latinLnBrk="0" hangingPunct="1">
        <a:defRPr sz="1800" kern="1200">
          <a:solidFill>
            <a:schemeClr val="tx1"/>
          </a:solidFill>
          <a:latin typeface="+mn-lt"/>
          <a:ea typeface="+mn-ea"/>
          <a:cs typeface="+mn-cs"/>
        </a:defRPr>
      </a:lvl1pPr>
      <a:lvl2pPr marL="457181" algn="l" defTabSz="914361" rtl="0" eaLnBrk="1" latinLnBrk="0" hangingPunct="1">
        <a:defRPr sz="1800" kern="1200">
          <a:solidFill>
            <a:schemeClr val="tx1"/>
          </a:solidFill>
          <a:latin typeface="+mn-lt"/>
          <a:ea typeface="+mn-ea"/>
          <a:cs typeface="+mn-cs"/>
        </a:defRPr>
      </a:lvl2pPr>
      <a:lvl3pPr marL="914361" algn="l" defTabSz="914361" rtl="0" eaLnBrk="1" latinLnBrk="0" hangingPunct="1">
        <a:defRPr sz="1800" kern="1200">
          <a:solidFill>
            <a:schemeClr val="tx1"/>
          </a:solidFill>
          <a:latin typeface="+mn-lt"/>
          <a:ea typeface="+mn-ea"/>
          <a:cs typeface="+mn-cs"/>
        </a:defRPr>
      </a:lvl3pPr>
      <a:lvl4pPr marL="1371543" algn="l" defTabSz="914361" rtl="0" eaLnBrk="1" latinLnBrk="0" hangingPunct="1">
        <a:defRPr sz="1800" kern="1200">
          <a:solidFill>
            <a:schemeClr val="tx1"/>
          </a:solidFill>
          <a:latin typeface="+mn-lt"/>
          <a:ea typeface="+mn-ea"/>
          <a:cs typeface="+mn-cs"/>
        </a:defRPr>
      </a:lvl4pPr>
      <a:lvl5pPr marL="1828724" algn="l" defTabSz="914361" rtl="0" eaLnBrk="1" latinLnBrk="0" hangingPunct="1">
        <a:defRPr sz="1800" kern="1200">
          <a:solidFill>
            <a:schemeClr val="tx1"/>
          </a:solidFill>
          <a:latin typeface="+mn-lt"/>
          <a:ea typeface="+mn-ea"/>
          <a:cs typeface="+mn-cs"/>
        </a:defRPr>
      </a:lvl5pPr>
      <a:lvl6pPr marL="2285904" algn="l" defTabSz="914361" rtl="0" eaLnBrk="1" latinLnBrk="0" hangingPunct="1">
        <a:defRPr sz="1800" kern="1200">
          <a:solidFill>
            <a:schemeClr val="tx1"/>
          </a:solidFill>
          <a:latin typeface="+mn-lt"/>
          <a:ea typeface="+mn-ea"/>
          <a:cs typeface="+mn-cs"/>
        </a:defRPr>
      </a:lvl6pPr>
      <a:lvl7pPr marL="2743085" algn="l" defTabSz="914361" rtl="0" eaLnBrk="1" latinLnBrk="0" hangingPunct="1">
        <a:defRPr sz="1800" kern="1200">
          <a:solidFill>
            <a:schemeClr val="tx1"/>
          </a:solidFill>
          <a:latin typeface="+mn-lt"/>
          <a:ea typeface="+mn-ea"/>
          <a:cs typeface="+mn-cs"/>
        </a:defRPr>
      </a:lvl7pPr>
      <a:lvl8pPr marL="3200266" algn="l" defTabSz="914361" rtl="0" eaLnBrk="1" latinLnBrk="0" hangingPunct="1">
        <a:defRPr sz="1800" kern="1200">
          <a:solidFill>
            <a:schemeClr val="tx1"/>
          </a:solidFill>
          <a:latin typeface="+mn-lt"/>
          <a:ea typeface="+mn-ea"/>
          <a:cs typeface="+mn-cs"/>
        </a:defRPr>
      </a:lvl8pPr>
      <a:lvl9pPr marL="3657447" algn="l" defTabSz="914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hyperlink" Target="mailto:Abhinav.pandey@pmg-consultants.com" TargetMode="External"/><Relationship Id="rId2" Type="http://schemas.openxmlformats.org/officeDocument/2006/relationships/hyperlink" Target="mailto:connect@pmg-consultants.com" TargetMode="Externa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95300" y="546100"/>
            <a:ext cx="8648700" cy="2921000"/>
          </a:xfrm>
        </p:spPr>
        <p:txBody>
          <a:bodyPr/>
          <a:lstStyle/>
          <a:p>
            <a:r>
              <a:rPr lang="en-US" sz="5400" b="1" u="sng" dirty="0" smtClean="0">
                <a:ln w="19050">
                  <a:solidFill>
                    <a:srgbClr val="FF0000"/>
                  </a:solidFill>
                </a:ln>
                <a:solidFill>
                  <a:srgbClr val="FAFA2E"/>
                </a:solidFill>
                <a:latin typeface="Gungsuh" panose="02030600000101010101" pitchFamily="18" charset="-127"/>
                <a:ea typeface="Gungsuh" panose="02030600000101010101" pitchFamily="18" charset="-127"/>
              </a:rPr>
              <a:t>EMERGENCY PREPARDNESS AND REPONSE</a:t>
            </a:r>
            <a:endParaRPr lang="en-US" sz="5400" b="1" u="sng" dirty="0">
              <a:ln w="19050">
                <a:solidFill>
                  <a:srgbClr val="FF0000"/>
                </a:solidFill>
              </a:ln>
              <a:solidFill>
                <a:srgbClr val="FAFA2E"/>
              </a:solidFill>
              <a:latin typeface="Gungsuh" panose="02030600000101010101" pitchFamily="18" charset="-127"/>
              <a:ea typeface="Gungsuh" panose="02030600000101010101" pitchFamily="18" charset="-127"/>
            </a:endParaRPr>
          </a:p>
        </p:txBody>
      </p:sp>
      <p:pic>
        <p:nvPicPr>
          <p:cNvPr id="1028" name="Picture 4" descr="Northwest Georgia emergency responders awarded by EMS Council"/>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63600" y="3276600"/>
            <a:ext cx="7334250" cy="4248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0499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ea typeface="Calibri" panose="020F0502020204030204" pitchFamily="34" charset="0"/>
              </a:rPr>
              <a:t> </a:t>
            </a:r>
            <a:endParaRPr lang="en-US" dirty="0">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spcAft>
                <a:spcPts val="1000"/>
              </a:spcAft>
              <a:buSzPct val="105000"/>
              <a:buFont typeface="Wingdings 3" pitchFamily="18" charset="2"/>
              <a:buChar char="p"/>
              <a:tabLst>
                <a:tab pos="957580" algn="l"/>
              </a:tabLst>
            </a:pPr>
            <a:r>
              <a:rPr lang="en-US" dirty="0">
                <a:ea typeface="Calibri" panose="020F0502020204030204" pitchFamily="34" charset="0"/>
                <a:cs typeface="TKTypeRegular"/>
              </a:rPr>
              <a:t> All occupants to leave their place of work only after hear evacuation signal.</a:t>
            </a:r>
            <a:endParaRPr lang="en-US" dirty="0">
              <a:ea typeface="Calibri" panose="020F0502020204030204" pitchFamily="34" charset="0"/>
              <a:cs typeface="Times New Roman" panose="02020603050405020304" pitchFamily="18" charset="0"/>
            </a:endParaRPr>
          </a:p>
          <a:p>
            <a:pPr marL="742950" lvl="1" indent="-285750">
              <a:buSzPct val="105000"/>
              <a:buFont typeface="Wingdings 3" pitchFamily="18" charset="2"/>
              <a:buChar char=""/>
            </a:pPr>
            <a:r>
              <a:rPr lang="en-US" dirty="0" smtClean="0">
                <a:ea typeface="Calibri" panose="020F0502020204030204" pitchFamily="34" charset="0"/>
                <a:cs typeface="TKTypeRegular"/>
              </a:rPr>
              <a:t>All </a:t>
            </a:r>
            <a:r>
              <a:rPr lang="en-US" dirty="0">
                <a:ea typeface="Calibri" panose="020F0502020204030204" pitchFamily="34" charset="0"/>
                <a:cs typeface="TKTypeRegular"/>
              </a:rPr>
              <a:t>occupants working at (Mention Location) to (Mention Location)  shall assemble at safe assembly point near the open space near </a:t>
            </a:r>
            <a:r>
              <a:rPr lang="en-US" dirty="0" smtClean="0">
                <a:ea typeface="Calibri" panose="020F0502020204030204" pitchFamily="34" charset="0"/>
                <a:cs typeface="TKTypeRegular"/>
              </a:rPr>
              <a:t>( Mention Area)</a:t>
            </a:r>
          </a:p>
          <a:p>
            <a:pPr marL="742950" lvl="1" indent="-285750">
              <a:buSzPct val="105000"/>
              <a:buFont typeface="Wingdings 3" pitchFamily="18" charset="2"/>
              <a:buChar char=""/>
            </a:pPr>
            <a:r>
              <a:rPr lang="en-US" dirty="0" smtClean="0">
                <a:ea typeface="Calibri" panose="020F0502020204030204" pitchFamily="34" charset="0"/>
                <a:cs typeface="TKTypeRegular"/>
              </a:rPr>
              <a:t>All </a:t>
            </a:r>
            <a:r>
              <a:rPr lang="en-US" dirty="0">
                <a:ea typeface="Calibri" panose="020F0502020204030204" pitchFamily="34" charset="0"/>
                <a:cs typeface="TKTypeRegular"/>
              </a:rPr>
              <a:t>occupants, working near </a:t>
            </a:r>
            <a:r>
              <a:rPr lang="en-US" dirty="0" smtClean="0">
                <a:ea typeface="Calibri" panose="020F0502020204030204" pitchFamily="34" charset="0"/>
                <a:cs typeface="TKTypeRegular"/>
              </a:rPr>
              <a:t>(Mention Area) </a:t>
            </a:r>
            <a:r>
              <a:rPr lang="en-US" dirty="0">
                <a:ea typeface="Calibri" panose="020F0502020204030204" pitchFamily="34" charset="0"/>
                <a:cs typeface="TKTypeRegular"/>
              </a:rPr>
              <a:t>to </a:t>
            </a:r>
            <a:r>
              <a:rPr lang="en-US" dirty="0" smtClean="0">
                <a:ea typeface="Calibri" panose="020F0502020204030204" pitchFamily="34" charset="0"/>
                <a:cs typeface="TKTypeRegular"/>
              </a:rPr>
              <a:t>(Mention Area) </a:t>
            </a:r>
            <a:r>
              <a:rPr lang="en-US" dirty="0">
                <a:ea typeface="Calibri" panose="020F0502020204030204" pitchFamily="34" charset="0"/>
                <a:cs typeface="TKTypeRegular"/>
              </a:rPr>
              <a:t>shall assemble in front of </a:t>
            </a:r>
            <a:r>
              <a:rPr lang="en-US" dirty="0" smtClean="0">
                <a:ea typeface="Calibri" panose="020F0502020204030204" pitchFamily="34" charset="0"/>
                <a:cs typeface="TKTypeRegular"/>
              </a:rPr>
              <a:t>(Mention Area) </a:t>
            </a:r>
            <a:r>
              <a:rPr lang="en-US" dirty="0">
                <a:ea typeface="Calibri" panose="020F0502020204030204" pitchFamily="34" charset="0"/>
                <a:cs typeface="TKTypeRegular"/>
              </a:rPr>
              <a:t> </a:t>
            </a:r>
            <a:endParaRPr lang="en-US" dirty="0">
              <a:ea typeface="Calibri" panose="020F0502020204030204" pitchFamily="34" charset="0"/>
              <a:cs typeface="Times New Roman" panose="02020603050405020304" pitchFamily="18" charset="0"/>
            </a:endParaRPr>
          </a:p>
          <a:p>
            <a:pPr marL="285750" indent="-285750">
              <a:buSzPct val="105000"/>
              <a:buFont typeface="Wingdings 3" panose="05040102010807070707" pitchFamily="18" charset="2"/>
              <a:buChar char="p"/>
            </a:pPr>
            <a:r>
              <a:rPr lang="en-US" dirty="0">
                <a:ea typeface="Calibri" panose="020F0502020204030204" pitchFamily="34" charset="0"/>
                <a:cs typeface="TKTypeRegular"/>
              </a:rPr>
              <a:t>Head count will be done by the responsible Engineer or supervisor at Safe Assembly Point.</a:t>
            </a:r>
            <a:endParaRPr lang="en-US" dirty="0"/>
          </a:p>
        </p:txBody>
      </p:sp>
      <p:sp>
        <p:nvSpPr>
          <p:cNvPr id="10" name="Rectangle 2"/>
          <p:cNvSpPr txBox="1">
            <a:spLocks noChangeArrowheads="1"/>
          </p:cNvSpPr>
          <p:nvPr/>
        </p:nvSpPr>
        <p:spPr>
          <a:xfrm>
            <a:off x="339090" y="647700"/>
            <a:ext cx="84963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rPr>
              <a:t>EVACUATION PLAN</a:t>
            </a:r>
          </a:p>
        </p:txBody>
      </p:sp>
      <p:pic>
        <p:nvPicPr>
          <p:cNvPr id="5" name="Picture 2" descr="Image result for head count"/>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282718" y="4978400"/>
            <a:ext cx="4861032" cy="1353820"/>
          </a:xfrm>
          <a:prstGeom prst="rect">
            <a:avLst/>
          </a:prstGeom>
          <a:noFill/>
        </p:spPr>
      </p:pic>
    </p:spTree>
    <p:extLst>
      <p:ext uri="{BB962C8B-B14F-4D97-AF65-F5344CB8AC3E}">
        <p14:creationId xmlns:p14="http://schemas.microsoft.com/office/powerpoint/2010/main" val="32010026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buSzPct val="105000"/>
              <a:buFont typeface="Wingdings 3" pitchFamily="18" charset="2"/>
              <a:buChar char="p"/>
            </a:pPr>
            <a:r>
              <a:rPr lang="en-US" dirty="0">
                <a:ea typeface="Calibri" panose="020F0502020204030204" pitchFamily="34" charset="0"/>
                <a:cs typeface="TKTypeRegular"/>
              </a:rPr>
              <a:t> </a:t>
            </a:r>
            <a:r>
              <a:rPr lang="en-US" b="1" dirty="0">
                <a:ea typeface="Calibri" panose="020F0502020204030204" pitchFamily="34" charset="0"/>
                <a:cs typeface="TKTypeRegular"/>
              </a:rPr>
              <a:t>Chief Controller-</a:t>
            </a:r>
            <a:endParaRPr lang="en-US" dirty="0">
              <a:ea typeface="Calibri" panose="020F0502020204030204" pitchFamily="34" charset="0"/>
              <a:cs typeface="Times New Roman" panose="02020603050405020304" pitchFamily="18" charset="0"/>
            </a:endParaRPr>
          </a:p>
          <a:p>
            <a:r>
              <a:rPr lang="en-US" dirty="0">
                <a:ea typeface="Calibri" panose="020F0502020204030204" pitchFamily="34" charset="0"/>
                <a:cs typeface="TKTypeRegular"/>
              </a:rPr>
              <a:t>Will be overall in-charge of the entire operation in case of Emergency</a:t>
            </a:r>
            <a:endParaRPr lang="en-US" dirty="0">
              <a:ea typeface="Calibri" panose="020F0502020204030204" pitchFamily="34" charset="0"/>
              <a:cs typeface="Times New Roman" panose="02020603050405020304" pitchFamily="18" charset="0"/>
            </a:endParaRPr>
          </a:p>
          <a:p>
            <a:r>
              <a:rPr lang="en-US" b="1" dirty="0">
                <a:ea typeface="Calibri" panose="020F0502020204030204" pitchFamily="34" charset="0"/>
                <a:cs typeface="Times New Roman" panose="02020603050405020304" pitchFamily="18" charset="0"/>
              </a:rPr>
              <a:t>S</a:t>
            </a:r>
            <a:r>
              <a:rPr lang="en-US" b="1" dirty="0">
                <a:ea typeface="Calibri" panose="020F0502020204030204" pitchFamily="34" charset="0"/>
                <a:cs typeface="TKTypeRegular"/>
              </a:rPr>
              <a:t>ecurity-</a:t>
            </a:r>
            <a:endParaRPr lang="en-US" dirty="0">
              <a:ea typeface="Calibri" panose="020F0502020204030204" pitchFamily="34" charset="0"/>
              <a:cs typeface="Times New Roman" panose="02020603050405020304" pitchFamily="18" charset="0"/>
            </a:endParaRPr>
          </a:p>
          <a:p>
            <a:pPr lvl="1">
              <a:buSzPct val="105000"/>
              <a:buFont typeface="Wingdings 3" pitchFamily="18" charset="2"/>
              <a:buChar char=""/>
            </a:pPr>
            <a:r>
              <a:rPr lang="en-US" dirty="0">
                <a:ea typeface="Calibri" panose="020F0502020204030204" pitchFamily="34" charset="0"/>
                <a:cs typeface="TKTypeRegular"/>
              </a:rPr>
              <a:t>  To receive the correct information from the caller.</a:t>
            </a:r>
            <a:endParaRPr lang="en-US" dirty="0">
              <a:ea typeface="Calibri" panose="020F0502020204030204" pitchFamily="34" charset="0"/>
              <a:cs typeface="Times New Roman" panose="02020603050405020304" pitchFamily="18" charset="0"/>
            </a:endParaRPr>
          </a:p>
          <a:p>
            <a:pPr lvl="1">
              <a:buSzPct val="105000"/>
              <a:buFont typeface="Wingdings 3" pitchFamily="18" charset="2"/>
              <a:buChar char=""/>
            </a:pPr>
            <a:r>
              <a:rPr lang="en-US" dirty="0">
                <a:ea typeface="Calibri" panose="020F0502020204030204" pitchFamily="34" charset="0"/>
                <a:cs typeface="TKTypeRegular"/>
              </a:rPr>
              <a:t> On getting the message to raise emergency alarm (Siren), in case of siren failure security to raise the alarm using whistle.</a:t>
            </a:r>
            <a:endParaRPr lang="en-US" dirty="0">
              <a:ea typeface="Calibri" panose="020F0502020204030204" pitchFamily="34" charset="0"/>
              <a:cs typeface="Times New Roman" panose="02020603050405020304" pitchFamily="18" charset="0"/>
            </a:endParaRPr>
          </a:p>
          <a:p>
            <a:pPr lvl="1">
              <a:buSzPct val="105000"/>
              <a:buFont typeface="Wingdings 3" pitchFamily="18" charset="2"/>
              <a:buChar char=""/>
            </a:pPr>
            <a:r>
              <a:rPr lang="en-US" dirty="0">
                <a:ea typeface="Calibri" panose="020F0502020204030204" pitchFamily="34" charset="0"/>
                <a:cs typeface="TKTypeRegular"/>
              </a:rPr>
              <a:t> To arrange the attendance record &amp; visitors book for co-coordinator.</a:t>
            </a:r>
            <a:endParaRPr lang="en-US" dirty="0">
              <a:ea typeface="Calibri" panose="020F0502020204030204" pitchFamily="34" charset="0"/>
              <a:cs typeface="Times New Roman" panose="02020603050405020304" pitchFamily="18" charset="0"/>
            </a:endParaRPr>
          </a:p>
          <a:p>
            <a:pPr lvl="1">
              <a:buSzPct val="105000"/>
              <a:buFont typeface="Wingdings 3" pitchFamily="18" charset="2"/>
              <a:buChar char=""/>
            </a:pPr>
            <a:r>
              <a:rPr lang="en-US" dirty="0">
                <a:ea typeface="Calibri" panose="020F0502020204030204" pitchFamily="34" charset="0"/>
                <a:cs typeface="TKTypeRegular"/>
              </a:rPr>
              <a:t> To stop all in &amp; out movement of Employees, Visitors and Material (Except Emergency Team members)</a:t>
            </a:r>
            <a:endParaRPr lang="en-US" dirty="0">
              <a:ea typeface="Calibri" panose="020F0502020204030204" pitchFamily="34" charset="0"/>
              <a:cs typeface="Times New Roman" panose="02020603050405020304" pitchFamily="18" charset="0"/>
            </a:endParaRPr>
          </a:p>
          <a:p>
            <a:pPr lvl="1">
              <a:buSzPct val="105000"/>
              <a:buFont typeface="Wingdings 3" pitchFamily="18" charset="2"/>
              <a:buChar char=""/>
            </a:pPr>
            <a:r>
              <a:rPr lang="en-US" dirty="0">
                <a:ea typeface="Calibri" panose="020F0502020204030204" pitchFamily="34" charset="0"/>
                <a:cs typeface="TKTypeRegular"/>
              </a:rPr>
              <a:t> To help in evacuate in case required / instructed by Coordinator / Evacuation team. </a:t>
            </a:r>
            <a:endParaRPr lang="en-US" dirty="0"/>
          </a:p>
        </p:txBody>
      </p:sp>
      <p:sp>
        <p:nvSpPr>
          <p:cNvPr id="10" name="Rectangle 2"/>
          <p:cNvSpPr txBox="1">
            <a:spLocks noChangeArrowheads="1"/>
          </p:cNvSpPr>
          <p:nvPr/>
        </p:nvSpPr>
        <p:spPr>
          <a:xfrm>
            <a:off x="339090" y="647700"/>
            <a:ext cx="84963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rPr>
              <a:t>DUTIES &amp; RESPONSIBILITIES</a:t>
            </a:r>
          </a:p>
        </p:txBody>
      </p:sp>
    </p:spTree>
    <p:extLst>
      <p:ext uri="{BB962C8B-B14F-4D97-AF65-F5344CB8AC3E}">
        <p14:creationId xmlns:p14="http://schemas.microsoft.com/office/powerpoint/2010/main" val="1663016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lgn="just">
              <a:buSzPct val="105000"/>
              <a:buFont typeface="Wingdings 3" pitchFamily="18" charset="2"/>
              <a:buChar char="p"/>
            </a:pPr>
            <a:r>
              <a:rPr lang="en-US" dirty="0">
                <a:ea typeface="Calibri" panose="020F0502020204030204" pitchFamily="34" charset="0"/>
                <a:cs typeface="TKTypeRegular"/>
              </a:rPr>
              <a:t> </a:t>
            </a:r>
            <a:r>
              <a:rPr lang="en-US" b="1" dirty="0">
                <a:ea typeface="Calibri" panose="020F0502020204030204" pitchFamily="34" charset="0"/>
                <a:cs typeface="TKTypeRegular"/>
              </a:rPr>
              <a:t>Site Controller</a:t>
            </a:r>
            <a:endParaRPr lang="en-US" sz="1600" dirty="0">
              <a:ea typeface="Calibri" panose="020F0502020204030204" pitchFamily="34" charset="0"/>
              <a:cs typeface="Times New Roman" panose="02020603050405020304" pitchFamily="18" charset="0"/>
            </a:endParaRPr>
          </a:p>
          <a:p>
            <a:pPr marL="742950" lvl="1" indent="-285750" algn="just">
              <a:buSzPct val="105000"/>
              <a:buFont typeface="Wingdings 3" pitchFamily="18" charset="2"/>
              <a:buChar char=""/>
            </a:pPr>
            <a:r>
              <a:rPr lang="en-US" dirty="0" smtClean="0">
                <a:ea typeface="Calibri" panose="020F0502020204030204" pitchFamily="34" charset="0"/>
                <a:cs typeface="TKTypeRegular"/>
              </a:rPr>
              <a:t>Will </a:t>
            </a:r>
            <a:r>
              <a:rPr lang="en-US" dirty="0">
                <a:ea typeface="Calibri" panose="020F0502020204030204" pitchFamily="34" charset="0"/>
                <a:cs typeface="TKTypeRegular"/>
              </a:rPr>
              <a:t>be overall in charge at the site of emergency during the entire Emergency.</a:t>
            </a:r>
            <a:endParaRPr lang="en-US" sz="1600" dirty="0">
              <a:ea typeface="Calibri" panose="020F0502020204030204" pitchFamily="34" charset="0"/>
              <a:cs typeface="Times New Roman" panose="02020603050405020304" pitchFamily="18" charset="0"/>
            </a:endParaRPr>
          </a:p>
          <a:p>
            <a:pPr marL="742950" lvl="1" indent="-285750" algn="just">
              <a:buSzPct val="105000"/>
              <a:buFont typeface="Wingdings 3" pitchFamily="18" charset="2"/>
              <a:buChar char=""/>
            </a:pPr>
            <a:r>
              <a:rPr lang="en-US" dirty="0" smtClean="0">
                <a:ea typeface="Calibri" panose="020F0502020204030204" pitchFamily="34" charset="0"/>
                <a:cs typeface="TKTypeRegular"/>
              </a:rPr>
              <a:t>Fire </a:t>
            </a:r>
            <a:r>
              <a:rPr lang="en-US" dirty="0">
                <a:ea typeface="Calibri" panose="020F0502020204030204" pitchFamily="34" charset="0"/>
                <a:cs typeface="TKTypeRegular"/>
              </a:rPr>
              <a:t>Fighting Operation, Cordon off the area and ensure that nobody except team members are</a:t>
            </a:r>
            <a:r>
              <a:rPr lang="en-US" sz="1600" dirty="0">
                <a:ea typeface="Calibri" panose="020F0502020204030204" pitchFamily="34" charset="0"/>
                <a:cs typeface="Times New Roman" panose="02020603050405020304" pitchFamily="18" charset="0"/>
              </a:rPr>
              <a:t> </a:t>
            </a:r>
            <a:r>
              <a:rPr lang="en-US" dirty="0">
                <a:ea typeface="Calibri" panose="020F0502020204030204" pitchFamily="34" charset="0"/>
                <a:cs typeface="TKTypeRegular"/>
              </a:rPr>
              <a:t>allowed in this area . Continuous feed back to chief controller about the emergency.</a:t>
            </a:r>
            <a:r>
              <a:rPr lang="en-US" b="1" dirty="0">
                <a:ea typeface="Calibri" panose="020F0502020204030204" pitchFamily="34" charset="0"/>
                <a:cs typeface="TKTypeRegular"/>
              </a:rPr>
              <a:t> </a:t>
            </a:r>
            <a:endParaRPr lang="en-US" sz="1600" dirty="0">
              <a:ea typeface="Calibri" panose="020F0502020204030204" pitchFamily="34" charset="0"/>
              <a:cs typeface="Times New Roman" panose="02020603050405020304" pitchFamily="18" charset="0"/>
            </a:endParaRPr>
          </a:p>
          <a:p>
            <a:pPr>
              <a:buSzPct val="105000"/>
              <a:buFont typeface="Wingdings 3" pitchFamily="18" charset="2"/>
              <a:buChar char="p"/>
            </a:pPr>
            <a:r>
              <a:rPr lang="en-US" b="1" dirty="0">
                <a:ea typeface="Calibri" panose="020F0502020204030204" pitchFamily="34" charset="0"/>
                <a:cs typeface="TKTypeRegular"/>
              </a:rPr>
              <a:t> Coordinator</a:t>
            </a:r>
            <a:endParaRPr lang="en-US" sz="1600"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To note time &amp; sequence of events</a:t>
            </a:r>
            <a:endParaRPr lang="en-US" sz="1600"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To arrange for Medical Services</a:t>
            </a:r>
            <a:endParaRPr lang="en-US" sz="1600"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Uses utility team to Isolate required power supply</a:t>
            </a:r>
            <a:endParaRPr lang="en-US" sz="1600"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TKTypeRegular"/>
              </a:rPr>
              <a:t>  Make secure valuable assets</a:t>
            </a:r>
            <a:endParaRPr lang="en-US" sz="1600"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To assist emergency services on their arrival</a:t>
            </a:r>
            <a:endParaRPr lang="en-US" sz="1600"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To control &amp; instruct all assembled at the Safe Assembly area</a:t>
            </a:r>
            <a:endParaRPr lang="en-US" sz="1600"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To consult chief controller regarding reoccupation of the premises</a:t>
            </a:r>
            <a:endParaRPr lang="en-US" sz="1600"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To reset the power supply</a:t>
            </a:r>
            <a:endParaRPr lang="en-US" sz="1600"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smtClean="0">
                <a:ea typeface="Calibri" panose="020F0502020204030204" pitchFamily="34" charset="0"/>
                <a:cs typeface="TKTypeRegular"/>
              </a:rPr>
              <a:t>To </a:t>
            </a:r>
            <a:r>
              <a:rPr lang="en-US" dirty="0">
                <a:ea typeface="Calibri" panose="020F0502020204030204" pitchFamily="34" charset="0"/>
                <a:cs typeface="TKTypeRegular"/>
              </a:rPr>
              <a:t>arrange to resume normal business at the earliest.</a:t>
            </a:r>
            <a:endParaRPr lang="en-US" sz="1600"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imes New Roman" panose="02020603050405020304" pitchFamily="18" charset="0"/>
              </a:rPr>
              <a:t>To arrange notification to Insurers &amp; post incidence investigations. Teams.</a:t>
            </a:r>
            <a:endParaRPr lang="en-US" dirty="0"/>
          </a:p>
        </p:txBody>
      </p:sp>
      <p:sp>
        <p:nvSpPr>
          <p:cNvPr id="10" name="Rectangle 2"/>
          <p:cNvSpPr txBox="1">
            <a:spLocks noChangeArrowheads="1"/>
          </p:cNvSpPr>
          <p:nvPr/>
        </p:nvSpPr>
        <p:spPr>
          <a:xfrm>
            <a:off x="339090" y="647700"/>
            <a:ext cx="84963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rPr>
              <a:t>DUTIES &amp; RESPONSIBILITIES</a:t>
            </a:r>
          </a:p>
        </p:txBody>
      </p:sp>
    </p:spTree>
    <p:extLst>
      <p:ext uri="{BB962C8B-B14F-4D97-AF65-F5344CB8AC3E}">
        <p14:creationId xmlns:p14="http://schemas.microsoft.com/office/powerpoint/2010/main" val="4557058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buSzPct val="105000"/>
              <a:buFont typeface="Wingdings 3" pitchFamily="18" charset="2"/>
              <a:buChar char="p"/>
            </a:pPr>
            <a:r>
              <a:rPr lang="en-US" dirty="0">
                <a:ea typeface="Calibri" panose="020F0502020204030204" pitchFamily="34" charset="0"/>
                <a:cs typeface="TKTypeRegular"/>
              </a:rPr>
              <a:t> </a:t>
            </a:r>
            <a:r>
              <a:rPr lang="en-US" b="1" dirty="0">
                <a:ea typeface="Calibri" panose="020F0502020204030204" pitchFamily="34" charset="0"/>
                <a:cs typeface="TKTypeRegular"/>
              </a:rPr>
              <a:t>Fire Fighting, Rescue &amp; Evacuation team</a:t>
            </a:r>
            <a:endParaRPr lang="en-US"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Will be responsible to rescue any person/s trapped / Injured &amp; the fire fighting operation.</a:t>
            </a:r>
            <a:endParaRPr lang="en-US"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Will be responsible for evacuating the personnel &amp; visitors (if any) to safe assembly point &amp; to take head count to ensure that no one is left behind.</a:t>
            </a:r>
            <a:endParaRPr lang="en-US"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Times New Roman" panose="02020603050405020304" pitchFamily="18" charset="0"/>
              </a:rPr>
              <a:t> </a:t>
            </a:r>
            <a:r>
              <a:rPr lang="en-US" dirty="0">
                <a:ea typeface="Calibri" panose="020F0502020204030204" pitchFamily="34" charset="0"/>
                <a:cs typeface="TKTypeRegular"/>
              </a:rPr>
              <a:t>To guide &amp; Assist Fire Brigade personnel on their arrival. </a:t>
            </a:r>
            <a:endParaRPr lang="en-US" dirty="0">
              <a:ea typeface="Calibri" panose="020F0502020204030204" pitchFamily="34" charset="0"/>
              <a:cs typeface="Times New Roman" panose="02020603050405020304" pitchFamily="18" charset="0"/>
            </a:endParaRPr>
          </a:p>
          <a:p>
            <a:pPr>
              <a:buSzPct val="105000"/>
              <a:buFont typeface="Wingdings 3" pitchFamily="18" charset="2"/>
              <a:buChar char="p"/>
            </a:pPr>
            <a:r>
              <a:rPr lang="en-US" b="1" dirty="0">
                <a:ea typeface="Calibri" panose="020F0502020204030204" pitchFamily="34" charset="0"/>
                <a:cs typeface="TKTypeRegular"/>
              </a:rPr>
              <a:t> First Aid team</a:t>
            </a:r>
            <a:endParaRPr lang="en-US"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TKTypeRegular"/>
              </a:rPr>
              <a:t> Will be responsible for giving first aid to the injured.</a:t>
            </a:r>
            <a:endParaRPr lang="en-US"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A</a:t>
            </a: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ranging for their safe transportation to hospitals. </a:t>
            </a:r>
            <a:endParaRPr lang="en-US" dirty="0">
              <a:ea typeface="Calibri" panose="020F0502020204030204" pitchFamily="34" charset="0"/>
              <a:cs typeface="Times New Roman" panose="02020603050405020304" pitchFamily="18" charset="0"/>
            </a:endParaRPr>
          </a:p>
          <a:p>
            <a:pPr>
              <a:buSzPct val="105000"/>
              <a:buFont typeface="Wingdings 3" pitchFamily="18" charset="2"/>
              <a:buChar char="p"/>
            </a:pPr>
            <a:r>
              <a:rPr lang="en-US" b="1" dirty="0">
                <a:ea typeface="Calibri" panose="020F0502020204030204" pitchFamily="34" charset="0"/>
                <a:cs typeface="TKTypeRegular"/>
              </a:rPr>
              <a:t> Utilities team</a:t>
            </a:r>
            <a:endParaRPr lang="en-US"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Will be responsible for attending to any shut down during emergency &amp; switching OFF supply / AC systems.</a:t>
            </a:r>
            <a:endParaRPr lang="en-US"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To help &amp; Assist Fire Brigade personnel on their arrival.</a:t>
            </a:r>
            <a:endParaRPr lang="en-US" dirty="0">
              <a:ea typeface="Calibri" panose="020F0502020204030204" pitchFamily="34" charset="0"/>
              <a:cs typeface="Times New Roman" panose="02020603050405020304" pitchFamily="18" charset="0"/>
            </a:endParaRPr>
          </a:p>
          <a:p>
            <a:pPr lvl="1" algn="just">
              <a:buSzPct val="105000"/>
              <a:buFont typeface="Wingdings 3" pitchFamily="18" charset="2"/>
              <a:buChar char=""/>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To arrange for water for fire fighting. </a:t>
            </a:r>
            <a:endParaRPr lang="en-US" dirty="0"/>
          </a:p>
        </p:txBody>
      </p:sp>
      <p:sp>
        <p:nvSpPr>
          <p:cNvPr id="10" name="Rectangle 2"/>
          <p:cNvSpPr txBox="1">
            <a:spLocks noChangeArrowheads="1"/>
          </p:cNvSpPr>
          <p:nvPr/>
        </p:nvSpPr>
        <p:spPr>
          <a:xfrm>
            <a:off x="339090" y="647700"/>
            <a:ext cx="84963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rPr>
              <a:t>DUTIES &amp; RESPONSIBILITIES</a:t>
            </a:r>
          </a:p>
        </p:txBody>
      </p:sp>
    </p:spTree>
    <p:extLst>
      <p:ext uri="{BB962C8B-B14F-4D97-AF65-F5344CB8AC3E}">
        <p14:creationId xmlns:p14="http://schemas.microsoft.com/office/powerpoint/2010/main" val="265107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lnSpc>
                <a:spcPct val="115000"/>
              </a:lnSpc>
              <a:buSzPct val="105000"/>
            </a:pPr>
            <a:endParaRPr lang="en-US" dirty="0"/>
          </a:p>
        </p:txBody>
      </p:sp>
      <p:sp>
        <p:nvSpPr>
          <p:cNvPr id="10" name="Rectangle 2"/>
          <p:cNvSpPr txBox="1">
            <a:spLocks noChangeArrowheads="1"/>
          </p:cNvSpPr>
          <p:nvPr/>
        </p:nvSpPr>
        <p:spPr>
          <a:xfrm>
            <a:off x="339090" y="647700"/>
            <a:ext cx="84963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rPr>
              <a:t>ACTION TO TACKLE THE EMERGENCY</a:t>
            </a:r>
          </a:p>
        </p:txBody>
      </p:sp>
      <p:graphicFrame>
        <p:nvGraphicFramePr>
          <p:cNvPr id="5" name="Table 4"/>
          <p:cNvGraphicFramePr>
            <a:graphicFrameLocks noGrp="1"/>
          </p:cNvGraphicFramePr>
          <p:nvPr>
            <p:extLst>
              <p:ext uri="{D42A27DB-BD31-4B8C-83A1-F6EECF244321}">
                <p14:modId xmlns:p14="http://schemas.microsoft.com/office/powerpoint/2010/main" val="464724442"/>
              </p:ext>
            </p:extLst>
          </p:nvPr>
        </p:nvGraphicFramePr>
        <p:xfrm>
          <a:off x="330200" y="1796466"/>
          <a:ext cx="8464518" cy="4617035"/>
        </p:xfrm>
        <a:graphic>
          <a:graphicData uri="http://schemas.openxmlformats.org/drawingml/2006/table">
            <a:tbl>
              <a:tblPr>
                <a:tableStyleId>{3C2FFA5D-87B4-456A-9821-1D502468CF0F}</a:tableStyleId>
              </a:tblPr>
              <a:tblGrid>
                <a:gridCol w="596226"/>
                <a:gridCol w="1141317"/>
                <a:gridCol w="62324"/>
                <a:gridCol w="1051725"/>
                <a:gridCol w="30992"/>
                <a:gridCol w="1141317"/>
                <a:gridCol w="3260348"/>
                <a:gridCol w="1180269"/>
              </a:tblGrid>
              <a:tr h="438946">
                <a:tc>
                  <a:txBody>
                    <a:bodyPr/>
                    <a:lstStyle/>
                    <a:p>
                      <a:pPr algn="ctr" fontAlgn="ctr"/>
                      <a:r>
                        <a:rPr lang="en-US" sz="1400" u="none" strike="noStrike" dirty="0">
                          <a:effectLst/>
                        </a:rPr>
                        <a:t>Serial No</a:t>
                      </a:r>
                      <a:endParaRPr lang="en-US" sz="1400" b="0" i="0" u="none" strike="noStrike" dirty="0">
                        <a:solidFill>
                          <a:srgbClr val="000000"/>
                        </a:solidFill>
                        <a:effectLst/>
                        <a:latin typeface="+mn-lt"/>
                      </a:endParaRPr>
                    </a:p>
                  </a:txBody>
                  <a:tcPr marL="5592" marR="5592" marT="5592" marB="0" anchor="ctr"/>
                </a:tc>
                <a:tc gridSpan="2">
                  <a:txBody>
                    <a:bodyPr/>
                    <a:lstStyle/>
                    <a:p>
                      <a:pPr algn="ctr" fontAlgn="ctr"/>
                      <a:r>
                        <a:rPr lang="en-US" sz="1400" u="none" strike="noStrike" dirty="0">
                          <a:effectLst/>
                        </a:rPr>
                        <a:t>Activity</a:t>
                      </a:r>
                      <a:endParaRPr lang="en-US" sz="1400" b="0" i="0" u="none" strike="noStrike" dirty="0">
                        <a:solidFill>
                          <a:srgbClr val="000000"/>
                        </a:solidFill>
                        <a:effectLst/>
                        <a:latin typeface="+mn-lt"/>
                      </a:endParaRPr>
                    </a:p>
                  </a:txBody>
                  <a:tcPr marL="5592" marR="5592" marT="5592" marB="0" anchor="ctr"/>
                </a:tc>
                <a:tc hMerge="1">
                  <a:txBody>
                    <a:bodyPr/>
                    <a:lstStyle/>
                    <a:p>
                      <a:endParaRPr lang="en-IN"/>
                    </a:p>
                  </a:txBody>
                  <a:tcPr/>
                </a:tc>
                <a:tc>
                  <a:txBody>
                    <a:bodyPr/>
                    <a:lstStyle/>
                    <a:p>
                      <a:pPr algn="ctr" fontAlgn="ctr"/>
                      <a:r>
                        <a:rPr lang="en-US" sz="1400" u="none" strike="noStrike" dirty="0">
                          <a:effectLst/>
                        </a:rPr>
                        <a:t>Potential Hazard</a:t>
                      </a:r>
                      <a:endParaRPr lang="en-US" sz="1400" b="0" i="0" u="none" strike="noStrike" dirty="0">
                        <a:solidFill>
                          <a:srgbClr val="000000"/>
                        </a:solidFill>
                        <a:effectLst/>
                        <a:latin typeface="+mn-lt"/>
                      </a:endParaRPr>
                    </a:p>
                  </a:txBody>
                  <a:tcPr marL="5592" marR="5592" marT="5592" marB="0" anchor="ctr"/>
                </a:tc>
                <a:tc gridSpan="2">
                  <a:txBody>
                    <a:bodyPr/>
                    <a:lstStyle/>
                    <a:p>
                      <a:pPr algn="ctr" fontAlgn="ctr"/>
                      <a:r>
                        <a:rPr lang="en-US" sz="1400" u="none" strike="noStrike" dirty="0">
                          <a:effectLst/>
                        </a:rPr>
                        <a:t>Area</a:t>
                      </a:r>
                      <a:endParaRPr lang="en-US" sz="1400" b="0" i="0" u="none" strike="noStrike" dirty="0">
                        <a:solidFill>
                          <a:srgbClr val="000000"/>
                        </a:solidFill>
                        <a:effectLst/>
                        <a:latin typeface="+mn-lt"/>
                      </a:endParaRPr>
                    </a:p>
                  </a:txBody>
                  <a:tcPr marL="5592" marR="5592" marT="5592" marB="0" anchor="ctr"/>
                </a:tc>
                <a:tc hMerge="1">
                  <a:txBody>
                    <a:bodyPr/>
                    <a:lstStyle/>
                    <a:p>
                      <a:endParaRPr lang="en-IN"/>
                    </a:p>
                  </a:txBody>
                  <a:tcPr/>
                </a:tc>
                <a:tc>
                  <a:txBody>
                    <a:bodyPr/>
                    <a:lstStyle/>
                    <a:p>
                      <a:pPr algn="ctr" fontAlgn="ctr"/>
                      <a:r>
                        <a:rPr lang="en-US" sz="1400" u="none" strike="noStrike" dirty="0" smtClean="0">
                          <a:effectLst/>
                        </a:rPr>
                        <a:t>   Action </a:t>
                      </a:r>
                      <a:r>
                        <a:rPr lang="en-US" sz="1400" u="none" strike="noStrike" dirty="0">
                          <a:effectLst/>
                        </a:rPr>
                        <a:t>plan to tackle the emergency</a:t>
                      </a:r>
                      <a:endParaRPr lang="en-US" sz="1400" b="0" i="0" u="none" strike="noStrike" dirty="0">
                        <a:solidFill>
                          <a:srgbClr val="000000"/>
                        </a:solidFill>
                        <a:effectLst/>
                        <a:latin typeface="+mn-lt"/>
                      </a:endParaRPr>
                    </a:p>
                  </a:txBody>
                  <a:tcPr marL="5592" marR="5592" marT="5592" marB="0" anchor="ctr"/>
                </a:tc>
                <a:tc>
                  <a:txBody>
                    <a:bodyPr/>
                    <a:lstStyle/>
                    <a:p>
                      <a:pPr algn="ctr" fontAlgn="ctr"/>
                      <a:r>
                        <a:rPr lang="en-US" sz="1400" u="none" strike="noStrike" dirty="0">
                          <a:effectLst/>
                        </a:rPr>
                        <a:t>Responsible</a:t>
                      </a:r>
                      <a:endParaRPr lang="en-US" sz="1400" b="0" i="0" u="none" strike="noStrike" dirty="0">
                        <a:solidFill>
                          <a:srgbClr val="000000"/>
                        </a:solidFill>
                        <a:effectLst/>
                        <a:latin typeface="+mn-lt"/>
                      </a:endParaRPr>
                    </a:p>
                  </a:txBody>
                  <a:tcPr marL="5592" marR="5592" marT="5592" marB="0" anchor="ctr"/>
                </a:tc>
              </a:tr>
              <a:tr h="411509">
                <a:tc rowSpan="5">
                  <a:txBody>
                    <a:bodyPr/>
                    <a:lstStyle/>
                    <a:p>
                      <a:pPr algn="ctr" fontAlgn="ctr"/>
                      <a:r>
                        <a:rPr lang="en-US" sz="1400" u="none" strike="noStrike" dirty="0">
                          <a:effectLst/>
                        </a:rPr>
                        <a:t> </a:t>
                      </a:r>
                      <a:r>
                        <a:rPr lang="en-US" sz="1400" u="none" strike="noStrike" dirty="0" smtClean="0">
                          <a:effectLst/>
                        </a:rPr>
                        <a:t>1</a:t>
                      </a:r>
                      <a:endParaRPr lang="en-US" sz="1400" b="0" i="0" u="none" strike="noStrike" dirty="0">
                        <a:solidFill>
                          <a:srgbClr val="000000"/>
                        </a:solidFill>
                        <a:effectLst/>
                        <a:latin typeface="+mn-lt"/>
                      </a:endParaRPr>
                    </a:p>
                  </a:txBody>
                  <a:tcPr marL="5592" marR="5592" marT="5592" marB="0" anchor="ctr"/>
                </a:tc>
                <a:tc rowSpan="5" gridSpan="2">
                  <a:txBody>
                    <a:bodyPr/>
                    <a:lstStyle/>
                    <a:p>
                      <a:pPr algn="ctr" fontAlgn="ctr"/>
                      <a:r>
                        <a:rPr lang="en-US" sz="1400" u="none" strike="noStrike" dirty="0">
                          <a:effectLst/>
                        </a:rPr>
                        <a:t>Storage of LPG Cylinders</a:t>
                      </a:r>
                      <a:endParaRPr lang="en-US" sz="1400" b="0" i="0" u="none" strike="noStrike" dirty="0">
                        <a:solidFill>
                          <a:srgbClr val="000000"/>
                        </a:solidFill>
                        <a:effectLst/>
                        <a:latin typeface="+mn-lt"/>
                      </a:endParaRPr>
                    </a:p>
                  </a:txBody>
                  <a:tcPr marL="5592" marR="5592" marT="5592" marB="0" anchor="ctr"/>
                </a:tc>
                <a:tc rowSpan="5" hMerge="1">
                  <a:txBody>
                    <a:bodyPr/>
                    <a:lstStyle/>
                    <a:p>
                      <a:endParaRPr lang="en-IN"/>
                    </a:p>
                  </a:txBody>
                  <a:tcPr/>
                </a:tc>
                <a:tc rowSpan="5">
                  <a:txBody>
                    <a:bodyPr/>
                    <a:lstStyle/>
                    <a:p>
                      <a:pPr algn="ctr" fontAlgn="ctr"/>
                      <a:r>
                        <a:rPr lang="en-US" sz="1400" u="none" strike="noStrike" dirty="0">
                          <a:effectLst/>
                        </a:rPr>
                        <a:t>Fire, explosion or leakage</a:t>
                      </a:r>
                      <a:endParaRPr lang="en-US" sz="1400" b="0" i="0" u="none" strike="noStrike" dirty="0">
                        <a:solidFill>
                          <a:srgbClr val="000000"/>
                        </a:solidFill>
                        <a:effectLst/>
                        <a:latin typeface="+mn-lt"/>
                      </a:endParaRPr>
                    </a:p>
                  </a:txBody>
                  <a:tcPr marL="5592" marR="5592" marT="5592" marB="0" anchor="ctr"/>
                </a:tc>
                <a:tc rowSpan="5" gridSpan="2">
                  <a:txBody>
                    <a:bodyPr/>
                    <a:lstStyle/>
                    <a:p>
                      <a:pPr algn="ctr" fontAlgn="ctr"/>
                      <a:r>
                        <a:rPr lang="en-US" sz="1400" u="none" strike="noStrike" dirty="0">
                          <a:effectLst/>
                        </a:rPr>
                        <a:t>Project Site</a:t>
                      </a:r>
                      <a:endParaRPr lang="en-US" sz="1400" b="0" i="0" u="none" strike="noStrike" dirty="0">
                        <a:solidFill>
                          <a:srgbClr val="000000"/>
                        </a:solidFill>
                        <a:effectLst/>
                        <a:latin typeface="+mn-lt"/>
                      </a:endParaRPr>
                    </a:p>
                  </a:txBody>
                  <a:tcPr marL="5592" marR="5592" marT="5592" marB="0" anchor="ctr"/>
                </a:tc>
                <a:tc rowSpan="5" hMerge="1">
                  <a:txBody>
                    <a:bodyPr/>
                    <a:lstStyle/>
                    <a:p>
                      <a:endParaRPr lang="en-IN"/>
                    </a:p>
                  </a:txBody>
                  <a:tcPr/>
                </a:tc>
                <a:tc>
                  <a:txBody>
                    <a:bodyPr/>
                    <a:lstStyle/>
                    <a:p>
                      <a:pPr algn="l" fontAlgn="ctr"/>
                      <a:r>
                        <a:rPr lang="en-US" sz="1400" u="none" strike="noStrike" dirty="0">
                          <a:effectLst/>
                        </a:rPr>
                        <a:t>1. Alert all the employees.</a:t>
                      </a:r>
                      <a:endParaRPr lang="en-US" sz="1400" b="0" i="0" u="none" strike="noStrike" dirty="0">
                        <a:solidFill>
                          <a:srgbClr val="000000"/>
                        </a:solidFill>
                        <a:effectLst/>
                        <a:latin typeface="+mn-lt"/>
                      </a:endParaRPr>
                    </a:p>
                  </a:txBody>
                  <a:tcPr marL="5592" marR="5592" marT="5592" marB="0" anchor="ctr"/>
                </a:tc>
                <a:tc rowSpan="5">
                  <a:txBody>
                    <a:bodyPr/>
                    <a:lstStyle/>
                    <a:p>
                      <a:pPr algn="ctr" fontAlgn="ctr"/>
                      <a:r>
                        <a:rPr lang="en-US" sz="1400" u="none" strike="noStrike" dirty="0" smtClean="0">
                          <a:effectLst/>
                        </a:rPr>
                        <a:t>Engineer &amp;supervisor</a:t>
                      </a:r>
                      <a:endParaRPr lang="en-US" sz="1400" b="0" i="0" u="none" strike="noStrike" dirty="0">
                        <a:solidFill>
                          <a:srgbClr val="000000"/>
                        </a:solidFill>
                        <a:effectLst/>
                        <a:latin typeface="+mn-lt"/>
                      </a:endParaRPr>
                    </a:p>
                  </a:txBody>
                  <a:tcPr marL="5592" marR="5592" marT="5592" marB="0" anchor="ctr"/>
                </a:tc>
              </a:tr>
              <a:tr h="423895">
                <a:tc vMerge="1">
                  <a:txBody>
                    <a:bodyPr/>
                    <a:lstStyle/>
                    <a:p>
                      <a:endParaRPr lang="en-US"/>
                    </a:p>
                  </a:txBody>
                  <a:tcPr/>
                </a:tc>
                <a:tc gridSpan="2" vMerge="1">
                  <a:txBody>
                    <a:bodyPr/>
                    <a:lstStyle/>
                    <a:p>
                      <a:endParaRPr lang="en-US"/>
                    </a:p>
                  </a:txBody>
                  <a:tcPr/>
                </a:tc>
                <a:tc hMerge="1" vMerge="1">
                  <a:txBody>
                    <a:bodyPr/>
                    <a:lstStyle/>
                    <a:p>
                      <a:endParaRPr lang="en-IN"/>
                    </a:p>
                  </a:txBody>
                  <a:tcPr/>
                </a:tc>
                <a:tc vMerge="1">
                  <a:txBody>
                    <a:bodyPr/>
                    <a:lstStyle/>
                    <a:p>
                      <a:endParaRPr lang="en-US"/>
                    </a:p>
                  </a:txBody>
                  <a:tcPr/>
                </a:tc>
                <a:tc gridSpan="2" vMerge="1">
                  <a:txBody>
                    <a:bodyPr/>
                    <a:lstStyle/>
                    <a:p>
                      <a:endParaRPr lang="en-US"/>
                    </a:p>
                  </a:txBody>
                  <a:tcPr/>
                </a:tc>
                <a:tc hMerge="1" vMerge="1">
                  <a:txBody>
                    <a:bodyPr/>
                    <a:lstStyle/>
                    <a:p>
                      <a:endParaRPr lang="en-IN"/>
                    </a:p>
                  </a:txBody>
                  <a:tcPr/>
                </a:tc>
                <a:tc>
                  <a:txBody>
                    <a:bodyPr/>
                    <a:lstStyle/>
                    <a:p>
                      <a:pPr algn="l" fontAlgn="ctr"/>
                      <a:r>
                        <a:rPr lang="en-US" sz="1400" u="none" strike="noStrike" dirty="0">
                          <a:effectLst/>
                        </a:rPr>
                        <a:t>2. Try to isolate the leakage by closing the Valve.</a:t>
                      </a:r>
                      <a:endParaRPr lang="en-US" sz="1400" b="0" i="0" u="none" strike="noStrike" dirty="0">
                        <a:solidFill>
                          <a:srgbClr val="000000"/>
                        </a:solidFill>
                        <a:effectLst/>
                        <a:latin typeface="+mn-lt"/>
                      </a:endParaRPr>
                    </a:p>
                  </a:txBody>
                  <a:tcPr marL="5592" marR="5592" marT="5592" marB="0" anchor="ctr"/>
                </a:tc>
                <a:tc vMerge="1">
                  <a:txBody>
                    <a:bodyPr/>
                    <a:lstStyle/>
                    <a:p>
                      <a:endParaRPr lang="en-US"/>
                    </a:p>
                  </a:txBody>
                  <a:tcPr/>
                </a:tc>
              </a:tr>
              <a:tr h="423895">
                <a:tc vMerge="1">
                  <a:txBody>
                    <a:bodyPr/>
                    <a:lstStyle/>
                    <a:p>
                      <a:endParaRPr lang="en-US"/>
                    </a:p>
                  </a:txBody>
                  <a:tcPr/>
                </a:tc>
                <a:tc gridSpan="2" vMerge="1">
                  <a:txBody>
                    <a:bodyPr/>
                    <a:lstStyle/>
                    <a:p>
                      <a:endParaRPr lang="en-US"/>
                    </a:p>
                  </a:txBody>
                  <a:tcPr/>
                </a:tc>
                <a:tc hMerge="1" vMerge="1">
                  <a:txBody>
                    <a:bodyPr/>
                    <a:lstStyle/>
                    <a:p>
                      <a:endParaRPr lang="en-IN"/>
                    </a:p>
                  </a:txBody>
                  <a:tcPr/>
                </a:tc>
                <a:tc vMerge="1">
                  <a:txBody>
                    <a:bodyPr/>
                    <a:lstStyle/>
                    <a:p>
                      <a:endParaRPr lang="en-US"/>
                    </a:p>
                  </a:txBody>
                  <a:tcPr/>
                </a:tc>
                <a:tc gridSpan="2" vMerge="1">
                  <a:txBody>
                    <a:bodyPr/>
                    <a:lstStyle/>
                    <a:p>
                      <a:endParaRPr lang="en-US"/>
                    </a:p>
                  </a:txBody>
                  <a:tcPr/>
                </a:tc>
                <a:tc hMerge="1" vMerge="1">
                  <a:txBody>
                    <a:bodyPr/>
                    <a:lstStyle/>
                    <a:p>
                      <a:endParaRPr lang="en-IN"/>
                    </a:p>
                  </a:txBody>
                  <a:tcPr/>
                </a:tc>
                <a:tc>
                  <a:txBody>
                    <a:bodyPr/>
                    <a:lstStyle/>
                    <a:p>
                      <a:pPr algn="l" fontAlgn="ctr"/>
                      <a:r>
                        <a:rPr lang="en-US" sz="1400" u="none" strike="noStrike" dirty="0">
                          <a:effectLst/>
                        </a:rPr>
                        <a:t>3. Inform security dept. &amp; concerned Engineer &amp; Supervisor.</a:t>
                      </a:r>
                      <a:endParaRPr lang="en-US" sz="1400" b="0" i="0" u="none" strike="noStrike" dirty="0">
                        <a:solidFill>
                          <a:srgbClr val="000000"/>
                        </a:solidFill>
                        <a:effectLst/>
                        <a:latin typeface="+mn-lt"/>
                      </a:endParaRPr>
                    </a:p>
                  </a:txBody>
                  <a:tcPr marL="5592" marR="5592" marT="5592" marB="0" anchor="ctr"/>
                </a:tc>
                <a:tc vMerge="1">
                  <a:txBody>
                    <a:bodyPr/>
                    <a:lstStyle/>
                    <a:p>
                      <a:endParaRPr lang="en-US"/>
                    </a:p>
                  </a:txBody>
                  <a:tcPr/>
                </a:tc>
              </a:tr>
              <a:tr h="423895">
                <a:tc vMerge="1">
                  <a:txBody>
                    <a:bodyPr/>
                    <a:lstStyle/>
                    <a:p>
                      <a:endParaRPr lang="en-US"/>
                    </a:p>
                  </a:txBody>
                  <a:tcPr/>
                </a:tc>
                <a:tc gridSpan="2" vMerge="1">
                  <a:txBody>
                    <a:bodyPr/>
                    <a:lstStyle/>
                    <a:p>
                      <a:endParaRPr lang="en-US"/>
                    </a:p>
                  </a:txBody>
                  <a:tcPr/>
                </a:tc>
                <a:tc hMerge="1" vMerge="1">
                  <a:txBody>
                    <a:bodyPr/>
                    <a:lstStyle/>
                    <a:p>
                      <a:endParaRPr lang="en-IN"/>
                    </a:p>
                  </a:txBody>
                  <a:tcPr/>
                </a:tc>
                <a:tc vMerge="1">
                  <a:txBody>
                    <a:bodyPr/>
                    <a:lstStyle/>
                    <a:p>
                      <a:endParaRPr lang="en-US"/>
                    </a:p>
                  </a:txBody>
                  <a:tcPr/>
                </a:tc>
                <a:tc gridSpan="2" vMerge="1">
                  <a:txBody>
                    <a:bodyPr/>
                    <a:lstStyle/>
                    <a:p>
                      <a:endParaRPr lang="en-US"/>
                    </a:p>
                  </a:txBody>
                  <a:tcPr/>
                </a:tc>
                <a:tc hMerge="1" vMerge="1">
                  <a:txBody>
                    <a:bodyPr/>
                    <a:lstStyle/>
                    <a:p>
                      <a:endParaRPr lang="en-IN"/>
                    </a:p>
                  </a:txBody>
                  <a:tcPr/>
                </a:tc>
                <a:tc>
                  <a:txBody>
                    <a:bodyPr/>
                    <a:lstStyle/>
                    <a:p>
                      <a:pPr algn="l" fontAlgn="ctr"/>
                      <a:r>
                        <a:rPr lang="en-US" sz="1400" u="none" strike="noStrike" dirty="0">
                          <a:effectLst/>
                        </a:rPr>
                        <a:t>4.To evacuate Personnel, from the area likely to be affected</a:t>
                      </a:r>
                      <a:endParaRPr lang="en-US" sz="1400" b="0" i="0" u="none" strike="noStrike" dirty="0">
                        <a:solidFill>
                          <a:srgbClr val="000000"/>
                        </a:solidFill>
                        <a:effectLst/>
                        <a:latin typeface="+mn-lt"/>
                      </a:endParaRPr>
                    </a:p>
                  </a:txBody>
                  <a:tcPr marL="5592" marR="5592" marT="5592" marB="0" anchor="ctr"/>
                </a:tc>
                <a:tc vMerge="1">
                  <a:txBody>
                    <a:bodyPr/>
                    <a:lstStyle/>
                    <a:p>
                      <a:endParaRPr lang="en-US"/>
                    </a:p>
                  </a:txBody>
                  <a:tcPr/>
                </a:tc>
              </a:tr>
              <a:tr h="425226">
                <a:tc vMerge="1">
                  <a:txBody>
                    <a:bodyPr/>
                    <a:lstStyle/>
                    <a:p>
                      <a:endParaRPr lang="en-US"/>
                    </a:p>
                  </a:txBody>
                  <a:tcPr/>
                </a:tc>
                <a:tc gridSpan="2" vMerge="1">
                  <a:txBody>
                    <a:bodyPr/>
                    <a:lstStyle/>
                    <a:p>
                      <a:endParaRPr lang="en-US"/>
                    </a:p>
                  </a:txBody>
                  <a:tcPr/>
                </a:tc>
                <a:tc hMerge="1" vMerge="1">
                  <a:txBody>
                    <a:bodyPr/>
                    <a:lstStyle/>
                    <a:p>
                      <a:endParaRPr lang="en-IN"/>
                    </a:p>
                  </a:txBody>
                  <a:tcPr/>
                </a:tc>
                <a:tc vMerge="1">
                  <a:txBody>
                    <a:bodyPr/>
                    <a:lstStyle/>
                    <a:p>
                      <a:endParaRPr lang="en-US"/>
                    </a:p>
                  </a:txBody>
                  <a:tcPr/>
                </a:tc>
                <a:tc gridSpan="2" vMerge="1">
                  <a:txBody>
                    <a:bodyPr/>
                    <a:lstStyle/>
                    <a:p>
                      <a:endParaRPr lang="en-US"/>
                    </a:p>
                  </a:txBody>
                  <a:tcPr/>
                </a:tc>
                <a:tc hMerge="1" vMerge="1">
                  <a:txBody>
                    <a:bodyPr/>
                    <a:lstStyle/>
                    <a:p>
                      <a:endParaRPr lang="en-IN"/>
                    </a:p>
                  </a:txBody>
                  <a:tcPr/>
                </a:tc>
                <a:tc>
                  <a:txBody>
                    <a:bodyPr/>
                    <a:lstStyle/>
                    <a:p>
                      <a:pPr algn="l" fontAlgn="ctr"/>
                      <a:r>
                        <a:rPr lang="en-US" sz="1400" u="none" strike="noStrike" dirty="0">
                          <a:effectLst/>
                        </a:rPr>
                        <a:t>5. Take the help of persons who are trained in fire fighting.</a:t>
                      </a:r>
                      <a:endParaRPr lang="en-US" sz="1400" b="0" i="0" u="none" strike="noStrike" dirty="0">
                        <a:solidFill>
                          <a:srgbClr val="000000"/>
                        </a:solidFill>
                        <a:effectLst/>
                        <a:latin typeface="+mn-lt"/>
                      </a:endParaRPr>
                    </a:p>
                  </a:txBody>
                  <a:tcPr marL="5592" marR="5592" marT="5592" marB="0" anchor="ctr"/>
                </a:tc>
                <a:tc vMerge="1">
                  <a:txBody>
                    <a:bodyPr/>
                    <a:lstStyle/>
                    <a:p>
                      <a:endParaRPr lang="en-US"/>
                    </a:p>
                  </a:txBody>
                  <a:tcPr/>
                </a:tc>
              </a:tr>
              <a:tr h="470467">
                <a:tc rowSpan="4">
                  <a:txBody>
                    <a:bodyPr/>
                    <a:lstStyle/>
                    <a:p>
                      <a:pPr algn="ctr" fontAlgn="ctr"/>
                      <a:r>
                        <a:rPr lang="en-US" sz="1400" u="none" strike="noStrike" dirty="0">
                          <a:effectLst/>
                        </a:rPr>
                        <a:t>2</a:t>
                      </a:r>
                    </a:p>
                    <a:p>
                      <a:pPr algn="ctr" fontAlgn="ctr"/>
                      <a:endParaRPr lang="en-US" sz="1400" b="0" i="0" u="none" strike="noStrike" dirty="0">
                        <a:solidFill>
                          <a:srgbClr val="000000"/>
                        </a:solidFill>
                        <a:effectLst/>
                        <a:latin typeface="+mn-lt"/>
                      </a:endParaRPr>
                    </a:p>
                  </a:txBody>
                  <a:tcPr marL="5592" marR="5592" marT="5592" marB="0" anchor="ctr"/>
                </a:tc>
                <a:tc rowSpan="4">
                  <a:txBody>
                    <a:bodyPr/>
                    <a:lstStyle/>
                    <a:p>
                      <a:pPr algn="ctr" fontAlgn="ctr"/>
                      <a:r>
                        <a:rPr lang="en-US" sz="1400" u="none" strike="noStrike" dirty="0">
                          <a:effectLst/>
                        </a:rPr>
                        <a:t>Diesel unloading activity</a:t>
                      </a:r>
                    </a:p>
                    <a:p>
                      <a:pPr algn="ctr" fontAlgn="ctr"/>
                      <a:endParaRPr lang="en-US" sz="1400" b="0" i="0" u="none" strike="noStrike" dirty="0">
                        <a:solidFill>
                          <a:srgbClr val="000000"/>
                        </a:solidFill>
                        <a:effectLst/>
                        <a:latin typeface="+mn-lt"/>
                      </a:endParaRPr>
                    </a:p>
                  </a:txBody>
                  <a:tcPr marL="5592" marR="5592" marT="5592" marB="0" anchor="ctr"/>
                </a:tc>
                <a:tc rowSpan="4" grid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400" u="none" strike="noStrike" dirty="0" smtClean="0">
                          <a:effectLst/>
                        </a:rPr>
                        <a:t>Fire, Spillage</a:t>
                      </a:r>
                    </a:p>
                    <a:p>
                      <a:pPr algn="ctr" fontAlgn="ctr"/>
                      <a:endParaRPr lang="en-US" sz="1400" b="0" i="0" u="none" strike="noStrike" dirty="0">
                        <a:solidFill>
                          <a:srgbClr val="000000"/>
                        </a:solidFill>
                        <a:effectLst/>
                        <a:latin typeface="+mn-lt"/>
                      </a:endParaRPr>
                    </a:p>
                  </a:txBody>
                  <a:tcPr marL="5592" marR="5592" marT="5592" marB="0" anchor="ctr"/>
                </a:tc>
                <a:tc rowSpan="4" hMerge="1">
                  <a:txBody>
                    <a:bodyPr/>
                    <a:lstStyle/>
                    <a:p>
                      <a:pPr algn="ctr" fontAlgn="ctr"/>
                      <a:endParaRPr lang="en-US" sz="1400" b="0" i="0" u="none" strike="noStrike" dirty="0">
                        <a:solidFill>
                          <a:srgbClr val="000000"/>
                        </a:solidFill>
                        <a:effectLst/>
                        <a:latin typeface="+mn-lt"/>
                      </a:endParaRPr>
                    </a:p>
                  </a:txBody>
                  <a:tcPr marL="5592" marR="5592" marT="5592" marB="0" anchor="ctr"/>
                </a:tc>
                <a:tc rowSpan="4" hMerge="1">
                  <a:txBody>
                    <a:bodyPr/>
                    <a:lstStyle/>
                    <a:p>
                      <a:pPr algn="ctr" fontAlgn="ctr"/>
                      <a:endParaRPr lang="en-US" sz="1400" b="0" i="0" u="none" strike="noStrike" dirty="0">
                        <a:solidFill>
                          <a:srgbClr val="000000"/>
                        </a:solidFill>
                        <a:effectLst/>
                        <a:latin typeface="+mn-lt"/>
                      </a:endParaRPr>
                    </a:p>
                  </a:txBody>
                  <a:tcPr marL="5592" marR="5592" marT="5592" marB="0" anchor="ctr"/>
                </a:tc>
                <a:tc rowSpan="4">
                  <a:txBody>
                    <a:bodyPr/>
                    <a:lstStyle/>
                    <a:p>
                      <a:pPr algn="ctr" fontAlgn="ctr"/>
                      <a:r>
                        <a:rPr lang="en-US" sz="1400" u="none" strike="noStrike" dirty="0" smtClean="0">
                          <a:effectLst/>
                        </a:rPr>
                        <a:t>Diesel tank (stores),maintenance (DG area)</a:t>
                      </a:r>
                      <a:endParaRPr lang="en-US" sz="1400" b="0" i="0" u="none" strike="noStrike" dirty="0">
                        <a:solidFill>
                          <a:srgbClr val="000000"/>
                        </a:solidFill>
                        <a:effectLst/>
                        <a:latin typeface="+mn-lt"/>
                      </a:endParaRPr>
                    </a:p>
                  </a:txBody>
                  <a:tcPr marL="5592" marR="5592" marT="5592" marB="0" anchor="ctr"/>
                </a:tc>
                <a:tc>
                  <a:txBody>
                    <a:bodyPr/>
                    <a:lstStyle/>
                    <a:p>
                      <a:pPr algn="l" fontAlgn="ctr"/>
                      <a:r>
                        <a:rPr lang="en-US" sz="1400" u="none" strike="noStrike" dirty="0">
                          <a:effectLst/>
                        </a:rPr>
                        <a:t>1. Try to isolate the leakage by closing valve.</a:t>
                      </a:r>
                      <a:endParaRPr lang="en-US" sz="1400" b="0" i="0" u="none" strike="noStrike" dirty="0">
                        <a:solidFill>
                          <a:srgbClr val="000000"/>
                        </a:solidFill>
                        <a:effectLst/>
                        <a:latin typeface="+mn-lt"/>
                      </a:endParaRPr>
                    </a:p>
                  </a:txBody>
                  <a:tcPr marL="5592" marR="5592" marT="5592" marB="0" anchor="ctr"/>
                </a:tc>
                <a:tc rowSpan="4">
                  <a:txBody>
                    <a:bodyPr/>
                    <a:lstStyle/>
                    <a:p>
                      <a:pPr algn="ctr" fontAlgn="ctr"/>
                      <a:r>
                        <a:rPr lang="en-US" sz="1400" u="none" strike="noStrike" dirty="0" smtClean="0">
                          <a:effectLst/>
                        </a:rPr>
                        <a:t>Engineer &amp;supervisor</a:t>
                      </a:r>
                      <a:endParaRPr lang="en-US" sz="1400" b="0" i="0" u="none" strike="noStrike" dirty="0">
                        <a:solidFill>
                          <a:srgbClr val="000000"/>
                        </a:solidFill>
                        <a:effectLst/>
                        <a:latin typeface="+mn-lt"/>
                      </a:endParaRPr>
                    </a:p>
                  </a:txBody>
                  <a:tcPr marL="5592" marR="5592" marT="5592" marB="0" anchor="ctr"/>
                </a:tc>
              </a:tr>
              <a:tr h="470467">
                <a:tc vMerge="1">
                  <a:txBody>
                    <a:bodyPr/>
                    <a:lstStyle/>
                    <a:p>
                      <a:pPr algn="ctr" fontAlgn="ctr"/>
                      <a:endParaRPr lang="en-US" sz="1400" b="0" i="0" u="none" strike="noStrike" dirty="0">
                        <a:solidFill>
                          <a:srgbClr val="000000"/>
                        </a:solidFill>
                        <a:effectLst/>
                        <a:latin typeface="+mn-lt"/>
                      </a:endParaRPr>
                    </a:p>
                  </a:txBody>
                  <a:tcPr marL="5592" marR="5592" marT="5592" marB="0" anchor="ctr"/>
                </a:tc>
                <a:tc vMerge="1">
                  <a:txBody>
                    <a:bodyPr/>
                    <a:lstStyle/>
                    <a:p>
                      <a:pPr algn="ctr" fontAlgn="ctr"/>
                      <a:endParaRPr lang="en-US" sz="1400" b="0" i="0" u="none" strike="noStrike" dirty="0">
                        <a:solidFill>
                          <a:srgbClr val="000000"/>
                        </a:solidFill>
                        <a:effectLst/>
                        <a:latin typeface="+mn-lt"/>
                      </a:endParaRPr>
                    </a:p>
                  </a:txBody>
                  <a:tcPr marL="5592" marR="5592" marT="5592" marB="0" anchor="ctr"/>
                </a:tc>
                <a:tc gridSpan="3" vMerge="1">
                  <a:txBody>
                    <a:bodyPr/>
                    <a:lstStyle/>
                    <a:p>
                      <a:endParaRPr lang="en-IN"/>
                    </a:p>
                  </a:txBody>
                  <a:tcPr/>
                </a:tc>
                <a:tc hMerge="1" vMerge="1">
                  <a:txBody>
                    <a:bodyPr/>
                    <a:lstStyle/>
                    <a:p>
                      <a:pPr algn="ctr" fontAlgn="ctr"/>
                      <a:endParaRPr lang="en-US" sz="1400" b="0" i="0" u="none" strike="noStrike" dirty="0">
                        <a:solidFill>
                          <a:srgbClr val="000000"/>
                        </a:solidFill>
                        <a:effectLst/>
                        <a:latin typeface="+mn-lt"/>
                      </a:endParaRPr>
                    </a:p>
                  </a:txBody>
                  <a:tcPr marL="5592" marR="5592" marT="5592" marB="0" anchor="ctr"/>
                </a:tc>
                <a:tc hMerge="1" vMerge="1">
                  <a:txBody>
                    <a:bodyPr/>
                    <a:lstStyle/>
                    <a:p>
                      <a:pPr algn="ctr" fontAlgn="ctr"/>
                      <a:endParaRPr lang="en-US" sz="1400" b="0" i="0" u="none" strike="noStrike" dirty="0">
                        <a:solidFill>
                          <a:srgbClr val="000000"/>
                        </a:solidFill>
                        <a:effectLst/>
                        <a:latin typeface="+mn-lt"/>
                      </a:endParaRPr>
                    </a:p>
                  </a:txBody>
                  <a:tcPr marL="5592" marR="5592" marT="5592" marB="0" anchor="ctr"/>
                </a:tc>
                <a:tc vMerge="1">
                  <a:txBody>
                    <a:bodyPr/>
                    <a:lstStyle/>
                    <a:p>
                      <a:endParaRPr lang="en-IN"/>
                    </a:p>
                  </a:txBody>
                  <a:tcPr/>
                </a:tc>
                <a:tc>
                  <a:txBody>
                    <a:bodyPr/>
                    <a:lstStyle/>
                    <a:p>
                      <a:pPr algn="l" fontAlgn="ctr"/>
                      <a:r>
                        <a:rPr lang="en-US" sz="1400" u="none" strike="noStrike" dirty="0">
                          <a:effectLst/>
                        </a:rPr>
                        <a:t>2. Inform security dept. and concerned Engineer &amp; Supervisor.</a:t>
                      </a:r>
                      <a:endParaRPr lang="en-US" sz="1400" b="0" i="0" u="none" strike="noStrike" dirty="0">
                        <a:solidFill>
                          <a:srgbClr val="000000"/>
                        </a:solidFill>
                        <a:effectLst/>
                        <a:latin typeface="+mn-lt"/>
                      </a:endParaRPr>
                    </a:p>
                  </a:txBody>
                  <a:tcPr marL="5592" marR="5592" marT="5592" marB="0" anchor="ctr"/>
                </a:tc>
                <a:tc vMerge="1">
                  <a:txBody>
                    <a:bodyPr/>
                    <a:lstStyle/>
                    <a:p>
                      <a:pPr algn="ctr" fontAlgn="ctr"/>
                      <a:endParaRPr lang="en-US" sz="1400" b="0" i="0" u="none" strike="noStrike" dirty="0">
                        <a:solidFill>
                          <a:srgbClr val="000000"/>
                        </a:solidFill>
                        <a:effectLst/>
                        <a:latin typeface="+mn-lt"/>
                      </a:endParaRPr>
                    </a:p>
                  </a:txBody>
                  <a:tcPr marL="5592" marR="5592" marT="5592" marB="0" anchor="ctr"/>
                </a:tc>
              </a:tr>
              <a:tr h="470467">
                <a:tc vMerge="1">
                  <a:txBody>
                    <a:bodyPr/>
                    <a:lstStyle/>
                    <a:p>
                      <a:pPr algn="ctr" fontAlgn="ctr"/>
                      <a:endParaRPr lang="en-US" sz="1400" b="0" i="0" u="none" strike="noStrike" dirty="0">
                        <a:solidFill>
                          <a:srgbClr val="000000"/>
                        </a:solidFill>
                        <a:effectLst/>
                        <a:latin typeface="+mn-lt"/>
                      </a:endParaRPr>
                    </a:p>
                  </a:txBody>
                  <a:tcPr marL="5592" marR="5592" marT="5592" marB="0" anchor="ctr"/>
                </a:tc>
                <a:tc vMerge="1">
                  <a:txBody>
                    <a:bodyPr/>
                    <a:lstStyle/>
                    <a:p>
                      <a:pPr algn="ctr" fontAlgn="ctr"/>
                      <a:endParaRPr lang="en-US" sz="1400" b="0" i="0" u="none" strike="noStrike" dirty="0">
                        <a:solidFill>
                          <a:srgbClr val="000000"/>
                        </a:solidFill>
                        <a:effectLst/>
                        <a:latin typeface="+mn-lt"/>
                      </a:endParaRPr>
                    </a:p>
                  </a:txBody>
                  <a:tcPr marL="5592" marR="5592" marT="5592" marB="0" anchor="ctr"/>
                </a:tc>
                <a:tc gridSpan="3" vMerge="1">
                  <a:txBody>
                    <a:bodyPr/>
                    <a:lstStyle/>
                    <a:p>
                      <a:endParaRPr lang="en-IN"/>
                    </a:p>
                  </a:txBody>
                  <a:tcPr/>
                </a:tc>
                <a:tc hMerge="1" vMerge="1">
                  <a:txBody>
                    <a:bodyPr/>
                    <a:lstStyle/>
                    <a:p>
                      <a:pPr algn="ctr" fontAlgn="ctr"/>
                      <a:endParaRPr lang="en-US" sz="1400" b="0" i="0" u="none" strike="noStrike" dirty="0">
                        <a:solidFill>
                          <a:srgbClr val="000000"/>
                        </a:solidFill>
                        <a:effectLst/>
                        <a:latin typeface="+mn-lt"/>
                      </a:endParaRPr>
                    </a:p>
                  </a:txBody>
                  <a:tcPr marL="5592" marR="5592" marT="5592" marB="0" anchor="ctr"/>
                </a:tc>
                <a:tc hMerge="1" vMerge="1">
                  <a:txBody>
                    <a:bodyPr/>
                    <a:lstStyle/>
                    <a:p>
                      <a:pPr algn="ctr" fontAlgn="ctr"/>
                      <a:endParaRPr lang="en-US" sz="1400" b="0" i="0" u="none" strike="noStrike" dirty="0">
                        <a:solidFill>
                          <a:srgbClr val="000000"/>
                        </a:solidFill>
                        <a:effectLst/>
                        <a:latin typeface="+mn-lt"/>
                      </a:endParaRPr>
                    </a:p>
                  </a:txBody>
                  <a:tcPr marL="5592" marR="5592" marT="5592" marB="0" anchor="ctr"/>
                </a:tc>
                <a:tc vMerge="1">
                  <a:txBody>
                    <a:bodyPr/>
                    <a:lstStyle/>
                    <a:p>
                      <a:endParaRPr lang="en-IN"/>
                    </a:p>
                  </a:txBody>
                  <a:tcPr/>
                </a:tc>
                <a:tc>
                  <a:txBody>
                    <a:bodyPr/>
                    <a:lstStyle/>
                    <a:p>
                      <a:pPr algn="l" fontAlgn="ctr"/>
                      <a:r>
                        <a:rPr lang="en-US" sz="1400" u="none" strike="noStrike" dirty="0">
                          <a:effectLst/>
                        </a:rPr>
                        <a:t>3. Co-ordinate with House Keeping Dept. for </a:t>
                      </a:r>
                      <a:r>
                        <a:rPr lang="en-US" sz="1400" u="none" strike="noStrike" dirty="0" smtClean="0">
                          <a:effectLst/>
                        </a:rPr>
                        <a:t>controlling </a:t>
                      </a:r>
                      <a:r>
                        <a:rPr lang="en-US" sz="1400" u="none" strike="noStrike" dirty="0">
                          <a:effectLst/>
                        </a:rPr>
                        <a:t>the spillage.</a:t>
                      </a:r>
                      <a:endParaRPr lang="en-US" sz="1400" b="0" i="0" u="none" strike="noStrike" dirty="0">
                        <a:solidFill>
                          <a:srgbClr val="000000"/>
                        </a:solidFill>
                        <a:effectLst/>
                        <a:latin typeface="+mn-lt"/>
                      </a:endParaRPr>
                    </a:p>
                  </a:txBody>
                  <a:tcPr marL="5592" marR="5592" marT="5592" marB="0" anchor="ctr"/>
                </a:tc>
                <a:tc vMerge="1">
                  <a:txBody>
                    <a:bodyPr/>
                    <a:lstStyle/>
                    <a:p>
                      <a:pPr algn="ctr" fontAlgn="ctr"/>
                      <a:endParaRPr lang="en-US" sz="1400" b="0" i="0" u="none" strike="noStrike" dirty="0">
                        <a:solidFill>
                          <a:srgbClr val="000000"/>
                        </a:solidFill>
                        <a:effectLst/>
                        <a:latin typeface="+mn-lt"/>
                      </a:endParaRPr>
                    </a:p>
                  </a:txBody>
                  <a:tcPr marL="5592" marR="5592" marT="5592" marB="0" anchor="ctr"/>
                </a:tc>
              </a:tr>
              <a:tr h="625931">
                <a:tc vMerge="1">
                  <a:txBody>
                    <a:bodyPr/>
                    <a:lstStyle/>
                    <a:p>
                      <a:pPr algn="ctr" fontAlgn="ctr"/>
                      <a:endParaRPr lang="en-US" sz="1400" b="0" i="0" u="none" strike="noStrike" dirty="0">
                        <a:solidFill>
                          <a:srgbClr val="000000"/>
                        </a:solidFill>
                        <a:effectLst/>
                        <a:latin typeface="+mn-lt"/>
                      </a:endParaRPr>
                    </a:p>
                  </a:txBody>
                  <a:tcPr marL="5592" marR="5592" marT="5592" marB="0" anchor="ctr"/>
                </a:tc>
                <a:tc vMerge="1">
                  <a:txBody>
                    <a:bodyPr/>
                    <a:lstStyle/>
                    <a:p>
                      <a:pPr algn="ctr" fontAlgn="ctr"/>
                      <a:endParaRPr lang="en-US" sz="1400" b="0" i="0" u="none" strike="noStrike" dirty="0">
                        <a:solidFill>
                          <a:srgbClr val="000000"/>
                        </a:solidFill>
                        <a:effectLst/>
                        <a:latin typeface="+mn-lt"/>
                      </a:endParaRPr>
                    </a:p>
                  </a:txBody>
                  <a:tcPr marL="5592" marR="5592" marT="5592" marB="0" anchor="ctr"/>
                </a:tc>
                <a:tc gridSpan="3" vMerge="1">
                  <a:txBody>
                    <a:bodyPr/>
                    <a:lstStyle/>
                    <a:p>
                      <a:endParaRPr lang="en-IN"/>
                    </a:p>
                  </a:txBody>
                  <a:tcPr/>
                </a:tc>
                <a:tc hMerge="1" vMerge="1">
                  <a:txBody>
                    <a:bodyPr/>
                    <a:lstStyle/>
                    <a:p>
                      <a:pPr algn="ctr" fontAlgn="ctr"/>
                      <a:endParaRPr lang="en-US" sz="1400" b="0" i="0" u="none" strike="noStrike" dirty="0">
                        <a:solidFill>
                          <a:srgbClr val="000000"/>
                        </a:solidFill>
                        <a:effectLst/>
                        <a:latin typeface="+mn-lt"/>
                      </a:endParaRPr>
                    </a:p>
                  </a:txBody>
                  <a:tcPr marL="5592" marR="5592" marT="5592" marB="0" anchor="ctr"/>
                </a:tc>
                <a:tc hMerge="1" vMerge="1">
                  <a:txBody>
                    <a:bodyPr/>
                    <a:lstStyle/>
                    <a:p>
                      <a:pPr algn="ctr" fontAlgn="ctr"/>
                      <a:endParaRPr lang="en-US" sz="1400" b="0" i="0" u="none" strike="noStrike" dirty="0">
                        <a:solidFill>
                          <a:srgbClr val="000000"/>
                        </a:solidFill>
                        <a:effectLst/>
                        <a:latin typeface="+mn-lt"/>
                      </a:endParaRPr>
                    </a:p>
                  </a:txBody>
                  <a:tcPr marL="5592" marR="5592" marT="5592" marB="0" anchor="ctr"/>
                </a:tc>
                <a:tc vMerge="1">
                  <a:txBody>
                    <a:bodyPr/>
                    <a:lstStyle/>
                    <a:p>
                      <a:endParaRPr lang="en-IN"/>
                    </a:p>
                  </a:txBody>
                  <a:tcPr/>
                </a:tc>
                <a:tc>
                  <a:txBody>
                    <a:bodyPr/>
                    <a:lstStyle/>
                    <a:p>
                      <a:pPr algn="l" fontAlgn="ctr"/>
                      <a:r>
                        <a:rPr lang="en-US" sz="1400" u="none" strike="noStrike" dirty="0">
                          <a:effectLst/>
                        </a:rPr>
                        <a:t>4. Take the help of persons who are trained in fire fighting.</a:t>
                      </a:r>
                      <a:endParaRPr lang="en-US" sz="1400" b="0" i="0" u="none" strike="noStrike" dirty="0">
                        <a:solidFill>
                          <a:srgbClr val="000000"/>
                        </a:solidFill>
                        <a:effectLst/>
                        <a:latin typeface="+mn-lt"/>
                      </a:endParaRPr>
                    </a:p>
                  </a:txBody>
                  <a:tcPr marL="5592" marR="5592" marT="5592" marB="0" anchor="ctr"/>
                </a:tc>
                <a:tc vMerge="1">
                  <a:txBody>
                    <a:bodyPr/>
                    <a:lstStyle/>
                    <a:p>
                      <a:pPr algn="ctr" fontAlgn="ctr"/>
                      <a:endParaRPr lang="en-US" sz="1400" b="0" i="0" u="none" strike="noStrike" dirty="0">
                        <a:solidFill>
                          <a:srgbClr val="000000"/>
                        </a:solidFill>
                        <a:effectLst/>
                        <a:latin typeface="+mn-lt"/>
                      </a:endParaRPr>
                    </a:p>
                  </a:txBody>
                  <a:tcPr marL="5592" marR="5592" marT="5592" marB="0" anchor="ctr"/>
                </a:tc>
              </a:tr>
            </a:tbl>
          </a:graphicData>
        </a:graphic>
      </p:graphicFrame>
    </p:spTree>
    <p:extLst>
      <p:ext uri="{BB962C8B-B14F-4D97-AF65-F5344CB8AC3E}">
        <p14:creationId xmlns:p14="http://schemas.microsoft.com/office/powerpoint/2010/main" val="10818991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lnSpc>
                <a:spcPct val="115000"/>
              </a:lnSpc>
              <a:buSzPct val="105000"/>
            </a:pPr>
            <a:endParaRPr lang="en-US" dirty="0"/>
          </a:p>
        </p:txBody>
      </p:sp>
      <p:sp>
        <p:nvSpPr>
          <p:cNvPr id="10" name="Rectangle 2"/>
          <p:cNvSpPr txBox="1">
            <a:spLocks noChangeArrowheads="1"/>
          </p:cNvSpPr>
          <p:nvPr/>
        </p:nvSpPr>
        <p:spPr>
          <a:xfrm>
            <a:off x="339090" y="647700"/>
            <a:ext cx="84963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rPr>
              <a:t>ACTION TO TACKLE THE EMERGENCY</a:t>
            </a:r>
          </a:p>
        </p:txBody>
      </p:sp>
      <p:graphicFrame>
        <p:nvGraphicFramePr>
          <p:cNvPr id="7" name="Table 6"/>
          <p:cNvGraphicFramePr>
            <a:graphicFrameLocks noGrp="1"/>
          </p:cNvGraphicFramePr>
          <p:nvPr>
            <p:extLst>
              <p:ext uri="{D42A27DB-BD31-4B8C-83A1-F6EECF244321}">
                <p14:modId xmlns:p14="http://schemas.microsoft.com/office/powerpoint/2010/main" val="3417392815"/>
              </p:ext>
            </p:extLst>
          </p:nvPr>
        </p:nvGraphicFramePr>
        <p:xfrm>
          <a:off x="339090" y="1816103"/>
          <a:ext cx="8496300" cy="4584696"/>
        </p:xfrm>
        <a:graphic>
          <a:graphicData uri="http://schemas.openxmlformats.org/drawingml/2006/table">
            <a:tbl>
              <a:tblPr>
                <a:tableStyleId>{3C2FFA5D-87B4-456A-9821-1D502468CF0F}</a:tableStyleId>
              </a:tblPr>
              <a:tblGrid>
                <a:gridCol w="554621"/>
                <a:gridCol w="1215443"/>
                <a:gridCol w="1062037"/>
                <a:gridCol w="1180041"/>
                <a:gridCol w="3292316"/>
                <a:gridCol w="1191842"/>
              </a:tblGrid>
              <a:tr h="398445">
                <a:tc>
                  <a:txBody>
                    <a:bodyPr/>
                    <a:lstStyle/>
                    <a:p>
                      <a:pPr algn="ctr" fontAlgn="ctr">
                        <a:lnSpc>
                          <a:spcPts val="1400"/>
                        </a:lnSpc>
                      </a:pPr>
                      <a:r>
                        <a:rPr lang="en-US" sz="1400" u="none" strike="noStrike" dirty="0">
                          <a:effectLst/>
                        </a:rPr>
                        <a:t>Serial No</a:t>
                      </a:r>
                      <a:endParaRPr lang="en-US" sz="1400" b="0" i="0" u="none" strike="noStrike" dirty="0">
                        <a:solidFill>
                          <a:srgbClr val="000000"/>
                        </a:solidFill>
                        <a:effectLst/>
                        <a:latin typeface="Arial" panose="020B0604020202020204" pitchFamily="34" charset="0"/>
                      </a:endParaRPr>
                    </a:p>
                  </a:txBody>
                  <a:tcPr marL="5592" marR="5592" marT="5592" marB="0" anchor="ctr"/>
                </a:tc>
                <a:tc>
                  <a:txBody>
                    <a:bodyPr/>
                    <a:lstStyle/>
                    <a:p>
                      <a:pPr algn="ctr" fontAlgn="ctr">
                        <a:lnSpc>
                          <a:spcPts val="1400"/>
                        </a:lnSpc>
                      </a:pPr>
                      <a:r>
                        <a:rPr lang="en-US" sz="1400" u="none" strike="noStrike" dirty="0">
                          <a:effectLst/>
                        </a:rPr>
                        <a:t>Activity</a:t>
                      </a:r>
                      <a:endParaRPr lang="en-US" sz="1400" b="0" i="0" u="none" strike="noStrike" dirty="0">
                        <a:solidFill>
                          <a:srgbClr val="000000"/>
                        </a:solidFill>
                        <a:effectLst/>
                        <a:latin typeface="Arial" panose="020B0604020202020204" pitchFamily="34" charset="0"/>
                      </a:endParaRPr>
                    </a:p>
                  </a:txBody>
                  <a:tcPr marL="5592" marR="5592" marT="5592" marB="0" anchor="ctr"/>
                </a:tc>
                <a:tc>
                  <a:txBody>
                    <a:bodyPr/>
                    <a:lstStyle/>
                    <a:p>
                      <a:pPr algn="ctr" fontAlgn="ctr">
                        <a:lnSpc>
                          <a:spcPts val="1400"/>
                        </a:lnSpc>
                      </a:pPr>
                      <a:r>
                        <a:rPr lang="en-US" sz="1400" u="none" strike="noStrike" dirty="0">
                          <a:effectLst/>
                        </a:rPr>
                        <a:t>Potential Hazard</a:t>
                      </a:r>
                      <a:endParaRPr lang="en-US" sz="1400" b="0" i="0" u="none" strike="noStrike" dirty="0">
                        <a:solidFill>
                          <a:srgbClr val="000000"/>
                        </a:solidFill>
                        <a:effectLst/>
                        <a:latin typeface="Arial" panose="020B0604020202020204" pitchFamily="34" charset="0"/>
                      </a:endParaRPr>
                    </a:p>
                  </a:txBody>
                  <a:tcPr marL="5592" marR="5592" marT="5592" marB="0" anchor="ctr"/>
                </a:tc>
                <a:tc>
                  <a:txBody>
                    <a:bodyPr/>
                    <a:lstStyle/>
                    <a:p>
                      <a:pPr algn="ctr" fontAlgn="ctr">
                        <a:lnSpc>
                          <a:spcPts val="1400"/>
                        </a:lnSpc>
                      </a:pPr>
                      <a:r>
                        <a:rPr lang="en-US" sz="1400" u="none" strike="noStrike" dirty="0">
                          <a:effectLst/>
                        </a:rPr>
                        <a:t>Area</a:t>
                      </a:r>
                      <a:endParaRPr lang="en-US" sz="1400" b="0" i="0" u="none" strike="noStrike" dirty="0">
                        <a:solidFill>
                          <a:srgbClr val="000000"/>
                        </a:solidFill>
                        <a:effectLst/>
                        <a:latin typeface="Arial" panose="020B0604020202020204" pitchFamily="34" charset="0"/>
                      </a:endParaRPr>
                    </a:p>
                  </a:txBody>
                  <a:tcPr marL="5592" marR="5592" marT="5592" marB="0" anchor="ctr"/>
                </a:tc>
                <a:tc>
                  <a:txBody>
                    <a:bodyPr/>
                    <a:lstStyle/>
                    <a:p>
                      <a:pPr algn="l" fontAlgn="ctr">
                        <a:lnSpc>
                          <a:spcPts val="1400"/>
                        </a:lnSpc>
                      </a:pPr>
                      <a:r>
                        <a:rPr lang="en-US" sz="1400" u="none" strike="noStrike" dirty="0">
                          <a:effectLst/>
                        </a:rPr>
                        <a:t>Action plan to tackle the emergency</a:t>
                      </a:r>
                      <a:endParaRPr lang="en-US" sz="1400" b="0" i="0" u="none" strike="noStrike" dirty="0">
                        <a:solidFill>
                          <a:srgbClr val="000000"/>
                        </a:solidFill>
                        <a:effectLst/>
                        <a:latin typeface="Arial" panose="020B0604020202020204" pitchFamily="34" charset="0"/>
                      </a:endParaRPr>
                    </a:p>
                  </a:txBody>
                  <a:tcPr marL="5592" marR="5592" marT="5592" marB="0" anchor="ctr"/>
                </a:tc>
                <a:tc>
                  <a:txBody>
                    <a:bodyPr/>
                    <a:lstStyle/>
                    <a:p>
                      <a:pPr algn="l" fontAlgn="ctr">
                        <a:lnSpc>
                          <a:spcPts val="1400"/>
                        </a:lnSpc>
                      </a:pPr>
                      <a:r>
                        <a:rPr lang="en-US" sz="1400" u="none" strike="noStrike" dirty="0">
                          <a:effectLst/>
                        </a:rPr>
                        <a:t>Responsible</a:t>
                      </a:r>
                      <a:endParaRPr lang="en-US" sz="1400" b="0" i="0" u="none" strike="noStrike" dirty="0">
                        <a:solidFill>
                          <a:srgbClr val="000000"/>
                        </a:solidFill>
                        <a:effectLst/>
                        <a:latin typeface="Arial" panose="020B0604020202020204" pitchFamily="34" charset="0"/>
                      </a:endParaRPr>
                    </a:p>
                  </a:txBody>
                  <a:tcPr marL="5592" marR="5592" marT="5592" marB="0" anchor="ctr"/>
                </a:tc>
              </a:tr>
              <a:tr h="398445">
                <a:tc rowSpan="7">
                  <a:txBody>
                    <a:bodyPr/>
                    <a:lstStyle/>
                    <a:p>
                      <a:pPr algn="ctr" fontAlgn="ctr">
                        <a:lnSpc>
                          <a:spcPts val="1400"/>
                        </a:lnSpc>
                      </a:pPr>
                      <a:r>
                        <a:rPr lang="en-US" sz="1400" u="none" strike="noStrike" dirty="0">
                          <a:effectLst/>
                        </a:rPr>
                        <a:t>3</a:t>
                      </a:r>
                      <a:endParaRPr lang="en-US" sz="1400" b="0" i="0" u="none" strike="noStrike" dirty="0">
                        <a:solidFill>
                          <a:srgbClr val="000000"/>
                        </a:solidFill>
                        <a:effectLst/>
                        <a:latin typeface="Arial" panose="020B0604020202020204" pitchFamily="34" charset="0"/>
                      </a:endParaRPr>
                    </a:p>
                  </a:txBody>
                  <a:tcPr marL="5592" marR="5592" marT="5592" marB="0" anchor="ctr"/>
                </a:tc>
                <a:tc rowSpan="7">
                  <a:txBody>
                    <a:bodyPr/>
                    <a:lstStyle/>
                    <a:p>
                      <a:pPr algn="ctr" fontAlgn="ctr">
                        <a:lnSpc>
                          <a:spcPts val="1400"/>
                        </a:lnSpc>
                      </a:pPr>
                      <a:r>
                        <a:rPr lang="en-US" sz="1400" u="none" strike="noStrike" dirty="0">
                          <a:effectLst/>
                        </a:rPr>
                        <a:t>Storage of Paints, Thinners, Paint mixing &amp; Paint application</a:t>
                      </a:r>
                      <a:endParaRPr lang="en-US" sz="1400" b="0" i="0" u="none" strike="noStrike" dirty="0">
                        <a:solidFill>
                          <a:srgbClr val="000000"/>
                        </a:solidFill>
                        <a:effectLst/>
                        <a:latin typeface="+mn-lt"/>
                      </a:endParaRPr>
                    </a:p>
                  </a:txBody>
                  <a:tcPr marL="5592" marR="5592" marT="5592" marB="0" anchor="ctr"/>
                </a:tc>
                <a:tc rowSpan="7">
                  <a:txBody>
                    <a:bodyPr/>
                    <a:lstStyle/>
                    <a:p>
                      <a:pPr algn="ctr" fontAlgn="ctr">
                        <a:lnSpc>
                          <a:spcPts val="1400"/>
                        </a:lnSpc>
                      </a:pPr>
                      <a:r>
                        <a:rPr lang="en-US" sz="1400" u="none" strike="noStrike" dirty="0">
                          <a:effectLst/>
                        </a:rPr>
                        <a:t>Fire, Spillage</a:t>
                      </a:r>
                      <a:endParaRPr lang="en-US" sz="1400" b="0" i="0" u="none" strike="noStrike" dirty="0">
                        <a:solidFill>
                          <a:srgbClr val="000000"/>
                        </a:solidFill>
                        <a:effectLst/>
                        <a:latin typeface="+mn-lt"/>
                      </a:endParaRPr>
                    </a:p>
                  </a:txBody>
                  <a:tcPr marL="5592" marR="5592" marT="5592" marB="0" anchor="ctr"/>
                </a:tc>
                <a:tc rowSpan="7">
                  <a:txBody>
                    <a:bodyPr/>
                    <a:lstStyle/>
                    <a:p>
                      <a:pPr algn="ctr" fontAlgn="ctr">
                        <a:lnSpc>
                          <a:spcPts val="1400"/>
                        </a:lnSpc>
                      </a:pPr>
                      <a:r>
                        <a:rPr lang="en-US" sz="1400" u="none" strike="noStrike" dirty="0">
                          <a:effectLst/>
                        </a:rPr>
                        <a:t>Store Room, Site.</a:t>
                      </a:r>
                      <a:endParaRPr lang="en-US" sz="1400" b="0" i="0" u="none" strike="noStrike" dirty="0">
                        <a:solidFill>
                          <a:srgbClr val="000000"/>
                        </a:solidFill>
                        <a:effectLst/>
                        <a:latin typeface="+mn-lt"/>
                      </a:endParaRPr>
                    </a:p>
                  </a:txBody>
                  <a:tcPr marL="5592" marR="5592" marT="5592" marB="0" anchor="ctr"/>
                </a:tc>
                <a:tc>
                  <a:txBody>
                    <a:bodyPr/>
                    <a:lstStyle/>
                    <a:p>
                      <a:pPr algn="l" fontAlgn="ctr">
                        <a:lnSpc>
                          <a:spcPts val="1400"/>
                        </a:lnSpc>
                      </a:pPr>
                      <a:r>
                        <a:rPr lang="en-US" sz="1400" u="none" strike="noStrike" dirty="0">
                          <a:effectLst/>
                        </a:rPr>
                        <a:t>1. Try to extinguish the fire with the help of potable fire extinguisher if it is minor fire.</a:t>
                      </a:r>
                      <a:endParaRPr lang="en-US" sz="1400" b="0" i="0" u="none" strike="noStrike" dirty="0">
                        <a:solidFill>
                          <a:srgbClr val="000000"/>
                        </a:solidFill>
                        <a:effectLst/>
                        <a:latin typeface="+mn-lt"/>
                      </a:endParaRPr>
                    </a:p>
                  </a:txBody>
                  <a:tcPr marL="5592" marR="5592" marT="5592" marB="0" anchor="ctr"/>
                </a:tc>
                <a:tc rowSpan="7">
                  <a:txBody>
                    <a:bodyPr/>
                    <a:lstStyle/>
                    <a:p>
                      <a:pPr algn="ctr" fontAlgn="ctr">
                        <a:lnSpc>
                          <a:spcPts val="1400"/>
                        </a:lnSpc>
                      </a:pPr>
                      <a:r>
                        <a:rPr lang="en-US" sz="1400" u="none" strike="noStrike" dirty="0">
                          <a:effectLst/>
                        </a:rPr>
                        <a:t>Department Head &amp; </a:t>
                      </a:r>
                      <a:r>
                        <a:rPr lang="en-US" sz="1400" u="none" strike="noStrike" dirty="0" smtClean="0">
                          <a:effectLst/>
                        </a:rPr>
                        <a:t>Supervisor</a:t>
                      </a:r>
                      <a:endParaRPr lang="en-US" sz="1400" b="0" i="0" u="none" strike="noStrike" dirty="0">
                        <a:solidFill>
                          <a:srgbClr val="000000"/>
                        </a:solidFill>
                        <a:effectLst/>
                        <a:latin typeface="+mn-lt"/>
                      </a:endParaRPr>
                    </a:p>
                  </a:txBody>
                  <a:tcPr marL="5592" marR="5592" marT="5592" marB="0" anchor="ctr"/>
                </a:tc>
              </a:tr>
              <a:tr h="398445">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ctr">
                        <a:lnSpc>
                          <a:spcPts val="1400"/>
                        </a:lnSpc>
                      </a:pPr>
                      <a:r>
                        <a:rPr lang="en-US" sz="1400" u="none" strike="noStrike" dirty="0">
                          <a:effectLst/>
                        </a:rPr>
                        <a:t>2. Remove Paint / Thinner drums away from fire spot.</a:t>
                      </a:r>
                      <a:endParaRPr lang="en-US" sz="1400" b="0" i="0" u="none" strike="noStrike" dirty="0">
                        <a:solidFill>
                          <a:srgbClr val="000000"/>
                        </a:solidFill>
                        <a:effectLst/>
                        <a:latin typeface="+mn-lt"/>
                      </a:endParaRPr>
                    </a:p>
                  </a:txBody>
                  <a:tcPr marL="5592" marR="5592" marT="5592" marB="0" anchor="ctr"/>
                </a:tc>
                <a:tc vMerge="1">
                  <a:txBody>
                    <a:bodyPr/>
                    <a:lstStyle/>
                    <a:p>
                      <a:endParaRPr lang="en-US"/>
                    </a:p>
                  </a:txBody>
                  <a:tcPr/>
                </a:tc>
              </a:tr>
              <a:tr h="398445">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ctr">
                        <a:lnSpc>
                          <a:spcPts val="1400"/>
                        </a:lnSpc>
                      </a:pPr>
                      <a:r>
                        <a:rPr lang="en-US" sz="1400" u="none" strike="noStrike" dirty="0">
                          <a:effectLst/>
                        </a:rPr>
                        <a:t>3. Inform security &amp; safety and concerned supervisors.</a:t>
                      </a:r>
                      <a:endParaRPr lang="en-US" sz="1400" b="0" i="0" u="none" strike="noStrike" dirty="0">
                        <a:solidFill>
                          <a:srgbClr val="000000"/>
                        </a:solidFill>
                        <a:effectLst/>
                        <a:latin typeface="+mn-lt"/>
                      </a:endParaRPr>
                    </a:p>
                  </a:txBody>
                  <a:tcPr marL="5592" marR="5592" marT="5592" marB="0" anchor="ctr"/>
                </a:tc>
                <a:tc vMerge="1">
                  <a:txBody>
                    <a:bodyPr/>
                    <a:lstStyle/>
                    <a:p>
                      <a:endParaRPr lang="en-US"/>
                    </a:p>
                  </a:txBody>
                  <a:tcPr/>
                </a:tc>
              </a:tr>
              <a:tr h="398445">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ctr">
                        <a:lnSpc>
                          <a:spcPts val="1400"/>
                        </a:lnSpc>
                      </a:pPr>
                      <a:r>
                        <a:rPr lang="en-US" sz="1400" u="none" strike="noStrike" dirty="0">
                          <a:effectLst/>
                        </a:rPr>
                        <a:t>4. Co-ordinate with House Keeping Dept. For controlling the spillage.</a:t>
                      </a:r>
                      <a:endParaRPr lang="en-US" sz="1400" b="0" i="0" u="none" strike="noStrike" dirty="0">
                        <a:solidFill>
                          <a:srgbClr val="000000"/>
                        </a:solidFill>
                        <a:effectLst/>
                        <a:latin typeface="+mn-lt"/>
                      </a:endParaRPr>
                    </a:p>
                  </a:txBody>
                  <a:tcPr marL="5592" marR="5592" marT="5592" marB="0" anchor="ctr"/>
                </a:tc>
                <a:tc vMerge="1">
                  <a:txBody>
                    <a:bodyPr/>
                    <a:lstStyle/>
                    <a:p>
                      <a:endParaRPr lang="en-US"/>
                    </a:p>
                  </a:txBody>
                  <a:tcPr/>
                </a:tc>
              </a:tr>
              <a:tr h="398445">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ctr">
                        <a:lnSpc>
                          <a:spcPts val="1400"/>
                        </a:lnSpc>
                      </a:pPr>
                      <a:r>
                        <a:rPr lang="en-US" sz="1400" u="none" strike="noStrike" dirty="0">
                          <a:effectLst/>
                        </a:rPr>
                        <a:t>5. Take the help of persons who are trained in fire fighting.</a:t>
                      </a:r>
                      <a:endParaRPr lang="en-US" sz="1400" b="0" i="0" u="none" strike="noStrike" dirty="0">
                        <a:solidFill>
                          <a:srgbClr val="000000"/>
                        </a:solidFill>
                        <a:effectLst/>
                        <a:latin typeface="+mn-lt"/>
                      </a:endParaRPr>
                    </a:p>
                  </a:txBody>
                  <a:tcPr marL="5592" marR="5592" marT="5592" marB="0" anchor="ctr"/>
                </a:tc>
                <a:tc vMerge="1">
                  <a:txBody>
                    <a:bodyPr/>
                    <a:lstStyle/>
                    <a:p>
                      <a:pPr algn="ctr" fontAlgn="ctr">
                        <a:lnSpc>
                          <a:spcPts val="1400"/>
                        </a:lnSpc>
                      </a:pPr>
                      <a:endParaRPr lang="en-US" sz="1400" b="0" i="0" u="none" strike="noStrike" dirty="0">
                        <a:solidFill>
                          <a:srgbClr val="000000"/>
                        </a:solidFill>
                        <a:effectLst/>
                        <a:latin typeface="+mn-lt"/>
                      </a:endParaRPr>
                    </a:p>
                  </a:txBody>
                  <a:tcPr marL="5592" marR="5592" marT="5592" marB="0" anchor="ctr"/>
                </a:tc>
              </a:tr>
              <a:tr h="20180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ctr">
                        <a:lnSpc>
                          <a:spcPts val="1400"/>
                        </a:lnSpc>
                      </a:pPr>
                      <a:r>
                        <a:rPr lang="en-US" sz="1400" u="none" strike="noStrike" dirty="0">
                          <a:effectLst/>
                        </a:rPr>
                        <a:t>6. Do not pour water.</a:t>
                      </a:r>
                      <a:endParaRPr lang="en-US" sz="1400" b="0" i="0" u="none" strike="noStrike" dirty="0">
                        <a:solidFill>
                          <a:srgbClr val="000000"/>
                        </a:solidFill>
                        <a:effectLst/>
                        <a:latin typeface="+mn-lt"/>
                      </a:endParaRPr>
                    </a:p>
                  </a:txBody>
                  <a:tcPr marL="5592" marR="5592" marT="5592" marB="0" anchor="ctr"/>
                </a:tc>
                <a:tc vMerge="1">
                  <a:txBody>
                    <a:bodyPr/>
                    <a:lstStyle/>
                    <a:p>
                      <a:endParaRPr lang="en-US"/>
                    </a:p>
                  </a:txBody>
                  <a:tcPr/>
                </a:tc>
              </a:tr>
              <a:tr h="398445">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ctr">
                        <a:lnSpc>
                          <a:spcPts val="1400"/>
                        </a:lnSpc>
                      </a:pPr>
                      <a:r>
                        <a:rPr lang="en-US" sz="1400" u="none" strike="noStrike" dirty="0">
                          <a:effectLst/>
                        </a:rPr>
                        <a:t>7. To evacuate Personnel, from the area likely to be affected.</a:t>
                      </a:r>
                      <a:endParaRPr lang="en-US" sz="1400" b="0" i="0" u="none" strike="noStrike" dirty="0">
                        <a:solidFill>
                          <a:srgbClr val="000000"/>
                        </a:solidFill>
                        <a:effectLst/>
                        <a:latin typeface="+mn-lt"/>
                      </a:endParaRPr>
                    </a:p>
                  </a:txBody>
                  <a:tcPr marL="5592" marR="5592" marT="5592" marB="0" anchor="ctr"/>
                </a:tc>
                <a:tc vMerge="1">
                  <a:txBody>
                    <a:bodyPr/>
                    <a:lstStyle/>
                    <a:p>
                      <a:endParaRPr lang="en-US"/>
                    </a:p>
                  </a:txBody>
                  <a:tcPr/>
                </a:tc>
              </a:tr>
              <a:tr h="595091">
                <a:tc rowSpan="4">
                  <a:txBody>
                    <a:bodyPr/>
                    <a:lstStyle/>
                    <a:p>
                      <a:pPr algn="ctr" fontAlgn="ctr">
                        <a:lnSpc>
                          <a:spcPts val="1400"/>
                        </a:lnSpc>
                      </a:pPr>
                      <a:r>
                        <a:rPr lang="en-US" sz="1400" u="none" strike="noStrike" dirty="0">
                          <a:effectLst/>
                        </a:rPr>
                        <a:t>4</a:t>
                      </a:r>
                      <a:endParaRPr lang="en-US" sz="1400" b="0" i="0" u="none" strike="noStrike" dirty="0">
                        <a:solidFill>
                          <a:srgbClr val="000000"/>
                        </a:solidFill>
                        <a:effectLst/>
                        <a:latin typeface="Arial" panose="020B0604020202020204" pitchFamily="34" charset="0"/>
                      </a:endParaRPr>
                    </a:p>
                  </a:txBody>
                  <a:tcPr marL="5592" marR="5592" marT="5592" marB="0" anchor="ctr"/>
                </a:tc>
                <a:tc rowSpan="4">
                  <a:txBody>
                    <a:bodyPr/>
                    <a:lstStyle/>
                    <a:p>
                      <a:pPr algn="ctr" fontAlgn="ctr">
                        <a:lnSpc>
                          <a:spcPts val="1400"/>
                        </a:lnSpc>
                      </a:pPr>
                      <a:r>
                        <a:rPr lang="en-US" sz="1400" u="none" strike="noStrike" dirty="0">
                          <a:effectLst/>
                        </a:rPr>
                        <a:t>Storage of Chemicals</a:t>
                      </a:r>
                      <a:endParaRPr lang="en-US" sz="1400" b="0" i="0" u="none" strike="noStrike" dirty="0">
                        <a:solidFill>
                          <a:srgbClr val="000000"/>
                        </a:solidFill>
                        <a:effectLst/>
                        <a:latin typeface="+mn-lt"/>
                      </a:endParaRPr>
                    </a:p>
                  </a:txBody>
                  <a:tcPr marL="5592" marR="5592" marT="5592" marB="0" anchor="ctr"/>
                </a:tc>
                <a:tc rowSpan="4">
                  <a:txBody>
                    <a:bodyPr/>
                    <a:lstStyle/>
                    <a:p>
                      <a:pPr algn="ctr" fontAlgn="ctr">
                        <a:lnSpc>
                          <a:spcPts val="1400"/>
                        </a:lnSpc>
                      </a:pPr>
                      <a:r>
                        <a:rPr lang="en-US" sz="1400" u="none" strike="noStrike" dirty="0">
                          <a:effectLst/>
                        </a:rPr>
                        <a:t>Fire, </a:t>
                      </a:r>
                      <a:r>
                        <a:rPr lang="en-US" sz="1400" u="none" strike="noStrike" dirty="0" smtClean="0">
                          <a:effectLst/>
                        </a:rPr>
                        <a:t>Spillage, Generation </a:t>
                      </a:r>
                      <a:r>
                        <a:rPr lang="en-US" sz="1400" u="none" strike="noStrike" dirty="0">
                          <a:effectLst/>
                        </a:rPr>
                        <a:t>of fumes</a:t>
                      </a:r>
                      <a:endParaRPr lang="en-US" sz="1400" b="0" i="0" u="none" strike="noStrike" dirty="0">
                        <a:solidFill>
                          <a:srgbClr val="000000"/>
                        </a:solidFill>
                        <a:effectLst/>
                        <a:latin typeface="+mn-lt"/>
                      </a:endParaRPr>
                    </a:p>
                  </a:txBody>
                  <a:tcPr marL="5592" marR="5592" marT="5592" marB="0" anchor="ctr"/>
                </a:tc>
                <a:tc rowSpan="4">
                  <a:txBody>
                    <a:bodyPr/>
                    <a:lstStyle/>
                    <a:p>
                      <a:pPr algn="ctr" fontAlgn="ctr">
                        <a:lnSpc>
                          <a:spcPts val="1400"/>
                        </a:lnSpc>
                      </a:pPr>
                      <a:r>
                        <a:rPr lang="en-US" sz="1400" u="none" strike="noStrike" dirty="0">
                          <a:effectLst/>
                        </a:rPr>
                        <a:t>Project Site</a:t>
                      </a:r>
                      <a:endParaRPr lang="en-US" sz="1400" b="0" i="0" u="none" strike="noStrike" dirty="0">
                        <a:solidFill>
                          <a:srgbClr val="000000"/>
                        </a:solidFill>
                        <a:effectLst/>
                        <a:latin typeface="+mn-lt"/>
                      </a:endParaRPr>
                    </a:p>
                  </a:txBody>
                  <a:tcPr marL="5592" marR="5592" marT="5592" marB="0" anchor="ctr"/>
                </a:tc>
                <a:tc>
                  <a:txBody>
                    <a:bodyPr/>
                    <a:lstStyle/>
                    <a:p>
                      <a:pPr algn="l" fontAlgn="ctr">
                        <a:lnSpc>
                          <a:spcPts val="1400"/>
                        </a:lnSpc>
                      </a:pPr>
                      <a:r>
                        <a:rPr lang="en-US" sz="1400" u="none" strike="noStrike" dirty="0">
                          <a:effectLst/>
                        </a:rPr>
                        <a:t>1. Use PPE like PVC coat, Pant, Acid, Alkali hand gloves for chemical handling, Helmets, face shield, gum boots.</a:t>
                      </a:r>
                      <a:endParaRPr lang="en-US" sz="1400" b="0" i="0" u="none" strike="noStrike" dirty="0">
                        <a:solidFill>
                          <a:srgbClr val="000000"/>
                        </a:solidFill>
                        <a:effectLst/>
                        <a:latin typeface="+mn-lt"/>
                      </a:endParaRPr>
                    </a:p>
                  </a:txBody>
                  <a:tcPr marL="5592" marR="5592" marT="5592" marB="0" anchor="ctr"/>
                </a:tc>
                <a:tc rowSpan="4">
                  <a:txBody>
                    <a:bodyPr/>
                    <a:lstStyle/>
                    <a:p>
                      <a:pPr algn="ctr" fontAlgn="ctr">
                        <a:lnSpc>
                          <a:spcPts val="1400"/>
                        </a:lnSpc>
                      </a:pPr>
                      <a:r>
                        <a:rPr lang="en-US" sz="1400" u="none" strike="noStrike" dirty="0">
                          <a:effectLst/>
                        </a:rPr>
                        <a:t>Engineer &amp; supervisor</a:t>
                      </a:r>
                      <a:endParaRPr lang="en-US" sz="1400" b="0" i="0" u="none" strike="noStrike" dirty="0">
                        <a:solidFill>
                          <a:srgbClr val="000000"/>
                        </a:solidFill>
                        <a:effectLst/>
                        <a:latin typeface="+mn-lt"/>
                      </a:endParaRPr>
                    </a:p>
                  </a:txBody>
                  <a:tcPr marL="5592" marR="5592" marT="5592" marB="0" anchor="ctr"/>
                </a:tc>
              </a:tr>
              <a:tr h="20180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ctr">
                        <a:lnSpc>
                          <a:spcPts val="1400"/>
                        </a:lnSpc>
                      </a:pPr>
                      <a:r>
                        <a:rPr lang="en-US" sz="1400" u="none" strike="noStrike" dirty="0">
                          <a:effectLst/>
                        </a:rPr>
                        <a:t>2. Flush out with Plenty of water.</a:t>
                      </a:r>
                      <a:endParaRPr lang="en-US" sz="1400" b="0" i="0" u="none" strike="noStrike" dirty="0">
                        <a:solidFill>
                          <a:srgbClr val="000000"/>
                        </a:solidFill>
                        <a:effectLst/>
                        <a:latin typeface="+mn-lt"/>
                      </a:endParaRPr>
                    </a:p>
                  </a:txBody>
                  <a:tcPr marL="5592" marR="5592" marT="5592" marB="0" anchor="ctr"/>
                </a:tc>
                <a:tc vMerge="1">
                  <a:txBody>
                    <a:bodyPr/>
                    <a:lstStyle/>
                    <a:p>
                      <a:endParaRPr lang="en-US"/>
                    </a:p>
                  </a:txBody>
                  <a:tcPr/>
                </a:tc>
              </a:tr>
              <a:tr h="398445">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ctr">
                        <a:lnSpc>
                          <a:spcPts val="1400"/>
                        </a:lnSpc>
                      </a:pPr>
                      <a:r>
                        <a:rPr lang="en-US" sz="1400" u="none" strike="noStrike" dirty="0">
                          <a:effectLst/>
                        </a:rPr>
                        <a:t>3. Inform security /safety </a:t>
                      </a:r>
                      <a:r>
                        <a:rPr lang="en-US" sz="1400" u="none" strike="noStrike" dirty="0" smtClean="0">
                          <a:effectLst/>
                        </a:rPr>
                        <a:t>dept. </a:t>
                      </a:r>
                      <a:r>
                        <a:rPr lang="en-US" sz="1400" u="none" strike="noStrike" dirty="0">
                          <a:effectLst/>
                        </a:rPr>
                        <a:t>and concerned supervisors.</a:t>
                      </a:r>
                      <a:endParaRPr lang="en-US" sz="1400" b="0" i="0" u="none" strike="noStrike" dirty="0">
                        <a:solidFill>
                          <a:srgbClr val="000000"/>
                        </a:solidFill>
                        <a:effectLst/>
                        <a:latin typeface="+mn-lt"/>
                      </a:endParaRPr>
                    </a:p>
                  </a:txBody>
                  <a:tcPr marL="5592" marR="5592" marT="5592" marB="0" anchor="ctr"/>
                </a:tc>
                <a:tc vMerge="1">
                  <a:txBody>
                    <a:bodyPr/>
                    <a:lstStyle/>
                    <a:p>
                      <a:endParaRPr lang="en-US"/>
                    </a:p>
                  </a:txBody>
                  <a:tcPr/>
                </a:tc>
              </a:tr>
              <a:tr h="398445">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ctr">
                        <a:lnSpc>
                          <a:spcPts val="1400"/>
                        </a:lnSpc>
                      </a:pPr>
                      <a:r>
                        <a:rPr lang="en-US" sz="1400" u="none" strike="noStrike" dirty="0">
                          <a:effectLst/>
                        </a:rPr>
                        <a:t>4. Take the help of persons who are trained in fire fighting and chemical handling.</a:t>
                      </a:r>
                      <a:endParaRPr lang="en-US" sz="1400" b="0" i="0" u="none" strike="noStrike" dirty="0">
                        <a:solidFill>
                          <a:srgbClr val="000000"/>
                        </a:solidFill>
                        <a:effectLst/>
                        <a:latin typeface="+mn-lt"/>
                      </a:endParaRPr>
                    </a:p>
                  </a:txBody>
                  <a:tcPr marL="5592" marR="5592" marT="5592" marB="0" anchor="ctr"/>
                </a:tc>
                <a:tc vMerge="1">
                  <a:txBody>
                    <a:bodyPr/>
                    <a:lstStyle/>
                    <a:p>
                      <a:endParaRPr lang="en-US"/>
                    </a:p>
                  </a:txBody>
                  <a:tcPr/>
                </a:tc>
              </a:tr>
            </a:tbl>
          </a:graphicData>
        </a:graphic>
      </p:graphicFrame>
    </p:spTree>
    <p:extLst>
      <p:ext uri="{BB962C8B-B14F-4D97-AF65-F5344CB8AC3E}">
        <p14:creationId xmlns:p14="http://schemas.microsoft.com/office/powerpoint/2010/main" val="18030172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lnSpc>
                <a:spcPct val="115000"/>
              </a:lnSpc>
              <a:buSzPct val="105000"/>
            </a:pPr>
            <a:endParaRPr lang="en-US" dirty="0"/>
          </a:p>
        </p:txBody>
      </p:sp>
      <p:sp>
        <p:nvSpPr>
          <p:cNvPr id="10" name="Rectangle 2"/>
          <p:cNvSpPr txBox="1">
            <a:spLocks noChangeArrowheads="1"/>
          </p:cNvSpPr>
          <p:nvPr/>
        </p:nvSpPr>
        <p:spPr>
          <a:xfrm>
            <a:off x="339090" y="647700"/>
            <a:ext cx="84963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rPr>
              <a:t>ACTION TO TACKLE THE EMERGENCY</a:t>
            </a:r>
          </a:p>
        </p:txBody>
      </p:sp>
      <p:graphicFrame>
        <p:nvGraphicFramePr>
          <p:cNvPr id="6" name="Table 5"/>
          <p:cNvGraphicFramePr>
            <a:graphicFrameLocks noGrp="1"/>
          </p:cNvGraphicFramePr>
          <p:nvPr>
            <p:extLst>
              <p:ext uri="{D42A27DB-BD31-4B8C-83A1-F6EECF244321}">
                <p14:modId xmlns:p14="http://schemas.microsoft.com/office/powerpoint/2010/main" val="4198590272"/>
              </p:ext>
            </p:extLst>
          </p:nvPr>
        </p:nvGraphicFramePr>
        <p:xfrm>
          <a:off x="339090" y="1782922"/>
          <a:ext cx="8496300" cy="4632960"/>
        </p:xfrm>
        <a:graphic>
          <a:graphicData uri="http://schemas.openxmlformats.org/drawingml/2006/table">
            <a:tbl>
              <a:tblPr>
                <a:tableStyleId>{3C2FFA5D-87B4-456A-9821-1D502468CF0F}</a:tableStyleId>
              </a:tblPr>
              <a:tblGrid>
                <a:gridCol w="554621"/>
                <a:gridCol w="1215443"/>
                <a:gridCol w="1062037"/>
                <a:gridCol w="1180042"/>
                <a:gridCol w="3292316"/>
                <a:gridCol w="1191841"/>
              </a:tblGrid>
              <a:tr h="825473">
                <a:tc>
                  <a:txBody>
                    <a:bodyPr/>
                    <a:lstStyle/>
                    <a:p>
                      <a:pPr algn="ctr" fontAlgn="ctr"/>
                      <a:r>
                        <a:rPr lang="en-US" sz="1400" u="none" strike="noStrike" dirty="0">
                          <a:effectLst/>
                        </a:rPr>
                        <a:t>Serial </a:t>
                      </a:r>
                      <a:r>
                        <a:rPr lang="en-US" sz="1400" u="none" strike="noStrike" dirty="0" smtClean="0">
                          <a:effectLst/>
                        </a:rPr>
                        <a:t>No</a:t>
                      </a:r>
                      <a:endParaRPr lang="en-US" sz="1400" b="0" i="0" u="none" strike="noStrike" dirty="0">
                        <a:solidFill>
                          <a:srgbClr val="000000"/>
                        </a:solidFill>
                        <a:effectLst/>
                        <a:latin typeface="Arial" panose="020B0604020202020204" pitchFamily="34" charset="0"/>
                      </a:endParaRPr>
                    </a:p>
                  </a:txBody>
                  <a:tcPr marL="5592" marR="5592" marT="5592" marB="0" anchor="ctr"/>
                </a:tc>
                <a:tc>
                  <a:txBody>
                    <a:bodyPr/>
                    <a:lstStyle/>
                    <a:p>
                      <a:pPr algn="ctr" fontAlgn="ctr"/>
                      <a:r>
                        <a:rPr lang="en-US" sz="1400" u="none" strike="noStrike" dirty="0">
                          <a:effectLst/>
                        </a:rPr>
                        <a:t>Activity</a:t>
                      </a:r>
                      <a:endParaRPr lang="en-US" sz="1400" b="0" i="0" u="none" strike="noStrike" dirty="0">
                        <a:solidFill>
                          <a:srgbClr val="000000"/>
                        </a:solidFill>
                        <a:effectLst/>
                        <a:latin typeface="Arial" panose="020B0604020202020204" pitchFamily="34" charset="0"/>
                      </a:endParaRPr>
                    </a:p>
                  </a:txBody>
                  <a:tcPr marL="5592" marR="5592" marT="5592" marB="0" anchor="ctr"/>
                </a:tc>
                <a:tc>
                  <a:txBody>
                    <a:bodyPr/>
                    <a:lstStyle/>
                    <a:p>
                      <a:pPr algn="ctr" fontAlgn="ctr"/>
                      <a:r>
                        <a:rPr lang="en-US" sz="1400" u="none" strike="noStrike" dirty="0">
                          <a:effectLst/>
                        </a:rPr>
                        <a:t>Potential Hazard</a:t>
                      </a:r>
                      <a:endParaRPr lang="en-US" sz="1400" b="0" i="0" u="none" strike="noStrike" dirty="0">
                        <a:solidFill>
                          <a:srgbClr val="000000"/>
                        </a:solidFill>
                        <a:effectLst/>
                        <a:latin typeface="Arial" panose="020B0604020202020204" pitchFamily="34" charset="0"/>
                      </a:endParaRPr>
                    </a:p>
                  </a:txBody>
                  <a:tcPr marL="5592" marR="5592" marT="5592" marB="0" anchor="ctr"/>
                </a:tc>
                <a:tc>
                  <a:txBody>
                    <a:bodyPr/>
                    <a:lstStyle/>
                    <a:p>
                      <a:pPr algn="ctr" fontAlgn="ctr"/>
                      <a:r>
                        <a:rPr lang="en-US" sz="1400" u="none" strike="noStrike" dirty="0">
                          <a:effectLst/>
                        </a:rPr>
                        <a:t>Area</a:t>
                      </a:r>
                      <a:endParaRPr lang="en-US" sz="1400" b="0" i="0" u="none" strike="noStrike" dirty="0">
                        <a:solidFill>
                          <a:srgbClr val="000000"/>
                        </a:solidFill>
                        <a:effectLst/>
                        <a:latin typeface="Arial" panose="020B0604020202020204" pitchFamily="34" charset="0"/>
                      </a:endParaRPr>
                    </a:p>
                  </a:txBody>
                  <a:tcPr marL="5592" marR="5592" marT="5592" marB="0" anchor="ctr"/>
                </a:tc>
                <a:tc>
                  <a:txBody>
                    <a:bodyPr/>
                    <a:lstStyle/>
                    <a:p>
                      <a:pPr algn="l" fontAlgn="ctr"/>
                      <a:r>
                        <a:rPr lang="en-US" sz="1400" u="none" strike="noStrike" dirty="0">
                          <a:effectLst/>
                        </a:rPr>
                        <a:t>Action plan to tackle the emergency</a:t>
                      </a:r>
                      <a:endParaRPr lang="en-US" sz="1400" b="0" i="0" u="none" strike="noStrike" dirty="0">
                        <a:solidFill>
                          <a:srgbClr val="000000"/>
                        </a:solidFill>
                        <a:effectLst/>
                        <a:latin typeface="Arial" panose="020B0604020202020204" pitchFamily="34" charset="0"/>
                      </a:endParaRPr>
                    </a:p>
                  </a:txBody>
                  <a:tcPr marL="5592" marR="5592" marT="5592" marB="0" anchor="ctr"/>
                </a:tc>
                <a:tc>
                  <a:txBody>
                    <a:bodyPr/>
                    <a:lstStyle/>
                    <a:p>
                      <a:pPr algn="l" fontAlgn="ctr"/>
                      <a:r>
                        <a:rPr lang="en-US" sz="1400" u="none" strike="noStrike" dirty="0">
                          <a:effectLst/>
                        </a:rPr>
                        <a:t>Responsible</a:t>
                      </a:r>
                      <a:endParaRPr lang="en-US" sz="1400" b="0" i="0" u="none" strike="noStrike" dirty="0">
                        <a:solidFill>
                          <a:srgbClr val="000000"/>
                        </a:solidFill>
                        <a:effectLst/>
                        <a:latin typeface="Arial" panose="020B0604020202020204" pitchFamily="34" charset="0"/>
                      </a:endParaRPr>
                    </a:p>
                  </a:txBody>
                  <a:tcPr marL="5592" marR="5592" marT="5592" marB="0" anchor="ctr"/>
                </a:tc>
              </a:tr>
              <a:tr h="686174">
                <a:tc rowSpan="5">
                  <a:txBody>
                    <a:bodyPr/>
                    <a:lstStyle/>
                    <a:p>
                      <a:pPr algn="ctr" fontAlgn="ctr"/>
                      <a:r>
                        <a:rPr lang="en-US" sz="1400" u="none" strike="noStrike" dirty="0">
                          <a:effectLst/>
                        </a:rPr>
                        <a:t>5</a:t>
                      </a:r>
                      <a:endParaRPr lang="en-US" sz="1400" b="0" i="0" u="none" strike="noStrike" dirty="0">
                        <a:solidFill>
                          <a:srgbClr val="000000"/>
                        </a:solidFill>
                        <a:effectLst/>
                        <a:latin typeface="Arial" panose="020B0604020202020204" pitchFamily="34" charset="0"/>
                      </a:endParaRPr>
                    </a:p>
                  </a:txBody>
                  <a:tcPr marL="5592" marR="5592" marT="5592" marB="0" anchor="ctr"/>
                </a:tc>
                <a:tc rowSpan="5">
                  <a:txBody>
                    <a:bodyPr/>
                    <a:lstStyle/>
                    <a:p>
                      <a:pPr algn="ctr" fontAlgn="ctr"/>
                      <a:r>
                        <a:rPr lang="en-US" sz="1400" u="none" strike="noStrike" dirty="0">
                          <a:effectLst/>
                        </a:rPr>
                        <a:t>Storage of Chemicals or any other hazardous substances.</a:t>
                      </a:r>
                      <a:endParaRPr lang="en-US" sz="1400" b="0" i="0" u="none" strike="noStrike" dirty="0">
                        <a:solidFill>
                          <a:srgbClr val="000000"/>
                        </a:solidFill>
                        <a:effectLst/>
                        <a:latin typeface="Arial" panose="020B0604020202020204" pitchFamily="34" charset="0"/>
                      </a:endParaRPr>
                    </a:p>
                  </a:txBody>
                  <a:tcPr marL="5592" marR="5592" marT="5592" marB="0" anchor="ctr"/>
                </a:tc>
                <a:tc rowSpan="5">
                  <a:txBody>
                    <a:bodyPr/>
                    <a:lstStyle/>
                    <a:p>
                      <a:pPr algn="ctr" fontAlgn="ctr"/>
                      <a:r>
                        <a:rPr lang="en-US" sz="1400" u="none" strike="noStrike" dirty="0" smtClean="0">
                          <a:effectLst/>
                        </a:rPr>
                        <a:t>Fire, Explosion</a:t>
                      </a:r>
                      <a:endParaRPr lang="en-US" sz="1400" b="0" i="0" u="none" strike="noStrike" dirty="0">
                        <a:solidFill>
                          <a:srgbClr val="000000"/>
                        </a:solidFill>
                        <a:effectLst/>
                        <a:latin typeface="Arial" panose="020B0604020202020204" pitchFamily="34" charset="0"/>
                      </a:endParaRPr>
                    </a:p>
                  </a:txBody>
                  <a:tcPr marL="5592" marR="5592" marT="5592" marB="0" anchor="ctr"/>
                </a:tc>
                <a:tc rowSpan="5">
                  <a:txBody>
                    <a:bodyPr/>
                    <a:lstStyle/>
                    <a:p>
                      <a:pPr algn="ctr" fontAlgn="ctr"/>
                      <a:r>
                        <a:rPr lang="en-US" sz="1400" u="none" strike="noStrike" dirty="0">
                          <a:effectLst/>
                        </a:rPr>
                        <a:t>Project Site</a:t>
                      </a:r>
                      <a:endParaRPr lang="en-US" sz="1400" b="0" i="0" u="none" strike="noStrike" dirty="0">
                        <a:solidFill>
                          <a:srgbClr val="000000"/>
                        </a:solidFill>
                        <a:effectLst/>
                        <a:latin typeface="Arial" panose="020B0604020202020204" pitchFamily="34" charset="0"/>
                      </a:endParaRPr>
                    </a:p>
                  </a:txBody>
                  <a:tcPr marL="5592" marR="5592" marT="5592" marB="0" anchor="ctr"/>
                </a:tc>
                <a:tc>
                  <a:txBody>
                    <a:bodyPr/>
                    <a:lstStyle/>
                    <a:p>
                      <a:pPr algn="l" fontAlgn="ctr"/>
                      <a:r>
                        <a:rPr lang="en-US" sz="1400" u="none" strike="noStrike" dirty="0">
                          <a:effectLst/>
                        </a:rPr>
                        <a:t>1. Try to stop the leakage by closing valve of cylinders.</a:t>
                      </a:r>
                      <a:endParaRPr lang="en-US" sz="1400" b="0" i="0" u="none" strike="noStrike" dirty="0">
                        <a:solidFill>
                          <a:srgbClr val="000000"/>
                        </a:solidFill>
                        <a:effectLst/>
                        <a:latin typeface="Arial" panose="020B0604020202020204" pitchFamily="34" charset="0"/>
                      </a:endParaRPr>
                    </a:p>
                  </a:txBody>
                  <a:tcPr marL="5592" marR="5592" marT="5592" marB="0" anchor="ctr"/>
                </a:tc>
                <a:tc rowSpan="5">
                  <a:txBody>
                    <a:bodyPr/>
                    <a:lstStyle/>
                    <a:p>
                      <a:pPr algn="ctr" fontAlgn="ctr"/>
                      <a:r>
                        <a:rPr lang="en-US" sz="1400" u="none" strike="noStrike" dirty="0">
                          <a:effectLst/>
                        </a:rPr>
                        <a:t>Department Head &amp; supervisor</a:t>
                      </a:r>
                      <a:endParaRPr lang="en-US" sz="1400" b="0" i="0" u="none" strike="noStrike" dirty="0">
                        <a:solidFill>
                          <a:srgbClr val="000000"/>
                        </a:solidFill>
                        <a:effectLst/>
                        <a:latin typeface="Arial" panose="020B0604020202020204" pitchFamily="34" charset="0"/>
                      </a:endParaRPr>
                    </a:p>
                  </a:txBody>
                  <a:tcPr marL="5592" marR="5592" marT="5592" marB="0" anchor="ctr"/>
                </a:tc>
              </a:tr>
              <a:tr h="77388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ctr"/>
                      <a:r>
                        <a:rPr lang="en-US" sz="1400" u="none" strike="noStrike" dirty="0">
                          <a:effectLst/>
                        </a:rPr>
                        <a:t>2. in case of fire keep the cylinder cool by spraying water on the cylinder body</a:t>
                      </a:r>
                      <a:endParaRPr lang="en-US" sz="1400" b="0" i="0" u="none" strike="noStrike" dirty="0">
                        <a:solidFill>
                          <a:srgbClr val="000000"/>
                        </a:solidFill>
                        <a:effectLst/>
                        <a:latin typeface="Arial" panose="020B0604020202020204" pitchFamily="34" charset="0"/>
                      </a:endParaRPr>
                    </a:p>
                  </a:txBody>
                  <a:tcPr marL="5592" marR="5592" marT="5592" marB="0" anchor="ctr"/>
                </a:tc>
                <a:tc vMerge="1">
                  <a:txBody>
                    <a:bodyPr/>
                    <a:lstStyle/>
                    <a:p>
                      <a:endParaRPr lang="en-US"/>
                    </a:p>
                  </a:txBody>
                  <a:tcPr/>
                </a:tc>
              </a:tr>
              <a:tr h="77388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ctr"/>
                      <a:r>
                        <a:rPr lang="en-US" sz="1400" u="none" strike="noStrike" dirty="0">
                          <a:effectLst/>
                        </a:rPr>
                        <a:t>3. If possible try to keep the leaky cylinder in open space.</a:t>
                      </a:r>
                      <a:endParaRPr lang="en-US" sz="1400" b="0" i="0" u="none" strike="noStrike" dirty="0">
                        <a:solidFill>
                          <a:srgbClr val="000000"/>
                        </a:solidFill>
                        <a:effectLst/>
                        <a:latin typeface="Arial" panose="020B0604020202020204" pitchFamily="34" charset="0"/>
                      </a:endParaRPr>
                    </a:p>
                  </a:txBody>
                  <a:tcPr marL="5592" marR="5592" marT="5592" marB="0" anchor="ctr"/>
                </a:tc>
                <a:tc vMerge="1">
                  <a:txBody>
                    <a:bodyPr/>
                    <a:lstStyle/>
                    <a:p>
                      <a:endParaRPr lang="en-US"/>
                    </a:p>
                  </a:txBody>
                  <a:tcPr/>
                </a:tc>
              </a:tr>
              <a:tr h="773880">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ctr"/>
                      <a:r>
                        <a:rPr lang="en-US" sz="1400" u="none" strike="noStrike" dirty="0">
                          <a:effectLst/>
                        </a:rPr>
                        <a:t>5. Storage of Acetylene Cylinders </a:t>
                      </a:r>
                      <a:r>
                        <a:rPr lang="en-US" sz="1400" u="none" strike="noStrike" dirty="0" smtClean="0">
                          <a:effectLst/>
                        </a:rPr>
                        <a:t>Fire, Explosion </a:t>
                      </a:r>
                      <a:r>
                        <a:rPr lang="en-US" sz="1400" u="none" strike="noStrike" dirty="0">
                          <a:effectLst/>
                        </a:rPr>
                        <a:t>Work shop.</a:t>
                      </a:r>
                      <a:endParaRPr lang="en-US" sz="1400" b="0" i="0" u="none" strike="noStrike" dirty="0">
                        <a:solidFill>
                          <a:srgbClr val="000000"/>
                        </a:solidFill>
                        <a:effectLst/>
                        <a:latin typeface="Arial" panose="020B0604020202020204" pitchFamily="34" charset="0"/>
                      </a:endParaRPr>
                    </a:p>
                  </a:txBody>
                  <a:tcPr marL="5592" marR="5592" marT="5592" marB="0" anchor="ctr"/>
                </a:tc>
                <a:tc vMerge="1">
                  <a:txBody>
                    <a:bodyPr/>
                    <a:lstStyle/>
                    <a:p>
                      <a:endParaRPr lang="en-US"/>
                    </a:p>
                  </a:txBody>
                  <a:tcPr/>
                </a:tc>
              </a:tr>
              <a:tr h="799673">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ctr"/>
                      <a:r>
                        <a:rPr lang="en-US" sz="1400" u="none" strike="noStrike" dirty="0">
                          <a:effectLst/>
                        </a:rPr>
                        <a:t>6. Take the help of persons who are trained in fire fighting.</a:t>
                      </a:r>
                      <a:endParaRPr lang="en-US" sz="1400" b="0" i="0" u="none" strike="noStrike" dirty="0">
                        <a:solidFill>
                          <a:srgbClr val="000000"/>
                        </a:solidFill>
                        <a:effectLst/>
                        <a:latin typeface="Arial" panose="020B0604020202020204" pitchFamily="34" charset="0"/>
                      </a:endParaRPr>
                    </a:p>
                  </a:txBody>
                  <a:tcPr marL="5592" marR="5592" marT="5592" marB="0" anchor="ctr"/>
                </a:tc>
                <a:tc vMerge="1">
                  <a:txBody>
                    <a:bodyPr/>
                    <a:lstStyle/>
                    <a:p>
                      <a:endParaRPr lang="en-US"/>
                    </a:p>
                  </a:txBody>
                  <a:tcPr/>
                </a:tc>
              </a:tr>
            </a:tbl>
          </a:graphicData>
        </a:graphic>
      </p:graphicFrame>
    </p:spTree>
    <p:extLst>
      <p:ext uri="{BB962C8B-B14F-4D97-AF65-F5344CB8AC3E}">
        <p14:creationId xmlns:p14="http://schemas.microsoft.com/office/powerpoint/2010/main" val="29035319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buSzPct val="105000"/>
              <a:buFont typeface="Wingdings 3" pitchFamily="18" charset="2"/>
              <a:buChar char="p"/>
            </a:pPr>
            <a:r>
              <a:rPr lang="en-US" dirty="0">
                <a:ea typeface="Calibri" panose="020F0502020204030204" pitchFamily="34" charset="0"/>
                <a:cs typeface="TKTypeRegular"/>
              </a:rPr>
              <a:t> </a:t>
            </a:r>
            <a:r>
              <a:rPr lang="en-US" dirty="0" smtClean="0">
                <a:ea typeface="Calibri" panose="020F0502020204030204" pitchFamily="34" charset="0"/>
                <a:cs typeface="TKTypeRegular"/>
              </a:rPr>
              <a:t>Preventive steps to avoid/ minimize environmental damages and implementation of corrective &amp; preventive actions</a:t>
            </a:r>
          </a:p>
          <a:p>
            <a:r>
              <a:rPr lang="en-US" dirty="0" smtClean="0">
                <a:ea typeface="Calibri" panose="020F0502020204030204" pitchFamily="34" charset="0"/>
                <a:cs typeface="TKTypeRegular"/>
              </a:rPr>
              <a:t>Following </a:t>
            </a:r>
            <a:r>
              <a:rPr lang="en-US" dirty="0">
                <a:ea typeface="Calibri" panose="020F0502020204030204" pitchFamily="34" charset="0"/>
                <a:cs typeface="TKTypeRegular"/>
              </a:rPr>
              <a:t>are the preventive steps to avoid the occurrence of emergency situation, concerned incident controllers, concerned engineers should ensure the same periodically. </a:t>
            </a:r>
            <a:endParaRPr lang="en-US" dirty="0">
              <a:ea typeface="Calibri" panose="020F0502020204030204" pitchFamily="34" charset="0"/>
              <a:cs typeface="Times New Roman" panose="02020603050405020304" pitchFamily="18" charset="0"/>
            </a:endParaRPr>
          </a:p>
          <a:p>
            <a:pPr lvl="1">
              <a:buSzPct val="105000"/>
              <a:buFont typeface="Wingdings 3" pitchFamily="18" charset="2"/>
              <a:buChar char=""/>
            </a:pPr>
            <a:r>
              <a:rPr lang="en-US" b="1" dirty="0">
                <a:ea typeface="Calibri" panose="020F0502020204030204" pitchFamily="34" charset="0"/>
                <a:cs typeface="TKTypeRegular"/>
              </a:rPr>
              <a:t> HSD Installation.</a:t>
            </a:r>
            <a:endParaRPr lang="en-US" dirty="0">
              <a:ea typeface="Calibri" panose="020F0502020204030204" pitchFamily="34" charset="0"/>
              <a:cs typeface="Times New Roman" panose="02020603050405020304" pitchFamily="18" charset="0"/>
            </a:endParaRPr>
          </a:p>
          <a:p>
            <a:pPr lvl="2">
              <a:buSzPct val="105000"/>
              <a:buFont typeface="Wingdings" pitchFamily="2" charset="2"/>
              <a:buChar char="S"/>
            </a:pPr>
            <a:r>
              <a:rPr lang="en-US" dirty="0">
                <a:ea typeface="Calibri" panose="020F0502020204030204" pitchFamily="34" charset="0"/>
                <a:cs typeface="TKTypeRegular"/>
              </a:rPr>
              <a:t> </a:t>
            </a:r>
            <a:r>
              <a:rPr lang="en-US" dirty="0" smtClean="0">
                <a:ea typeface="Calibri" panose="020F0502020204030204" pitchFamily="34" charset="0"/>
                <a:cs typeface="TKTypeRegular"/>
              </a:rPr>
              <a:t>Spillage </a:t>
            </a:r>
            <a:r>
              <a:rPr lang="en-US" dirty="0">
                <a:ea typeface="Calibri" panose="020F0502020204030204" pitchFamily="34" charset="0"/>
                <a:cs typeface="TKTypeRegular"/>
              </a:rPr>
              <a:t>of HSD/LDO/Kerosene should be avoided.</a:t>
            </a:r>
            <a:endParaRPr lang="en-US" dirty="0">
              <a:ea typeface="Calibri" panose="020F0502020204030204" pitchFamily="34" charset="0"/>
              <a:cs typeface="Times New Roman" panose="02020603050405020304" pitchFamily="18" charset="0"/>
            </a:endParaRPr>
          </a:p>
          <a:p>
            <a:pPr lvl="2">
              <a:buSzPct val="105000"/>
              <a:buFont typeface="Wingdings" pitchFamily="2" charset="2"/>
              <a:buChar char="S"/>
            </a:pPr>
            <a:r>
              <a:rPr lang="en-US" dirty="0">
                <a:ea typeface="Calibri" panose="020F0502020204030204" pitchFamily="34" charset="0"/>
                <a:cs typeface="TKTypeRegular"/>
              </a:rPr>
              <a:t> </a:t>
            </a:r>
            <a:r>
              <a:rPr lang="en-US" dirty="0" smtClean="0">
                <a:ea typeface="Calibri" panose="020F0502020204030204" pitchFamily="34" charset="0"/>
                <a:cs typeface="TKTypeRegular"/>
              </a:rPr>
              <a:t>Persons </a:t>
            </a:r>
            <a:r>
              <a:rPr lang="en-US" dirty="0">
                <a:ea typeface="Calibri" panose="020F0502020204030204" pitchFamily="34" charset="0"/>
                <a:cs typeface="TKTypeRegular"/>
              </a:rPr>
              <a:t>working in these areas should be familiar about Fire fighting.</a:t>
            </a:r>
            <a:endParaRPr lang="en-US" dirty="0">
              <a:ea typeface="Calibri" panose="020F0502020204030204" pitchFamily="34" charset="0"/>
              <a:cs typeface="Times New Roman" panose="02020603050405020304" pitchFamily="18" charset="0"/>
            </a:endParaRPr>
          </a:p>
          <a:p>
            <a:pPr lvl="2">
              <a:buSzPct val="105000"/>
              <a:buFont typeface="Wingdings" pitchFamily="2" charset="2"/>
              <a:buChar char="S"/>
            </a:pPr>
            <a:r>
              <a:rPr lang="en-US" dirty="0">
                <a:ea typeface="Calibri" panose="020F0502020204030204" pitchFamily="34" charset="0"/>
                <a:cs typeface="TKTypeRegular"/>
              </a:rPr>
              <a:t> </a:t>
            </a:r>
            <a:r>
              <a:rPr lang="en-US" dirty="0" smtClean="0">
                <a:ea typeface="Calibri" panose="020F0502020204030204" pitchFamily="34" charset="0"/>
                <a:cs typeface="TKTypeRegular"/>
              </a:rPr>
              <a:t>Any </a:t>
            </a:r>
            <a:r>
              <a:rPr lang="en-US" dirty="0">
                <a:ea typeface="Calibri" panose="020F0502020204030204" pitchFamily="34" charset="0"/>
                <a:cs typeface="TKTypeRegular"/>
              </a:rPr>
              <a:t>spillage/leak should be attended immediately.</a:t>
            </a:r>
            <a:endParaRPr lang="en-US" dirty="0">
              <a:ea typeface="Calibri" panose="020F0502020204030204" pitchFamily="34" charset="0"/>
              <a:cs typeface="Times New Roman" panose="02020603050405020304" pitchFamily="18" charset="0"/>
            </a:endParaRPr>
          </a:p>
          <a:p>
            <a:pPr lvl="2">
              <a:buSzPct val="105000"/>
              <a:buFont typeface="Wingdings" pitchFamily="2" charset="2"/>
              <a:buChar char="S"/>
            </a:pPr>
            <a:r>
              <a:rPr lang="en-US" dirty="0">
                <a:ea typeface="Calibri" panose="020F0502020204030204" pitchFamily="34" charset="0"/>
                <a:cs typeface="Symbol" panose="05050102010706020507" pitchFamily="18" charset="2"/>
              </a:rPr>
              <a:t> </a:t>
            </a:r>
            <a:r>
              <a:rPr lang="en-US" dirty="0" smtClean="0">
                <a:ea typeface="Calibri" panose="020F0502020204030204" pitchFamily="34" charset="0"/>
                <a:cs typeface="TKTypeRegular"/>
              </a:rPr>
              <a:t>Area </a:t>
            </a:r>
            <a:r>
              <a:rPr lang="en-US" dirty="0">
                <a:ea typeface="Calibri" panose="020F0502020204030204" pitchFamily="34" charset="0"/>
                <a:cs typeface="TKTypeRegular"/>
              </a:rPr>
              <a:t>should be prohibited for smoking / unauthorized person. </a:t>
            </a:r>
            <a:endParaRPr lang="en-US" dirty="0">
              <a:ea typeface="Calibri" panose="020F0502020204030204" pitchFamily="34" charset="0"/>
              <a:cs typeface="Times New Roman" panose="02020603050405020304" pitchFamily="18" charset="0"/>
            </a:endParaRPr>
          </a:p>
          <a:p>
            <a:pPr algn="just"/>
            <a:endParaRPr lang="en-US" dirty="0">
              <a:ea typeface="Calibri" panose="020F0502020204030204" pitchFamily="34" charset="0"/>
              <a:cs typeface="TKTypeRegular"/>
            </a:endParaRPr>
          </a:p>
          <a:p>
            <a:pPr algn="just"/>
            <a:endParaRPr lang="en-US" dirty="0">
              <a:ea typeface="Calibri" panose="020F0502020204030204" pitchFamily="34" charset="0"/>
              <a:cs typeface="Times New Roman" panose="02020603050405020304" pitchFamily="18" charset="0"/>
            </a:endParaRPr>
          </a:p>
        </p:txBody>
      </p:sp>
      <p:sp>
        <p:nvSpPr>
          <p:cNvPr id="10" name="Rectangle 2"/>
          <p:cNvSpPr txBox="1">
            <a:spLocks noChangeArrowheads="1"/>
          </p:cNvSpPr>
          <p:nvPr/>
        </p:nvSpPr>
        <p:spPr>
          <a:xfrm>
            <a:off x="339090" y="647700"/>
            <a:ext cx="84963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ea typeface="Calibri" panose="020F0502020204030204" pitchFamily="34" charset="0"/>
                <a:cs typeface="TKTypeRegular"/>
              </a:rPr>
              <a:t>PREVENTIVE STEPS TO AVOID/ MINIMISE</a:t>
            </a:r>
            <a:endParaRPr lang="en-US" sz="3200" dirty="0">
              <a:latin typeface="+mn-lt"/>
            </a:endParaRPr>
          </a:p>
        </p:txBody>
      </p:sp>
      <p:pic>
        <p:nvPicPr>
          <p:cNvPr id="11" name="Picture 2" descr="Related image"/>
          <p:cNvPicPr>
            <a:picLocks noChangeAspect="1" noChangeArrowheads="1"/>
          </p:cNvPicPr>
          <p:nvPr/>
        </p:nvPicPr>
        <p:blipFill rotWithShape="1">
          <a:blip r:embed="rId2" cstate="print"/>
          <a:srcRect t="14212" b="12905"/>
          <a:stretch/>
        </p:blipFill>
        <p:spPr bwMode="auto">
          <a:xfrm>
            <a:off x="6724657" y="4648200"/>
            <a:ext cx="2178043" cy="1790700"/>
          </a:xfrm>
          <a:prstGeom prst="rect">
            <a:avLst/>
          </a:prstGeom>
          <a:noFill/>
        </p:spPr>
      </p:pic>
    </p:spTree>
    <p:extLst>
      <p:ext uri="{BB962C8B-B14F-4D97-AF65-F5344CB8AC3E}">
        <p14:creationId xmlns:p14="http://schemas.microsoft.com/office/powerpoint/2010/main" val="17693644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buSzPct val="105000"/>
              <a:buFont typeface="Wingdings 3" pitchFamily="18" charset="2"/>
              <a:buChar char="p"/>
            </a:pPr>
            <a:r>
              <a:rPr lang="en-US" dirty="0" smtClean="0">
                <a:ea typeface="Calibri" panose="020F0502020204030204" pitchFamily="34" charset="0"/>
                <a:cs typeface="TKTypeRegular"/>
              </a:rPr>
              <a:t> Preventive steps to avoid/ minimize environmental damages and implementation of corrective &amp; preventive actions</a:t>
            </a:r>
            <a:endParaRPr lang="en-US" b="1" dirty="0" smtClean="0">
              <a:ea typeface="Calibri" panose="020F0502020204030204" pitchFamily="34" charset="0"/>
              <a:cs typeface="TKTypeRegular"/>
            </a:endParaRPr>
          </a:p>
          <a:p>
            <a:pPr lvl="1">
              <a:buSzPct val="105000"/>
              <a:buFont typeface="Wingdings 3" pitchFamily="18" charset="2"/>
              <a:buChar char=""/>
            </a:pPr>
            <a:r>
              <a:rPr lang="en-US" b="1" dirty="0" smtClean="0">
                <a:ea typeface="Calibri" panose="020F0502020204030204" pitchFamily="34" charset="0"/>
                <a:cs typeface="TKTypeRegular"/>
              </a:rPr>
              <a:t>Storage </a:t>
            </a:r>
            <a:r>
              <a:rPr lang="en-US" b="1" dirty="0">
                <a:ea typeface="Calibri" panose="020F0502020204030204" pitchFamily="34" charset="0"/>
                <a:cs typeface="TKTypeRegular"/>
              </a:rPr>
              <a:t>of Chemicals</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Spillage </a:t>
            </a:r>
            <a:r>
              <a:rPr lang="en-US" dirty="0">
                <a:ea typeface="Calibri" panose="020F0502020204030204" pitchFamily="34" charset="0"/>
                <a:cs typeface="TKTypeRegular"/>
              </a:rPr>
              <a:t>of chemicals should be avoided.</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Persons </a:t>
            </a:r>
            <a:r>
              <a:rPr lang="en-US" dirty="0">
                <a:ea typeface="Calibri" panose="020F0502020204030204" pitchFamily="34" charset="0"/>
                <a:cs typeface="TKTypeRegular"/>
              </a:rPr>
              <a:t>working in these areas should be familiar about neutralizing the chemical spill &amp; fire fighting.</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Any </a:t>
            </a:r>
            <a:r>
              <a:rPr lang="en-US" dirty="0">
                <a:ea typeface="Calibri" panose="020F0502020204030204" pitchFamily="34" charset="0"/>
                <a:cs typeface="TKTypeRegular"/>
              </a:rPr>
              <a:t>spillage/leak should be attended immediately.</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Area </a:t>
            </a:r>
            <a:r>
              <a:rPr lang="en-US" dirty="0">
                <a:ea typeface="Calibri" panose="020F0502020204030204" pitchFamily="34" charset="0"/>
                <a:cs typeface="TKTypeRegular"/>
              </a:rPr>
              <a:t>should be prohibited for smoking / unauthorized person.</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Chemicals</a:t>
            </a:r>
            <a:r>
              <a:rPr lang="en-US" dirty="0">
                <a:ea typeface="Calibri" panose="020F0502020204030204" pitchFamily="34" charset="0"/>
                <a:cs typeface="TKTypeRegular"/>
              </a:rPr>
              <a:t>, which are incompatible, should not be kept near each other.</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Use </a:t>
            </a:r>
            <a:r>
              <a:rPr lang="en-US" dirty="0">
                <a:ea typeface="Calibri" panose="020F0502020204030204" pitchFamily="34" charset="0"/>
                <a:cs typeface="TKTypeRegular"/>
              </a:rPr>
              <a:t>of PPE during handling of chemicals</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Keep </a:t>
            </a:r>
            <a:r>
              <a:rPr lang="en-US" dirty="0">
                <a:ea typeface="Calibri" panose="020F0502020204030204" pitchFamily="34" charset="0"/>
                <a:cs typeface="TKTypeRegular"/>
              </a:rPr>
              <a:t>MSDS available. Write safety instruction on boards mentioned in MSDS. </a:t>
            </a:r>
            <a:endParaRPr lang="en-US" dirty="0">
              <a:ea typeface="Calibri" panose="020F0502020204030204" pitchFamily="34" charset="0"/>
              <a:cs typeface="Times New Roman" panose="02020603050405020304" pitchFamily="18" charset="0"/>
            </a:endParaRPr>
          </a:p>
          <a:p>
            <a:pPr algn="just"/>
            <a:endParaRPr lang="en-US" dirty="0">
              <a:ea typeface="Calibri" panose="020F0502020204030204" pitchFamily="34" charset="0"/>
              <a:cs typeface="TKTypeRegular"/>
            </a:endParaRPr>
          </a:p>
        </p:txBody>
      </p:sp>
      <p:sp>
        <p:nvSpPr>
          <p:cNvPr id="10" name="Rectangle 2"/>
          <p:cNvSpPr txBox="1">
            <a:spLocks noChangeArrowheads="1"/>
          </p:cNvSpPr>
          <p:nvPr/>
        </p:nvSpPr>
        <p:spPr>
          <a:xfrm>
            <a:off x="339090" y="647700"/>
            <a:ext cx="84963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ea typeface="Calibri" panose="020F0502020204030204" pitchFamily="34" charset="0"/>
                <a:cs typeface="TKTypeRegular"/>
              </a:rPr>
              <a:t>PREVENTIVE STEPS TO AVOID/ MINIMISE</a:t>
            </a:r>
            <a:endParaRPr lang="en-US" sz="3200" dirty="0">
              <a:latin typeface="+mn-lt"/>
            </a:endParaRPr>
          </a:p>
        </p:txBody>
      </p:sp>
    </p:spTree>
    <p:extLst>
      <p:ext uri="{BB962C8B-B14F-4D97-AF65-F5344CB8AC3E}">
        <p14:creationId xmlns:p14="http://schemas.microsoft.com/office/powerpoint/2010/main" val="9940322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lvl="1">
              <a:buSzPct val="105000"/>
              <a:buFont typeface="Wingdings 3" pitchFamily="18" charset="2"/>
              <a:buChar char=""/>
            </a:pPr>
            <a:r>
              <a:rPr lang="en-US" b="1" dirty="0" smtClean="0">
                <a:ea typeface="Calibri" panose="020F0502020204030204" pitchFamily="34" charset="0"/>
                <a:cs typeface="TKTypeRegular"/>
              </a:rPr>
              <a:t>Storage </a:t>
            </a:r>
            <a:r>
              <a:rPr lang="en-US" b="1" dirty="0">
                <a:ea typeface="Calibri" panose="020F0502020204030204" pitchFamily="34" charset="0"/>
                <a:cs typeface="TKTypeRegular"/>
              </a:rPr>
              <a:t>of Paints, Thinners</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Spillage </a:t>
            </a:r>
            <a:r>
              <a:rPr lang="en-US" dirty="0">
                <a:ea typeface="Calibri" panose="020F0502020204030204" pitchFamily="34" charset="0"/>
                <a:cs typeface="TKTypeRegular"/>
              </a:rPr>
              <a:t>of paints/thinners should be avoided.</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Persons </a:t>
            </a:r>
            <a:r>
              <a:rPr lang="en-US" dirty="0">
                <a:ea typeface="Calibri" panose="020F0502020204030204" pitchFamily="34" charset="0"/>
                <a:cs typeface="TKTypeRegular"/>
              </a:rPr>
              <a:t>working in these areas should be familiar about Fire fighting.</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Any </a:t>
            </a:r>
            <a:r>
              <a:rPr lang="en-US" dirty="0">
                <a:ea typeface="Calibri" panose="020F0502020204030204" pitchFamily="34" charset="0"/>
                <a:cs typeface="TKTypeRegular"/>
              </a:rPr>
              <a:t>spillage/leak should be attended immediately.</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Area </a:t>
            </a:r>
            <a:r>
              <a:rPr lang="en-US" dirty="0">
                <a:ea typeface="Calibri" panose="020F0502020204030204" pitchFamily="34" charset="0"/>
                <a:cs typeface="TKTypeRegular"/>
              </a:rPr>
              <a:t>should be prohibited for smoking / unauthorized person.</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Mock </a:t>
            </a:r>
            <a:r>
              <a:rPr lang="en-US" dirty="0">
                <a:ea typeface="Calibri" panose="020F0502020204030204" pitchFamily="34" charset="0"/>
                <a:cs typeface="TKTypeRegular"/>
              </a:rPr>
              <a:t>drills should be conducted every in six months.</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Electrical </a:t>
            </a:r>
            <a:r>
              <a:rPr lang="en-US" dirty="0">
                <a:ea typeface="Calibri" panose="020F0502020204030204" pitchFamily="34" charset="0"/>
                <a:cs typeface="TKTypeRegular"/>
              </a:rPr>
              <a:t>equipment’s in this area should be of flame proof Type.</a:t>
            </a:r>
            <a:endParaRPr lang="en-US" dirty="0">
              <a:ea typeface="Calibri" panose="020F0502020204030204" pitchFamily="34" charset="0"/>
              <a:cs typeface="Times New Roman" panose="02020603050405020304" pitchFamily="18" charset="0"/>
            </a:endParaRPr>
          </a:p>
          <a:p>
            <a:pPr algn="just"/>
            <a:endParaRPr lang="en-US" dirty="0">
              <a:ea typeface="Calibri" panose="020F0502020204030204" pitchFamily="34" charset="0"/>
              <a:cs typeface="TKTypeRegular"/>
            </a:endParaRPr>
          </a:p>
        </p:txBody>
      </p:sp>
      <p:sp>
        <p:nvSpPr>
          <p:cNvPr id="10" name="Rectangle 2"/>
          <p:cNvSpPr txBox="1">
            <a:spLocks noChangeArrowheads="1"/>
          </p:cNvSpPr>
          <p:nvPr/>
        </p:nvSpPr>
        <p:spPr>
          <a:xfrm>
            <a:off x="339090" y="647700"/>
            <a:ext cx="84963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ea typeface="Calibri" panose="020F0502020204030204" pitchFamily="34" charset="0"/>
                <a:cs typeface="TKTypeRegular"/>
              </a:rPr>
              <a:t>PREVENTIVE STEPS TO AVOID/ MINIMISE</a:t>
            </a:r>
            <a:endParaRPr lang="en-US" sz="3200" dirty="0">
              <a:latin typeface="+mn-lt"/>
            </a:endParaRPr>
          </a:p>
        </p:txBody>
      </p:sp>
    </p:spTree>
    <p:extLst>
      <p:ext uri="{BB962C8B-B14F-4D97-AF65-F5344CB8AC3E}">
        <p14:creationId xmlns:p14="http://schemas.microsoft.com/office/powerpoint/2010/main" val="41778249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631766"/>
            <a:ext cx="8229600" cy="68164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IN" sz="3200" dirty="0" smtClean="0">
                <a:latin typeface="+mn-lt"/>
              </a:rPr>
              <a:t>ABOUT PMG</a:t>
            </a:r>
            <a:endParaRPr lang="en-IN" sz="3200" dirty="0">
              <a:latin typeface="+mn-lt"/>
              <a:cs typeface="Arial" panose="020B0604020202020204" pitchFamily="34" charset="0"/>
            </a:endParaRPr>
          </a:p>
        </p:txBody>
      </p:sp>
      <p:sp>
        <p:nvSpPr>
          <p:cNvPr id="7" name="Rectangle 6"/>
          <p:cNvSpPr/>
          <p:nvPr/>
        </p:nvSpPr>
        <p:spPr>
          <a:xfrm>
            <a:off x="159027" y="1796133"/>
            <a:ext cx="8786190" cy="2585323"/>
          </a:xfrm>
          <a:prstGeom prst="rect">
            <a:avLst/>
          </a:prstGeom>
        </p:spPr>
        <p:txBody>
          <a:bodyPr wrap="square">
            <a:spAutoFit/>
          </a:bodyPr>
          <a:lstStyle/>
          <a:p>
            <a:pPr lvl="0" fontAlgn="base">
              <a:spcBef>
                <a:spcPct val="0"/>
              </a:spcBef>
              <a:spcAft>
                <a:spcPct val="0"/>
              </a:spcAft>
            </a:pPr>
            <a:r>
              <a:rPr lang="en-US" sz="1600" dirty="0">
                <a:ea typeface="Calibri" panose="020F0502020204030204" pitchFamily="34" charset="0"/>
                <a:cs typeface="Times New Roman" panose="02020603050405020304" pitchFamily="18" charset="0"/>
              </a:rPr>
              <a:t>At PMG, </a:t>
            </a:r>
            <a:r>
              <a:rPr lang="en-US" sz="1600" dirty="0" smtClean="0">
                <a:ea typeface="Calibri" panose="020F0502020204030204" pitchFamily="34" charset="0"/>
                <a:cs typeface="Times New Roman" panose="02020603050405020304" pitchFamily="18" charset="0"/>
              </a:rPr>
              <a:t>we </a:t>
            </a:r>
            <a:r>
              <a:rPr lang="en-US" sz="1600" dirty="0">
                <a:ea typeface="Calibri" panose="020F0502020204030204" pitchFamily="34" charset="0"/>
                <a:cs typeface="Times New Roman" panose="02020603050405020304" pitchFamily="18" charset="0"/>
              </a:rPr>
              <a:t>deliver Engineering Design and Project Management </a:t>
            </a:r>
            <a:r>
              <a:rPr lang="en-US" sz="1600" dirty="0" smtClean="0">
                <a:ea typeface="Calibri" panose="020F0502020204030204" pitchFamily="34" charset="0"/>
                <a:cs typeface="Times New Roman" panose="02020603050405020304" pitchFamily="18" charset="0"/>
              </a:rPr>
              <a:t>scopes in </a:t>
            </a:r>
            <a:r>
              <a:rPr lang="en-US" sz="1600" dirty="0">
                <a:ea typeface="Calibri" panose="020F0502020204030204" pitchFamily="34" charset="0"/>
                <a:cs typeface="Times New Roman" panose="02020603050405020304" pitchFamily="18" charset="0"/>
              </a:rPr>
              <a:t>Food and Beverage industry. Our team of design engineers and engineering executives has rich experience in Project Planning, Design, Execution and Commissioning with key competencies in areas like 3D Plant Design, Hygienic Engineering, and Project Management. Our safe-by-choice, result-oriented, and pro-active work-ethics allow us deliver work scopes meeting objectives, complete stakeholder alignment and first-time quality</a:t>
            </a:r>
            <a:r>
              <a:rPr lang="en-US" sz="1600" dirty="0" smtClean="0">
                <a:ea typeface="Calibri" panose="020F0502020204030204" pitchFamily="34" charset="0"/>
                <a:cs typeface="Times New Roman" panose="02020603050405020304" pitchFamily="18" charset="0"/>
              </a:rPr>
              <a:t>.</a:t>
            </a:r>
          </a:p>
          <a:p>
            <a:pPr lvl="0" fontAlgn="base">
              <a:spcBef>
                <a:spcPct val="0"/>
              </a:spcBef>
              <a:spcAft>
                <a:spcPct val="0"/>
              </a:spcAft>
            </a:pPr>
            <a:endParaRPr lang="en-US" sz="1600" dirty="0"/>
          </a:p>
          <a:p>
            <a:pPr lvl="0" fontAlgn="base">
              <a:spcBef>
                <a:spcPct val="0"/>
              </a:spcBef>
              <a:spcAft>
                <a:spcPct val="0"/>
              </a:spcAft>
            </a:pPr>
            <a:r>
              <a:rPr lang="en-US" b="1" dirty="0" smtClean="0">
                <a:solidFill>
                  <a:srgbClr val="00B050"/>
                </a:solidFill>
                <a:ea typeface="Calibri" panose="020F0502020204030204" pitchFamily="34" charset="0"/>
                <a:cs typeface="Times New Roman" panose="02020603050405020304" pitchFamily="18" charset="0"/>
              </a:rPr>
              <a:t>PMG Knowledge Repository: </a:t>
            </a:r>
            <a:r>
              <a:rPr lang="en-US" b="1" dirty="0" smtClean="0">
                <a:ea typeface="Calibri" panose="020F0502020204030204" pitchFamily="34" charset="0"/>
                <a:cs typeface="Times New Roman" panose="02020603050405020304" pitchFamily="18" charset="0"/>
              </a:rPr>
              <a:t>Targeted</a:t>
            </a:r>
            <a:r>
              <a:rPr lang="en-US" b="1" dirty="0">
                <a:ea typeface="Calibri" panose="020F0502020204030204" pitchFamily="34" charset="0"/>
                <a:cs typeface="Times New Roman" panose="02020603050405020304" pitchFamily="18" charset="0"/>
              </a:rPr>
              <a:t> Knowledge Sharing &amp; Skill Development</a:t>
            </a:r>
            <a:endParaRPr lang="en-US" dirty="0"/>
          </a:p>
          <a:p>
            <a:pPr lvl="0" fontAlgn="base">
              <a:spcBef>
                <a:spcPct val="0"/>
              </a:spcBef>
              <a:spcAft>
                <a:spcPct val="0"/>
              </a:spcAft>
            </a:pPr>
            <a:r>
              <a:rPr lang="en-US" sz="1600" dirty="0" smtClean="0">
                <a:ea typeface="Calibri" panose="020F0502020204030204" pitchFamily="34" charset="0"/>
                <a:cs typeface="Times New Roman" panose="02020603050405020304" pitchFamily="18" charset="0"/>
              </a:rPr>
              <a:t>Precise </a:t>
            </a:r>
            <a:r>
              <a:rPr lang="en-US" sz="1600" dirty="0">
                <a:ea typeface="Calibri" panose="020F0502020204030204" pitchFamily="34" charset="0"/>
                <a:cs typeface="Times New Roman" panose="02020603050405020304" pitchFamily="18" charset="0"/>
              </a:rPr>
              <a:t>and focused training modules for the exhaustive set of people working in manufacturing </a:t>
            </a:r>
            <a:r>
              <a:rPr lang="en-US" sz="1600" dirty="0" smtClean="0">
                <a:ea typeface="Calibri" panose="020F0502020204030204" pitchFamily="34" charset="0"/>
                <a:cs typeface="Times New Roman" panose="02020603050405020304" pitchFamily="18" charset="0"/>
              </a:rPr>
              <a:t>industry, instilling </a:t>
            </a:r>
            <a:r>
              <a:rPr lang="en-US" sz="1600" dirty="0">
                <a:ea typeface="Calibri" panose="020F0502020204030204" pitchFamily="34" charset="0"/>
                <a:cs typeface="Times New Roman" panose="02020603050405020304" pitchFamily="18" charset="0"/>
              </a:rPr>
              <a:t>qualities of self-belief, creative thinking &amp; widened perspective.</a:t>
            </a:r>
            <a:endParaRPr lang="en-US" sz="1600" dirty="0"/>
          </a:p>
          <a:p>
            <a:pPr lvl="0" fontAlgn="base">
              <a:spcBef>
                <a:spcPct val="0"/>
              </a:spcBef>
              <a:spcAft>
                <a:spcPct val="0"/>
              </a:spcAft>
            </a:pPr>
            <a:endParaRPr lang="en-US" sz="1600" dirty="0"/>
          </a:p>
        </p:txBody>
      </p:sp>
      <p:sp>
        <p:nvSpPr>
          <p:cNvPr id="8" name="Rectangle 7"/>
          <p:cNvSpPr/>
          <p:nvPr/>
        </p:nvSpPr>
        <p:spPr>
          <a:xfrm>
            <a:off x="159027" y="1313411"/>
            <a:ext cx="8786190" cy="584775"/>
          </a:xfrm>
          <a:prstGeom prst="rect">
            <a:avLst/>
          </a:prstGeom>
        </p:spPr>
        <p:txBody>
          <a:bodyPr wrap="square">
            <a:spAutoFit/>
          </a:bodyPr>
          <a:lstStyle/>
          <a:p>
            <a:pPr>
              <a:spcAft>
                <a:spcPts val="3300"/>
              </a:spcAft>
            </a:pPr>
            <a:r>
              <a:rPr lang="en-IN" sz="1600" b="1" dirty="0">
                <a:solidFill>
                  <a:srgbClr val="00B050"/>
                </a:solidFill>
                <a:ea typeface="Calibri" panose="020F0502020204030204" pitchFamily="34" charset="0"/>
                <a:cs typeface="Times New Roman" panose="02020603050405020304" pitchFamily="18" charset="0"/>
              </a:rPr>
              <a:t>“BUILDING FOOD FACTORIES WITH TOP QUALITY STANDARDS OF NESTLE, </a:t>
            </a:r>
            <a:r>
              <a:rPr lang="en-IN" sz="1600" b="1" dirty="0" smtClean="0">
                <a:solidFill>
                  <a:srgbClr val="00B050"/>
                </a:solidFill>
                <a:ea typeface="Calibri" panose="020F0502020204030204" pitchFamily="34" charset="0"/>
                <a:cs typeface="Times New Roman" panose="02020603050405020304" pitchFamily="18" charset="0"/>
              </a:rPr>
              <a:t>MONDELEZ,ABBOTT</a:t>
            </a:r>
            <a:r>
              <a:rPr lang="en-IN" sz="1600" b="1" dirty="0">
                <a:solidFill>
                  <a:srgbClr val="00B050"/>
                </a:solidFill>
                <a:ea typeface="Calibri" panose="020F0502020204030204" pitchFamily="34" charset="0"/>
                <a:cs typeface="Times New Roman" panose="02020603050405020304" pitchFamily="18" charset="0"/>
              </a:rPr>
              <a:t>, </a:t>
            </a:r>
            <a:r>
              <a:rPr lang="en-IN" sz="1600" b="1" dirty="0" smtClean="0">
                <a:solidFill>
                  <a:srgbClr val="00B050"/>
                </a:solidFill>
                <a:ea typeface="Calibri" panose="020F0502020204030204" pitchFamily="34" charset="0"/>
                <a:cs typeface="Times New Roman" panose="02020603050405020304" pitchFamily="18" charset="0"/>
              </a:rPr>
              <a:t>   DANONE </a:t>
            </a:r>
            <a:r>
              <a:rPr lang="en-IN" sz="1600" b="1" dirty="0">
                <a:solidFill>
                  <a:srgbClr val="00B050"/>
                </a:solidFill>
                <a:ea typeface="Calibri" panose="020F0502020204030204" pitchFamily="34" charset="0"/>
                <a:cs typeface="Times New Roman" panose="02020603050405020304" pitchFamily="18" charset="0"/>
              </a:rPr>
              <a:t>USING 3D DESIGN AND HYGIENIC ENGINEERING.”</a:t>
            </a:r>
            <a:endParaRPr lang="en-US" sz="1100" dirty="0">
              <a:effectLst/>
              <a:ea typeface="Calibri" panose="020F0502020204030204" pitchFamily="34" charset="0"/>
              <a:cs typeface="Times New Roman" panose="02020603050405020304" pitchFamily="18" charset="0"/>
            </a:endParaRPr>
          </a:p>
        </p:txBody>
      </p:sp>
      <p:sp>
        <p:nvSpPr>
          <p:cNvPr id="9" name="TextBox 8"/>
          <p:cNvSpPr txBox="1"/>
          <p:nvPr/>
        </p:nvSpPr>
        <p:spPr>
          <a:xfrm>
            <a:off x="602974" y="4279400"/>
            <a:ext cx="4041913" cy="2031325"/>
          </a:xfrm>
          <a:prstGeom prst="rect">
            <a:avLst/>
          </a:prstGeom>
          <a:noFill/>
        </p:spPr>
        <p:txBody>
          <a:bodyPr wrap="square" rtlCol="0">
            <a:spAutoFit/>
          </a:bodyPr>
          <a:lstStyle/>
          <a:p>
            <a:pPr marL="285750" indent="-285750">
              <a:buClr>
                <a:srgbClr val="00B050"/>
              </a:buClr>
              <a:buFont typeface="Webdings" panose="05030102010509060703" pitchFamily="18" charset="2"/>
              <a:buChar char=""/>
            </a:pPr>
            <a:r>
              <a:rPr lang="en-US" sz="1400" dirty="0" smtClean="0">
                <a:solidFill>
                  <a:srgbClr val="00B050"/>
                </a:solidFill>
              </a:rPr>
              <a:t>Clear </a:t>
            </a:r>
            <a:r>
              <a:rPr lang="en-US" sz="1400" dirty="0">
                <a:solidFill>
                  <a:srgbClr val="00B050"/>
                </a:solidFill>
              </a:rPr>
              <a:t>L</a:t>
            </a:r>
            <a:r>
              <a:rPr lang="en-US" sz="1400" dirty="0" smtClean="0">
                <a:solidFill>
                  <a:srgbClr val="00B050"/>
                </a:solidFill>
              </a:rPr>
              <a:t>earning Objectives</a:t>
            </a:r>
          </a:p>
          <a:p>
            <a:pPr>
              <a:buClr>
                <a:srgbClr val="00B050"/>
              </a:buClr>
            </a:pPr>
            <a:r>
              <a:rPr lang="en-US" sz="1400" dirty="0" smtClean="0"/>
              <a:t>Focused approach to skill development and     knowledge sharing</a:t>
            </a:r>
            <a:endParaRPr lang="en-US" sz="1400" dirty="0"/>
          </a:p>
          <a:p>
            <a:pPr marL="285750" indent="-285750">
              <a:buClr>
                <a:srgbClr val="00B050"/>
              </a:buClr>
              <a:buFont typeface="Webdings" panose="05030102010509060703" pitchFamily="18" charset="2"/>
              <a:buChar char=""/>
            </a:pPr>
            <a:r>
              <a:rPr lang="en-US" sz="1400" dirty="0" smtClean="0">
                <a:solidFill>
                  <a:srgbClr val="00B050"/>
                </a:solidFill>
              </a:rPr>
              <a:t>Progressive Evaluation</a:t>
            </a:r>
          </a:p>
          <a:p>
            <a:pPr>
              <a:buClr>
                <a:srgbClr val="00B050"/>
              </a:buClr>
            </a:pPr>
            <a:r>
              <a:rPr lang="en-US" sz="1400" dirty="0" smtClean="0"/>
              <a:t>Gauging improvement on every step and keeping audience connected.</a:t>
            </a:r>
            <a:endParaRPr lang="en-US" sz="1400" dirty="0"/>
          </a:p>
          <a:p>
            <a:pPr marL="285750" indent="-285750">
              <a:buClr>
                <a:srgbClr val="00B050"/>
              </a:buClr>
              <a:buFont typeface="Webdings" panose="05030102010509060703" pitchFamily="18" charset="2"/>
              <a:buChar char=""/>
            </a:pPr>
            <a:r>
              <a:rPr lang="en-US" sz="1400" dirty="0" smtClean="0">
                <a:solidFill>
                  <a:srgbClr val="00B050"/>
                </a:solidFill>
              </a:rPr>
              <a:t>After-training follow-ups</a:t>
            </a:r>
          </a:p>
          <a:p>
            <a:pPr>
              <a:buClr>
                <a:srgbClr val="00B050"/>
              </a:buClr>
            </a:pPr>
            <a:r>
              <a:rPr lang="en-US" sz="1400" dirty="0" smtClean="0"/>
              <a:t>We systematically track differential progress of recipients after the training.</a:t>
            </a:r>
            <a:endParaRPr lang="en-US" sz="1400" dirty="0"/>
          </a:p>
        </p:txBody>
      </p:sp>
      <p:sp>
        <p:nvSpPr>
          <p:cNvPr id="13" name="TextBox 12"/>
          <p:cNvSpPr txBox="1"/>
          <p:nvPr/>
        </p:nvSpPr>
        <p:spPr>
          <a:xfrm>
            <a:off x="4644887" y="4279400"/>
            <a:ext cx="4041913" cy="2031325"/>
          </a:xfrm>
          <a:prstGeom prst="rect">
            <a:avLst/>
          </a:prstGeom>
          <a:noFill/>
        </p:spPr>
        <p:txBody>
          <a:bodyPr wrap="square" rtlCol="0">
            <a:spAutoFit/>
          </a:bodyPr>
          <a:lstStyle/>
          <a:p>
            <a:pPr marL="285750" indent="-285750">
              <a:buClr>
                <a:srgbClr val="00B050"/>
              </a:buClr>
              <a:buFont typeface="Webdings" panose="05030102010509060703" pitchFamily="18" charset="2"/>
              <a:buChar char=""/>
            </a:pPr>
            <a:r>
              <a:rPr lang="en-US" sz="1400" dirty="0" smtClean="0">
                <a:solidFill>
                  <a:srgbClr val="00B050"/>
                </a:solidFill>
              </a:rPr>
              <a:t>Audience Specific Approach</a:t>
            </a:r>
          </a:p>
          <a:p>
            <a:pPr>
              <a:buClr>
                <a:srgbClr val="00B050"/>
              </a:buClr>
            </a:pPr>
            <a:r>
              <a:rPr lang="en-US" sz="1400" dirty="0" smtClean="0"/>
              <a:t>Programs are fine-tuned to the ability and interests of the recipients.</a:t>
            </a:r>
            <a:endParaRPr lang="en-US" sz="1400" dirty="0"/>
          </a:p>
          <a:p>
            <a:pPr marL="285750" indent="-285750">
              <a:buClr>
                <a:srgbClr val="00B050"/>
              </a:buClr>
              <a:buFont typeface="Webdings" panose="05030102010509060703" pitchFamily="18" charset="2"/>
              <a:buChar char=""/>
            </a:pPr>
            <a:r>
              <a:rPr lang="en-US" sz="1400" dirty="0" smtClean="0">
                <a:solidFill>
                  <a:srgbClr val="00B050"/>
                </a:solidFill>
              </a:rPr>
              <a:t>Multiple Awe-moments</a:t>
            </a:r>
          </a:p>
          <a:p>
            <a:pPr>
              <a:buClr>
                <a:srgbClr val="00B050"/>
              </a:buClr>
            </a:pPr>
            <a:r>
              <a:rPr lang="en-US" sz="1400" dirty="0" smtClean="0"/>
              <a:t>Awe-moments are refreshing and increase receptivity many-fold.</a:t>
            </a:r>
            <a:endParaRPr lang="en-US" sz="1400" dirty="0"/>
          </a:p>
          <a:p>
            <a:pPr marL="285750" indent="-285750">
              <a:buClr>
                <a:srgbClr val="00B050"/>
              </a:buClr>
              <a:buFont typeface="Webdings" panose="05030102010509060703" pitchFamily="18" charset="2"/>
              <a:buChar char=""/>
            </a:pPr>
            <a:r>
              <a:rPr lang="en-US" sz="1400" dirty="0" smtClean="0">
                <a:solidFill>
                  <a:srgbClr val="00B050"/>
                </a:solidFill>
              </a:rPr>
              <a:t>Seasoned Trainers</a:t>
            </a:r>
          </a:p>
          <a:p>
            <a:pPr>
              <a:buClr>
                <a:srgbClr val="00B050"/>
              </a:buClr>
            </a:pPr>
            <a:r>
              <a:rPr lang="en-US" sz="1400" dirty="0" smtClean="0"/>
              <a:t>PMG trainers are subject matter experts with substantial work experience.</a:t>
            </a:r>
            <a:endParaRPr lang="en-US" sz="1400" dirty="0"/>
          </a:p>
        </p:txBody>
      </p:sp>
    </p:spTree>
    <p:extLst>
      <p:ext uri="{BB962C8B-B14F-4D97-AF65-F5344CB8AC3E}">
        <p14:creationId xmlns:p14="http://schemas.microsoft.com/office/powerpoint/2010/main" val="530516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buSzPct val="105000"/>
              <a:buFont typeface="Wingdings 3" pitchFamily="18" charset="2"/>
              <a:buChar char="p"/>
            </a:pPr>
            <a:r>
              <a:rPr lang="en-US" dirty="0">
                <a:ea typeface="Calibri" panose="020F0502020204030204" pitchFamily="34" charset="0"/>
                <a:cs typeface="TKTypeRegular"/>
              </a:rPr>
              <a:t> </a:t>
            </a:r>
            <a:r>
              <a:rPr lang="en-US" dirty="0" smtClean="0">
                <a:ea typeface="Calibri" panose="020F0502020204030204" pitchFamily="34" charset="0"/>
                <a:cs typeface="TKTypeRegular"/>
              </a:rPr>
              <a:t>Preventive steps to avoid/ minimize environmental damages and implementation of corrective &amp; preventive actions</a:t>
            </a:r>
            <a:endParaRPr lang="en-US" b="1" dirty="0" smtClean="0">
              <a:ea typeface="Calibri" panose="020F0502020204030204" pitchFamily="34" charset="0"/>
              <a:cs typeface="TKTypeRegular"/>
            </a:endParaRPr>
          </a:p>
          <a:p>
            <a:pPr lvl="1">
              <a:buSzPct val="105000"/>
              <a:buFont typeface="Wingdings 3" pitchFamily="18" charset="2"/>
              <a:buChar char=""/>
            </a:pPr>
            <a:r>
              <a:rPr lang="en-US" b="1" dirty="0" smtClean="0">
                <a:ea typeface="Calibri" panose="020F0502020204030204" pitchFamily="34" charset="0"/>
                <a:cs typeface="TKTypeRegular"/>
              </a:rPr>
              <a:t>Oxy-LPG </a:t>
            </a:r>
            <a:r>
              <a:rPr lang="en-US" b="1" dirty="0">
                <a:ea typeface="Calibri" panose="020F0502020204030204" pitchFamily="34" charset="0"/>
                <a:cs typeface="TKTypeRegular"/>
              </a:rPr>
              <a:t>Gas Cutting.</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Flash </a:t>
            </a:r>
            <a:r>
              <a:rPr lang="en-US" dirty="0">
                <a:ea typeface="Calibri" panose="020F0502020204030204" pitchFamily="34" charset="0"/>
                <a:cs typeface="TKTypeRegular"/>
              </a:rPr>
              <a:t>back arrester should be available on acetylene/fuel gas cylinder &amp; torch end to avoid flash back phenomena.</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Gas </a:t>
            </a:r>
            <a:r>
              <a:rPr lang="en-US" dirty="0">
                <a:ea typeface="Calibri" panose="020F0502020204030204" pitchFamily="34" charset="0"/>
                <a:cs typeface="TKTypeRegular"/>
              </a:rPr>
              <a:t>cutting / welding torches should be checked frequently for gas leakage.</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Rubber </a:t>
            </a:r>
            <a:r>
              <a:rPr lang="en-US" dirty="0">
                <a:ea typeface="Calibri" panose="020F0502020204030204" pitchFamily="34" charset="0"/>
                <a:cs typeface="TKTypeRegular"/>
              </a:rPr>
              <a:t>hose pipes should be checked periodically.</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Replace </a:t>
            </a:r>
            <a:r>
              <a:rPr lang="en-US" dirty="0">
                <a:ea typeface="Calibri" panose="020F0502020204030204" pitchFamily="34" charset="0"/>
                <a:cs typeface="TKTypeRegular"/>
              </a:rPr>
              <a:t>the rubber pipe if it is deteriorated.</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Black </a:t>
            </a:r>
            <a:r>
              <a:rPr lang="en-US" dirty="0">
                <a:ea typeface="Calibri" panose="020F0502020204030204" pitchFamily="34" charset="0"/>
                <a:cs typeface="TKTypeRegular"/>
              </a:rPr>
              <a:t>color pipe for oxygen and maroon color pipe for acetylene should be used.</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Ensure </a:t>
            </a:r>
            <a:r>
              <a:rPr lang="en-US" dirty="0">
                <a:ea typeface="Calibri" panose="020F0502020204030204" pitchFamily="34" charset="0"/>
                <a:cs typeface="TKTypeRegular"/>
              </a:rPr>
              <a:t>that pressure gauges and regulators are working satisfactorily.</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Flammable </a:t>
            </a:r>
            <a:r>
              <a:rPr lang="en-US" dirty="0">
                <a:ea typeface="Calibri" panose="020F0502020204030204" pitchFamily="34" charset="0"/>
                <a:cs typeface="TKTypeRegular"/>
              </a:rPr>
              <a:t>material should not be kept near cutting location.</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Permit </a:t>
            </a:r>
            <a:r>
              <a:rPr lang="en-US" dirty="0">
                <a:ea typeface="Calibri" panose="020F0502020204030204" pitchFamily="34" charset="0"/>
                <a:cs typeface="TKTypeRegular"/>
              </a:rPr>
              <a:t>to work system should be followed. All safety precautions mentioned in permit form should be complied.  </a:t>
            </a:r>
            <a:endParaRPr lang="en-US" dirty="0">
              <a:ea typeface="Calibri" panose="020F0502020204030204" pitchFamily="34" charset="0"/>
              <a:cs typeface="Times New Roman" panose="02020603050405020304" pitchFamily="18" charset="0"/>
            </a:endParaRPr>
          </a:p>
          <a:p>
            <a:pPr algn="just"/>
            <a:endParaRPr lang="en-US" dirty="0">
              <a:ea typeface="Calibri" panose="020F0502020204030204" pitchFamily="34" charset="0"/>
              <a:cs typeface="TKTypeRegular"/>
            </a:endParaRPr>
          </a:p>
        </p:txBody>
      </p:sp>
      <p:sp>
        <p:nvSpPr>
          <p:cNvPr id="10" name="Rectangle 2"/>
          <p:cNvSpPr txBox="1">
            <a:spLocks noChangeArrowheads="1"/>
          </p:cNvSpPr>
          <p:nvPr/>
        </p:nvSpPr>
        <p:spPr>
          <a:xfrm>
            <a:off x="339090" y="647700"/>
            <a:ext cx="84963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ea typeface="Calibri" panose="020F0502020204030204" pitchFamily="34" charset="0"/>
                <a:cs typeface="TKTypeRegular"/>
              </a:rPr>
              <a:t>PREVENTIVE STEPS TO AVOID/ MINIMISE</a:t>
            </a:r>
            <a:endParaRPr lang="en-US" sz="3200" dirty="0">
              <a:latin typeface="+mn-lt"/>
            </a:endParaRPr>
          </a:p>
        </p:txBody>
      </p:sp>
    </p:spTree>
    <p:extLst>
      <p:ext uri="{BB962C8B-B14F-4D97-AF65-F5344CB8AC3E}">
        <p14:creationId xmlns:p14="http://schemas.microsoft.com/office/powerpoint/2010/main" val="11792935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lvl="1">
              <a:buSzPct val="105000"/>
              <a:buFont typeface="Wingdings 3" pitchFamily="18" charset="2"/>
              <a:buChar char=""/>
            </a:pPr>
            <a:r>
              <a:rPr lang="en-US" b="1" dirty="0" smtClean="0">
                <a:ea typeface="Calibri" panose="020F0502020204030204" pitchFamily="34" charset="0"/>
                <a:cs typeface="TKTypeRegular"/>
              </a:rPr>
              <a:t>Electrical Short Circuit &amp; Shock.</a:t>
            </a:r>
            <a:endParaRPr lang="en-US" dirty="0" smtClean="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Unauthorized person should not work on electrical equipment/live supply/machines</a:t>
            </a: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Permit to work system should be followed. All safety precautions mentioned in permit form should be complied.</a:t>
            </a:r>
            <a:endParaRPr lang="en-US" dirty="0" smtClean="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Loose wires should not insert in elect panels/boards. Proper plugs (3 way pin) should be used. </a:t>
            </a:r>
            <a:endParaRPr lang="en-US" dirty="0" smtClean="0">
              <a:ea typeface="Calibri" panose="020F0502020204030204" pitchFamily="34" charset="0"/>
              <a:cs typeface="Times New Roman" panose="02020603050405020304" pitchFamily="18" charset="0"/>
            </a:endParaRPr>
          </a:p>
          <a:p>
            <a:pPr algn="just"/>
            <a:endParaRPr lang="en-US" dirty="0">
              <a:ea typeface="Calibri" panose="020F0502020204030204" pitchFamily="34" charset="0"/>
              <a:cs typeface="TKTypeRegular"/>
            </a:endParaRPr>
          </a:p>
        </p:txBody>
      </p:sp>
      <p:sp>
        <p:nvSpPr>
          <p:cNvPr id="10" name="Rectangle 2"/>
          <p:cNvSpPr txBox="1">
            <a:spLocks noChangeArrowheads="1"/>
          </p:cNvSpPr>
          <p:nvPr/>
        </p:nvSpPr>
        <p:spPr>
          <a:xfrm>
            <a:off x="339090" y="647700"/>
            <a:ext cx="84963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ea typeface="Calibri" panose="020F0502020204030204" pitchFamily="34" charset="0"/>
                <a:cs typeface="TKTypeRegular"/>
              </a:rPr>
              <a:t>PREVENTIVE STEPS TO AVOID/ MINIMISE</a:t>
            </a:r>
            <a:endParaRPr lang="en-US" sz="3200" dirty="0">
              <a:latin typeface="+mn-lt"/>
            </a:endParaRPr>
          </a:p>
        </p:txBody>
      </p:sp>
    </p:spTree>
    <p:extLst>
      <p:ext uri="{BB962C8B-B14F-4D97-AF65-F5344CB8AC3E}">
        <p14:creationId xmlns:p14="http://schemas.microsoft.com/office/powerpoint/2010/main" val="4651401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buSzPct val="105000"/>
              <a:buFont typeface="Wingdings 3" pitchFamily="18" charset="2"/>
              <a:buChar char="p"/>
            </a:pPr>
            <a:r>
              <a:rPr lang="en-US" dirty="0">
                <a:ea typeface="Calibri" panose="020F0502020204030204" pitchFamily="34" charset="0"/>
                <a:cs typeface="TKTypeRegular"/>
              </a:rPr>
              <a:t> </a:t>
            </a:r>
            <a:r>
              <a:rPr lang="en-US" dirty="0" smtClean="0">
                <a:ea typeface="Calibri" panose="020F0502020204030204" pitchFamily="34" charset="0"/>
                <a:cs typeface="TKTypeRegular"/>
              </a:rPr>
              <a:t>Preventive steps to avoid/ minimize environmental damages and implementation of corrective &amp; preventive actions</a:t>
            </a:r>
            <a:endParaRPr lang="en-US" b="1" dirty="0" smtClean="0">
              <a:ea typeface="Calibri" panose="020F0502020204030204" pitchFamily="34" charset="0"/>
              <a:cs typeface="TKTypeRegular"/>
            </a:endParaRPr>
          </a:p>
          <a:p>
            <a:pPr lvl="1">
              <a:buSzPct val="105000"/>
              <a:buFont typeface="Wingdings 3" pitchFamily="18" charset="2"/>
              <a:buChar char=""/>
            </a:pPr>
            <a:r>
              <a:rPr lang="en-US" b="1" dirty="0">
                <a:ea typeface="Calibri" panose="020F0502020204030204" pitchFamily="34" charset="0"/>
                <a:cs typeface="TKTypeRegular"/>
              </a:rPr>
              <a:t>Scrap Yard &amp; other area</a:t>
            </a:r>
            <a:endParaRPr lang="en-US" b="1"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Permit </a:t>
            </a:r>
            <a:r>
              <a:rPr lang="en-US" dirty="0">
                <a:ea typeface="Calibri" panose="020F0502020204030204" pitchFamily="34" charset="0"/>
                <a:cs typeface="TKTypeRegular"/>
              </a:rPr>
              <a:t>to work system should be followed while carrying out welding work in this area.</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Flammable</a:t>
            </a:r>
            <a:r>
              <a:rPr lang="en-US" dirty="0">
                <a:ea typeface="Calibri" panose="020F0502020204030204" pitchFamily="34" charset="0"/>
                <a:cs typeface="TKTypeRegular"/>
              </a:rPr>
              <a:t>, combustible material should be kept away from source of ignition.</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Gangway</a:t>
            </a:r>
            <a:r>
              <a:rPr lang="en-US" dirty="0">
                <a:ea typeface="Calibri" panose="020F0502020204030204" pitchFamily="34" charset="0"/>
                <a:cs typeface="TKTypeRegular"/>
              </a:rPr>
              <a:t>, approach roads should be free from obstacles.</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Spillage </a:t>
            </a:r>
            <a:r>
              <a:rPr lang="en-US" dirty="0">
                <a:ea typeface="Calibri" panose="020F0502020204030204" pitchFamily="34" charset="0"/>
                <a:cs typeface="TKTypeRegular"/>
              </a:rPr>
              <a:t>of oil from presses should be avoided so that scrap yard area will not become oily. Periodic checking should be carried out.</a:t>
            </a:r>
            <a:endParaRPr lang="en-US" dirty="0">
              <a:ea typeface="Calibri" panose="020F0502020204030204" pitchFamily="34" charset="0"/>
              <a:cs typeface="Times New Roman" panose="02020603050405020304" pitchFamily="18" charset="0"/>
            </a:endParaRPr>
          </a:p>
          <a:p>
            <a:pPr marL="1200150" lvl="2" indent="-285750">
              <a:buSzPct val="105000"/>
              <a:buFont typeface="Wingdings" panose="05000000000000000000" pitchFamily="2" charset="2"/>
              <a:buChar char="S"/>
            </a:pPr>
            <a:r>
              <a:rPr lang="en-US" dirty="0" smtClean="0">
                <a:ea typeface="Calibri" panose="020F0502020204030204" pitchFamily="34" charset="0"/>
                <a:cs typeface="TKTypeRegular"/>
              </a:rPr>
              <a:t>Employees </a:t>
            </a:r>
            <a:r>
              <a:rPr lang="en-US" dirty="0">
                <a:ea typeface="Calibri" panose="020F0502020204030204" pitchFamily="34" charset="0"/>
                <a:cs typeface="TKTypeRegular"/>
              </a:rPr>
              <a:t>working in this area should use PPE like safety shoes hand gloves. </a:t>
            </a:r>
            <a:endParaRPr lang="en-US" dirty="0">
              <a:ea typeface="Calibri" panose="020F0502020204030204" pitchFamily="34" charset="0"/>
              <a:cs typeface="Times New Roman" panose="02020603050405020304" pitchFamily="18" charset="0"/>
            </a:endParaRPr>
          </a:p>
          <a:p>
            <a:pPr algn="just"/>
            <a:endParaRPr lang="en-US" dirty="0">
              <a:ea typeface="Calibri" panose="020F0502020204030204" pitchFamily="34" charset="0"/>
              <a:cs typeface="TKTypeRegular"/>
            </a:endParaRPr>
          </a:p>
        </p:txBody>
      </p:sp>
      <p:sp>
        <p:nvSpPr>
          <p:cNvPr id="10" name="Rectangle 2"/>
          <p:cNvSpPr txBox="1">
            <a:spLocks noChangeArrowheads="1"/>
          </p:cNvSpPr>
          <p:nvPr/>
        </p:nvSpPr>
        <p:spPr>
          <a:xfrm>
            <a:off x="339090" y="647700"/>
            <a:ext cx="84963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ea typeface="Calibri" panose="020F0502020204030204" pitchFamily="34" charset="0"/>
                <a:cs typeface="TKTypeRegular"/>
              </a:rPr>
              <a:t>PREVENTIVE STEPS TO AVOID/ MINIMISE</a:t>
            </a:r>
            <a:endParaRPr lang="en-US" sz="3200" dirty="0">
              <a:latin typeface="+mn-lt"/>
            </a:endParaRPr>
          </a:p>
        </p:txBody>
      </p:sp>
    </p:spTree>
    <p:extLst>
      <p:ext uri="{BB962C8B-B14F-4D97-AF65-F5344CB8AC3E}">
        <p14:creationId xmlns:p14="http://schemas.microsoft.com/office/powerpoint/2010/main" val="21868398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lvl="1">
              <a:lnSpc>
                <a:spcPct val="115000"/>
              </a:lnSpc>
              <a:buSzPct val="105000"/>
              <a:buFont typeface="Wingdings 3" pitchFamily="18" charset="2"/>
              <a:buChar char=""/>
            </a:pPr>
            <a:r>
              <a:rPr lang="en-US" b="1" dirty="0" smtClean="0">
                <a:ea typeface="Calibri" panose="020F0502020204030204" pitchFamily="34" charset="0"/>
                <a:cs typeface="TKTypeRegular"/>
              </a:rPr>
              <a:t>Electrical panels / DB’s</a:t>
            </a:r>
            <a:endParaRPr lang="en-US" b="1" dirty="0">
              <a:ea typeface="Calibri" panose="020F0502020204030204" pitchFamily="34" charset="0"/>
              <a:cs typeface="Times New Roman" panose="02020603050405020304" pitchFamily="18" charset="0"/>
            </a:endParaRPr>
          </a:p>
          <a:p>
            <a:pPr marL="1200150" lvl="2" indent="-285750">
              <a:lnSpc>
                <a:spcPct val="115000"/>
              </a:lnSpc>
              <a:buSzPct val="105000"/>
              <a:buFont typeface="Wingdings" panose="05000000000000000000" pitchFamily="2" charset="2"/>
              <a:buChar char="S"/>
            </a:pPr>
            <a:r>
              <a:rPr lang="en-US" dirty="0" smtClean="0">
                <a:ea typeface="Calibri" panose="020F0502020204030204" pitchFamily="34" charset="0"/>
                <a:cs typeface="TKTypeRegular"/>
              </a:rPr>
              <a:t>Do </a:t>
            </a:r>
            <a:r>
              <a:rPr lang="en-US" dirty="0">
                <a:ea typeface="Calibri" panose="020F0502020204030204" pitchFamily="34" charset="0"/>
                <a:cs typeface="TKTypeRegular"/>
              </a:rPr>
              <a:t>not carry out preventive maintenance in supply ON condition.</a:t>
            </a:r>
            <a:endParaRPr lang="en-US" dirty="0">
              <a:ea typeface="Calibri" panose="020F0502020204030204" pitchFamily="34" charset="0"/>
              <a:cs typeface="Times New Roman" panose="02020603050405020304" pitchFamily="18" charset="0"/>
            </a:endParaRPr>
          </a:p>
          <a:p>
            <a:pPr marL="1200150" lvl="2" indent="-285750">
              <a:lnSpc>
                <a:spcPct val="115000"/>
              </a:lnSpc>
              <a:buSzPct val="105000"/>
              <a:buFont typeface="Wingdings" panose="05000000000000000000" pitchFamily="2" charset="2"/>
              <a:buChar char="S"/>
            </a:pPr>
            <a:r>
              <a:rPr lang="en-US" dirty="0" smtClean="0">
                <a:ea typeface="Calibri" panose="020F0502020204030204" pitchFamily="34" charset="0"/>
                <a:cs typeface="TKTypeRegular"/>
              </a:rPr>
              <a:t>While </a:t>
            </a:r>
            <a:r>
              <a:rPr lang="en-US" dirty="0">
                <a:ea typeface="Calibri" panose="020F0502020204030204" pitchFamily="34" charset="0"/>
                <a:cs typeface="TKTypeRegular"/>
              </a:rPr>
              <a:t>carrying out preventive maintenance do not keep any material in shirt pocket to avoid chance of falling it.</a:t>
            </a:r>
            <a:endParaRPr lang="en-US" dirty="0">
              <a:ea typeface="Calibri" panose="020F0502020204030204" pitchFamily="34" charset="0"/>
              <a:cs typeface="Times New Roman" panose="02020603050405020304" pitchFamily="18" charset="0"/>
            </a:endParaRPr>
          </a:p>
          <a:p>
            <a:pPr marL="1200150" lvl="2" indent="-285750">
              <a:lnSpc>
                <a:spcPct val="115000"/>
              </a:lnSpc>
              <a:buSzPct val="105000"/>
              <a:buFont typeface="Wingdings" panose="05000000000000000000" pitchFamily="2" charset="2"/>
              <a:buChar char="S"/>
            </a:pPr>
            <a:r>
              <a:rPr lang="en-US" dirty="0" smtClean="0">
                <a:ea typeface="Calibri" panose="020F0502020204030204" pitchFamily="34" charset="0"/>
                <a:cs typeface="TKTypeRegular"/>
              </a:rPr>
              <a:t>Do </a:t>
            </a:r>
            <a:r>
              <a:rPr lang="en-US" dirty="0">
                <a:ea typeface="Calibri" panose="020F0502020204030204" pitchFamily="34" charset="0"/>
                <a:cs typeface="TKTypeRegular"/>
              </a:rPr>
              <a:t>not keep any material over OCB.</a:t>
            </a:r>
            <a:endParaRPr lang="en-US" dirty="0">
              <a:ea typeface="Calibri" panose="020F0502020204030204" pitchFamily="34" charset="0"/>
              <a:cs typeface="Times New Roman" panose="02020603050405020304" pitchFamily="18" charset="0"/>
            </a:endParaRPr>
          </a:p>
          <a:p>
            <a:pPr marL="1200150" lvl="2" indent="-285750">
              <a:lnSpc>
                <a:spcPct val="115000"/>
              </a:lnSpc>
              <a:buSzPct val="105000"/>
              <a:buFont typeface="Wingdings" panose="05000000000000000000" pitchFamily="2" charset="2"/>
              <a:buChar char="S"/>
            </a:pPr>
            <a:r>
              <a:rPr lang="en-US" dirty="0" smtClean="0">
                <a:ea typeface="Calibri" panose="020F0502020204030204" pitchFamily="34" charset="0"/>
                <a:cs typeface="TKTypeRegular"/>
              </a:rPr>
              <a:t>Cleanliness </a:t>
            </a:r>
            <a:r>
              <a:rPr lang="en-US" dirty="0">
                <a:ea typeface="Calibri" panose="020F0502020204030204" pitchFamily="34" charset="0"/>
                <a:cs typeface="TKTypeRegular"/>
              </a:rPr>
              <a:t>should be maintained.</a:t>
            </a:r>
            <a:endParaRPr lang="en-US" dirty="0">
              <a:ea typeface="Calibri" panose="020F0502020204030204" pitchFamily="34" charset="0"/>
              <a:cs typeface="Times New Roman" panose="02020603050405020304" pitchFamily="18" charset="0"/>
            </a:endParaRPr>
          </a:p>
          <a:p>
            <a:pPr marL="1200150" lvl="2" indent="-285750">
              <a:lnSpc>
                <a:spcPct val="115000"/>
              </a:lnSpc>
              <a:buSzPct val="105000"/>
              <a:buFont typeface="Wingdings" panose="05000000000000000000" pitchFamily="2" charset="2"/>
              <a:buChar char="S"/>
            </a:pPr>
            <a:r>
              <a:rPr lang="en-US" dirty="0" smtClean="0">
                <a:ea typeface="Calibri" panose="020F0502020204030204" pitchFamily="34" charset="0"/>
                <a:cs typeface="TKTypeRegular"/>
              </a:rPr>
              <a:t>Follow </a:t>
            </a:r>
            <a:r>
              <a:rPr lang="en-US" dirty="0">
                <a:ea typeface="Calibri" panose="020F0502020204030204" pitchFamily="34" charset="0"/>
                <a:cs typeface="TKTypeRegular"/>
              </a:rPr>
              <a:t>the detail procedure displayed in all panels and DB’s.</a:t>
            </a:r>
            <a:endParaRPr lang="en-US" dirty="0">
              <a:ea typeface="Calibri" panose="020F0502020204030204" pitchFamily="34" charset="0"/>
              <a:cs typeface="Times New Roman" panose="02020603050405020304" pitchFamily="18" charset="0"/>
            </a:endParaRPr>
          </a:p>
          <a:p>
            <a:pPr algn="just"/>
            <a:endParaRPr lang="en-US" dirty="0">
              <a:ea typeface="Calibri" panose="020F0502020204030204" pitchFamily="34" charset="0"/>
              <a:cs typeface="TKTypeRegular"/>
            </a:endParaRPr>
          </a:p>
        </p:txBody>
      </p:sp>
      <p:sp>
        <p:nvSpPr>
          <p:cNvPr id="10" name="Rectangle 2"/>
          <p:cNvSpPr txBox="1">
            <a:spLocks noChangeArrowheads="1"/>
          </p:cNvSpPr>
          <p:nvPr/>
        </p:nvSpPr>
        <p:spPr>
          <a:xfrm>
            <a:off x="339090" y="647700"/>
            <a:ext cx="84963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ea typeface="Calibri" panose="020F0502020204030204" pitchFamily="34" charset="0"/>
                <a:cs typeface="TKTypeRegular"/>
              </a:rPr>
              <a:t>PREVENTIVE STEPS TO AVOID/ MINIMISE</a:t>
            </a:r>
            <a:endParaRPr lang="en-US" sz="3200" dirty="0">
              <a:latin typeface="+mn-lt"/>
            </a:endParaRPr>
          </a:p>
        </p:txBody>
      </p:sp>
    </p:spTree>
    <p:extLst>
      <p:ext uri="{BB962C8B-B14F-4D97-AF65-F5344CB8AC3E}">
        <p14:creationId xmlns:p14="http://schemas.microsoft.com/office/powerpoint/2010/main" val="11790287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buSzPct val="105000"/>
              <a:buFont typeface="Wingdings 3" pitchFamily="18" charset="2"/>
              <a:buChar char="p"/>
            </a:pPr>
            <a:r>
              <a:rPr lang="en-US" dirty="0">
                <a:ea typeface="Calibri" panose="020F0502020204030204" pitchFamily="34" charset="0"/>
                <a:cs typeface="TKTypeRegular"/>
              </a:rPr>
              <a:t> </a:t>
            </a:r>
            <a:r>
              <a:rPr lang="en-US" dirty="0" smtClean="0">
                <a:ea typeface="Calibri" panose="020F0502020204030204" pitchFamily="34" charset="0"/>
                <a:cs typeface="TKTypeRegular"/>
              </a:rPr>
              <a:t>Preventive steps to avoid/ minimize environmental damages and implementation of corrective &amp; preventive actions</a:t>
            </a:r>
            <a:endParaRPr lang="en-US" b="1" dirty="0" smtClean="0">
              <a:ea typeface="Calibri" panose="020F0502020204030204" pitchFamily="34" charset="0"/>
              <a:cs typeface="TKTypeRegular"/>
            </a:endParaRPr>
          </a:p>
          <a:p>
            <a:pPr lvl="1">
              <a:buSzPct val="105000"/>
              <a:buFont typeface="Wingdings 3" pitchFamily="18" charset="2"/>
              <a:buChar char=""/>
            </a:pPr>
            <a:r>
              <a:rPr lang="en-US" b="1" dirty="0" smtClean="0">
                <a:ea typeface="Calibri" panose="020F0502020204030204" pitchFamily="34" charset="0"/>
                <a:cs typeface="TKTypeRegular"/>
              </a:rPr>
              <a:t>Office </a:t>
            </a:r>
            <a:r>
              <a:rPr lang="en-US" b="1" dirty="0">
                <a:ea typeface="Calibri" panose="020F0502020204030204" pitchFamily="34" charset="0"/>
                <a:cs typeface="TKTypeRegular"/>
              </a:rPr>
              <a:t>area.</a:t>
            </a:r>
            <a:endParaRPr lang="en-US" b="1" dirty="0">
              <a:ea typeface="Calibri" panose="020F0502020204030204" pitchFamily="34" charset="0"/>
              <a:cs typeface="Times New Roman" panose="02020603050405020304" pitchFamily="18" charset="0"/>
            </a:endParaRPr>
          </a:p>
          <a:p>
            <a:pPr lvl="2">
              <a:buSzPct val="100000"/>
              <a:buFont typeface="Wingdings" pitchFamily="2" charset="2"/>
              <a:buChar char="S"/>
            </a:pPr>
            <a:r>
              <a:rPr lang="en-US" dirty="0">
                <a:ea typeface="Calibri" panose="020F0502020204030204" pitchFamily="34" charset="0"/>
                <a:cs typeface="TKTypeRegular"/>
              </a:rPr>
              <a:t>  Smoking is strictly prohibited inside the office.</a:t>
            </a:r>
            <a:endParaRPr lang="en-US" dirty="0">
              <a:ea typeface="Calibri" panose="020F0502020204030204" pitchFamily="34" charset="0"/>
              <a:cs typeface="Times New Roman" panose="02020603050405020304" pitchFamily="18" charset="0"/>
            </a:endParaRPr>
          </a:p>
          <a:p>
            <a:pPr lvl="2">
              <a:buSzPct val="100000"/>
              <a:buFont typeface="Wingdings" pitchFamily="2" charset="2"/>
              <a:buChar char="S"/>
            </a:pPr>
            <a:r>
              <a:rPr lang="en-US" dirty="0">
                <a:ea typeface="Calibri" panose="020F0502020204030204" pitchFamily="34" charset="0"/>
                <a:cs typeface="TKTypeRegular"/>
              </a:rPr>
              <a:t>  No open burning, heating, hot work activity.</a:t>
            </a:r>
            <a:endParaRPr lang="en-US" dirty="0">
              <a:ea typeface="Calibri" panose="020F0502020204030204" pitchFamily="34" charset="0"/>
              <a:cs typeface="Times New Roman" panose="02020603050405020304" pitchFamily="18" charset="0"/>
            </a:endParaRPr>
          </a:p>
          <a:p>
            <a:pPr lvl="2">
              <a:buSzPct val="100000"/>
              <a:buFont typeface="Wingdings" pitchFamily="2" charset="2"/>
              <a:buChar char="S"/>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Switch off the electricity supply, when not required.</a:t>
            </a:r>
            <a:endParaRPr lang="en-US" dirty="0">
              <a:ea typeface="Calibri" panose="020F0502020204030204" pitchFamily="34" charset="0"/>
              <a:cs typeface="Times New Roman" panose="02020603050405020304" pitchFamily="18" charset="0"/>
            </a:endParaRPr>
          </a:p>
          <a:p>
            <a:pPr lvl="2">
              <a:buSzPct val="100000"/>
              <a:buFont typeface="Wingdings" pitchFamily="2" charset="2"/>
              <a:buChar char="S"/>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Maintain good housekeeping inside the office and around the premises.</a:t>
            </a:r>
            <a:endParaRPr lang="en-US" dirty="0">
              <a:ea typeface="Calibri" panose="020F0502020204030204" pitchFamily="34" charset="0"/>
              <a:cs typeface="Times New Roman" panose="02020603050405020304" pitchFamily="18" charset="0"/>
            </a:endParaRPr>
          </a:p>
          <a:p>
            <a:pPr lvl="2">
              <a:buSzPct val="100000"/>
              <a:buFont typeface="Wingdings" pitchFamily="2" charset="2"/>
              <a:buChar char="S"/>
            </a:pPr>
            <a:r>
              <a:rPr lang="en-US" dirty="0">
                <a:ea typeface="Calibri" panose="020F0502020204030204" pitchFamily="34" charset="0"/>
                <a:cs typeface="Symbol" panose="05050102010706020507" pitchFamily="18" charset="2"/>
              </a:rPr>
              <a:t>  </a:t>
            </a:r>
            <a:r>
              <a:rPr lang="en-US" dirty="0">
                <a:ea typeface="Calibri" panose="020F0502020204030204" pitchFamily="34" charset="0"/>
                <a:cs typeface="TKTypeRegular"/>
              </a:rPr>
              <a:t>Know the location &amp; use of fire extinguisher, exits, and safe assembly point etc.</a:t>
            </a:r>
            <a:endParaRPr lang="en-US" dirty="0">
              <a:ea typeface="Calibri" panose="020F0502020204030204" pitchFamily="34" charset="0"/>
              <a:cs typeface="Times New Roman" panose="02020603050405020304" pitchFamily="18" charset="0"/>
            </a:endParaRPr>
          </a:p>
          <a:p>
            <a:pPr lvl="2">
              <a:buSzPct val="100000"/>
              <a:buFont typeface="Wingdings" pitchFamily="2" charset="2"/>
              <a:buChar char="S"/>
            </a:pPr>
            <a:r>
              <a:rPr lang="en-US" dirty="0">
                <a:ea typeface="Calibri" panose="020F0502020204030204" pitchFamily="34" charset="0"/>
                <a:cs typeface="TKTypeRegular"/>
              </a:rPr>
              <a:t>  Daily head count in the dept.</a:t>
            </a:r>
          </a:p>
        </p:txBody>
      </p:sp>
      <p:sp>
        <p:nvSpPr>
          <p:cNvPr id="10" name="Rectangle 2"/>
          <p:cNvSpPr txBox="1">
            <a:spLocks noChangeArrowheads="1"/>
          </p:cNvSpPr>
          <p:nvPr/>
        </p:nvSpPr>
        <p:spPr>
          <a:xfrm>
            <a:off x="339090" y="647700"/>
            <a:ext cx="84963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ea typeface="Calibri" panose="020F0502020204030204" pitchFamily="34" charset="0"/>
                <a:cs typeface="TKTypeRegular"/>
              </a:rPr>
              <a:t>PREVENTIVE STEPS TO AVOID/ MINIMISE</a:t>
            </a:r>
            <a:endParaRPr lang="en-US" sz="3200" dirty="0">
              <a:latin typeface="+mn-lt"/>
            </a:endParaRPr>
          </a:p>
        </p:txBody>
      </p:sp>
    </p:spTree>
    <p:extLst>
      <p:ext uri="{BB962C8B-B14F-4D97-AF65-F5344CB8AC3E}">
        <p14:creationId xmlns:p14="http://schemas.microsoft.com/office/powerpoint/2010/main" val="40362027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buSzPct val="105000"/>
              <a:buFont typeface="Wingdings 3" pitchFamily="18" charset="2"/>
              <a:buChar char="p"/>
            </a:pPr>
            <a:r>
              <a:rPr lang="en-US" dirty="0">
                <a:ea typeface="Calibri" panose="020F0502020204030204" pitchFamily="34" charset="0"/>
                <a:cs typeface="TKTypeRegular"/>
              </a:rPr>
              <a:t> Mock Drills will be conducted periodically to check the effectiveness of emergency preparedness plan. </a:t>
            </a:r>
          </a:p>
          <a:p>
            <a:pPr>
              <a:buSzPct val="105000"/>
              <a:buFont typeface="Wingdings 3" pitchFamily="18" charset="2"/>
              <a:buChar char="p"/>
            </a:pPr>
            <a:r>
              <a:rPr lang="en-US" dirty="0">
                <a:ea typeface="Calibri" panose="020F0502020204030204" pitchFamily="34" charset="0"/>
                <a:cs typeface="TKTypeRegular"/>
              </a:rPr>
              <a:t>  Site controllers test the plan.</a:t>
            </a:r>
            <a:endParaRPr lang="en-US" dirty="0">
              <a:ea typeface="Calibri" panose="020F0502020204030204" pitchFamily="34" charset="0"/>
              <a:cs typeface="Times New Roman" panose="02020603050405020304" pitchFamily="18" charset="0"/>
            </a:endParaRPr>
          </a:p>
          <a:p>
            <a:r>
              <a:rPr lang="en-US" dirty="0">
                <a:ea typeface="Calibri" panose="020F0502020204030204" pitchFamily="34" charset="0"/>
                <a:cs typeface="TKTypeRegular"/>
              </a:rPr>
              <a:t>Mock drills will be conducted quarterly, to check the effectiveness of emergency preparedness and to create awareness in the minds of employees.</a:t>
            </a:r>
            <a:endParaRPr lang="en-US" dirty="0">
              <a:ea typeface="Calibri" panose="020F0502020204030204" pitchFamily="34" charset="0"/>
              <a:cs typeface="Times New Roman" panose="02020603050405020304" pitchFamily="18" charset="0"/>
            </a:endParaRPr>
          </a:p>
        </p:txBody>
      </p:sp>
      <p:sp>
        <p:nvSpPr>
          <p:cNvPr id="10" name="Rectangle 2"/>
          <p:cNvSpPr txBox="1">
            <a:spLocks noChangeArrowheads="1"/>
          </p:cNvSpPr>
          <p:nvPr/>
        </p:nvSpPr>
        <p:spPr>
          <a:xfrm>
            <a:off x="0" y="647700"/>
            <a:ext cx="91440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15000"/>
              </a:lnSpc>
            </a:pPr>
            <a:r>
              <a:rPr lang="en-US" sz="2800" dirty="0">
                <a:latin typeface="+mn-lt"/>
                <a:ea typeface="Calibri" panose="020F0502020204030204" pitchFamily="34" charset="0"/>
                <a:cs typeface="TKTypeRegular"/>
              </a:rPr>
              <a:t>PERIODIC TESTING OF EMERGENCY RESPONSE PROCEDURES</a:t>
            </a:r>
            <a:endParaRPr lang="en-US" sz="2800" dirty="0">
              <a:latin typeface="+mn-lt"/>
              <a:ea typeface="Calibri" panose="020F0502020204030204" pitchFamily="34" charset="0"/>
              <a:cs typeface="Times New Roman" panose="02020603050405020304" pitchFamily="18" charset="0"/>
            </a:endParaRPr>
          </a:p>
        </p:txBody>
      </p:sp>
      <p:pic>
        <p:nvPicPr>
          <p:cNvPr id="5" name="Picture 2" descr="Image result for project site Mock Drills"/>
          <p:cNvPicPr>
            <a:picLocks noChangeAspect="1" noChangeArrowheads="1"/>
          </p:cNvPicPr>
          <p:nvPr/>
        </p:nvPicPr>
        <p:blipFill>
          <a:blip r:embed="rId2" cstate="print"/>
          <a:srcRect/>
          <a:stretch>
            <a:fillRect/>
          </a:stretch>
        </p:blipFill>
        <p:spPr bwMode="auto">
          <a:xfrm>
            <a:off x="6438900" y="3669793"/>
            <a:ext cx="2382520" cy="2680207"/>
          </a:xfrm>
          <a:prstGeom prst="rect">
            <a:avLst/>
          </a:prstGeom>
          <a:noFill/>
        </p:spPr>
      </p:pic>
    </p:spTree>
    <p:extLst>
      <p:ext uri="{BB962C8B-B14F-4D97-AF65-F5344CB8AC3E}">
        <p14:creationId xmlns:p14="http://schemas.microsoft.com/office/powerpoint/2010/main" val="22475323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buSzPct val="105000"/>
              <a:buFont typeface="Wingdings 3" pitchFamily="18" charset="2"/>
              <a:buChar char="p"/>
            </a:pPr>
            <a:r>
              <a:rPr lang="en-US" dirty="0">
                <a:ea typeface="Calibri" panose="020F0502020204030204" pitchFamily="34" charset="0"/>
                <a:cs typeface="TKTypeRegular"/>
              </a:rPr>
              <a:t> Training is imparted to all personnel dealing with emergency are trained by internal &amp; external faculty.</a:t>
            </a:r>
          </a:p>
          <a:p>
            <a:pPr>
              <a:buSzPct val="105000"/>
              <a:buFont typeface="Wingdings 3" pitchFamily="18" charset="2"/>
              <a:buChar char="p"/>
            </a:pPr>
            <a:r>
              <a:rPr lang="en-US" dirty="0">
                <a:ea typeface="Calibri" panose="020F0502020204030204" pitchFamily="34" charset="0"/>
                <a:cs typeface="TKTypeRegular"/>
              </a:rPr>
              <a:t>  Incident Controllers &amp; Task force are trained in fire fighting, mitigation, rescue operations. </a:t>
            </a:r>
            <a:endParaRPr lang="en-US" sz="1600" dirty="0">
              <a:ea typeface="Calibri" panose="020F0502020204030204" pitchFamily="34" charset="0"/>
              <a:cs typeface="Times New Roman" panose="02020603050405020304" pitchFamily="18" charset="0"/>
            </a:endParaRPr>
          </a:p>
        </p:txBody>
      </p:sp>
      <p:sp>
        <p:nvSpPr>
          <p:cNvPr id="10" name="Rectangle 2"/>
          <p:cNvSpPr txBox="1">
            <a:spLocks noChangeArrowheads="1"/>
          </p:cNvSpPr>
          <p:nvPr/>
        </p:nvSpPr>
        <p:spPr>
          <a:xfrm>
            <a:off x="0" y="647700"/>
            <a:ext cx="91440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15000"/>
              </a:lnSpc>
            </a:pPr>
            <a:r>
              <a:rPr lang="en-US" sz="3200" dirty="0">
                <a:latin typeface="+mn-lt"/>
                <a:ea typeface="Calibri" panose="020F0502020204030204" pitchFamily="34" charset="0"/>
                <a:cs typeface="Times New Roman" panose="02020603050405020304" pitchFamily="18" charset="0"/>
              </a:rPr>
              <a:t>TRAINING OF EMERGENCY RESPONSE PERSONNEL</a:t>
            </a:r>
            <a:endParaRPr lang="en-US" sz="2800" dirty="0">
              <a:latin typeface="+mn-lt"/>
              <a:ea typeface="Calibri" panose="020F0502020204030204" pitchFamily="34" charset="0"/>
              <a:cs typeface="Times New Roman" panose="02020603050405020304" pitchFamily="18" charset="0"/>
            </a:endParaRPr>
          </a:p>
        </p:txBody>
      </p:sp>
      <p:pic>
        <p:nvPicPr>
          <p:cNvPr id="7" name="Picture 2" descr="Related image"/>
          <p:cNvPicPr>
            <a:picLocks noChangeAspect="1" noChangeArrowheads="1"/>
          </p:cNvPicPr>
          <p:nvPr/>
        </p:nvPicPr>
        <p:blipFill>
          <a:blip r:embed="rId2" cstate="print"/>
          <a:srcRect/>
          <a:stretch>
            <a:fillRect/>
          </a:stretch>
        </p:blipFill>
        <p:spPr bwMode="auto">
          <a:xfrm>
            <a:off x="6248400" y="3458712"/>
            <a:ext cx="2578100" cy="2873507"/>
          </a:xfrm>
          <a:prstGeom prst="rect">
            <a:avLst/>
          </a:prstGeom>
          <a:noFill/>
        </p:spPr>
      </p:pic>
    </p:spTree>
    <p:extLst>
      <p:ext uri="{BB962C8B-B14F-4D97-AF65-F5344CB8AC3E}">
        <p14:creationId xmlns:p14="http://schemas.microsoft.com/office/powerpoint/2010/main" val="18828475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buSzPct val="105000"/>
              <a:buFont typeface="Wingdings 3" pitchFamily="18" charset="2"/>
              <a:buChar char="p"/>
            </a:pPr>
            <a:r>
              <a:rPr lang="en-US" dirty="0">
                <a:ea typeface="Calibri" panose="020F0502020204030204" pitchFamily="34" charset="0"/>
                <a:cs typeface="TKTypeRegular"/>
              </a:rPr>
              <a:t> Mutual assistance from neighboring organization can be assisted if, emergency not under control.</a:t>
            </a:r>
            <a:endParaRPr lang="en-US" sz="1600" dirty="0">
              <a:ea typeface="Calibri" panose="020F0502020204030204" pitchFamily="34" charset="0"/>
              <a:cs typeface="Times New Roman" panose="02020603050405020304" pitchFamily="18" charset="0"/>
            </a:endParaRPr>
          </a:p>
        </p:txBody>
      </p:sp>
      <p:sp>
        <p:nvSpPr>
          <p:cNvPr id="10" name="Rectangle 2"/>
          <p:cNvSpPr txBox="1">
            <a:spLocks noChangeArrowheads="1"/>
          </p:cNvSpPr>
          <p:nvPr/>
        </p:nvSpPr>
        <p:spPr>
          <a:xfrm>
            <a:off x="0" y="647700"/>
            <a:ext cx="9144000" cy="6477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15000"/>
              </a:lnSpc>
            </a:pPr>
            <a:r>
              <a:rPr lang="en-US" sz="2800" dirty="0">
                <a:latin typeface="+mn-lt"/>
                <a:ea typeface="Calibri" panose="020F0502020204030204" pitchFamily="34" charset="0"/>
                <a:cs typeface="Times New Roman" panose="02020603050405020304" pitchFamily="18" charset="0"/>
              </a:rPr>
              <a:t>MUTUAL ASSISTANCE FROM </a:t>
            </a:r>
            <a:r>
              <a:rPr lang="en-US" sz="2800" dirty="0" smtClean="0">
                <a:latin typeface="+mn-lt"/>
                <a:ea typeface="Calibri" panose="020F0502020204030204" pitchFamily="34" charset="0"/>
                <a:cs typeface="Times New Roman" panose="02020603050405020304" pitchFamily="18" charset="0"/>
              </a:rPr>
              <a:t>NEIGHBOURING</a:t>
            </a:r>
            <a:endParaRPr lang="en-US" sz="2400" dirty="0">
              <a:latin typeface="+mn-lt"/>
              <a:ea typeface="Calibri" panose="020F0502020204030204" pitchFamily="34" charset="0"/>
              <a:cs typeface="Times New Roman" panose="02020603050405020304" pitchFamily="18" charset="0"/>
            </a:endParaRPr>
          </a:p>
        </p:txBody>
      </p:sp>
      <p:pic>
        <p:nvPicPr>
          <p:cNvPr id="6" name="Picture 2" descr="Image result for emergency mutual assistance"/>
          <p:cNvPicPr>
            <a:picLocks noChangeAspect="1" noChangeArrowheads="1"/>
          </p:cNvPicPr>
          <p:nvPr/>
        </p:nvPicPr>
        <p:blipFill>
          <a:blip r:embed="rId2" cstate="print"/>
          <a:srcRect/>
          <a:stretch>
            <a:fillRect/>
          </a:stretch>
        </p:blipFill>
        <p:spPr bwMode="auto">
          <a:xfrm>
            <a:off x="4783793" y="4457700"/>
            <a:ext cx="4027467" cy="1915159"/>
          </a:xfrm>
          <a:prstGeom prst="rect">
            <a:avLst/>
          </a:prstGeom>
          <a:noFill/>
        </p:spPr>
      </p:pic>
    </p:spTree>
    <p:extLst>
      <p:ext uri="{BB962C8B-B14F-4D97-AF65-F5344CB8AC3E}">
        <p14:creationId xmlns:p14="http://schemas.microsoft.com/office/powerpoint/2010/main" val="383499700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15900" y="1017920"/>
            <a:ext cx="8585200" cy="2554545"/>
          </a:xfrm>
          <a:prstGeom prst="rect">
            <a:avLst/>
          </a:prstGeom>
          <a:noFill/>
          <a:ln>
            <a:noFill/>
          </a:ln>
          <a:effec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B050"/>
                </a:solidFill>
                <a:effectLst/>
                <a:ea typeface="Calibri" panose="020F0502020204030204" pitchFamily="34" charset="0"/>
                <a:cs typeface="Arial" panose="020B0604020202020204" pitchFamily="34" charset="0"/>
              </a:rPr>
              <a:t>About </a:t>
            </a:r>
            <a:r>
              <a:rPr kumimoji="0" lang="en-US" sz="2000" b="1" i="0" u="none" strike="noStrike" cap="none" normalizeH="0" baseline="0" dirty="0" smtClean="0">
                <a:ln>
                  <a:noFill/>
                </a:ln>
                <a:solidFill>
                  <a:srgbClr val="00B050"/>
                </a:solidFill>
                <a:effectLst/>
                <a:ea typeface="Calibri" panose="020F0502020204030204" pitchFamily="34" charset="0"/>
                <a:cs typeface="Arial" panose="020B0604020202020204" pitchFamily="34" charset="0"/>
              </a:rPr>
              <a:t>PMG Consultants</a:t>
            </a:r>
            <a:endParaRPr kumimoji="0" lang="en-US" sz="2000" b="1" i="0" u="none" strike="noStrike" cap="none" normalizeH="0" baseline="0" dirty="0" smtClean="0">
              <a:ln>
                <a:noFill/>
              </a:ln>
              <a:solidFill>
                <a:srgbClr val="00B050"/>
              </a:solidFill>
              <a:effectLst/>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effectLst/>
                <a:ea typeface="Calibri" panose="020F0502020204030204" pitchFamily="34" charset="0"/>
                <a:cs typeface="Arial" panose="020B0604020202020204" pitchFamily="34" charset="0"/>
              </a:rPr>
              <a:t>PMG Consultants is group of competent people with expertise in respective domains. Delivering commitments, exceeding expectations &amp; creating value for clients in every interaction is our non-negotiable objective. Using the most advanced design &amp; collaboration work systems, we aspire to become Inspirational business partners for our clients.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B050"/>
                </a:solidFill>
                <a:effectLst/>
                <a:ea typeface="Times New Roman" panose="02020603050405020304" pitchFamily="18" charset="0"/>
                <a:cs typeface="Arial" panose="020B0604020202020204" pitchFamily="34" charset="0"/>
              </a:rPr>
              <a:t>Get in </a:t>
            </a:r>
            <a:r>
              <a:rPr kumimoji="0" lang="en-US" sz="2000" b="1" i="0" u="none" strike="noStrike" cap="none" normalizeH="0" baseline="0" dirty="0" smtClean="0">
                <a:ln>
                  <a:noFill/>
                </a:ln>
                <a:solidFill>
                  <a:srgbClr val="00B050"/>
                </a:solidFill>
                <a:effectLst/>
                <a:ea typeface="Times New Roman" panose="02020603050405020304" pitchFamily="18" charset="0"/>
                <a:cs typeface="Arial" panose="020B0604020202020204" pitchFamily="34" charset="0"/>
              </a:rPr>
              <a:t>touch</a:t>
            </a:r>
            <a:endParaRPr kumimoji="0" lang="en-US" sz="2000" b="1" i="0" u="none" strike="noStrike" cap="none" normalizeH="0" baseline="0" dirty="0" smtClean="0">
              <a:ln>
                <a:noFill/>
              </a:ln>
              <a:solidFill>
                <a:srgbClr val="00B050"/>
              </a:solidFill>
              <a:effectLs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effectLst/>
                <a:ea typeface="Calibri" panose="020F0502020204030204" pitchFamily="34" charset="0"/>
                <a:cs typeface="Arial" panose="020B0604020202020204" pitchFamily="34" charset="0"/>
              </a:rPr>
              <a:t>We would love to hear from you. Gauge our capabilities by speaking to us. You can visit us at our New Delhi Design Office, or meet our representative at your location.</a:t>
            </a:r>
            <a:endParaRPr kumimoji="0" lang="en-US"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endParaRPr>
          </a:p>
        </p:txBody>
      </p:sp>
      <p:sp>
        <p:nvSpPr>
          <p:cNvPr id="4" name="Rectangle 3"/>
          <p:cNvSpPr>
            <a:spLocks noChangeArrowheads="1"/>
          </p:cNvSpPr>
          <p:nvPr/>
        </p:nvSpPr>
        <p:spPr bwMode="auto">
          <a:xfrm>
            <a:off x="215900" y="3495522"/>
            <a:ext cx="8585200" cy="2165935"/>
          </a:xfrm>
          <a:prstGeom prst="rect">
            <a:avLst/>
          </a:prstGeom>
          <a:noFill/>
          <a:ln>
            <a:noFill/>
          </a:ln>
          <a:effectLst/>
        </p:spPr>
        <p:txBody>
          <a:bodyPr vert="horz" wrap="square" lIns="0" tIns="0" rIns="0" bIns="133308"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B050"/>
                </a:solidFill>
                <a:effectLst/>
                <a:ea typeface="Times New Roman" panose="02020603050405020304" pitchFamily="18" charset="0"/>
                <a:cs typeface="Arial" panose="020B0604020202020204" pitchFamily="34" charset="0"/>
              </a:rPr>
              <a:t>Our </a:t>
            </a:r>
            <a:r>
              <a:rPr kumimoji="0" lang="en-US" sz="2000" b="1" i="0" u="none" strike="noStrike" cap="none" normalizeH="0" baseline="0" dirty="0" smtClean="0">
                <a:ln>
                  <a:noFill/>
                </a:ln>
                <a:solidFill>
                  <a:srgbClr val="00B050"/>
                </a:solidFill>
                <a:effectLst/>
                <a:ea typeface="Times New Roman" panose="02020603050405020304" pitchFamily="18" charset="0"/>
                <a:cs typeface="Arial" panose="020B0604020202020204" pitchFamily="34" charset="0"/>
              </a:rPr>
              <a:t>Office</a:t>
            </a:r>
            <a:endParaRPr lang="en-US" sz="2000" b="1" dirty="0">
              <a:solidFill>
                <a:srgbClr val="00B050"/>
              </a:solidFill>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effectLst/>
                <a:ea typeface="Times New Roman" panose="02020603050405020304" pitchFamily="18" charset="0"/>
                <a:cs typeface="Arial" panose="020B0604020202020204" pitchFamily="34" charset="0"/>
              </a:rPr>
              <a:t>Address:</a:t>
            </a:r>
            <a:endParaRPr kumimoji="0" lang="en-US" sz="1600" b="0" i="0" u="none" strike="noStrike" cap="none" normalizeH="0" baseline="0" dirty="0" smtClean="0">
              <a:ln>
                <a:noFill/>
              </a:ln>
              <a:effectLst/>
              <a:ea typeface="Calibri" panose="020F0502020204030204" pitchFamily="34" charset="0"/>
              <a:cs typeface="Times New Roman" panose="02020603050405020304" pitchFamily="18" charset="0"/>
            </a:endParaRPr>
          </a:p>
          <a:p>
            <a:r>
              <a:rPr lang="en-US" sz="1600" dirty="0"/>
              <a:t>162A/9, 3</a:t>
            </a:r>
            <a:r>
              <a:rPr lang="en-US" sz="1600" baseline="30000" dirty="0"/>
              <a:t>rd</a:t>
            </a:r>
            <a:r>
              <a:rPr lang="en-US" sz="1600" dirty="0"/>
              <a:t> Floor, </a:t>
            </a:r>
            <a:r>
              <a:rPr lang="en-US" sz="1600" dirty="0" err="1"/>
              <a:t>Kishangarh</a:t>
            </a:r>
            <a:r>
              <a:rPr lang="en-US" sz="1600" dirty="0"/>
              <a:t>, </a:t>
            </a:r>
            <a:endParaRPr lang="en-US" sz="1600" dirty="0" smtClean="0"/>
          </a:p>
          <a:p>
            <a:r>
              <a:rPr lang="en-US" sz="1600" dirty="0" err="1" smtClean="0"/>
              <a:t>Vasant</a:t>
            </a:r>
            <a:r>
              <a:rPr lang="en-US" sz="1600" dirty="0" smtClean="0"/>
              <a:t> </a:t>
            </a:r>
            <a:r>
              <a:rPr lang="en-US" sz="1600" dirty="0" err="1"/>
              <a:t>Kunj</a:t>
            </a:r>
            <a:r>
              <a:rPr lang="en-US" sz="1600" dirty="0"/>
              <a:t>, </a:t>
            </a:r>
            <a:r>
              <a:rPr lang="en-US" sz="1600" dirty="0" smtClean="0"/>
              <a:t>, New </a:t>
            </a:r>
            <a:r>
              <a:rPr lang="en-US" sz="1600" dirty="0"/>
              <a:t>Delhi, 110070</a:t>
            </a:r>
          </a:p>
          <a:p>
            <a:pPr marL="0" marR="0" lvl="0" indent="0" algn="l" defTabSz="914400" rtl="0" eaLnBrk="0" fontAlgn="base" latinLnBrk="0" hangingPunct="0">
              <a:lnSpc>
                <a:spcPct val="100000"/>
              </a:lnSpc>
              <a:spcBef>
                <a:spcPct val="0"/>
              </a:spcBef>
              <a:spcAft>
                <a:spcPct val="0"/>
              </a:spcAft>
              <a:buClrTx/>
              <a:buSzTx/>
              <a:tabLst/>
            </a:pPr>
            <a:r>
              <a:rPr kumimoji="0" lang="en-US" sz="1600" b="1" i="0" u="none" strike="noStrike" cap="none" normalizeH="0" baseline="0" dirty="0" smtClean="0">
                <a:ln>
                  <a:noFill/>
                </a:ln>
                <a:effectLst/>
                <a:ea typeface="Times New Roman" panose="02020603050405020304" pitchFamily="18" charset="0"/>
                <a:cs typeface="Arial" panose="020B0604020202020204" pitchFamily="34" charset="0"/>
              </a:rPr>
              <a:t>Phone:</a:t>
            </a:r>
            <a:r>
              <a:rPr kumimoji="0" lang="en-US" sz="1600" b="0" i="0" u="none" strike="noStrike" cap="none" normalizeH="0" baseline="0" dirty="0" smtClean="0">
                <a:ln>
                  <a:noFill/>
                </a:ln>
                <a:effectLst/>
                <a:ea typeface="Times New Roman" panose="02020603050405020304" pitchFamily="18" charset="0"/>
                <a:cs typeface="Arial" panose="020B0604020202020204" pitchFamily="34" charset="0"/>
              </a:rPr>
              <a:t> +91-9871115995, +91-11-23361790</a:t>
            </a:r>
            <a:endParaRPr kumimoji="0" lang="en-US" sz="16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effectLst/>
                <a:ea typeface="Times New Roman" panose="02020603050405020304" pitchFamily="18" charset="0"/>
                <a:cs typeface="Arial" panose="020B0604020202020204" pitchFamily="34" charset="0"/>
              </a:rPr>
              <a:t>Email: </a:t>
            </a:r>
            <a:r>
              <a:rPr kumimoji="0" lang="en-US" sz="1600" b="1" i="0" u="none" strike="noStrike" cap="none" normalizeH="0" baseline="0" dirty="0" smtClean="0">
                <a:ln>
                  <a:noFill/>
                </a:ln>
                <a:effectLst/>
                <a:ea typeface="Times New Roman" panose="02020603050405020304" pitchFamily="18" charset="0"/>
                <a:cs typeface="Arial" panose="020B0604020202020204" pitchFamily="34" charset="0"/>
                <a:hlinkClick r:id="rId2"/>
              </a:rPr>
              <a:t>connect@pmg-consultants.com</a:t>
            </a:r>
            <a:endParaRPr kumimoji="0" lang="en-US" sz="1600" b="1" i="0" u="none" strike="noStrike" cap="none" normalizeH="0" baseline="0" dirty="0" smtClean="0">
              <a:ln>
                <a:noFill/>
              </a:ln>
              <a:effectLst/>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1600" dirty="0" smtClean="0">
                <a:hlinkClick r:id="rId3"/>
              </a:rPr>
              <a:t>Abhinav.pandey@pmg-consultants.com</a:t>
            </a:r>
            <a:endParaRPr lang="en-US" sz="1600" dirty="0" smtClean="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endParaRPr>
          </a:p>
        </p:txBody>
      </p:sp>
      <p:pic>
        <p:nvPicPr>
          <p:cNvPr id="1030" name="Picture 6" descr="http://www.pmg-consultants.com/wp-content/uploads/2015/01/7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61012" y="3780199"/>
            <a:ext cx="5289679" cy="22698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71085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39090" y="647700"/>
            <a:ext cx="8496300" cy="647700"/>
          </a:xfrm>
        </p:spPr>
        <p:txBody>
          <a:bodyPr>
            <a:normAutofit/>
          </a:bodyPr>
          <a:lstStyle/>
          <a:p>
            <a:pPr eaLnBrk="1" hangingPunct="1"/>
            <a:r>
              <a:rPr lang="en-IN" altLang="en-US" sz="3200" noProof="1" smtClean="0">
                <a:latin typeface="+mn-lt"/>
              </a:rPr>
              <a:t>AGENDA</a:t>
            </a:r>
          </a:p>
        </p:txBody>
      </p:sp>
      <p:sp>
        <p:nvSpPr>
          <p:cNvPr id="12294" name="Rectangle 59"/>
          <p:cNvSpPr>
            <a:spLocks noChangeArrowheads="1"/>
          </p:cNvSpPr>
          <p:nvPr/>
        </p:nvSpPr>
        <p:spPr bwMode="gray">
          <a:xfrm>
            <a:off x="323850" y="2184400"/>
            <a:ext cx="482600" cy="484188"/>
          </a:xfrm>
          <a:prstGeom prst="rect">
            <a:avLst/>
          </a:prstGeom>
          <a:solidFill>
            <a:srgbClr val="33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800" b="1" noProof="1">
                <a:solidFill>
                  <a:schemeClr val="bg1"/>
                </a:solidFill>
              </a:rPr>
              <a:t>2</a:t>
            </a:r>
          </a:p>
        </p:txBody>
      </p:sp>
      <p:sp>
        <p:nvSpPr>
          <p:cNvPr id="12295" name="Rectangle 60"/>
          <p:cNvSpPr>
            <a:spLocks noChangeArrowheads="1"/>
          </p:cNvSpPr>
          <p:nvPr/>
        </p:nvSpPr>
        <p:spPr bwMode="gray">
          <a:xfrm>
            <a:off x="950912" y="1544320"/>
            <a:ext cx="7869237" cy="52855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marL="285750" indent="-285750"/>
            <a:r>
              <a:rPr lang="en-US" sz="2000" dirty="0" smtClean="0"/>
              <a:t>What is emergency?</a:t>
            </a:r>
          </a:p>
        </p:txBody>
      </p:sp>
      <p:sp>
        <p:nvSpPr>
          <p:cNvPr id="12296" name="Rectangle 61"/>
          <p:cNvSpPr>
            <a:spLocks noChangeArrowheads="1"/>
          </p:cNvSpPr>
          <p:nvPr/>
        </p:nvSpPr>
        <p:spPr bwMode="gray">
          <a:xfrm>
            <a:off x="323850" y="2809875"/>
            <a:ext cx="482600" cy="484188"/>
          </a:xfrm>
          <a:prstGeom prst="rect">
            <a:avLst/>
          </a:prstGeom>
          <a:solidFill>
            <a:srgbClr val="33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800" b="1" noProof="1">
                <a:solidFill>
                  <a:schemeClr val="bg1"/>
                </a:solidFill>
              </a:rPr>
              <a:t>3</a:t>
            </a:r>
          </a:p>
        </p:txBody>
      </p:sp>
      <p:sp>
        <p:nvSpPr>
          <p:cNvPr id="12297" name="Rectangle 62"/>
          <p:cNvSpPr>
            <a:spLocks noChangeArrowheads="1"/>
          </p:cNvSpPr>
          <p:nvPr/>
        </p:nvSpPr>
        <p:spPr bwMode="gray">
          <a:xfrm>
            <a:off x="950913" y="2803524"/>
            <a:ext cx="7869237" cy="490539"/>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sz="2000" dirty="0" smtClean="0"/>
              <a:t>Types of emergencies anticipated</a:t>
            </a:r>
            <a:endParaRPr lang="en-IN" altLang="en-US" sz="2000" noProof="1"/>
          </a:p>
        </p:txBody>
      </p:sp>
      <p:sp>
        <p:nvSpPr>
          <p:cNvPr id="12298" name="Rectangle 63"/>
          <p:cNvSpPr>
            <a:spLocks noChangeArrowheads="1"/>
          </p:cNvSpPr>
          <p:nvPr/>
        </p:nvSpPr>
        <p:spPr bwMode="gray">
          <a:xfrm>
            <a:off x="323850" y="3436938"/>
            <a:ext cx="482600" cy="484187"/>
          </a:xfrm>
          <a:prstGeom prst="rect">
            <a:avLst/>
          </a:prstGeom>
          <a:solidFill>
            <a:srgbClr val="33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800" b="1" noProof="1">
                <a:solidFill>
                  <a:schemeClr val="bg1"/>
                </a:solidFill>
              </a:rPr>
              <a:t>4</a:t>
            </a:r>
          </a:p>
        </p:txBody>
      </p:sp>
      <p:sp>
        <p:nvSpPr>
          <p:cNvPr id="12299" name="Rectangle 64"/>
          <p:cNvSpPr>
            <a:spLocks noChangeArrowheads="1"/>
          </p:cNvSpPr>
          <p:nvPr/>
        </p:nvSpPr>
        <p:spPr bwMode="gray">
          <a:xfrm>
            <a:off x="950913" y="3436938"/>
            <a:ext cx="7869237" cy="484187"/>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sz="2000" dirty="0" smtClean="0"/>
              <a:t>Emergency plan</a:t>
            </a:r>
            <a:r>
              <a:rPr lang="en-IN" altLang="en-US" sz="2000" noProof="1" smtClean="0"/>
              <a:t> </a:t>
            </a:r>
            <a:endParaRPr lang="en-IN" altLang="en-US" sz="2000" noProof="1"/>
          </a:p>
        </p:txBody>
      </p:sp>
      <p:sp>
        <p:nvSpPr>
          <p:cNvPr id="12300" name="Rectangle 65"/>
          <p:cNvSpPr>
            <a:spLocks noChangeArrowheads="1"/>
          </p:cNvSpPr>
          <p:nvPr/>
        </p:nvSpPr>
        <p:spPr bwMode="gray">
          <a:xfrm>
            <a:off x="323850" y="4064000"/>
            <a:ext cx="482600" cy="484188"/>
          </a:xfrm>
          <a:prstGeom prst="rect">
            <a:avLst/>
          </a:prstGeom>
          <a:solidFill>
            <a:srgbClr val="33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800" b="1" noProof="1">
                <a:solidFill>
                  <a:schemeClr val="bg1"/>
                </a:solidFill>
              </a:rPr>
              <a:t>5</a:t>
            </a:r>
          </a:p>
        </p:txBody>
      </p:sp>
      <p:sp>
        <p:nvSpPr>
          <p:cNvPr id="12301" name="Rectangle 66"/>
          <p:cNvSpPr>
            <a:spLocks noChangeArrowheads="1"/>
          </p:cNvSpPr>
          <p:nvPr/>
        </p:nvSpPr>
        <p:spPr bwMode="gray">
          <a:xfrm>
            <a:off x="950913" y="4064000"/>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sz="2000" dirty="0" smtClean="0"/>
              <a:t>Handling emergency</a:t>
            </a:r>
            <a:r>
              <a:rPr lang="en-IN" altLang="en-US" sz="2000" noProof="1" smtClean="0"/>
              <a:t> </a:t>
            </a:r>
            <a:endParaRPr lang="en-IN" altLang="en-US" sz="2000" noProof="1"/>
          </a:p>
        </p:txBody>
      </p:sp>
      <p:sp>
        <p:nvSpPr>
          <p:cNvPr id="12302" name="Rectangle 67"/>
          <p:cNvSpPr>
            <a:spLocks noChangeArrowheads="1"/>
          </p:cNvSpPr>
          <p:nvPr/>
        </p:nvSpPr>
        <p:spPr bwMode="gray">
          <a:xfrm>
            <a:off x="323850" y="4694238"/>
            <a:ext cx="482600" cy="484187"/>
          </a:xfrm>
          <a:prstGeom prst="rect">
            <a:avLst/>
          </a:prstGeom>
          <a:solidFill>
            <a:srgbClr val="33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800" b="1" noProof="1">
                <a:solidFill>
                  <a:schemeClr val="bg1"/>
                </a:solidFill>
              </a:rPr>
              <a:t>6</a:t>
            </a:r>
          </a:p>
        </p:txBody>
      </p:sp>
      <p:sp>
        <p:nvSpPr>
          <p:cNvPr id="12303" name="Rectangle 68"/>
          <p:cNvSpPr>
            <a:spLocks noChangeArrowheads="1"/>
          </p:cNvSpPr>
          <p:nvPr/>
        </p:nvSpPr>
        <p:spPr bwMode="gray">
          <a:xfrm>
            <a:off x="950913" y="4694238"/>
            <a:ext cx="7869237" cy="484187"/>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marL="285750" indent="-285750"/>
            <a:r>
              <a:rPr lang="en-US" sz="2000" dirty="0" smtClean="0"/>
              <a:t>Emergency control center  (ecc)</a:t>
            </a:r>
            <a:endParaRPr lang="en-US" sz="2000" dirty="0"/>
          </a:p>
        </p:txBody>
      </p:sp>
      <p:sp>
        <p:nvSpPr>
          <p:cNvPr id="12304" name="Rectangle 69"/>
          <p:cNvSpPr>
            <a:spLocks noChangeArrowheads="1"/>
          </p:cNvSpPr>
          <p:nvPr/>
        </p:nvSpPr>
        <p:spPr bwMode="gray">
          <a:xfrm>
            <a:off x="323850" y="5318125"/>
            <a:ext cx="482600" cy="484188"/>
          </a:xfrm>
          <a:prstGeom prst="rect">
            <a:avLst/>
          </a:prstGeom>
          <a:solidFill>
            <a:srgbClr val="33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IN" altLang="en-US" sz="2800" b="1" noProof="1">
                <a:solidFill>
                  <a:schemeClr val="bg1"/>
                </a:solidFill>
              </a:rPr>
              <a:t>7</a:t>
            </a:r>
          </a:p>
        </p:txBody>
      </p:sp>
      <p:sp>
        <p:nvSpPr>
          <p:cNvPr id="12305" name="Rectangle 70"/>
          <p:cNvSpPr>
            <a:spLocks noChangeArrowheads="1"/>
          </p:cNvSpPr>
          <p:nvPr/>
        </p:nvSpPr>
        <p:spPr bwMode="gray">
          <a:xfrm>
            <a:off x="950913" y="5318125"/>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marL="285750" indent="-285750"/>
            <a:r>
              <a:rPr lang="en-US" sz="2000" dirty="0" smtClean="0"/>
              <a:t>Evacuation plan</a:t>
            </a:r>
            <a:endParaRPr lang="en-US" sz="2000" dirty="0"/>
          </a:p>
        </p:txBody>
      </p:sp>
      <p:sp>
        <p:nvSpPr>
          <p:cNvPr id="25" name="Rectangle 59"/>
          <p:cNvSpPr>
            <a:spLocks noChangeArrowheads="1"/>
          </p:cNvSpPr>
          <p:nvPr/>
        </p:nvSpPr>
        <p:spPr bwMode="gray">
          <a:xfrm>
            <a:off x="339090" y="1544320"/>
            <a:ext cx="482600" cy="484188"/>
          </a:xfrm>
          <a:prstGeom prst="rect">
            <a:avLst/>
          </a:prstGeom>
          <a:solidFill>
            <a:srgbClr val="33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US" altLang="en-US" sz="2800" b="1" noProof="1" smtClean="0">
                <a:solidFill>
                  <a:schemeClr val="bg1"/>
                </a:solidFill>
              </a:rPr>
              <a:t>1</a:t>
            </a:r>
            <a:endParaRPr lang="en-IN" altLang="en-US" sz="2800" b="1" noProof="1">
              <a:solidFill>
                <a:schemeClr val="bg1"/>
              </a:solidFill>
            </a:endParaRPr>
          </a:p>
        </p:txBody>
      </p:sp>
      <p:sp>
        <p:nvSpPr>
          <p:cNvPr id="26" name="Rectangle 60"/>
          <p:cNvSpPr>
            <a:spLocks noChangeArrowheads="1"/>
          </p:cNvSpPr>
          <p:nvPr/>
        </p:nvSpPr>
        <p:spPr bwMode="gray">
          <a:xfrm>
            <a:off x="950911" y="2184399"/>
            <a:ext cx="7869237" cy="479425"/>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a:spcAft>
                <a:spcPct val="20000"/>
              </a:spcAft>
            </a:pPr>
            <a:r>
              <a:rPr lang="en-US" sz="2000" dirty="0" smtClean="0">
                <a:ea typeface="Calibri" panose="020F0502020204030204" pitchFamily="34" charset="0"/>
                <a:cs typeface="TKTypeRegular"/>
              </a:rPr>
              <a:t>Purpose</a:t>
            </a:r>
            <a:endParaRPr lang="en-IN" altLang="en-US" sz="2000" noProof="1"/>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4" name="Rectangle 59"/>
          <p:cNvSpPr>
            <a:spLocks noChangeArrowheads="1"/>
          </p:cNvSpPr>
          <p:nvPr/>
        </p:nvSpPr>
        <p:spPr bwMode="gray">
          <a:xfrm>
            <a:off x="323850" y="2184400"/>
            <a:ext cx="482600" cy="484188"/>
          </a:xfrm>
          <a:prstGeom prst="rect">
            <a:avLst/>
          </a:prstGeom>
          <a:solidFill>
            <a:srgbClr val="33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US" altLang="en-US" sz="2800" b="1" noProof="1" smtClean="0">
                <a:solidFill>
                  <a:schemeClr val="bg1"/>
                </a:solidFill>
              </a:rPr>
              <a:t>9</a:t>
            </a:r>
            <a:endParaRPr lang="en-IN" altLang="en-US" sz="2800" b="1" noProof="1">
              <a:solidFill>
                <a:schemeClr val="bg1"/>
              </a:solidFill>
            </a:endParaRPr>
          </a:p>
        </p:txBody>
      </p:sp>
      <p:sp>
        <p:nvSpPr>
          <p:cNvPr id="12295" name="Rectangle 60"/>
          <p:cNvSpPr>
            <a:spLocks noChangeArrowheads="1"/>
          </p:cNvSpPr>
          <p:nvPr/>
        </p:nvSpPr>
        <p:spPr bwMode="gray">
          <a:xfrm>
            <a:off x="950913" y="2184400"/>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marL="285750" indent="-285750"/>
            <a:r>
              <a:rPr lang="en-US" sz="2000" dirty="0" smtClean="0"/>
              <a:t>Action to tackle the emergency</a:t>
            </a:r>
            <a:endParaRPr lang="en-US" sz="2000" dirty="0"/>
          </a:p>
        </p:txBody>
      </p:sp>
      <p:sp>
        <p:nvSpPr>
          <p:cNvPr id="12296" name="Rectangle 61"/>
          <p:cNvSpPr>
            <a:spLocks noChangeArrowheads="1"/>
          </p:cNvSpPr>
          <p:nvPr/>
        </p:nvSpPr>
        <p:spPr bwMode="gray">
          <a:xfrm>
            <a:off x="323850" y="2809875"/>
            <a:ext cx="482600" cy="484188"/>
          </a:xfrm>
          <a:prstGeom prst="rect">
            <a:avLst/>
          </a:prstGeom>
          <a:solidFill>
            <a:srgbClr val="33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US" altLang="en-US" sz="2800" b="1" noProof="1" smtClean="0">
                <a:solidFill>
                  <a:schemeClr val="bg1"/>
                </a:solidFill>
              </a:rPr>
              <a:t>10</a:t>
            </a:r>
            <a:endParaRPr lang="en-IN" altLang="en-US" sz="2800" b="1" noProof="1">
              <a:solidFill>
                <a:schemeClr val="bg1"/>
              </a:solidFill>
            </a:endParaRPr>
          </a:p>
        </p:txBody>
      </p:sp>
      <p:sp>
        <p:nvSpPr>
          <p:cNvPr id="12297" name="Rectangle 62"/>
          <p:cNvSpPr>
            <a:spLocks noChangeArrowheads="1"/>
          </p:cNvSpPr>
          <p:nvPr/>
        </p:nvSpPr>
        <p:spPr bwMode="gray">
          <a:xfrm>
            <a:off x="950913" y="2809875"/>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marL="285750" indent="-285750"/>
            <a:r>
              <a:rPr lang="en-US" sz="2000" dirty="0" smtClean="0">
                <a:ea typeface="Calibri" panose="020F0502020204030204" pitchFamily="34" charset="0"/>
                <a:cs typeface="TKTypeRegular"/>
              </a:rPr>
              <a:t>Preventive steps to avoid/ minimize</a:t>
            </a:r>
          </a:p>
        </p:txBody>
      </p:sp>
      <p:sp>
        <p:nvSpPr>
          <p:cNvPr id="12298" name="Rectangle 63"/>
          <p:cNvSpPr>
            <a:spLocks noChangeArrowheads="1"/>
          </p:cNvSpPr>
          <p:nvPr/>
        </p:nvSpPr>
        <p:spPr bwMode="gray">
          <a:xfrm>
            <a:off x="323850" y="3436938"/>
            <a:ext cx="482600" cy="484187"/>
          </a:xfrm>
          <a:prstGeom prst="rect">
            <a:avLst/>
          </a:prstGeom>
          <a:solidFill>
            <a:srgbClr val="33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US" altLang="en-US" sz="2800" b="1" noProof="1" smtClean="0">
                <a:solidFill>
                  <a:schemeClr val="bg1"/>
                </a:solidFill>
              </a:rPr>
              <a:t>11</a:t>
            </a:r>
            <a:endParaRPr lang="en-IN" altLang="en-US" sz="2800" b="1" noProof="1">
              <a:solidFill>
                <a:schemeClr val="bg1"/>
              </a:solidFill>
            </a:endParaRPr>
          </a:p>
        </p:txBody>
      </p:sp>
      <p:sp>
        <p:nvSpPr>
          <p:cNvPr id="12299" name="Rectangle 64"/>
          <p:cNvSpPr>
            <a:spLocks noChangeArrowheads="1"/>
          </p:cNvSpPr>
          <p:nvPr/>
        </p:nvSpPr>
        <p:spPr bwMode="gray">
          <a:xfrm>
            <a:off x="950913" y="3436938"/>
            <a:ext cx="7869237" cy="484187"/>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marL="285750" indent="-285750"/>
            <a:r>
              <a:rPr lang="en-US" sz="2000" dirty="0" smtClean="0">
                <a:ea typeface="Calibri" panose="020F0502020204030204" pitchFamily="34" charset="0"/>
                <a:cs typeface="TKTypeRegular"/>
              </a:rPr>
              <a:t>Periodic testing of emergency response procedures</a:t>
            </a:r>
            <a:endParaRPr lang="en-US" sz="2000" dirty="0">
              <a:ea typeface="Calibri" panose="020F0502020204030204" pitchFamily="34" charset="0"/>
              <a:cs typeface="Times New Roman" panose="02020603050405020304" pitchFamily="18" charset="0"/>
            </a:endParaRPr>
          </a:p>
        </p:txBody>
      </p:sp>
      <p:sp>
        <p:nvSpPr>
          <p:cNvPr id="12300" name="Rectangle 65"/>
          <p:cNvSpPr>
            <a:spLocks noChangeArrowheads="1"/>
          </p:cNvSpPr>
          <p:nvPr/>
        </p:nvSpPr>
        <p:spPr bwMode="gray">
          <a:xfrm>
            <a:off x="323850" y="4064000"/>
            <a:ext cx="482600" cy="484188"/>
          </a:xfrm>
          <a:prstGeom prst="rect">
            <a:avLst/>
          </a:prstGeom>
          <a:solidFill>
            <a:srgbClr val="33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US" altLang="en-US" sz="2800" b="1" noProof="1" smtClean="0">
                <a:solidFill>
                  <a:schemeClr val="bg1"/>
                </a:solidFill>
              </a:rPr>
              <a:t>12</a:t>
            </a:r>
            <a:endParaRPr lang="en-IN" altLang="en-US" sz="2800" b="1" noProof="1">
              <a:solidFill>
                <a:schemeClr val="bg1"/>
              </a:solidFill>
            </a:endParaRPr>
          </a:p>
        </p:txBody>
      </p:sp>
      <p:sp>
        <p:nvSpPr>
          <p:cNvPr id="12301" name="Rectangle 66"/>
          <p:cNvSpPr>
            <a:spLocks noChangeArrowheads="1"/>
          </p:cNvSpPr>
          <p:nvPr/>
        </p:nvSpPr>
        <p:spPr bwMode="gray">
          <a:xfrm>
            <a:off x="950913" y="4064000"/>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marL="285750" indent="-285750"/>
            <a:r>
              <a:rPr lang="en-US" sz="2000" dirty="0" smtClean="0">
                <a:ea typeface="Calibri" panose="020F0502020204030204" pitchFamily="34" charset="0"/>
                <a:cs typeface="Times New Roman" panose="02020603050405020304" pitchFamily="18" charset="0"/>
              </a:rPr>
              <a:t>Training of emergency response personnel</a:t>
            </a:r>
            <a:endParaRPr lang="en-US" sz="2000" dirty="0">
              <a:ea typeface="Calibri" panose="020F0502020204030204" pitchFamily="34" charset="0"/>
              <a:cs typeface="Times New Roman" panose="02020603050405020304" pitchFamily="18" charset="0"/>
            </a:endParaRPr>
          </a:p>
        </p:txBody>
      </p:sp>
      <p:sp>
        <p:nvSpPr>
          <p:cNvPr id="12302" name="Rectangle 67"/>
          <p:cNvSpPr>
            <a:spLocks noChangeArrowheads="1"/>
          </p:cNvSpPr>
          <p:nvPr/>
        </p:nvSpPr>
        <p:spPr bwMode="gray">
          <a:xfrm>
            <a:off x="323850" y="4694238"/>
            <a:ext cx="482600" cy="484187"/>
          </a:xfrm>
          <a:prstGeom prst="rect">
            <a:avLst/>
          </a:prstGeom>
          <a:solidFill>
            <a:srgbClr val="33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US" altLang="en-US" sz="2800" b="1" noProof="1" smtClean="0">
                <a:solidFill>
                  <a:schemeClr val="bg1"/>
                </a:solidFill>
              </a:rPr>
              <a:t>13</a:t>
            </a:r>
            <a:endParaRPr lang="en-IN" altLang="en-US" sz="2800" b="1" noProof="1">
              <a:solidFill>
                <a:schemeClr val="bg1"/>
              </a:solidFill>
            </a:endParaRPr>
          </a:p>
        </p:txBody>
      </p:sp>
      <p:sp>
        <p:nvSpPr>
          <p:cNvPr id="12303" name="Rectangle 68"/>
          <p:cNvSpPr>
            <a:spLocks noChangeArrowheads="1"/>
          </p:cNvSpPr>
          <p:nvPr/>
        </p:nvSpPr>
        <p:spPr bwMode="gray">
          <a:xfrm>
            <a:off x="950913" y="4694238"/>
            <a:ext cx="7869237" cy="484187"/>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marL="285750" indent="-285750"/>
            <a:r>
              <a:rPr lang="en-US" sz="2000" dirty="0" smtClean="0">
                <a:ea typeface="Calibri" panose="020F0502020204030204" pitchFamily="34" charset="0"/>
                <a:cs typeface="Times New Roman" panose="02020603050405020304" pitchFamily="18" charset="0"/>
              </a:rPr>
              <a:t>Mutual assistance from neighboring organizations</a:t>
            </a:r>
            <a:endParaRPr lang="en-US" sz="2000" dirty="0"/>
          </a:p>
        </p:txBody>
      </p:sp>
      <p:sp>
        <p:nvSpPr>
          <p:cNvPr id="25" name="Rectangle 59"/>
          <p:cNvSpPr>
            <a:spLocks noChangeArrowheads="1"/>
          </p:cNvSpPr>
          <p:nvPr/>
        </p:nvSpPr>
        <p:spPr bwMode="gray">
          <a:xfrm>
            <a:off x="323850" y="1544320"/>
            <a:ext cx="482600" cy="484188"/>
          </a:xfrm>
          <a:prstGeom prst="rect">
            <a:avLst/>
          </a:prstGeom>
          <a:solidFill>
            <a:srgbClr val="336699"/>
          </a:solidFill>
          <a:ln w="19050">
            <a:solidFill>
              <a:schemeClr val="tx1"/>
            </a:solidFill>
            <a:miter lim="800000"/>
            <a:headEnd/>
            <a:tailEnd/>
          </a:ln>
          <a:effectLst>
            <a:outerShdw dist="53882" dir="2700000" algn="ctr" rotWithShape="0">
              <a:srgbClr val="808080">
                <a:alpha val="50000"/>
              </a:srgbClr>
            </a:outerShdw>
          </a:effectLst>
        </p:spPr>
        <p:txBody>
          <a:bodyPr lIns="0" tIns="0" rIns="0" bIns="0" anchor="ctr"/>
          <a:lstStyle/>
          <a:p>
            <a:pPr algn="ctr" eaLnBrk="1" hangingPunct="1"/>
            <a:r>
              <a:rPr lang="en-US" altLang="en-US" sz="2800" b="1" noProof="1" smtClean="0">
                <a:solidFill>
                  <a:schemeClr val="bg1"/>
                </a:solidFill>
              </a:rPr>
              <a:t>8</a:t>
            </a:r>
            <a:endParaRPr lang="en-IN" altLang="en-US" sz="2800" b="1" noProof="1">
              <a:solidFill>
                <a:schemeClr val="bg1"/>
              </a:solidFill>
            </a:endParaRPr>
          </a:p>
        </p:txBody>
      </p:sp>
      <p:sp>
        <p:nvSpPr>
          <p:cNvPr id="26" name="Rectangle 60"/>
          <p:cNvSpPr>
            <a:spLocks noChangeArrowheads="1"/>
          </p:cNvSpPr>
          <p:nvPr/>
        </p:nvSpPr>
        <p:spPr bwMode="gray">
          <a:xfrm>
            <a:off x="966153" y="1544320"/>
            <a:ext cx="7869237" cy="484188"/>
          </a:xfrm>
          <a:prstGeom prst="rect">
            <a:avLst/>
          </a:prstGeom>
          <a:gradFill rotWithShape="1">
            <a:gsLst>
              <a:gs pos="0">
                <a:srgbClr val="EAEAEA"/>
              </a:gs>
              <a:gs pos="100000">
                <a:srgbClr val="FFFFFF"/>
              </a:gs>
            </a:gsLst>
            <a:lin ang="0" scaled="1"/>
          </a:gradFill>
          <a:ln w="19050">
            <a:solidFill>
              <a:schemeClr val="tx1"/>
            </a:solidFill>
            <a:miter lim="800000"/>
            <a:headEnd/>
            <a:tailEnd/>
          </a:ln>
          <a:effectLst>
            <a:outerShdw dist="53882" dir="2700000" algn="ctr" rotWithShape="0">
              <a:srgbClr val="808080">
                <a:alpha val="50000"/>
              </a:srgbClr>
            </a:outerShdw>
          </a:effectLst>
        </p:spPr>
        <p:txBody>
          <a:bodyPr lIns="180000" tIns="36000" rIns="36000" bIns="36000" anchor="ctr"/>
          <a:lstStyle/>
          <a:p>
            <a:pPr marL="285750" indent="-285750"/>
            <a:r>
              <a:rPr lang="en-US" sz="2000" dirty="0" smtClean="0"/>
              <a:t>Duties &amp; responsibilities</a:t>
            </a:r>
            <a:endParaRPr lang="en-US" sz="2000" dirty="0"/>
          </a:p>
        </p:txBody>
      </p:sp>
      <p:sp>
        <p:nvSpPr>
          <p:cNvPr id="27" name="Rectangle 2"/>
          <p:cNvSpPr>
            <a:spLocks noGrp="1" noChangeArrowheads="1"/>
          </p:cNvSpPr>
          <p:nvPr>
            <p:ph type="title"/>
          </p:nvPr>
        </p:nvSpPr>
        <p:spPr>
          <a:xfrm>
            <a:off x="339090" y="647700"/>
            <a:ext cx="8496300" cy="647700"/>
          </a:xfrm>
        </p:spPr>
        <p:txBody>
          <a:bodyPr>
            <a:normAutofit/>
          </a:bodyPr>
          <a:lstStyle/>
          <a:p>
            <a:pPr eaLnBrk="1" hangingPunct="1"/>
            <a:r>
              <a:rPr lang="en-IN" altLang="en-US" sz="3200" noProof="1" smtClean="0">
                <a:latin typeface="+mn-lt"/>
              </a:rPr>
              <a:t>AGENDA</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marL="342900" marR="0" lvl="0" indent="-342900">
              <a:spcBef>
                <a:spcPts val="0"/>
              </a:spcBef>
              <a:spcAft>
                <a:spcPts val="1000"/>
              </a:spcAft>
              <a:buSzPct val="105000"/>
              <a:buFont typeface="Wingdings 3" pitchFamily="18" charset="2"/>
              <a:buChar char="p"/>
              <a:tabLst>
                <a:tab pos="457200" algn="l"/>
              </a:tabLst>
            </a:pPr>
            <a:r>
              <a:rPr lang="en-US" dirty="0" smtClean="0">
                <a:ea typeface="Calibri" panose="020F0502020204030204" pitchFamily="34" charset="0"/>
                <a:cs typeface="TKTypeRegular"/>
              </a:rPr>
              <a:t>Any </a:t>
            </a:r>
            <a:r>
              <a:rPr lang="en-US" dirty="0">
                <a:ea typeface="Calibri" panose="020F0502020204030204" pitchFamily="34" charset="0"/>
                <a:cs typeface="TKTypeRegular"/>
              </a:rPr>
              <a:t>Incident which occurs without giving any prior warning / intimation, which may result in loss or damage to life, property or both</a:t>
            </a:r>
            <a:r>
              <a:rPr lang="en-US" dirty="0" smtClean="0">
                <a:ea typeface="Calibri" panose="020F0502020204030204" pitchFamily="34" charset="0"/>
                <a:cs typeface="TKTypeRegular"/>
              </a:rPr>
              <a:t>.</a:t>
            </a:r>
          </a:p>
          <a:p>
            <a:pPr>
              <a:lnSpc>
                <a:spcPct val="115000"/>
              </a:lnSpc>
              <a:buSzPct val="105000"/>
              <a:buFont typeface="Wingdings 3" pitchFamily="18" charset="2"/>
              <a:buChar char="p"/>
            </a:pPr>
            <a:r>
              <a:rPr lang="en-US" dirty="0" smtClean="0">
                <a:ea typeface="Calibri" panose="020F0502020204030204" pitchFamily="34" charset="0"/>
                <a:cs typeface="TKTypeRegular"/>
              </a:rPr>
              <a:t> </a:t>
            </a:r>
            <a:r>
              <a:rPr lang="en-US" b="1" dirty="0" smtClean="0"/>
              <a:t>Types of emergencies anticipated</a:t>
            </a:r>
          </a:p>
          <a:p>
            <a:pPr marL="742950" lvl="1" indent="-285750">
              <a:lnSpc>
                <a:spcPct val="115000"/>
              </a:lnSpc>
              <a:buSzPct val="105000"/>
              <a:buFont typeface="Wingdings 3" pitchFamily="18" charset="2"/>
              <a:buChar char=""/>
            </a:pPr>
            <a:r>
              <a:rPr lang="en-US" dirty="0" smtClean="0">
                <a:ea typeface="Calibri" panose="020F0502020204030204" pitchFamily="34" charset="0"/>
                <a:cs typeface="TKTypeRegular"/>
              </a:rPr>
              <a:t>Fire</a:t>
            </a:r>
            <a:endParaRPr lang="en-US" dirty="0" smtClean="0">
              <a:ea typeface="Calibri" panose="020F0502020204030204" pitchFamily="34" charset="0"/>
              <a:cs typeface="Times New Roman" panose="02020603050405020304" pitchFamily="18" charset="0"/>
            </a:endParaRPr>
          </a:p>
          <a:p>
            <a:pPr marL="742950" lvl="1" indent="-285750">
              <a:lnSpc>
                <a:spcPct val="115000"/>
              </a:lnSpc>
              <a:buSzPct val="105000"/>
              <a:buFont typeface="Wingdings 3" pitchFamily="18" charset="2"/>
              <a:buChar char=""/>
            </a:pPr>
            <a:r>
              <a:rPr lang="en-US" dirty="0" smtClean="0">
                <a:ea typeface="Calibri" panose="020F0502020204030204" pitchFamily="34" charset="0"/>
                <a:cs typeface="TKTypeRegular"/>
              </a:rPr>
              <a:t>Accident</a:t>
            </a:r>
            <a:endParaRPr lang="en-US" dirty="0" smtClean="0">
              <a:ea typeface="Calibri" panose="020F0502020204030204" pitchFamily="34" charset="0"/>
              <a:cs typeface="Times New Roman" panose="02020603050405020304" pitchFamily="18" charset="0"/>
            </a:endParaRPr>
          </a:p>
          <a:p>
            <a:pPr marL="742950" lvl="1" indent="-285750">
              <a:lnSpc>
                <a:spcPct val="115000"/>
              </a:lnSpc>
              <a:buSzPct val="105000"/>
              <a:buFont typeface="Wingdings 3" pitchFamily="18" charset="2"/>
              <a:buChar char=""/>
            </a:pPr>
            <a:r>
              <a:rPr lang="en-US" dirty="0" smtClean="0">
                <a:ea typeface="Calibri" panose="020F0502020204030204" pitchFamily="34" charset="0"/>
                <a:cs typeface="TKTypeRegular"/>
              </a:rPr>
              <a:t>Earthquake</a:t>
            </a:r>
            <a:endParaRPr lang="en-US" dirty="0">
              <a:ea typeface="Calibri" panose="020F0502020204030204" pitchFamily="34" charset="0"/>
              <a:cs typeface="Times New Roman" panose="02020603050405020304" pitchFamily="18" charset="0"/>
            </a:endParaRPr>
          </a:p>
          <a:p>
            <a:pPr marL="742950" lvl="1" indent="-285750">
              <a:lnSpc>
                <a:spcPct val="115000"/>
              </a:lnSpc>
              <a:buSzPct val="105000"/>
              <a:buFont typeface="Wingdings 3" pitchFamily="18" charset="2"/>
              <a:buChar char=""/>
            </a:pPr>
            <a:r>
              <a:rPr lang="en-US" dirty="0" smtClean="0">
                <a:ea typeface="Calibri" panose="020F0502020204030204" pitchFamily="34" charset="0"/>
                <a:cs typeface="TKTypeRegular"/>
              </a:rPr>
              <a:t>Medical </a:t>
            </a:r>
            <a:r>
              <a:rPr lang="en-US" dirty="0">
                <a:ea typeface="Calibri" panose="020F0502020204030204" pitchFamily="34" charset="0"/>
                <a:cs typeface="TKTypeRegular"/>
              </a:rPr>
              <a:t>Emergency</a:t>
            </a:r>
            <a:endParaRPr lang="en-US" dirty="0">
              <a:ea typeface="Calibri" panose="020F0502020204030204" pitchFamily="34" charset="0"/>
              <a:cs typeface="Times New Roman" panose="02020603050405020304" pitchFamily="18" charset="0"/>
            </a:endParaRPr>
          </a:p>
          <a:p>
            <a:pPr marL="742950" lvl="1" indent="-285750" algn="just">
              <a:lnSpc>
                <a:spcPct val="115000"/>
              </a:lnSpc>
              <a:buSzPct val="105000"/>
              <a:buFont typeface="Wingdings 3" panose="05040102010807070707" pitchFamily="18" charset="2"/>
              <a:buChar char=""/>
            </a:pPr>
            <a:r>
              <a:rPr lang="en-US" dirty="0" smtClean="0">
                <a:ea typeface="Calibri" panose="020F0502020204030204" pitchFamily="34" charset="0"/>
                <a:cs typeface="TKTypeRegular"/>
              </a:rPr>
              <a:t>Terrorists </a:t>
            </a:r>
            <a:r>
              <a:rPr lang="en-US" dirty="0">
                <a:ea typeface="Calibri" panose="020F0502020204030204" pitchFamily="34" charset="0"/>
                <a:cs typeface="TKTypeRegular"/>
              </a:rPr>
              <a:t>attack.</a:t>
            </a:r>
            <a:endParaRPr lang="en-US" dirty="0">
              <a:ea typeface="Calibri" panose="020F0502020204030204" pitchFamily="34" charset="0"/>
              <a:cs typeface="Times New Roman" panose="02020603050405020304" pitchFamily="18" charset="0"/>
            </a:endParaRPr>
          </a:p>
          <a:p>
            <a:pPr marL="285750" indent="-285750">
              <a:lnSpc>
                <a:spcPct val="115000"/>
              </a:lnSpc>
              <a:buSzPct val="105000"/>
              <a:buFont typeface="Wingdings 3" panose="05040102010807070707" pitchFamily="18" charset="2"/>
              <a:buChar char=""/>
            </a:pPr>
            <a:endParaRPr lang="en-US" u="sng" dirty="0"/>
          </a:p>
          <a:p>
            <a:pPr marL="342900" marR="0" lvl="0" indent="-342900">
              <a:spcBef>
                <a:spcPts val="0"/>
              </a:spcBef>
              <a:spcAft>
                <a:spcPts val="1000"/>
              </a:spcAft>
              <a:buSzPct val="105000"/>
              <a:buFont typeface="Wingdings 3" panose="05040102010807070707" pitchFamily="18" charset="2"/>
              <a:buChar char=""/>
              <a:tabLst>
                <a:tab pos="457200" algn="l"/>
              </a:tabLst>
            </a:pPr>
            <a:endParaRPr lang="en-IN" dirty="0" smtClean="0">
              <a:solidFill>
                <a:srgbClr val="000000"/>
              </a:solidFill>
              <a:ea typeface="Times New Roman" panose="02020603050405020304" pitchFamily="18" charset="0"/>
              <a:cs typeface="Times New Roman" panose="02020603050405020304" pitchFamily="18" charset="0"/>
            </a:endParaRPr>
          </a:p>
        </p:txBody>
      </p:sp>
      <p:sp>
        <p:nvSpPr>
          <p:cNvPr id="6" name="Rectangle 2"/>
          <p:cNvSpPr txBox="1">
            <a:spLocks noChangeArrowheads="1"/>
          </p:cNvSpPr>
          <p:nvPr/>
        </p:nvSpPr>
        <p:spPr>
          <a:xfrm>
            <a:off x="339090" y="647700"/>
            <a:ext cx="8496300" cy="6477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rPr>
              <a:t>WHAT IS EMERGENCY</a:t>
            </a:r>
            <a:r>
              <a:rPr lang="en-US" sz="3200" dirty="0" smtClean="0">
                <a:latin typeface="+mn-lt"/>
              </a:rPr>
              <a:t>?</a:t>
            </a:r>
            <a:endParaRPr lang="en-US" sz="3200" dirty="0">
              <a:latin typeface="+mn-lt"/>
            </a:endParaRPr>
          </a:p>
        </p:txBody>
      </p:sp>
      <p:pic>
        <p:nvPicPr>
          <p:cNvPr id="7" name="Picture 2" descr="Image result for TYPES OF EMERGENCIES"/>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111500" y="4336098"/>
            <a:ext cx="5787390" cy="2153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627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marL="342900" marR="0" lvl="0" indent="-342900">
              <a:spcBef>
                <a:spcPts val="0"/>
              </a:spcBef>
              <a:spcAft>
                <a:spcPts val="1000"/>
              </a:spcAft>
              <a:buSzPct val="105000"/>
              <a:buFont typeface="Wingdings 3" pitchFamily="18" charset="2"/>
              <a:buChar char="p"/>
              <a:tabLst>
                <a:tab pos="457200" algn="l"/>
              </a:tabLst>
            </a:pPr>
            <a:r>
              <a:rPr lang="en-US" dirty="0" smtClean="0">
                <a:ea typeface="Calibri" panose="020F0502020204030204" pitchFamily="34" charset="0"/>
                <a:cs typeface="TKTypeRegular"/>
              </a:rPr>
              <a:t>To establish and maintain procedures to identify potential for &amp; respond to accidents &amp; emergency situations &amp; for preventing &amp; mitigating the environmental impacts that are associated with them.</a:t>
            </a:r>
          </a:p>
          <a:p>
            <a:pPr marL="342900" marR="0" lvl="0" indent="-342900">
              <a:spcBef>
                <a:spcPts val="0"/>
              </a:spcBef>
              <a:spcAft>
                <a:spcPts val="1000"/>
              </a:spcAft>
              <a:buSzPct val="105000"/>
              <a:buFont typeface="Wingdings 3" pitchFamily="18" charset="2"/>
              <a:buChar char="p"/>
              <a:tabLst>
                <a:tab pos="457200" algn="l"/>
              </a:tabLst>
            </a:pPr>
            <a:r>
              <a:rPr lang="en-US" dirty="0" smtClean="0">
                <a:ea typeface="Calibri" panose="020F0502020204030204" pitchFamily="34" charset="0"/>
                <a:cs typeface="TKTypeRegular"/>
              </a:rPr>
              <a:t> Review and revise the emergency preparedness and response procedures, in particular, after the occurrence of accidents or emergency situations</a:t>
            </a:r>
            <a:endParaRPr lang="en-IN" dirty="0" smtClean="0">
              <a:solidFill>
                <a:srgbClr val="000000"/>
              </a:solidFill>
              <a:ea typeface="Times New Roman" panose="02020603050405020304" pitchFamily="18" charset="0"/>
              <a:cs typeface="Times New Roman" panose="02020603050405020304" pitchFamily="18" charset="0"/>
            </a:endParaRPr>
          </a:p>
        </p:txBody>
      </p:sp>
      <p:sp>
        <p:nvSpPr>
          <p:cNvPr id="10" name="Rectangle 2"/>
          <p:cNvSpPr txBox="1">
            <a:spLocks noChangeArrowheads="1"/>
          </p:cNvSpPr>
          <p:nvPr/>
        </p:nvSpPr>
        <p:spPr>
          <a:xfrm>
            <a:off x="339090" y="647700"/>
            <a:ext cx="8496300" cy="6477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ea typeface="Calibri" panose="020F0502020204030204" pitchFamily="34" charset="0"/>
                <a:cs typeface="TKTypeRegular"/>
              </a:rPr>
              <a:t>PURPOSE</a:t>
            </a:r>
            <a:endParaRPr lang="en-US" sz="3200" dirty="0">
              <a:ln/>
              <a:latin typeface="+mn-lt"/>
            </a:endParaRPr>
          </a:p>
        </p:txBody>
      </p:sp>
    </p:spTree>
    <p:extLst>
      <p:ext uri="{BB962C8B-B14F-4D97-AF65-F5344CB8AC3E}">
        <p14:creationId xmlns:p14="http://schemas.microsoft.com/office/powerpoint/2010/main" val="21460196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lgn="just">
              <a:buSzPct val="105000"/>
              <a:buFont typeface="Wingdings 3" pitchFamily="18" charset="2"/>
              <a:buChar char="p"/>
            </a:pPr>
            <a:r>
              <a:rPr lang="en-US" dirty="0">
                <a:ea typeface="Calibri" panose="020F0502020204030204" pitchFamily="34" charset="0"/>
                <a:cs typeface="TKTypeRegular"/>
              </a:rPr>
              <a:t> An Emergency plan enables any person to do the activity in the same sequence &amp; reduces damage. </a:t>
            </a:r>
          </a:p>
          <a:p>
            <a:pPr algn="just">
              <a:buSzPct val="105000"/>
              <a:buFont typeface="Wingdings 3" pitchFamily="18" charset="2"/>
              <a:buChar char="p"/>
            </a:pPr>
            <a:r>
              <a:rPr lang="en-US" dirty="0">
                <a:ea typeface="Calibri" panose="020F0502020204030204" pitchFamily="34" charset="0"/>
                <a:cs typeface="TKTypeRegular"/>
              </a:rPr>
              <a:t> It helps in safe evacuation of people in the office &amp; controls the extent of damage.</a:t>
            </a:r>
            <a:endParaRPr lang="en-IN" dirty="0" smtClean="0">
              <a:solidFill>
                <a:srgbClr val="000000"/>
              </a:solidFill>
              <a:ea typeface="Times New Roman" panose="02020603050405020304" pitchFamily="18" charset="0"/>
              <a:cs typeface="Times New Roman" panose="02020603050405020304" pitchFamily="18" charset="0"/>
            </a:endParaRPr>
          </a:p>
        </p:txBody>
      </p:sp>
      <p:sp>
        <p:nvSpPr>
          <p:cNvPr id="10" name="Rectangle 2"/>
          <p:cNvSpPr txBox="1">
            <a:spLocks noChangeArrowheads="1"/>
          </p:cNvSpPr>
          <p:nvPr/>
        </p:nvSpPr>
        <p:spPr>
          <a:xfrm>
            <a:off x="339090" y="647700"/>
            <a:ext cx="8496300" cy="6477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rPr>
              <a:t>EMERGENCY PLAN</a:t>
            </a:r>
          </a:p>
        </p:txBody>
      </p:sp>
      <p:pic>
        <p:nvPicPr>
          <p:cNvPr id="6" name="Picture 5" descr="Image result for emergency plan lay out"/>
          <p:cNvPicPr/>
          <p:nvPr/>
        </p:nvPicPr>
        <p:blipFill>
          <a:blip r:embed="rId2" cstate="print">
            <a:clrChange>
              <a:clrFrom>
                <a:srgbClr val="FFFFFF"/>
              </a:clrFrom>
              <a:clrTo>
                <a:srgbClr val="FFFFFF">
                  <a:alpha val="0"/>
                </a:srgbClr>
              </a:clrTo>
            </a:clrChange>
          </a:blip>
          <a:srcRect/>
          <a:stretch>
            <a:fillRect/>
          </a:stretch>
        </p:blipFill>
        <p:spPr bwMode="auto">
          <a:xfrm>
            <a:off x="713740" y="3571241"/>
            <a:ext cx="7746999" cy="2918460"/>
          </a:xfrm>
          <a:prstGeom prst="rect">
            <a:avLst/>
          </a:prstGeom>
          <a:noFill/>
          <a:ln w="9525">
            <a:noFill/>
            <a:miter lim="800000"/>
            <a:headEnd/>
            <a:tailEnd/>
          </a:ln>
        </p:spPr>
      </p:pic>
    </p:spTree>
    <p:extLst>
      <p:ext uri="{BB962C8B-B14F-4D97-AF65-F5344CB8AC3E}">
        <p14:creationId xmlns:p14="http://schemas.microsoft.com/office/powerpoint/2010/main" val="22373545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10" name="Rectangle 2"/>
          <p:cNvSpPr txBox="1">
            <a:spLocks noChangeArrowheads="1"/>
          </p:cNvSpPr>
          <p:nvPr/>
        </p:nvSpPr>
        <p:spPr>
          <a:xfrm>
            <a:off x="339090" y="647700"/>
            <a:ext cx="8496300" cy="6477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rPr>
              <a:t>HANDLING EMERGENCY</a:t>
            </a: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a:buSzPct val="105000"/>
              <a:buFont typeface="Wingdings 3" pitchFamily="18" charset="2"/>
              <a:buChar char="p"/>
            </a:pPr>
            <a:r>
              <a:rPr lang="en-US" dirty="0">
                <a:ea typeface="Calibri" panose="020F0502020204030204" pitchFamily="34" charset="0"/>
                <a:cs typeface="TKTypeRegular"/>
              </a:rPr>
              <a:t> Sequence of reporting/receiving &amp; attending Emergencies:</a:t>
            </a:r>
            <a:endParaRPr lang="en-US" dirty="0">
              <a:ea typeface="Calibri" panose="020F0502020204030204" pitchFamily="34" charset="0"/>
              <a:cs typeface="Times New Roman" panose="02020603050405020304" pitchFamily="18" charset="0"/>
            </a:endParaRPr>
          </a:p>
          <a:p>
            <a:pPr marL="742950" lvl="1" indent="-285750">
              <a:buSzPct val="105000"/>
              <a:buFont typeface="Wingdings 3" pitchFamily="18" charset="2"/>
              <a:buChar char=""/>
            </a:pPr>
            <a:r>
              <a:rPr lang="en-US" dirty="0" smtClean="0">
                <a:ea typeface="Calibri" panose="020F0502020204030204" pitchFamily="34" charset="0"/>
                <a:cs typeface="TKTypeRegular"/>
              </a:rPr>
              <a:t>After </a:t>
            </a:r>
            <a:r>
              <a:rPr lang="en-US" dirty="0">
                <a:ea typeface="Calibri" panose="020F0502020204030204" pitchFamily="34" charset="0"/>
                <a:cs typeface="TKTypeRegular"/>
              </a:rPr>
              <a:t>observing the fire the employee will shout fire –fire alerting his fellow employee and try to extinguish the fire if minor with the help of fire extinguisher. </a:t>
            </a:r>
          </a:p>
          <a:p>
            <a:pPr marL="742950" lvl="1" indent="-285750">
              <a:buSzPct val="105000"/>
              <a:buFont typeface="Wingdings 3" pitchFamily="18" charset="2"/>
              <a:buChar char=""/>
            </a:pPr>
            <a:r>
              <a:rPr lang="en-US" dirty="0">
                <a:ea typeface="Calibri" panose="020F0502020204030204" pitchFamily="34" charset="0"/>
                <a:cs typeface="TKTypeRegular"/>
              </a:rPr>
              <a:t>If the fire is going to out of his control he should inform on telephone (Phone. No. 101) Installed at security, or through any running caller Security to raise an alarm (Siren), in case of siren failure security to raise the alarm using whistle. </a:t>
            </a:r>
            <a:endParaRPr lang="en-US" dirty="0"/>
          </a:p>
        </p:txBody>
      </p:sp>
      <p:pic>
        <p:nvPicPr>
          <p:cNvPr id="7" name="Picture 2" descr="Image result for fire alert"/>
          <p:cNvPicPr>
            <a:picLocks noChangeAspect="1" noChangeArrowheads="1"/>
          </p:cNvPicPr>
          <p:nvPr/>
        </p:nvPicPr>
        <p:blipFill>
          <a:blip r:embed="rId2" cstate="print"/>
          <a:srcRect/>
          <a:stretch>
            <a:fillRect/>
          </a:stretch>
        </p:blipFill>
        <p:spPr bwMode="auto">
          <a:xfrm>
            <a:off x="6426200" y="3710798"/>
            <a:ext cx="2534920" cy="2811921"/>
          </a:xfrm>
          <a:prstGeom prst="rect">
            <a:avLst/>
          </a:prstGeom>
          <a:noFill/>
        </p:spPr>
      </p:pic>
    </p:spTree>
    <p:extLst>
      <p:ext uri="{BB962C8B-B14F-4D97-AF65-F5344CB8AC3E}">
        <p14:creationId xmlns:p14="http://schemas.microsoft.com/office/powerpoint/2010/main" val="29697151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gray">
          <a:xfrm>
            <a:off x="203200" y="1304924"/>
            <a:ext cx="8750300" cy="376238"/>
          </a:xfrm>
          <a:prstGeom prst="rect">
            <a:avLst/>
          </a:prstGeom>
          <a:solidFill>
            <a:srgbClr val="336699"/>
          </a:solidFill>
          <a:ln w="19050">
            <a:solidFill>
              <a:schemeClr val="tx1"/>
            </a:solidFill>
            <a:miter lim="800000"/>
            <a:headEnd/>
            <a:tailEnd/>
          </a:ln>
          <a:effectLst>
            <a:outerShdw dist="53882" dir="2700000" algn="ctr" rotWithShape="0">
              <a:srgbClr val="B2B2B2"/>
            </a:outerShdw>
          </a:effectLst>
        </p:spPr>
        <p:txBody>
          <a:bodyPr lIns="288000" tIns="0" rIns="0" bIns="0" anchor="ctr"/>
          <a:lstStyle/>
          <a:p>
            <a:pPr marL="285750" marR="0" lvl="0" indent="-285750">
              <a:spcBef>
                <a:spcPts val="0"/>
              </a:spcBef>
              <a:spcAft>
                <a:spcPts val="0"/>
              </a:spcAft>
              <a:buSzPct val="105000"/>
            </a:pPr>
            <a:r>
              <a:rPr lang="en-IN" b="1" dirty="0" smtClean="0">
                <a:solidFill>
                  <a:srgbClr val="000000"/>
                </a:solidFill>
                <a:ea typeface="Calibri" panose="020F0502020204030204" pitchFamily="34" charset="0"/>
              </a:rPr>
              <a:t> </a:t>
            </a:r>
            <a:endParaRPr lang="en-US" dirty="0">
              <a:solidFill>
                <a:srgbClr val="000000"/>
              </a:solidFill>
              <a:ea typeface="Calibri" panose="020F0502020204030204" pitchFamily="34" charset="0"/>
            </a:endParaRPr>
          </a:p>
        </p:txBody>
      </p:sp>
      <p:sp>
        <p:nvSpPr>
          <p:cNvPr id="9" name="Rectangle 8"/>
          <p:cNvSpPr>
            <a:spLocks noChangeArrowheads="1"/>
          </p:cNvSpPr>
          <p:nvPr/>
        </p:nvSpPr>
        <p:spPr bwMode="gray">
          <a:xfrm>
            <a:off x="203200" y="1678781"/>
            <a:ext cx="8750300" cy="4810920"/>
          </a:xfrm>
          <a:prstGeom prst="rect">
            <a:avLst/>
          </a:prstGeom>
          <a:gradFill rotWithShape="1">
            <a:gsLst>
              <a:gs pos="0">
                <a:srgbClr val="EAEAEA"/>
              </a:gs>
              <a:gs pos="100000">
                <a:schemeClr val="bg1"/>
              </a:gs>
            </a:gsLst>
            <a:lin ang="5400000" scaled="1"/>
          </a:gradFill>
          <a:ln w="19050">
            <a:solidFill>
              <a:schemeClr val="tx1"/>
            </a:solidFill>
            <a:miter lim="800000"/>
            <a:headEnd/>
            <a:tailEnd/>
          </a:ln>
          <a:effectLst>
            <a:outerShdw dist="53882" dir="2700000" algn="ctr" rotWithShape="0">
              <a:srgbClr val="B2B2B2"/>
            </a:outerShdw>
          </a:effectLst>
        </p:spPr>
        <p:txBody>
          <a:bodyPr lIns="144000" tIns="144000" rIns="144000" bIns="144000"/>
          <a:lstStyle/>
          <a:p>
            <a:pPr marL="342900" indent="-342900" algn="just">
              <a:buSzPct val="105000"/>
              <a:buFont typeface="Wingdings 3" panose="05040102010807070707" pitchFamily="18" charset="2"/>
              <a:buChar char="p"/>
            </a:pPr>
            <a:r>
              <a:rPr lang="en-US" dirty="0" smtClean="0">
                <a:ea typeface="Calibri" panose="020F0502020204030204" pitchFamily="34" charset="0"/>
                <a:cs typeface="TKTypeRegular"/>
              </a:rPr>
              <a:t>All </a:t>
            </a:r>
            <a:r>
              <a:rPr lang="en-US" dirty="0">
                <a:ea typeface="Calibri" panose="020F0502020204030204" pitchFamily="34" charset="0"/>
                <a:cs typeface="TKTypeRegular"/>
              </a:rPr>
              <a:t>others to be available at their usual place of work and to follow further instruction given by Chief Controller. </a:t>
            </a:r>
          </a:p>
          <a:p>
            <a:pPr marL="342900" indent="-342900" algn="just">
              <a:buSzPct val="105000"/>
              <a:buFont typeface="Wingdings 3" panose="05040102010807070707" pitchFamily="18" charset="2"/>
              <a:buChar char="p"/>
            </a:pPr>
            <a:r>
              <a:rPr lang="en-US" dirty="0" smtClean="0">
                <a:ea typeface="Calibri" panose="020F0502020204030204" pitchFamily="34" charset="0"/>
                <a:cs typeface="TKTypeRegular"/>
              </a:rPr>
              <a:t>Site </a:t>
            </a:r>
            <a:r>
              <a:rPr lang="en-US" dirty="0">
                <a:ea typeface="Calibri" panose="020F0502020204030204" pitchFamily="34" charset="0"/>
                <a:cs typeface="TKTypeRegular"/>
              </a:rPr>
              <a:t>Controller / Co-coordinator to confirm from Security details of Emergency and after reporting to Chief Controller, proceed to Emergency Site along with the required team.</a:t>
            </a:r>
          </a:p>
          <a:p>
            <a:pPr marL="342900" indent="-342900" algn="just">
              <a:buSzPct val="105000"/>
              <a:buFont typeface="Wingdings 3" panose="05040102010807070707" pitchFamily="18" charset="2"/>
              <a:buChar char="p"/>
            </a:pPr>
            <a:r>
              <a:rPr lang="en-US" dirty="0" smtClean="0">
                <a:ea typeface="Calibri" panose="020F0502020204030204" pitchFamily="34" charset="0"/>
                <a:cs typeface="TKTypeRegular"/>
              </a:rPr>
              <a:t>Chief </a:t>
            </a:r>
            <a:r>
              <a:rPr lang="en-US" dirty="0">
                <a:ea typeface="Calibri" panose="020F0502020204030204" pitchFamily="34" charset="0"/>
                <a:cs typeface="TKTypeRegular"/>
              </a:rPr>
              <a:t>Controller to remain available at the ECC. </a:t>
            </a:r>
          </a:p>
          <a:p>
            <a:pPr marL="342900" indent="-342900" algn="just">
              <a:buSzPct val="105000"/>
              <a:buFont typeface="Wingdings 3" panose="05040102010807070707" pitchFamily="18" charset="2"/>
              <a:buChar char="p"/>
            </a:pPr>
            <a:r>
              <a:rPr lang="en-US" dirty="0" smtClean="0">
                <a:ea typeface="Calibri" panose="020F0502020204030204" pitchFamily="34" charset="0"/>
                <a:cs typeface="TKTypeRegular"/>
              </a:rPr>
              <a:t>Site </a:t>
            </a:r>
            <a:r>
              <a:rPr lang="en-US" dirty="0">
                <a:ea typeface="Calibri" panose="020F0502020204030204" pitchFamily="34" charset="0"/>
                <a:cs typeface="TKTypeRegular"/>
              </a:rPr>
              <a:t>Controller to give continuous feedback from the site to Chief Controller. </a:t>
            </a:r>
          </a:p>
          <a:p>
            <a:pPr marL="342900" indent="-342900" algn="just">
              <a:buSzPct val="105000"/>
              <a:buFont typeface="Wingdings 3" panose="05040102010807070707" pitchFamily="18" charset="2"/>
              <a:buChar char="p"/>
            </a:pPr>
            <a:r>
              <a:rPr lang="en-US" dirty="0" smtClean="0">
                <a:ea typeface="Calibri" panose="020F0502020204030204" pitchFamily="34" charset="0"/>
                <a:cs typeface="TKTypeRegular"/>
              </a:rPr>
              <a:t>Chief </a:t>
            </a:r>
            <a:r>
              <a:rPr lang="en-US" dirty="0">
                <a:ea typeface="Calibri" panose="020F0502020204030204" pitchFamily="34" charset="0"/>
                <a:cs typeface="TKTypeRegular"/>
              </a:rPr>
              <a:t>Controller to raise evacuation alarm (if required) informing Security &amp; call for additional help internal or external as required through the Co-coordinator. </a:t>
            </a:r>
          </a:p>
          <a:p>
            <a:pPr marL="342900" indent="-342900" algn="just">
              <a:buSzPct val="105000"/>
              <a:buFont typeface="Wingdings 3" panose="05040102010807070707" pitchFamily="18" charset="2"/>
              <a:buChar char="p"/>
            </a:pPr>
            <a:r>
              <a:rPr lang="en-US" dirty="0" smtClean="0">
                <a:ea typeface="Calibri" panose="020F0502020204030204" pitchFamily="34" charset="0"/>
                <a:cs typeface="TKTypeRegular"/>
              </a:rPr>
              <a:t>Chief </a:t>
            </a:r>
            <a:r>
              <a:rPr lang="en-US" dirty="0">
                <a:ea typeface="Calibri" panose="020F0502020204030204" pitchFamily="34" charset="0"/>
                <a:cs typeface="TKTypeRegular"/>
              </a:rPr>
              <a:t>Controller to give all clear message once the emergency is tackled completely.</a:t>
            </a:r>
            <a:endParaRPr lang="en-US" dirty="0"/>
          </a:p>
        </p:txBody>
      </p:sp>
      <p:sp>
        <p:nvSpPr>
          <p:cNvPr id="10" name="Rectangle 2"/>
          <p:cNvSpPr txBox="1">
            <a:spLocks noChangeArrowheads="1"/>
          </p:cNvSpPr>
          <p:nvPr/>
        </p:nvSpPr>
        <p:spPr>
          <a:xfrm>
            <a:off x="339090" y="647700"/>
            <a:ext cx="8496300" cy="6477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latin typeface="+mn-lt"/>
              </a:rPr>
              <a:t>EMERGENCY CONTROL CENTRE  (ECC)</a:t>
            </a:r>
          </a:p>
        </p:txBody>
      </p:sp>
    </p:spTree>
    <p:extLst>
      <p:ext uri="{BB962C8B-B14F-4D97-AF65-F5344CB8AC3E}">
        <p14:creationId xmlns:p14="http://schemas.microsoft.com/office/powerpoint/2010/main" val="38152758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ES-501_BG-001</Template>
  <TotalTime>4494</TotalTime>
  <Words>2195</Words>
  <Application>Microsoft Office PowerPoint</Application>
  <PresentationFormat>On-screen Show (4:3)</PresentationFormat>
  <Paragraphs>297</Paragraphs>
  <Slides>28</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28</vt:i4>
      </vt:variant>
    </vt:vector>
  </HeadingPairs>
  <TitlesOfParts>
    <vt:vector size="39" baseType="lpstr">
      <vt:lpstr>Arial</vt:lpstr>
      <vt:lpstr>Calibri</vt:lpstr>
      <vt:lpstr>Calibri Light</vt:lpstr>
      <vt:lpstr>Gungsuh</vt:lpstr>
      <vt:lpstr>Symbol</vt:lpstr>
      <vt:lpstr>Times New Roman</vt:lpstr>
      <vt:lpstr>TKTypeRegular</vt:lpstr>
      <vt:lpstr>Webdings</vt:lpstr>
      <vt:lpstr>Wingdings</vt:lpstr>
      <vt:lpstr>Wingdings 3</vt:lpstr>
      <vt:lpstr>Office Theme</vt:lpstr>
      <vt:lpstr>EMERGENCY PREPARDNESS AND REPONSE</vt:lpstr>
      <vt:lpstr>PowerPoint Presentation</vt:lpstr>
      <vt:lpstr>AGENDA</vt:lpstr>
      <vt:lpstr>AGENDA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PMG - 03</dc:creator>
  <cp:lastModifiedBy>admin</cp:lastModifiedBy>
  <cp:revision>167</cp:revision>
  <dcterms:created xsi:type="dcterms:W3CDTF">2017-01-12T05:32:14Z</dcterms:created>
  <dcterms:modified xsi:type="dcterms:W3CDTF">2020-06-17T11:36:54Z</dcterms:modified>
</cp:coreProperties>
</file>