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67"/>
  </p:notesMasterIdLst>
  <p:sldIdLst>
    <p:sldId id="256" r:id="rId6"/>
    <p:sldId id="390" r:id="rId7"/>
    <p:sldId id="325" r:id="rId8"/>
    <p:sldId id="327" r:id="rId9"/>
    <p:sldId id="328"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91" r:id="rId23"/>
    <p:sldId id="272"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7" r:id="rId59"/>
    <p:sldId id="426" r:id="rId60"/>
    <p:sldId id="428" r:id="rId61"/>
    <p:sldId id="429" r:id="rId62"/>
    <p:sldId id="431" r:id="rId63"/>
    <p:sldId id="430" r:id="rId64"/>
    <p:sldId id="432" r:id="rId65"/>
    <p:sldId id="389" r:id="rId6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CC"/>
    <a:srgbClr val="009900"/>
    <a:srgbClr val="006600"/>
    <a:srgbClr val="FF66CC"/>
    <a:srgbClr val="66FF99"/>
    <a:srgbClr val="3399FF"/>
    <a:srgbClr val="8238BA"/>
    <a:srgbClr val="21B40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5" autoAdjust="0"/>
    <p:restoredTop sz="94660"/>
  </p:normalViewPr>
  <p:slideViewPr>
    <p:cSldViewPr>
      <p:cViewPr varScale="1">
        <p:scale>
          <a:sx n="67" d="100"/>
          <a:sy n="67" d="100"/>
        </p:scale>
        <p:origin x="134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3131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65703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0841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10810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585927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819400"/>
            <a:ext cx="5482603" cy="3683001"/>
          </a:xfrm>
          <a:prstGeom prst="rect">
            <a:avLst/>
          </a:prstGeom>
        </p:spPr>
      </p:pic>
      <p:sp>
        <p:nvSpPr>
          <p:cNvPr id="8" name="Rectangle 7"/>
          <p:cNvSpPr/>
          <p:nvPr/>
        </p:nvSpPr>
        <p:spPr>
          <a:xfrm>
            <a:off x="1217301" y="1371600"/>
            <a:ext cx="6096000" cy="1015663"/>
          </a:xfrm>
          <a:prstGeom prst="rect">
            <a:avLst/>
          </a:prstGeom>
          <a:noFill/>
        </p:spPr>
        <p:txBody>
          <a:bodyPr wrap="square" lIns="91440" tIns="45720" rIns="91440" bIns="45720">
            <a:spAutoFit/>
          </a:bodyPr>
          <a:lstStyle/>
          <a:p>
            <a:pPr algn="ct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Segoe Script" panose="020B0504020000000003" pitchFamily="34" charset="0"/>
              </a:rPr>
              <a:t>FIRE SAFETY</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egoe Script" panose="020B0504020000000003" pitchFamily="34" charset="0"/>
            </a:endParaRPr>
          </a:p>
        </p:txBody>
      </p:sp>
    </p:spTree>
    <p:extLst>
      <p:ext uri="{BB962C8B-B14F-4D97-AF65-F5344CB8AC3E}">
        <p14:creationId xmlns:p14="http://schemas.microsoft.com/office/powerpoint/2010/main" val="226627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Company Policy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No employee can be required to work at a jobsite they believe is not safe. </a:t>
            </a:r>
          </a:p>
          <a:p>
            <a:pPr marL="285750" indent="-285750">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All </a:t>
            </a:r>
            <a:r>
              <a:rPr lang="en-IN" dirty="0">
                <a:latin typeface="Calibri" panose="020F0502020204030204" pitchFamily="34" charset="0"/>
                <a:ea typeface="Calibri" panose="020F0502020204030204" pitchFamily="34" charset="0"/>
                <a:cs typeface="Times New Roman" panose="02020603050405020304" pitchFamily="18" charset="0"/>
              </a:rPr>
              <a:t>construction companies should have a policy that makes the health and safety of employees the highest priority. </a:t>
            </a:r>
          </a:p>
          <a:p>
            <a:pPr marL="285750" indent="-285750">
              <a:buSzPct val="105000"/>
              <a:buFont typeface="Wingdings 3" panose="05040102010807070707" pitchFamily="18" charset="2"/>
              <a:buChar char="p"/>
            </a:pPr>
            <a:r>
              <a:rPr lang="en-IN" dirty="0">
                <a:latin typeface="Calibri" panose="020F0502020204030204" pitchFamily="34" charset="0"/>
                <a:ea typeface="Calibri" panose="020F0502020204030204" pitchFamily="34" charset="0"/>
                <a:cs typeface="Times New Roman" panose="02020603050405020304" pitchFamily="18" charset="0"/>
              </a:rPr>
              <a:t>Eliminating unsafe working conditions and work practices begins with a company policy that establishes safety rules, policies and procedures that may be grounds for dismissal if not followed.</a:t>
            </a: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RESPONSIBLITY  FOR FIRE SAFETY</a:t>
            </a:r>
            <a:endParaRPr lang="en-IN" sz="3200" noProof="1"/>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419600"/>
            <a:ext cx="3657600" cy="1890713"/>
          </a:xfrm>
          <a:prstGeom prst="rect">
            <a:avLst/>
          </a:prstGeom>
        </p:spPr>
      </p:pic>
    </p:spTree>
    <p:extLst>
      <p:ext uri="{BB962C8B-B14F-4D97-AF65-F5344CB8AC3E}">
        <p14:creationId xmlns:p14="http://schemas.microsoft.com/office/powerpoint/2010/main" val="2725148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Exposed combustible materials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Combustible </a:t>
            </a:r>
            <a:r>
              <a:rPr lang="en-IN" dirty="0">
                <a:latin typeface="Calibri" panose="020F0502020204030204" pitchFamily="34" charset="0"/>
                <a:ea typeface="Calibri" panose="020F0502020204030204" pitchFamily="34" charset="0"/>
                <a:cs typeface="Times New Roman" panose="02020603050405020304" pitchFamily="18" charset="0"/>
              </a:rPr>
              <a:t>materials that are not protected  by</a:t>
            </a:r>
          </a:p>
          <a:p>
            <a:pPr marL="742950" lvl="1" indent="-285750">
              <a:lnSpc>
                <a:spcPct val="115000"/>
              </a:lnSpc>
              <a:buSzPct val="105000"/>
              <a:buFont typeface="Wingdings 3" panose="05040102010807070707" pitchFamily="18" charset="2"/>
              <a:buChar char=""/>
            </a:pPr>
            <a:r>
              <a:rPr lang="en-IN" dirty="0"/>
              <a:t>Heat, or an ignition source </a:t>
            </a:r>
          </a:p>
          <a:p>
            <a:pPr marL="742950" lvl="1" indent="-285750">
              <a:lnSpc>
                <a:spcPct val="115000"/>
              </a:lnSpc>
              <a:buSzPct val="105000"/>
              <a:buFont typeface="Wingdings 3" panose="05040102010807070707" pitchFamily="18" charset="2"/>
              <a:buChar char=""/>
            </a:pPr>
            <a:r>
              <a:rPr lang="en-IN" dirty="0"/>
              <a:t>Fuel </a:t>
            </a:r>
          </a:p>
          <a:p>
            <a:pPr marL="742950" lvl="1" indent="-285750">
              <a:lnSpc>
                <a:spcPct val="115000"/>
              </a:lnSpc>
              <a:buSzPct val="105000"/>
              <a:buFont typeface="Wingdings 3" panose="05040102010807070707" pitchFamily="18" charset="2"/>
              <a:buChar char=""/>
            </a:pPr>
            <a:r>
              <a:rPr lang="en-IN" dirty="0"/>
              <a:t>Oxygen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a:latin typeface="Calibri" panose="020F0502020204030204" pitchFamily="34" charset="0"/>
                <a:ea typeface="Calibri" panose="020F0502020204030204" pitchFamily="34" charset="0"/>
                <a:cs typeface="Times New Roman" panose="02020603050405020304" pitchFamily="18" charset="0"/>
              </a:rPr>
              <a:t>Fire-resistant coverings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95000"/>
              </a:lnSpc>
              <a:spcAft>
                <a:spcPct val="4000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Coverings </a:t>
            </a:r>
            <a:r>
              <a:rPr lang="en-IN" dirty="0">
                <a:latin typeface="Calibri" panose="020F0502020204030204" pitchFamily="34" charset="0"/>
                <a:ea typeface="Calibri" panose="020F0502020204030204" pitchFamily="34" charset="0"/>
                <a:cs typeface="Times New Roman" panose="02020603050405020304" pitchFamily="18" charset="0"/>
              </a:rPr>
              <a:t>applied to construction elements to increase fire resistance, such as fire-rated gypsum board protecting timber or structural steel. </a:t>
            </a:r>
            <a:endParaRPr lang="en-IN" noProof="1"/>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4419599"/>
            <a:ext cx="3581400" cy="188888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535" y="4419599"/>
            <a:ext cx="3581400" cy="1888881"/>
          </a:xfrm>
          <a:prstGeom prst="rect">
            <a:avLst/>
          </a:prstGeom>
        </p:spPr>
      </p:pic>
    </p:spTree>
    <p:extLst>
      <p:ext uri="{BB962C8B-B14F-4D97-AF65-F5344CB8AC3E}">
        <p14:creationId xmlns:p14="http://schemas.microsoft.com/office/powerpoint/2010/main" val="67422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Fire-preventative </a:t>
            </a:r>
            <a:r>
              <a:rPr lang="en-IN" sz="2000" b="1" dirty="0" smtClean="0">
                <a:latin typeface="Calibri" panose="020F0502020204030204" pitchFamily="34" charset="0"/>
                <a:ea typeface="Calibri" panose="020F0502020204030204" pitchFamily="34" charset="0"/>
                <a:cs typeface="Times New Roman" panose="02020603050405020304" pitchFamily="18" charset="0"/>
              </a:rPr>
              <a:t>coverings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Coverings</a:t>
            </a:r>
            <a:r>
              <a:rPr lang="en-IN" dirty="0">
                <a:latin typeface="Calibri" panose="020F0502020204030204" pitchFamily="34" charset="0"/>
                <a:ea typeface="Calibri" panose="020F0502020204030204" pitchFamily="34" charset="0"/>
                <a:cs typeface="Times New Roman" panose="02020603050405020304" pitchFamily="18" charset="0"/>
              </a:rPr>
              <a:t>, screens or treatments to combustible materials/construction elements that reduce the risk of ignition. Examples include fire-retardant treatments and non combustible sheathing.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Fire Safety Plan (FSP</a:t>
            </a:r>
            <a:r>
              <a:rPr lang="en-IN" sz="20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A </a:t>
            </a:r>
            <a:r>
              <a:rPr lang="en-IN" dirty="0">
                <a:latin typeface="Calibri" panose="020F0502020204030204" pitchFamily="34" charset="0"/>
                <a:ea typeface="Calibri" panose="020F0502020204030204" pitchFamily="34" charset="0"/>
                <a:cs typeface="Times New Roman" panose="02020603050405020304" pitchFamily="18" charset="0"/>
              </a:rPr>
              <a:t>strategy document developed and implemented by the owner of a construction site to address fire prevention, occupant safety, and fire control and extinguishment.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2535" y="4384232"/>
            <a:ext cx="3581400" cy="188888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4384232"/>
            <a:ext cx="3581400" cy="1888881"/>
          </a:xfrm>
          <a:prstGeom prst="rect">
            <a:avLst/>
          </a:prstGeom>
        </p:spPr>
      </p:pic>
    </p:spTree>
    <p:extLst>
      <p:ext uri="{BB962C8B-B14F-4D97-AF65-F5344CB8AC3E}">
        <p14:creationId xmlns:p14="http://schemas.microsoft.com/office/powerpoint/2010/main" val="275463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Fire watch</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Typically </a:t>
            </a:r>
            <a:r>
              <a:rPr lang="en-IN" dirty="0">
                <a:latin typeface="Calibri" panose="020F0502020204030204" pitchFamily="34" charset="0"/>
                <a:ea typeface="Calibri" panose="020F0502020204030204" pitchFamily="34" charset="0"/>
                <a:cs typeface="Times New Roman" panose="02020603050405020304" pitchFamily="18" charset="0"/>
              </a:rPr>
              <a:t>consists of a trained person with a fire extinguisher whose sole job during the fire watch period is to guard against any fire ignition as a result of hot work activity.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Hot </a:t>
            </a:r>
            <a:r>
              <a:rPr lang="en-IN" sz="2000" b="1" dirty="0" smtClean="0">
                <a:latin typeface="Calibri" panose="020F0502020204030204" pitchFamily="34" charset="0"/>
                <a:ea typeface="Calibri" panose="020F0502020204030204" pitchFamily="34" charset="0"/>
                <a:cs typeface="Times New Roman" panose="02020603050405020304" pitchFamily="18" charset="0"/>
              </a:rPr>
              <a:t>work</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Operations </a:t>
            </a:r>
            <a:r>
              <a:rPr lang="en-IN" dirty="0">
                <a:latin typeface="Calibri" panose="020F0502020204030204" pitchFamily="34" charset="0"/>
                <a:ea typeface="Calibri" panose="020F0502020204030204" pitchFamily="34" charset="0"/>
                <a:cs typeface="Times New Roman" panose="02020603050405020304" pitchFamily="18" charset="0"/>
              </a:rPr>
              <a:t>including cutting, welding, brazing, soldering, grinding, thermal spraying, thawing pipe, installation of torch-applied roof system or any other similar activity involving an open flame, sparks, friction or other heat or ignition source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2534" y="4384231"/>
            <a:ext cx="3581401" cy="188888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4384230"/>
            <a:ext cx="3581400" cy="1888881"/>
          </a:xfrm>
          <a:prstGeom prst="rect">
            <a:avLst/>
          </a:prstGeom>
        </p:spPr>
      </p:pic>
    </p:spTree>
    <p:extLst>
      <p:ext uri="{BB962C8B-B14F-4D97-AF65-F5344CB8AC3E}">
        <p14:creationId xmlns:p14="http://schemas.microsoft.com/office/powerpoint/2010/main" val="412489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Hot work </a:t>
            </a:r>
            <a:r>
              <a:rPr lang="en-IN" sz="2000" b="1" dirty="0" smtClean="0">
                <a:latin typeface="Calibri" panose="020F0502020204030204" pitchFamily="34" charset="0"/>
                <a:ea typeface="Calibri" panose="020F0502020204030204" pitchFamily="34" charset="0"/>
                <a:cs typeface="Times New Roman" panose="02020603050405020304" pitchFamily="18" charset="0"/>
              </a:rPr>
              <a:t>equipment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Electrical </a:t>
            </a:r>
            <a:r>
              <a:rPr lang="en-IN" dirty="0">
                <a:latin typeface="Calibri" panose="020F0502020204030204" pitchFamily="34" charset="0"/>
                <a:ea typeface="Calibri" panose="020F0502020204030204" pitchFamily="34" charset="0"/>
                <a:cs typeface="Times New Roman" panose="02020603050405020304" pitchFamily="18" charset="0"/>
              </a:rPr>
              <a:t>or gas welding, soldering or cutting equipment used for hot work.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Hot work </a:t>
            </a:r>
            <a:r>
              <a:rPr lang="en-IN" sz="2000" b="1" dirty="0" smtClean="0">
                <a:latin typeface="Calibri" panose="020F0502020204030204" pitchFamily="34" charset="0"/>
                <a:ea typeface="Calibri" panose="020F0502020204030204" pitchFamily="34" charset="0"/>
                <a:cs typeface="Times New Roman" panose="02020603050405020304" pitchFamily="18" charset="0"/>
              </a:rPr>
              <a:t>area</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The </a:t>
            </a:r>
            <a:r>
              <a:rPr lang="en-IN" dirty="0">
                <a:latin typeface="Calibri" panose="020F0502020204030204" pitchFamily="34" charset="0"/>
                <a:ea typeface="Calibri" panose="020F0502020204030204" pitchFamily="34" charset="0"/>
                <a:cs typeface="Times New Roman" panose="02020603050405020304" pitchFamily="18" charset="0"/>
              </a:rPr>
              <a:t>area exposed to sparks, hot slag, radiant heat or convective heat as a result of hot work.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4384229"/>
            <a:ext cx="3581400" cy="18888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534" y="4370841"/>
            <a:ext cx="3581401" cy="1902270"/>
          </a:xfrm>
          <a:prstGeom prst="rect">
            <a:avLst/>
          </a:prstGeom>
        </p:spPr>
      </p:pic>
    </p:spTree>
    <p:extLst>
      <p:ext uri="{BB962C8B-B14F-4D97-AF65-F5344CB8AC3E}">
        <p14:creationId xmlns:p14="http://schemas.microsoft.com/office/powerpoint/2010/main" val="1127892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Hot work </a:t>
            </a:r>
            <a:r>
              <a:rPr lang="en-IN" sz="2000" b="1" dirty="0" smtClean="0">
                <a:latin typeface="Calibri" panose="020F0502020204030204" pitchFamily="34" charset="0"/>
                <a:ea typeface="Calibri" panose="020F0502020204030204" pitchFamily="34" charset="0"/>
                <a:cs typeface="Times New Roman" panose="02020603050405020304" pitchFamily="18" charset="0"/>
              </a:rPr>
              <a:t>permit </a:t>
            </a:r>
            <a:endParaRPr lang="en-IN"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Permits </a:t>
            </a:r>
            <a:r>
              <a:rPr lang="en-IN" dirty="0">
                <a:latin typeface="Calibri" panose="020F0502020204030204" pitchFamily="34" charset="0"/>
                <a:ea typeface="Calibri" panose="020F0502020204030204" pitchFamily="34" charset="0"/>
                <a:cs typeface="Times New Roman" panose="02020603050405020304" pitchFamily="18" charset="0"/>
              </a:rPr>
              <a:t>issued by the responsible person at the facility that permit welding or other hot work to be performed and that outline requirements to meet for the work to be permitted to take place. </a:t>
            </a: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Hot work </a:t>
            </a:r>
            <a:r>
              <a:rPr lang="en-IN" sz="2000" b="1" dirty="0" smtClean="0">
                <a:latin typeface="Calibri" panose="020F0502020204030204" pitchFamily="34" charset="0"/>
                <a:ea typeface="Calibri" panose="020F0502020204030204" pitchFamily="34" charset="0"/>
                <a:cs typeface="Times New Roman" panose="02020603050405020304" pitchFamily="18" charset="0"/>
              </a:rPr>
              <a:t>program </a:t>
            </a:r>
            <a:endParaRPr lang="en-IN"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Allows </a:t>
            </a:r>
            <a:r>
              <a:rPr lang="en-IN" dirty="0">
                <a:latin typeface="Calibri" panose="020F0502020204030204" pitchFamily="34" charset="0"/>
                <a:ea typeface="Calibri" panose="020F0502020204030204" pitchFamily="34" charset="0"/>
                <a:cs typeface="Times New Roman" panose="02020603050405020304" pitchFamily="18" charset="0"/>
              </a:rPr>
              <a:t>approved personnel to oversee and issue permits for hot work conducted by their personnel or at their facility. The intent is that trained, on-site, responsible personnel ensure that the required hot work safety measures are taken.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22" r="22222"/>
          <a:stretch/>
        </p:blipFill>
        <p:spPr>
          <a:xfrm>
            <a:off x="3048000" y="3535679"/>
            <a:ext cx="1371601" cy="2788921"/>
          </a:xfrm>
          <a:prstGeom prst="rect">
            <a:avLst/>
          </a:prstGeom>
        </p:spPr>
      </p:pic>
    </p:spTree>
    <p:extLst>
      <p:ext uri="{BB962C8B-B14F-4D97-AF65-F5344CB8AC3E}">
        <p14:creationId xmlns:p14="http://schemas.microsoft.com/office/powerpoint/2010/main" val="641007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ea typeface="Calibri" panose="020F0502020204030204" pitchFamily="34" charset="0"/>
                <a:cs typeface="Times New Roman" panose="02020603050405020304" pitchFamily="18" charset="0"/>
              </a:rPr>
              <a:t>NFPA </a:t>
            </a:r>
            <a:r>
              <a:rPr lang="en-IN" sz="2000" b="1" dirty="0" smtClean="0">
                <a:ea typeface="Calibri" panose="020F0502020204030204" pitchFamily="34" charset="0"/>
                <a:cs typeface="Times New Roman" panose="02020603050405020304" pitchFamily="18" charset="0"/>
              </a:rPr>
              <a:t>Standard</a:t>
            </a:r>
            <a:endParaRPr lang="en-IN"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smtClean="0">
                <a:ea typeface="Calibri" panose="020F0502020204030204" pitchFamily="34" charset="0"/>
                <a:cs typeface="Times New Roman" panose="02020603050405020304" pitchFamily="18" charset="0"/>
              </a:rPr>
              <a:t>A </a:t>
            </a:r>
            <a:r>
              <a:rPr lang="en-IN" dirty="0">
                <a:ea typeface="Calibri" panose="020F0502020204030204" pitchFamily="34" charset="0"/>
                <a:cs typeface="Times New Roman" panose="02020603050405020304" pitchFamily="18" charset="0"/>
              </a:rPr>
              <a:t>standard developed by the National Fire Protection Association (NFPA), an organization that creates and maintains fire protection standards and codes for use and adoption by local governments. Although based in the United States, </a:t>
            </a: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ea typeface="Calibri" panose="020F0502020204030204" pitchFamily="34" charset="0"/>
                <a:cs typeface="Times New Roman" panose="02020603050405020304" pitchFamily="18" charset="0"/>
              </a:rPr>
              <a:t>Pre-fire or pre-incident </a:t>
            </a:r>
            <a:r>
              <a:rPr lang="en-IN" sz="2000" b="1" dirty="0" smtClean="0">
                <a:ea typeface="Calibri" panose="020F0502020204030204" pitchFamily="34" charset="0"/>
                <a:cs typeface="Times New Roman" panose="02020603050405020304" pitchFamily="18" charset="0"/>
              </a:rPr>
              <a:t>plan</a:t>
            </a:r>
            <a:endParaRPr lang="en-IN" sz="2000" b="1" dirty="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smtClean="0">
                <a:ea typeface="Calibri" panose="020F0502020204030204" pitchFamily="34" charset="0"/>
                <a:cs typeface="Times New Roman" panose="02020603050405020304" pitchFamily="18" charset="0"/>
              </a:rPr>
              <a:t>A </a:t>
            </a:r>
            <a:r>
              <a:rPr lang="en-IN" dirty="0">
                <a:ea typeface="Calibri" panose="020F0502020204030204" pitchFamily="34" charset="0"/>
                <a:cs typeface="Times New Roman" panose="02020603050405020304" pitchFamily="18" charset="0"/>
              </a:rPr>
              <a:t>strategy document and site map indicating all hazards and resource locations related to a property before a fire takes place, to improve the effectiveness of the fire response. </a:t>
            </a:r>
            <a:endParaRPr lang="en-US" dirty="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060331"/>
            <a:ext cx="3657600" cy="216695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0909" t="86" r="12727" b="-86"/>
          <a:stretch/>
        </p:blipFill>
        <p:spPr>
          <a:xfrm>
            <a:off x="762000" y="4222548"/>
            <a:ext cx="3200400" cy="2030138"/>
          </a:xfrm>
          <a:prstGeom prst="rect">
            <a:avLst/>
          </a:prstGeom>
        </p:spPr>
      </p:pic>
    </p:spTree>
    <p:extLst>
      <p:ext uri="{BB962C8B-B14F-4D97-AF65-F5344CB8AC3E}">
        <p14:creationId xmlns:p14="http://schemas.microsoft.com/office/powerpoint/2010/main" val="3170059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Personal protective equipment (PPE</a:t>
            </a:r>
            <a:r>
              <a:rPr lang="en-IN" sz="2000" b="1" dirty="0" smtClean="0">
                <a:latin typeface="Calibri" panose="020F0502020204030204" pitchFamily="34" charset="0"/>
                <a:ea typeface="Calibri" panose="020F0502020204030204" pitchFamily="34" charset="0"/>
                <a:cs typeface="Times New Roman" panose="02020603050405020304" pitchFamily="18" charset="0"/>
              </a:rPr>
              <a:t>)</a:t>
            </a:r>
            <a:endParaRPr lang="en-IN"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Equipment </a:t>
            </a:r>
            <a:r>
              <a:rPr lang="en-IN" dirty="0">
                <a:latin typeface="Calibri" panose="020F0502020204030204" pitchFamily="34" charset="0"/>
                <a:ea typeface="Calibri" panose="020F0502020204030204" pitchFamily="34" charset="0"/>
                <a:cs typeface="Times New Roman" panose="02020603050405020304" pitchFamily="18" charset="0"/>
              </a:rPr>
              <a:t>worn to protect human safety, such as hard hats, safety vests, goggles and appropriate footwear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spcAft>
                <a:spcPct val="20000"/>
              </a:spcAft>
            </a:pPr>
            <a:r>
              <a:rPr lang="en-IN" altLang="en-US" sz="3200" noProof="1" smtClean="0"/>
              <a:t>DEFINITION</a:t>
            </a:r>
            <a:endParaRPr lang="en-IN" altLang="en-US" sz="3200" noProof="1"/>
          </a:p>
        </p:txBody>
      </p:sp>
      <p:sp>
        <p:nvSpPr>
          <p:cNvPr id="9"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Torch-applied roof system</a:t>
            </a:r>
            <a:endParaRPr lang="en-IN" sz="2000" b="1" dirty="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smtClean="0">
                <a:latin typeface="Calibri" panose="020F0502020204030204" pitchFamily="34" charset="0"/>
                <a:ea typeface="Calibri" panose="020F0502020204030204" pitchFamily="34" charset="0"/>
                <a:cs typeface="Times New Roman" panose="02020603050405020304" pitchFamily="18" charset="0"/>
              </a:rPr>
              <a:t>Bituminous </a:t>
            </a:r>
            <a:r>
              <a:rPr lang="en-IN" dirty="0">
                <a:latin typeface="Calibri" panose="020F0502020204030204" pitchFamily="34" charset="0"/>
                <a:ea typeface="Calibri" panose="020F0502020204030204" pitchFamily="34" charset="0"/>
                <a:cs typeface="Times New Roman" panose="02020603050405020304" pitchFamily="18" charset="0"/>
              </a:rPr>
              <a:t>roofing systems using membranes that are adhered by heating with a torch and melting an asphalt back-coating instead of mopping hot asphalt for adhesion.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697" y="4362448"/>
            <a:ext cx="3515076" cy="179069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62" y="4362448"/>
            <a:ext cx="3515076" cy="1790699"/>
          </a:xfrm>
          <a:prstGeom prst="rect">
            <a:avLst/>
          </a:prstGeom>
        </p:spPr>
      </p:pic>
    </p:spTree>
    <p:extLst>
      <p:ext uri="{BB962C8B-B14F-4D97-AF65-F5344CB8AC3E}">
        <p14:creationId xmlns:p14="http://schemas.microsoft.com/office/powerpoint/2010/main" val="3593227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latin typeface="Calibri" panose="020F0502020204030204" pitchFamily="34" charset="0"/>
                <a:ea typeface="Calibri" panose="020F0502020204030204" pitchFamily="34" charset="0"/>
                <a:cs typeface="Times New Roman" panose="02020603050405020304" pitchFamily="18" charset="0"/>
              </a:rPr>
              <a:t>Company Policy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altLang="en-US" dirty="0" smtClean="0">
                <a:ea typeface="Times New Roman" panose="02020603050405020304" pitchFamily="18" charset="0"/>
                <a:cs typeface="Times New Roman" panose="02020603050405020304" pitchFamily="18" charset="0"/>
              </a:rPr>
              <a:t>Fires </a:t>
            </a:r>
            <a:r>
              <a:rPr lang="en-US" altLang="en-US" dirty="0">
                <a:ea typeface="Times New Roman" panose="02020603050405020304" pitchFamily="18" charset="0"/>
                <a:cs typeface="Times New Roman" panose="02020603050405020304" pitchFamily="18" charset="0"/>
              </a:rPr>
              <a:t>are classified according to the nature of the material being burned (the fuel), and whether live electrical equipment is present. The primary purpose for classifying fires is to identify the type of material required to extinguish them</a:t>
            </a:r>
            <a:r>
              <a:rPr lang="en-US" altLang="en-US" dirty="0" smtClean="0">
                <a:ea typeface="Times New Roman" panose="02020603050405020304" pitchFamily="18" charset="0"/>
                <a:cs typeface="Times New Roman" panose="02020603050405020304" pitchFamily="18" charset="0"/>
              </a:rPr>
              <a:t>.</a:t>
            </a:r>
            <a:r>
              <a:rPr lang="en-US" altLang="en-US" dirty="0">
                <a:ea typeface="Times New Roman" panose="02020603050405020304" pitchFamily="18" charset="0"/>
                <a:cs typeface="Arial" panose="020B0604020202020204" pitchFamily="34" charset="0"/>
              </a:rPr>
              <a:t> </a:t>
            </a:r>
            <a:endParaRPr lang="en-US" altLang="en-US" dirty="0" smtClean="0">
              <a:ea typeface="Times New Roman" panose="02020603050405020304" pitchFamily="18" charset="0"/>
              <a:cs typeface="Arial" panose="020B0604020202020204" pitchFamily="34" charset="0"/>
            </a:endParaRPr>
          </a:p>
          <a:p>
            <a:pPr marL="742950" lvl="1" indent="-285750">
              <a:buSzPct val="105000"/>
              <a:buFont typeface="Wingdings 3" panose="05040102010807070707" pitchFamily="18" charset="2"/>
              <a:buChar char=""/>
            </a:pPr>
            <a:r>
              <a:rPr lang="en-US" altLang="en-US" b="1" dirty="0" smtClean="0">
                <a:ea typeface="Times New Roman" panose="02020603050405020304" pitchFamily="18" charset="0"/>
                <a:cs typeface="Arial" panose="020B0604020202020204" pitchFamily="34" charset="0"/>
              </a:rPr>
              <a:t>Class </a:t>
            </a:r>
            <a:r>
              <a:rPr lang="en-US" altLang="en-US" b="1" dirty="0">
                <a:ea typeface="Times New Roman" panose="02020603050405020304" pitchFamily="18" charset="0"/>
                <a:cs typeface="Arial" panose="020B0604020202020204" pitchFamily="34" charset="0"/>
              </a:rPr>
              <a:t>A</a:t>
            </a:r>
            <a:r>
              <a:rPr lang="en-US" altLang="en-US" dirty="0">
                <a:ea typeface="Times New Roman" panose="02020603050405020304" pitchFamily="18" charset="0"/>
                <a:cs typeface="Arial" panose="020B0604020202020204" pitchFamily="34" charset="0"/>
              </a:rPr>
              <a:t> fires are fires in ordinary combustibles such as wood, paper, cloth, trash, and plastics</a:t>
            </a:r>
            <a:r>
              <a:rPr lang="en-US" altLang="en-US" dirty="0" smtClean="0">
                <a:ea typeface="Times New Roman" panose="02020603050405020304" pitchFamily="18" charset="0"/>
                <a:cs typeface="Arial" panose="020B0604020202020204" pitchFamily="34" charset="0"/>
              </a:rPr>
              <a:t>.</a:t>
            </a:r>
          </a:p>
          <a:p>
            <a:pPr marL="742950" lvl="1" indent="-285750" eaLnBrk="0" fontAlgn="base" hangingPunct="0">
              <a:spcBef>
                <a:spcPct val="0"/>
              </a:spcBef>
              <a:spcAft>
                <a:spcPct val="0"/>
              </a:spcAft>
              <a:buSzPct val="105000"/>
              <a:buFont typeface="Wingdings 3" panose="05040102010807070707" pitchFamily="18" charset="2"/>
              <a:buChar char=""/>
            </a:pPr>
            <a:r>
              <a:rPr lang="en-US" altLang="en-US" b="1" dirty="0">
                <a:ea typeface="Times New Roman" panose="02020603050405020304" pitchFamily="18" charset="0"/>
                <a:cs typeface="Arial" panose="020B0604020202020204" pitchFamily="34" charset="0"/>
              </a:rPr>
              <a:t>Class B</a:t>
            </a:r>
            <a:r>
              <a:rPr lang="en-US" altLang="en-US" dirty="0">
                <a:ea typeface="Times New Roman" panose="02020603050405020304" pitchFamily="18" charset="0"/>
                <a:cs typeface="Arial" panose="020B0604020202020204" pitchFamily="34" charset="0"/>
              </a:rPr>
              <a:t> fires are fires in flammable liquids such as gasoline, petroleum oil and paint. Class B fires also include flammable gases such as propane and butane. Class B fires do not include fires involving cooking oils and grease</a:t>
            </a:r>
            <a:r>
              <a:rPr lang="en-US" altLang="en-US" dirty="0" smtClean="0">
                <a:ea typeface="Times New Roman" panose="02020603050405020304" pitchFamily="18" charset="0"/>
                <a:cs typeface="Arial" panose="020B0604020202020204" pitchFamily="34" charset="0"/>
              </a:rPr>
              <a:t>.</a:t>
            </a:r>
          </a:p>
          <a:p>
            <a:pPr marL="742950" lvl="1" indent="-285750" eaLnBrk="0" fontAlgn="base" hangingPunct="0">
              <a:spcBef>
                <a:spcPct val="0"/>
              </a:spcBef>
              <a:spcAft>
                <a:spcPct val="0"/>
              </a:spcAft>
              <a:buSzPct val="105000"/>
              <a:buFont typeface="Wingdings 3" panose="05040102010807070707" pitchFamily="18" charset="2"/>
              <a:buChar char=""/>
            </a:pPr>
            <a:r>
              <a:rPr lang="en-US" altLang="en-US" b="1" dirty="0">
                <a:ea typeface="Times New Roman" panose="02020603050405020304" pitchFamily="18" charset="0"/>
                <a:cs typeface="Arial" panose="020B0604020202020204" pitchFamily="34" charset="0"/>
              </a:rPr>
              <a:t>Class C</a:t>
            </a:r>
            <a:r>
              <a:rPr lang="en-US" altLang="en-US" dirty="0">
                <a:ea typeface="Times New Roman" panose="02020603050405020304" pitchFamily="18" charset="0"/>
                <a:cs typeface="Arial" panose="020B0604020202020204" pitchFamily="34" charset="0"/>
              </a:rPr>
              <a:t> fires are fires involving energized electrical equipment such as motors, transformers, and appliances. Remove the power and the Class C fire becomes one of the other classes of fire</a:t>
            </a:r>
            <a:r>
              <a:rPr lang="en-US" altLang="en-US" dirty="0" smtClean="0">
                <a:ea typeface="Times New Roman" panose="02020603050405020304" pitchFamily="18" charset="0"/>
                <a:cs typeface="Arial" panose="020B0604020202020204" pitchFamily="34" charset="0"/>
              </a:rPr>
              <a:t>.</a:t>
            </a:r>
          </a:p>
          <a:p>
            <a:pPr marL="742950" lvl="1" indent="-285750" eaLnBrk="0" fontAlgn="base" hangingPunct="0">
              <a:spcBef>
                <a:spcPct val="0"/>
              </a:spcBef>
              <a:spcAft>
                <a:spcPct val="0"/>
              </a:spcAft>
              <a:buSzPct val="105000"/>
              <a:buFont typeface="Wingdings 3" panose="05040102010807070707" pitchFamily="18" charset="2"/>
              <a:buChar char=""/>
            </a:pPr>
            <a:r>
              <a:rPr lang="en-US" altLang="en-US" b="1" dirty="0">
                <a:ea typeface="Times New Roman" panose="02020603050405020304" pitchFamily="18" charset="0"/>
                <a:cs typeface="Arial" panose="020B0604020202020204" pitchFamily="34" charset="0"/>
              </a:rPr>
              <a:t>Class D</a:t>
            </a:r>
            <a:r>
              <a:rPr lang="en-US" altLang="en-US" dirty="0">
                <a:ea typeface="Times New Roman" panose="02020603050405020304" pitchFamily="18" charset="0"/>
                <a:cs typeface="Arial" panose="020B0604020202020204" pitchFamily="34" charset="0"/>
              </a:rPr>
              <a:t> fires are fires in combustible metals such as potassium, sodium, </a:t>
            </a:r>
            <a:r>
              <a:rPr lang="en-US" altLang="en-US" dirty="0" smtClean="0">
                <a:ea typeface="Times New Roman" panose="02020603050405020304" pitchFamily="18" charset="0"/>
                <a:cs typeface="Arial" panose="020B0604020202020204" pitchFamily="34" charset="0"/>
              </a:rPr>
              <a:t>aluminum, </a:t>
            </a:r>
            <a:r>
              <a:rPr lang="en-US" altLang="en-US" dirty="0">
                <a:ea typeface="Times New Roman" panose="02020603050405020304" pitchFamily="18" charset="0"/>
                <a:cs typeface="Arial" panose="020B0604020202020204" pitchFamily="34" charset="0"/>
              </a:rPr>
              <a:t>and </a:t>
            </a:r>
            <a:r>
              <a:rPr lang="en-US" altLang="en-US" dirty="0" smtClean="0">
                <a:ea typeface="Times New Roman" panose="02020603050405020304" pitchFamily="18" charset="0"/>
                <a:cs typeface="Arial" panose="020B0604020202020204" pitchFamily="34" charset="0"/>
              </a:rPr>
              <a:t>magnesium.</a:t>
            </a:r>
            <a:endParaRPr lang="en-US" altLang="en-US" dirty="0">
              <a:ea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FIRE PREVENTION</a:t>
            </a:r>
            <a:endParaRPr lang="en-IN" sz="3200" noProof="1"/>
          </a:p>
        </p:txBody>
      </p:sp>
    </p:spTree>
    <p:extLst>
      <p:ext uri="{BB962C8B-B14F-4D97-AF65-F5344CB8AC3E}">
        <p14:creationId xmlns:p14="http://schemas.microsoft.com/office/powerpoint/2010/main" val="3272300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85800" y="1676400"/>
            <a:ext cx="7871065" cy="1541448"/>
          </a:xfrm>
          <a:prstGeom prst="rect">
            <a:avLst/>
          </a:prstGeom>
        </p:spPr>
        <p:txBody>
          <a:bodyPr wrap="none">
            <a:spAutoFit/>
          </a:bodyPr>
          <a:lstStyle/>
          <a:p>
            <a:pPr marR="0" lvl="0" fontAlgn="base">
              <a:lnSpc>
                <a:spcPts val="3510"/>
              </a:lnSpc>
              <a:spcBef>
                <a:spcPts val="0"/>
              </a:spcBef>
              <a:spcAft>
                <a:spcPts val="375"/>
              </a:spcAft>
            </a:pPr>
            <a:r>
              <a:rPr lang="en-IN" sz="5400" b="1" kern="0" dirty="0">
                <a:ln w="31750">
                  <a:solidFill>
                    <a:schemeClr val="tx1"/>
                  </a:solidFill>
                </a:ln>
                <a:solidFill>
                  <a:srgbClr val="FF0000"/>
                </a:solidFill>
                <a:latin typeface="Segoe Script" panose="020B0504020000000003" pitchFamily="34" charset="0"/>
                <a:ea typeface="Times New Roman" panose="02020603050405020304" pitchFamily="18" charset="0"/>
                <a:cs typeface="Times New Roman" panose="02020603050405020304" pitchFamily="18" charset="0"/>
              </a:rPr>
              <a:t>Causes of Fire in </a:t>
            </a:r>
            <a:r>
              <a:rPr lang="en-IN" sz="5400" b="1" kern="0" dirty="0" smtClean="0">
                <a:ln w="31750">
                  <a:solidFill>
                    <a:schemeClr val="tx1"/>
                  </a:solidFill>
                </a:ln>
                <a:solidFill>
                  <a:srgbClr val="FF0000"/>
                </a:solidFill>
                <a:latin typeface="Segoe Script" panose="020B0504020000000003" pitchFamily="34" charset="0"/>
                <a:ea typeface="Times New Roman" panose="02020603050405020304" pitchFamily="18" charset="0"/>
                <a:cs typeface="Times New Roman" panose="02020603050405020304" pitchFamily="18" charset="0"/>
              </a:rPr>
              <a:t>the</a:t>
            </a:r>
          </a:p>
          <a:p>
            <a:pPr marR="0" lvl="0" fontAlgn="base">
              <a:lnSpc>
                <a:spcPts val="3510"/>
              </a:lnSpc>
              <a:spcBef>
                <a:spcPts val="0"/>
              </a:spcBef>
              <a:spcAft>
                <a:spcPts val="375"/>
              </a:spcAft>
            </a:pPr>
            <a:r>
              <a:rPr lang="en-IN" sz="5400" b="1" kern="0" dirty="0" smtClean="0">
                <a:ln w="31750">
                  <a:solidFill>
                    <a:schemeClr val="tx1"/>
                  </a:solidFill>
                </a:ln>
                <a:solidFill>
                  <a:srgbClr val="FF0000"/>
                </a:solidFill>
                <a:latin typeface="Segoe Script" panose="020B0504020000000003" pitchFamily="34" charset="0"/>
                <a:ea typeface="Times New Roman" panose="02020603050405020304" pitchFamily="18" charset="0"/>
                <a:cs typeface="Times New Roman" panose="02020603050405020304" pitchFamily="18" charset="0"/>
              </a:rPr>
              <a:t> </a:t>
            </a:r>
          </a:p>
          <a:p>
            <a:pPr marR="0" lvl="0" fontAlgn="base">
              <a:lnSpc>
                <a:spcPts val="3510"/>
              </a:lnSpc>
              <a:spcBef>
                <a:spcPts val="0"/>
              </a:spcBef>
              <a:spcAft>
                <a:spcPts val="375"/>
              </a:spcAft>
            </a:pPr>
            <a:r>
              <a:rPr lang="en-IN" sz="5400" b="1" kern="0" dirty="0" smtClean="0">
                <a:ln w="31750">
                  <a:solidFill>
                    <a:schemeClr val="tx1"/>
                  </a:solidFill>
                </a:ln>
                <a:solidFill>
                  <a:srgbClr val="FF0000"/>
                </a:solidFill>
                <a:latin typeface="Segoe Script" panose="020B0504020000000003" pitchFamily="34" charset="0"/>
                <a:ea typeface="Times New Roman" panose="02020603050405020304" pitchFamily="18" charset="0"/>
                <a:cs typeface="Times New Roman" panose="02020603050405020304" pitchFamily="18" charset="0"/>
              </a:rPr>
              <a:t>        Workplace</a:t>
            </a:r>
            <a:endParaRPr lang="en-US" sz="6000" b="1" kern="0" dirty="0">
              <a:ln w="31750">
                <a:solidFill>
                  <a:schemeClr val="tx1"/>
                </a:solidFill>
              </a:ln>
              <a:solidFill>
                <a:srgbClr val="FF0000"/>
              </a:solidFill>
              <a:effectLst/>
              <a:latin typeface="Segoe Script" panose="020B0504020000000003"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37248" y="-12700"/>
            <a:ext cx="2206752" cy="644354"/>
          </a:xfrm>
          <a:prstGeom prst="rect">
            <a:avLst/>
          </a:prstGeom>
        </p:spPr>
      </p:pic>
    </p:spTree>
    <p:extLst>
      <p:ext uri="{BB962C8B-B14F-4D97-AF65-F5344CB8AC3E}">
        <p14:creationId xmlns:p14="http://schemas.microsoft.com/office/powerpoint/2010/main" val="130845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282120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Aft>
                <a:spcPts val="1000"/>
              </a:spcAft>
              <a:buSzPct val="105000"/>
              <a:buFont typeface="Wingdings 3" pitchFamily="18" charset="2"/>
              <a:buChar char="p"/>
            </a:pPr>
            <a:r>
              <a:rPr lang="en-IN" dirty="0">
                <a:solidFill>
                  <a:srgbClr val="000000"/>
                </a:solidFill>
                <a:ea typeface="Calibri" panose="020F0502020204030204" pitchFamily="34" charset="0"/>
                <a:cs typeface="Times New Roman" panose="02020603050405020304" pitchFamily="18" charset="0"/>
              </a:rPr>
              <a:t>Following common workplace fire hazards and controls</a:t>
            </a:r>
          </a:p>
          <a:p>
            <a:pPr lvl="1">
              <a:spcAft>
                <a:spcPts val="1000"/>
              </a:spcAft>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Heating equipment, such as improperly installed, operated, or maintained furnaces. Every furnace or heater has minimum clearance distances on all sides and </a:t>
            </a:r>
            <a:r>
              <a:rPr lang="en-IN" dirty="0" smtClean="0">
                <a:solidFill>
                  <a:srgbClr val="000000"/>
                </a:solidFill>
                <a:ea typeface="Calibri" panose="020F0502020204030204" pitchFamily="34" charset="0"/>
                <a:cs typeface="Times New Roman" panose="02020603050405020304" pitchFamily="18" charset="0"/>
              </a:rPr>
              <a:t>above</a:t>
            </a:r>
            <a:endParaRPr lang="en-IN" dirty="0">
              <a:solidFill>
                <a:srgbClr val="000000"/>
              </a:solidFill>
              <a:ea typeface="Calibri" panose="020F0502020204030204" pitchFamily="34" charset="0"/>
              <a:cs typeface="Times New Roman" panose="02020603050405020304" pitchFamily="18" charset="0"/>
            </a:endParaRPr>
          </a:p>
          <a:p>
            <a:pPr lvl="1">
              <a:spcAft>
                <a:spcPts val="1000"/>
              </a:spcAft>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make sure to keep material and building components away from this area. </a:t>
            </a:r>
          </a:p>
          <a:p>
            <a:pPr lvl="1">
              <a:spcAft>
                <a:spcPts val="1000"/>
              </a:spcAft>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Never store combustible material in furnace rooms. And do not use temporary heating units in public buildings.</a:t>
            </a:r>
            <a:endParaRPr lang="en-US" sz="1600"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259501"/>
            <a:ext cx="3771266" cy="194015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59502"/>
            <a:ext cx="3746501" cy="1940152"/>
          </a:xfrm>
          <a:prstGeom prst="rect">
            <a:avLst/>
          </a:prstGeom>
        </p:spPr>
      </p:pic>
    </p:spTree>
    <p:extLst>
      <p:ext uri="{BB962C8B-B14F-4D97-AF65-F5344CB8AC3E}">
        <p14:creationId xmlns:p14="http://schemas.microsoft.com/office/powerpoint/2010/main" val="3320010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Electrical. Misused, overloaded, damaged, or improperly maintained electrical equipment is a common cause of workplace fires.</a:t>
            </a:r>
          </a:p>
          <a:p>
            <a:pPr marL="742950" lvl="1" indent="-285750">
              <a:lnSpc>
                <a:spcPct val="115000"/>
              </a:lnSpc>
              <a:buSzPct val="105000"/>
              <a:buFont typeface="Wingdings 3" pitchFamily="18" charset="2"/>
              <a:buChar char=""/>
            </a:pPr>
            <a:r>
              <a:rPr lang="en-IN" dirty="0" smtClean="0">
                <a:solidFill>
                  <a:srgbClr val="000000"/>
                </a:solidFill>
                <a:ea typeface="Calibri" panose="020F0502020204030204" pitchFamily="34" charset="0"/>
                <a:cs typeface="Times New Roman" panose="02020603050405020304" pitchFamily="18" charset="0"/>
              </a:rPr>
              <a:t>Do </a:t>
            </a:r>
            <a:r>
              <a:rPr lang="en-IN" dirty="0">
                <a:solidFill>
                  <a:srgbClr val="000000"/>
                </a:solidFill>
                <a:ea typeface="Calibri" panose="020F0502020204030204" pitchFamily="34" charset="0"/>
                <a:cs typeface="Times New Roman" panose="02020603050405020304" pitchFamily="18" charset="0"/>
              </a:rPr>
              <a:t>not leave cords coiled up when plugged in. </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Only use extension cords for temporary power for equipment in use at the moment. </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Use multiple outlet strips for computer equipment, not for appliances or other electric equipment. </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Avoid overloading circuits</a:t>
            </a: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733800"/>
            <a:ext cx="2344057" cy="2590800"/>
          </a:xfrm>
          <a:prstGeom prst="rect">
            <a:avLst/>
          </a:prstGeom>
        </p:spPr>
      </p:pic>
    </p:spTree>
    <p:extLst>
      <p:ext uri="{BB962C8B-B14F-4D97-AF65-F5344CB8AC3E}">
        <p14:creationId xmlns:p14="http://schemas.microsoft.com/office/powerpoint/2010/main" val="3311865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buSzPct val="105000"/>
            </a:pPr>
            <a:r>
              <a:rPr lang="en-IN" sz="2000" b="1" dirty="0">
                <a:solidFill>
                  <a:srgbClr val="000000"/>
                </a:solidFill>
                <a:ea typeface="Calibri" panose="020F0502020204030204" pitchFamily="34" charset="0"/>
                <a:cs typeface="Times New Roman" panose="02020603050405020304" pitchFamily="18" charset="0"/>
              </a:rPr>
              <a:t>Mechanical </a:t>
            </a:r>
            <a:r>
              <a:rPr lang="en-IN" sz="2000" b="1" dirty="0" smtClean="0">
                <a:solidFill>
                  <a:srgbClr val="000000"/>
                </a:solidFill>
                <a:ea typeface="Calibri" panose="020F0502020204030204" pitchFamily="34" charset="0"/>
                <a:cs typeface="Times New Roman" panose="02020603050405020304" pitchFamily="18" charset="0"/>
              </a:rPr>
              <a:t>friction </a:t>
            </a:r>
            <a:endParaRPr lang="en-IN" sz="2000" b="1" dirty="0">
              <a:solidFill>
                <a:srgbClr val="000000"/>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ct val="115000"/>
              </a:lnSpc>
              <a:buSzPct val="105000"/>
              <a:buFont typeface="Wingdings 3" pitchFamily="18" charset="2"/>
              <a:buChar char=""/>
            </a:pPr>
            <a:r>
              <a:rPr lang="en-IN" dirty="0" smtClean="0">
                <a:solidFill>
                  <a:srgbClr val="000000"/>
                </a:solidFill>
                <a:ea typeface="Calibri" panose="020F0502020204030204" pitchFamily="34" charset="0"/>
                <a:cs typeface="Times New Roman" panose="02020603050405020304" pitchFamily="18" charset="0"/>
              </a:rPr>
              <a:t>Improperly </a:t>
            </a:r>
            <a:r>
              <a:rPr lang="en-IN" dirty="0">
                <a:solidFill>
                  <a:srgbClr val="000000"/>
                </a:solidFill>
                <a:ea typeface="Calibri" panose="020F0502020204030204" pitchFamily="34" charset="0"/>
                <a:cs typeface="Times New Roman" panose="02020603050405020304" pitchFamily="18" charset="0"/>
              </a:rPr>
              <a:t>maintained or cleaned mechanical equipment can lead to a fire. </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Keep bearings properly lubricated and aligned. </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And keep conveyors and mobile equipment cleaned and free of accumulations of combustible material.</a:t>
            </a:r>
            <a:endParaRPr lang="en-US" sz="1600"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657600"/>
            <a:ext cx="2340077" cy="2590800"/>
          </a:xfrm>
          <a:prstGeom prst="rect">
            <a:avLst/>
          </a:prstGeom>
        </p:spPr>
      </p:pic>
    </p:spTree>
    <p:extLst>
      <p:ext uri="{BB962C8B-B14F-4D97-AF65-F5344CB8AC3E}">
        <p14:creationId xmlns:p14="http://schemas.microsoft.com/office/powerpoint/2010/main" val="2919661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buSzPct val="105000"/>
            </a:pPr>
            <a:r>
              <a:rPr lang="en-IN" sz="2000" b="1" dirty="0">
                <a:solidFill>
                  <a:srgbClr val="000000"/>
                </a:solidFill>
                <a:ea typeface="Calibri" panose="020F0502020204030204" pitchFamily="34" charset="0"/>
                <a:cs typeface="Times New Roman" panose="02020603050405020304" pitchFamily="18" charset="0"/>
              </a:rPr>
              <a:t>Housekeeping</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ct val="115000"/>
              </a:lnSpc>
              <a:buSzPct val="105000"/>
              <a:buFont typeface="Wingdings 3" pitchFamily="18" charset="2"/>
              <a:buChar char=""/>
            </a:pPr>
            <a:r>
              <a:rPr lang="en-IN" dirty="0" smtClean="0">
                <a:solidFill>
                  <a:srgbClr val="000000"/>
                </a:solidFill>
                <a:ea typeface="Calibri" panose="020F0502020204030204" pitchFamily="34" charset="0"/>
                <a:cs typeface="Times New Roman" panose="02020603050405020304" pitchFamily="18" charset="0"/>
              </a:rPr>
              <a:t>Poor </a:t>
            </a:r>
            <a:r>
              <a:rPr lang="en-IN" dirty="0">
                <a:solidFill>
                  <a:srgbClr val="000000"/>
                </a:solidFill>
                <a:ea typeface="Calibri" panose="020F0502020204030204" pitchFamily="34" charset="0"/>
                <a:cs typeface="Times New Roman" panose="02020603050405020304" pitchFamily="18" charset="0"/>
              </a:rPr>
              <a:t>housekeeping practices are a common cause of fire.</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Avoid excessive storage of boxes and other combustible material.</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Make sure stored material never blocks exits, walkways, electrical panels, or emergency equipment.</a:t>
            </a:r>
            <a:endParaRPr lang="en-US" sz="1600"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593224"/>
            <a:ext cx="2514600" cy="2731376"/>
          </a:xfrm>
          <a:prstGeom prst="rect">
            <a:avLst/>
          </a:prstGeom>
        </p:spPr>
      </p:pic>
    </p:spTree>
    <p:extLst>
      <p:ext uri="{BB962C8B-B14F-4D97-AF65-F5344CB8AC3E}">
        <p14:creationId xmlns:p14="http://schemas.microsoft.com/office/powerpoint/2010/main" val="4004612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buSzPct val="105000"/>
            </a:pPr>
            <a:r>
              <a:rPr lang="en-IN" sz="2000" b="1" dirty="0">
                <a:solidFill>
                  <a:srgbClr val="000000"/>
                </a:solidFill>
                <a:ea typeface="Calibri" panose="020F0502020204030204" pitchFamily="34" charset="0"/>
                <a:cs typeface="Times New Roman" panose="02020603050405020304" pitchFamily="18" charset="0"/>
              </a:rPr>
              <a:t>Proximity hazards</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ct val="115000"/>
              </a:lnSpc>
              <a:buSzPct val="105000"/>
              <a:buFont typeface="Wingdings 3" pitchFamily="18" charset="2"/>
              <a:buChar char=""/>
            </a:pPr>
            <a:r>
              <a:rPr lang="en-IN" dirty="0" smtClean="0">
                <a:solidFill>
                  <a:srgbClr val="000000"/>
                </a:solidFill>
                <a:ea typeface="Calibri" panose="020F0502020204030204" pitchFamily="34" charset="0"/>
                <a:cs typeface="Times New Roman" panose="02020603050405020304" pitchFamily="18" charset="0"/>
              </a:rPr>
              <a:t>Watch out for hazards outside of buildings, such as other buildings within 100 feet of your site.</a:t>
            </a:r>
          </a:p>
          <a:p>
            <a:pPr marL="742950" lvl="1" indent="-285750">
              <a:lnSpc>
                <a:spcPct val="115000"/>
              </a:lnSpc>
              <a:buSzPct val="105000"/>
              <a:buFont typeface="Wingdings 3" pitchFamily="18" charset="2"/>
              <a:buChar char=""/>
            </a:pPr>
            <a:r>
              <a:rPr lang="en-IN" dirty="0" smtClean="0">
                <a:solidFill>
                  <a:srgbClr val="000000"/>
                </a:solidFill>
                <a:ea typeface="Calibri" panose="020F0502020204030204" pitchFamily="34" charset="0"/>
                <a:cs typeface="Times New Roman" panose="02020603050405020304" pitchFamily="18" charset="0"/>
              </a:rPr>
              <a:t>Other </a:t>
            </a:r>
            <a:r>
              <a:rPr lang="en-IN" dirty="0">
                <a:solidFill>
                  <a:srgbClr val="000000"/>
                </a:solidFill>
                <a:ea typeface="Calibri" panose="020F0502020204030204" pitchFamily="34" charset="0"/>
                <a:cs typeface="Times New Roman" panose="02020603050405020304" pitchFamily="18" charset="0"/>
              </a:rPr>
              <a:t>hazards include nearby fuel tanks, dumpsters, and weeds, grass, and brush.</a:t>
            </a:r>
            <a:endParaRPr lang="en-US" sz="1600" dirty="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IN" dirty="0">
                <a:solidFill>
                  <a:srgbClr val="000000"/>
                </a:solidFill>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924300"/>
            <a:ext cx="2209800" cy="2400300"/>
          </a:xfrm>
          <a:prstGeom prst="rect">
            <a:avLst/>
          </a:prstGeom>
        </p:spPr>
      </p:pic>
    </p:spTree>
    <p:extLst>
      <p:ext uri="{BB962C8B-B14F-4D97-AF65-F5344CB8AC3E}">
        <p14:creationId xmlns:p14="http://schemas.microsoft.com/office/powerpoint/2010/main" val="1883895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buSzPct val="105000"/>
            </a:pPr>
            <a:r>
              <a:rPr lang="en-IN" sz="2000" b="1" dirty="0" smtClean="0">
                <a:solidFill>
                  <a:srgbClr val="000000"/>
                </a:solidFill>
                <a:ea typeface="Calibri" panose="020F0502020204030204" pitchFamily="34" charset="0"/>
                <a:cs typeface="Times New Roman" panose="02020603050405020304" pitchFamily="18" charset="0"/>
              </a:rPr>
              <a:t>Smoking</a:t>
            </a:r>
            <a:endParaRPr lang="en-IN" sz="2000" b="1" dirty="0">
              <a:solidFill>
                <a:srgbClr val="000000"/>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smtClean="0">
                <a:solidFill>
                  <a:srgbClr val="000000"/>
                </a:solidFill>
                <a:ea typeface="Calibri" panose="020F0502020204030204" pitchFamily="34" charset="0"/>
                <a:cs typeface="Times New Roman" panose="02020603050405020304" pitchFamily="18" charset="0"/>
              </a:rPr>
              <a:t>If </a:t>
            </a:r>
            <a:r>
              <a:rPr lang="en-IN" dirty="0">
                <a:solidFill>
                  <a:srgbClr val="000000"/>
                </a:solidFill>
                <a:ea typeface="Calibri" panose="020F0502020204030204" pitchFamily="34" charset="0"/>
                <a:cs typeface="Times New Roman" panose="02020603050405020304" pitchFamily="18" charset="0"/>
              </a:rPr>
              <a:t>you still permit smoking in your facility you may want to reconsider. </a:t>
            </a:r>
            <a:endParaRPr lang="en-IN" dirty="0" smtClean="0">
              <a:solidFill>
                <a:srgbClr val="000000"/>
              </a:solidFill>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itchFamily="18" charset="2"/>
              <a:buChar char="p"/>
            </a:pPr>
            <a:r>
              <a:rPr lang="en-IN" dirty="0" smtClean="0">
                <a:solidFill>
                  <a:srgbClr val="000000"/>
                </a:solidFill>
                <a:ea typeface="Calibri" panose="020F0502020204030204" pitchFamily="34" charset="0"/>
                <a:cs typeface="Times New Roman" panose="02020603050405020304" pitchFamily="18" charset="0"/>
              </a:rPr>
              <a:t>Unauthorized </a:t>
            </a:r>
            <a:r>
              <a:rPr lang="en-IN" dirty="0">
                <a:solidFill>
                  <a:srgbClr val="000000"/>
                </a:solidFill>
                <a:ea typeface="Calibri" panose="020F0502020204030204" pitchFamily="34" charset="0"/>
                <a:cs typeface="Times New Roman" panose="02020603050405020304" pitchFamily="18" charset="0"/>
              </a:rPr>
              <a:t>smoking or poor setup of smoking areas can put everyone at risk for fire.</a:t>
            </a:r>
            <a:endParaRPr lang="en-US" sz="1600"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2050" name="Picture 2" descr="Image result for Smoking WOR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275" y="3657600"/>
            <a:ext cx="3971925"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078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buSzPct val="105000"/>
            </a:pPr>
            <a:r>
              <a:rPr lang="en-IN" sz="2000" b="1" dirty="0">
                <a:solidFill>
                  <a:srgbClr val="000000"/>
                </a:solidFill>
                <a:ea typeface="Calibri" panose="020F0502020204030204" pitchFamily="34" charset="0"/>
                <a:cs typeface="Times New Roman" panose="02020603050405020304" pitchFamily="18" charset="0"/>
              </a:rPr>
              <a:t>Special hazards</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ct val="115000"/>
              </a:lnSpc>
              <a:buSzPct val="105000"/>
              <a:buFont typeface="Wingdings 3" pitchFamily="18" charset="2"/>
              <a:buChar char=""/>
            </a:pPr>
            <a:r>
              <a:rPr lang="en-IN" dirty="0" smtClean="0">
                <a:solidFill>
                  <a:srgbClr val="000000"/>
                </a:solidFill>
                <a:ea typeface="Calibri" panose="020F0502020204030204" pitchFamily="34" charset="0"/>
                <a:cs typeface="Times New Roman" panose="02020603050405020304" pitchFamily="18" charset="0"/>
              </a:rPr>
              <a:t>Take </a:t>
            </a:r>
            <a:r>
              <a:rPr lang="en-IN" dirty="0">
                <a:solidFill>
                  <a:srgbClr val="000000"/>
                </a:solidFill>
                <a:ea typeface="Calibri" panose="020F0502020204030204" pitchFamily="34" charset="0"/>
                <a:cs typeface="Times New Roman" panose="02020603050405020304" pitchFamily="18" charset="0"/>
              </a:rPr>
              <a:t>extra precautions if you have cutting/welding and other hot work that can produce flames, slag, or sparks. </a:t>
            </a:r>
          </a:p>
          <a:p>
            <a:pPr marL="742950" lvl="1" indent="-28575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Other special hazards include flammable liquid storage and handling; spontaneous combustion from oily rags, chemicals, hay, and leaves; commercial cooking equipment; and LPG and natural gas</a:t>
            </a:r>
            <a:r>
              <a:rPr lang="en-IN" b="1" dirty="0">
                <a:solidFill>
                  <a:srgbClr val="000000"/>
                </a:solidFill>
                <a:ea typeface="Calibri" panose="020F0502020204030204" pitchFamily="34" charset="0"/>
                <a:cs typeface="Times New Roman" panose="02020603050405020304" pitchFamily="18" charset="0"/>
              </a:rPr>
              <a:t>.</a:t>
            </a:r>
            <a:endParaRPr lang="en-US" sz="1600" b="1"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a:r>
              <a:rPr lang="en-US" sz="3200" dirty="0" smtClean="0"/>
              <a:t>CAUSE OF FIRE IN THE WORK PLACE</a:t>
            </a:r>
            <a:endParaRPr lang="en-US"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675993"/>
            <a:ext cx="2438400" cy="2648607"/>
          </a:xfrm>
          <a:prstGeom prst="rect">
            <a:avLst/>
          </a:prstGeom>
        </p:spPr>
      </p:pic>
    </p:spTree>
    <p:extLst>
      <p:ext uri="{BB962C8B-B14F-4D97-AF65-F5344CB8AC3E}">
        <p14:creationId xmlns:p14="http://schemas.microsoft.com/office/powerpoint/2010/main" val="3435560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1500"/>
              </a:spcBef>
              <a:spcAft>
                <a:spcPts val="750"/>
              </a:spcAft>
              <a:buSzPct val="105000"/>
            </a:pPr>
            <a:r>
              <a:rPr lang="en-IN" sz="2000" b="1" dirty="0">
                <a:ea typeface="Times New Roman" panose="02020603050405020304" pitchFamily="18" charset="0"/>
              </a:rPr>
              <a:t>Water and Foam</a:t>
            </a: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1500"/>
              </a:spcBef>
              <a:spcAft>
                <a:spcPts val="750"/>
              </a:spcAft>
              <a:buSzPct val="105000"/>
              <a:buFont typeface="Wingdings 3" panose="05040102010807070707" pitchFamily="18" charset="2"/>
              <a:buChar char="p"/>
            </a:pPr>
            <a:r>
              <a:rPr lang="en-IN" dirty="0" smtClean="0">
                <a:ea typeface="Times New Roman" panose="02020603050405020304" pitchFamily="18" charset="0"/>
              </a:rPr>
              <a:t>Water and Foam fire extinguishers extinguish </a:t>
            </a:r>
          </a:p>
          <a:p>
            <a:pPr marL="285750" indent="-285750">
              <a:lnSpc>
                <a:spcPts val="1275"/>
              </a:lnSpc>
              <a:spcAft>
                <a:spcPts val="750"/>
              </a:spcAft>
              <a:buSzPct val="105000"/>
              <a:buFont typeface="Wingdings 3" panose="05040102010807070707" pitchFamily="18" charset="2"/>
              <a:buChar char="p"/>
            </a:pPr>
            <a:r>
              <a:rPr lang="en-IN" dirty="0" smtClean="0">
                <a:ea typeface="Times New Roman" panose="02020603050405020304" pitchFamily="18" charset="0"/>
              </a:rPr>
              <a:t>The fire by taking away </a:t>
            </a:r>
          </a:p>
          <a:p>
            <a:pPr marL="285750" indent="-285750">
              <a:lnSpc>
                <a:spcPts val="1275"/>
              </a:lnSpc>
              <a:spcAft>
                <a:spcPts val="750"/>
              </a:spcAft>
              <a:buSzPct val="105000"/>
              <a:buFont typeface="Wingdings 3" panose="05040102010807070707" pitchFamily="18" charset="2"/>
              <a:buChar char="p"/>
            </a:pPr>
            <a:r>
              <a:rPr lang="en-IN" dirty="0">
                <a:ea typeface="Times New Roman" panose="02020603050405020304" pitchFamily="18" charset="0"/>
              </a:rPr>
              <a:t>T</a:t>
            </a:r>
            <a:r>
              <a:rPr lang="en-IN" dirty="0" smtClean="0">
                <a:ea typeface="Times New Roman" panose="02020603050405020304" pitchFamily="18" charset="0"/>
              </a:rPr>
              <a:t>he heat element of </a:t>
            </a:r>
          </a:p>
          <a:p>
            <a:pPr marL="285750" indent="-285750">
              <a:lnSpc>
                <a:spcPts val="1275"/>
              </a:lnSpc>
              <a:spcAft>
                <a:spcPts val="750"/>
              </a:spcAft>
              <a:buSzPct val="105000"/>
              <a:buFont typeface="Wingdings 3" panose="05040102010807070707" pitchFamily="18" charset="2"/>
              <a:buChar char="p"/>
            </a:pPr>
            <a:r>
              <a:rPr lang="en-IN" dirty="0">
                <a:ea typeface="Times New Roman" panose="02020603050405020304" pitchFamily="18" charset="0"/>
              </a:rPr>
              <a:t>T</a:t>
            </a:r>
            <a:r>
              <a:rPr lang="en-IN" dirty="0" smtClean="0">
                <a:ea typeface="Times New Roman" panose="02020603050405020304" pitchFamily="18" charset="0"/>
              </a:rPr>
              <a:t>he fire triangle. </a:t>
            </a:r>
          </a:p>
          <a:p>
            <a:pPr marL="285750" indent="-285750">
              <a:lnSpc>
                <a:spcPts val="1275"/>
              </a:lnSpc>
              <a:spcAft>
                <a:spcPts val="750"/>
              </a:spcAft>
              <a:buSzPct val="105000"/>
              <a:buFont typeface="Wingdings 3" panose="05040102010807070707" pitchFamily="18" charset="2"/>
              <a:buChar char="p"/>
            </a:pPr>
            <a:r>
              <a:rPr lang="en-IN" dirty="0" smtClean="0">
                <a:ea typeface="Times New Roman" panose="02020603050405020304" pitchFamily="18" charset="0"/>
              </a:rPr>
              <a:t>Foam agents also separate the oxygen element from the other elements.</a:t>
            </a:r>
            <a:endParaRPr lang="en-US" sz="3200" dirty="0" smtClean="0">
              <a:ea typeface="Times New Roman" panose="02020603050405020304" pitchFamily="18" charset="0"/>
            </a:endParaRPr>
          </a:p>
          <a:p>
            <a:pPr marL="285750" indent="-285750">
              <a:lnSpc>
                <a:spcPts val="1275"/>
              </a:lnSpc>
              <a:spcAft>
                <a:spcPts val="750"/>
              </a:spcAft>
              <a:buSzPct val="105000"/>
              <a:buFont typeface="Wingdings 3" panose="05040102010807070707" pitchFamily="18" charset="2"/>
              <a:buChar char="p"/>
            </a:pPr>
            <a:r>
              <a:rPr lang="en-IN" dirty="0" smtClean="0">
                <a:ea typeface="Times New Roman" panose="02020603050405020304" pitchFamily="18" charset="0"/>
              </a:rPr>
              <a:t>Water extinguishers are for Class A fires only </a:t>
            </a:r>
          </a:p>
          <a:p>
            <a:pPr marL="285750" indent="-285750">
              <a:lnSpc>
                <a:spcPts val="1275"/>
              </a:lnSpc>
              <a:spcAft>
                <a:spcPts val="750"/>
              </a:spcAft>
              <a:buSzPct val="105000"/>
              <a:buFont typeface="Wingdings 3" panose="05040102010807070707" pitchFamily="18" charset="2"/>
              <a:buChar char="p"/>
            </a:pPr>
            <a:r>
              <a:rPr lang="en-IN" dirty="0" smtClean="0">
                <a:ea typeface="Times New Roman" panose="02020603050405020304" pitchFamily="18" charset="0"/>
              </a:rPr>
              <a:t>They should not be used on Class B or C fires. </a:t>
            </a:r>
          </a:p>
          <a:p>
            <a:pPr marL="285750" indent="-285750">
              <a:lnSpc>
                <a:spcPts val="1275"/>
              </a:lnSpc>
              <a:spcAft>
                <a:spcPts val="750"/>
              </a:spcAft>
              <a:buSzPct val="105000"/>
              <a:buFont typeface="Wingdings 3" panose="05040102010807070707" pitchFamily="18" charset="2"/>
              <a:buChar char="p"/>
            </a:pPr>
            <a:r>
              <a:rPr lang="en-IN" dirty="0" smtClean="0">
                <a:ea typeface="Times New Roman" panose="02020603050405020304" pitchFamily="18" charset="0"/>
              </a:rPr>
              <a:t>The discharge stream could spread</a:t>
            </a:r>
          </a:p>
          <a:p>
            <a:pPr marL="285750" indent="-285750">
              <a:lnSpc>
                <a:spcPts val="1275"/>
              </a:lnSpc>
              <a:spcAft>
                <a:spcPts val="750"/>
              </a:spcAft>
              <a:buSzPct val="105000"/>
              <a:buFont typeface="Wingdings 3" panose="05040102010807070707" pitchFamily="18" charset="2"/>
              <a:buChar char="p"/>
            </a:pPr>
            <a:r>
              <a:rPr lang="en-IN" dirty="0" smtClean="0">
                <a:ea typeface="Times New Roman" panose="02020603050405020304" pitchFamily="18" charset="0"/>
              </a:rPr>
              <a:t>The flammable liquid in a Class B fire or could create a shock hazard on a Class C fire.</a:t>
            </a:r>
            <a:endParaRPr lang="en-US" sz="3200" dirty="0">
              <a:ea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TYPE OF FIRE EXTINGUISHERS</a:t>
            </a:r>
            <a:endParaRPr lang="en-IN" sz="3200" noProof="1"/>
          </a:p>
        </p:txBody>
      </p:sp>
      <p:pic>
        <p:nvPicPr>
          <p:cNvPr id="18434" name="Picture 2" descr="Image result for Water and Foam fire extinguisher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0288" y="4267200"/>
            <a:ext cx="2256232" cy="213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21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1500"/>
              </a:spcBef>
              <a:spcAft>
                <a:spcPts val="750"/>
              </a:spcAft>
              <a:buSzPct val="105000"/>
            </a:pPr>
            <a:r>
              <a:rPr lang="en-IN" sz="2000" b="1" dirty="0">
                <a:ea typeface="Times New Roman" panose="02020603050405020304" pitchFamily="18" charset="0"/>
              </a:rPr>
              <a:t>Carbon Dioxide</a:t>
            </a: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750"/>
              </a:spcAft>
              <a:buSzPct val="105000"/>
              <a:buFont typeface="Wingdings 3" panose="05040102010807070707" pitchFamily="18" charset="2"/>
              <a:buChar char="p"/>
            </a:pPr>
            <a:r>
              <a:rPr lang="en-IN" dirty="0" smtClean="0">
                <a:ea typeface="Times New Roman" panose="02020603050405020304" pitchFamily="18" charset="0"/>
              </a:rPr>
              <a:t>Carbon </a:t>
            </a:r>
            <a:r>
              <a:rPr lang="en-IN" dirty="0">
                <a:ea typeface="Times New Roman" panose="02020603050405020304" pitchFamily="18" charset="0"/>
              </a:rPr>
              <a:t>Dioxide fire extinguishers extinguish fire by taking away</a:t>
            </a:r>
          </a:p>
          <a:p>
            <a:pPr marL="285750" indent="-285750">
              <a:spcAft>
                <a:spcPts val="750"/>
              </a:spcAft>
              <a:buSzPct val="105000"/>
              <a:buFont typeface="Wingdings 3" panose="05040102010807070707" pitchFamily="18" charset="2"/>
              <a:buChar char="p"/>
            </a:pPr>
            <a:r>
              <a:rPr lang="en-IN" dirty="0" smtClean="0">
                <a:ea typeface="Times New Roman" panose="02020603050405020304" pitchFamily="18" charset="0"/>
              </a:rPr>
              <a:t>The</a:t>
            </a:r>
            <a:r>
              <a:rPr lang="en-IN" dirty="0">
                <a:ea typeface="Times New Roman" panose="02020603050405020304" pitchFamily="18" charset="0"/>
              </a:rPr>
              <a:t> oxygen element of the fire triangle and also be removing the heat with a very cold discharge.</a:t>
            </a:r>
          </a:p>
          <a:p>
            <a:pPr marL="285750" indent="-285750">
              <a:spcAft>
                <a:spcPts val="750"/>
              </a:spcAft>
              <a:buSzPct val="105000"/>
              <a:buFont typeface="Wingdings 3" panose="05040102010807070707" pitchFamily="18" charset="2"/>
              <a:buChar char="p"/>
            </a:pPr>
            <a:r>
              <a:rPr lang="en-IN" dirty="0">
                <a:ea typeface="Times New Roman" panose="02020603050405020304" pitchFamily="18" charset="0"/>
              </a:rPr>
              <a:t>Carbon dioxide can be used on Class B &amp; C fires. </a:t>
            </a:r>
          </a:p>
          <a:p>
            <a:pPr marL="285750" indent="-285750">
              <a:spcAft>
                <a:spcPts val="750"/>
              </a:spcAft>
              <a:buSzPct val="105000"/>
              <a:buFont typeface="Wingdings 3" panose="05040102010807070707" pitchFamily="18" charset="2"/>
              <a:buChar char="p"/>
            </a:pPr>
            <a:r>
              <a:rPr lang="en-IN" dirty="0">
                <a:ea typeface="Times New Roman" panose="02020603050405020304" pitchFamily="18" charset="0"/>
              </a:rPr>
              <a:t>They are usually ineffective on Class A fires.</a:t>
            </a:r>
            <a:endParaRPr lang="en-US" dirty="0">
              <a:ea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TYPE OF FIRE EXTINGUISHERS</a:t>
            </a:r>
            <a:endParaRPr lang="en-IN" sz="3200" noProof="1"/>
          </a:p>
        </p:txBody>
      </p:sp>
      <p:pic>
        <p:nvPicPr>
          <p:cNvPr id="17410" name="Picture 2" descr="Image result for Carbon Dioxide fire extinguisher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3584892"/>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25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1500"/>
              </a:spcBef>
              <a:spcAft>
                <a:spcPts val="750"/>
              </a:spcAft>
              <a:buSzPct val="105000"/>
            </a:pPr>
            <a:r>
              <a:rPr lang="en-IN" sz="2000" b="1" dirty="0">
                <a:solidFill>
                  <a:srgbClr val="000000"/>
                </a:solidFill>
                <a:ea typeface="Times New Roman" panose="02020603050405020304" pitchFamily="18" charset="0"/>
              </a:rPr>
              <a:t>Dry Chemical </a:t>
            </a: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1700"/>
              </a:lnSpc>
              <a:spcAft>
                <a:spcPts val="750"/>
              </a:spcAft>
              <a:buSzPct val="105000"/>
              <a:buFont typeface="Wingdings 3" panose="05040102010807070707" pitchFamily="18" charset="2"/>
              <a:buChar char="p"/>
            </a:pPr>
            <a:r>
              <a:rPr lang="en-IN" dirty="0">
                <a:solidFill>
                  <a:srgbClr val="000000"/>
                </a:solidFill>
                <a:ea typeface="Times New Roman" panose="02020603050405020304" pitchFamily="18" charset="0"/>
              </a:rPr>
              <a:t>E</a:t>
            </a:r>
            <a:r>
              <a:rPr lang="en-IN" dirty="0" smtClean="0">
                <a:solidFill>
                  <a:srgbClr val="000000"/>
                </a:solidFill>
                <a:ea typeface="Times New Roman" panose="02020603050405020304" pitchFamily="18" charset="0"/>
              </a:rPr>
              <a:t>xtinguish </a:t>
            </a:r>
            <a:r>
              <a:rPr lang="en-IN" dirty="0">
                <a:solidFill>
                  <a:srgbClr val="000000"/>
                </a:solidFill>
                <a:ea typeface="Times New Roman" panose="02020603050405020304" pitchFamily="18" charset="0"/>
              </a:rPr>
              <a:t>the fire primarily by interrupting the chemical reaction of the fire triangle.</a:t>
            </a:r>
            <a:endParaRPr lang="en-US" dirty="0">
              <a:ea typeface="Times New Roman" panose="02020603050405020304" pitchFamily="18" charset="0"/>
            </a:endParaRPr>
          </a:p>
          <a:p>
            <a:pPr marL="285750" indent="-285750">
              <a:lnSpc>
                <a:spcPts val="1700"/>
              </a:lnSpc>
              <a:spcAft>
                <a:spcPts val="750"/>
              </a:spcAft>
              <a:buSzPct val="105000"/>
              <a:buFont typeface="Wingdings 3" panose="05040102010807070707" pitchFamily="18" charset="2"/>
              <a:buChar char="p"/>
            </a:pPr>
            <a:r>
              <a:rPr lang="en-IN" dirty="0">
                <a:solidFill>
                  <a:srgbClr val="000000"/>
                </a:solidFill>
                <a:ea typeface="Times New Roman" panose="02020603050405020304" pitchFamily="18" charset="0"/>
              </a:rPr>
              <a:t>Today's most widely used type of fire extinguisher is the multipurpose dry chemical that is effective on Class A, B, and C fires. </a:t>
            </a:r>
          </a:p>
          <a:p>
            <a:pPr marL="285750" indent="-285750">
              <a:lnSpc>
                <a:spcPts val="1700"/>
              </a:lnSpc>
              <a:spcAft>
                <a:spcPts val="750"/>
              </a:spcAft>
              <a:buSzPct val="105000"/>
              <a:buFont typeface="Wingdings 3" panose="05040102010807070707" pitchFamily="18" charset="2"/>
              <a:buChar char="p"/>
            </a:pPr>
            <a:r>
              <a:rPr lang="en-IN" dirty="0">
                <a:solidFill>
                  <a:srgbClr val="000000"/>
                </a:solidFill>
                <a:ea typeface="Times New Roman" panose="02020603050405020304" pitchFamily="18" charset="0"/>
              </a:rPr>
              <a:t>This agent also works by creating a barrier between the oxygen element and the fuel element on Class A fires.</a:t>
            </a:r>
            <a:endParaRPr lang="en-US" dirty="0">
              <a:ea typeface="Times New Roman" panose="02020603050405020304" pitchFamily="18" charset="0"/>
            </a:endParaRPr>
          </a:p>
          <a:p>
            <a:pPr marL="285750" indent="-285750">
              <a:lnSpc>
                <a:spcPts val="1700"/>
              </a:lnSpc>
              <a:spcAft>
                <a:spcPts val="750"/>
              </a:spcAft>
              <a:buSzPct val="105000"/>
              <a:buFont typeface="Wingdings 3" panose="05040102010807070707" pitchFamily="18" charset="2"/>
              <a:buChar char="p"/>
            </a:pPr>
            <a:r>
              <a:rPr lang="en-IN" dirty="0">
                <a:solidFill>
                  <a:srgbClr val="000000"/>
                </a:solidFill>
                <a:ea typeface="Times New Roman" panose="02020603050405020304" pitchFamily="18" charset="0"/>
              </a:rPr>
              <a:t>Ordinary dry chemical is for Class B &amp; C fires only. </a:t>
            </a:r>
          </a:p>
          <a:p>
            <a:pPr marL="285750" indent="-285750">
              <a:lnSpc>
                <a:spcPts val="1700"/>
              </a:lnSpc>
              <a:spcAft>
                <a:spcPts val="750"/>
              </a:spcAft>
              <a:buSzPct val="105000"/>
              <a:buFont typeface="Wingdings 3" panose="05040102010807070707" pitchFamily="18" charset="2"/>
              <a:buChar char="p"/>
            </a:pPr>
            <a:r>
              <a:rPr lang="en-IN" dirty="0">
                <a:solidFill>
                  <a:srgbClr val="000000"/>
                </a:solidFill>
                <a:ea typeface="Times New Roman" panose="02020603050405020304" pitchFamily="18" charset="0"/>
              </a:rPr>
              <a:t>It is important to use the correct extinguisher for the type of </a:t>
            </a:r>
            <a:r>
              <a:rPr lang="en-IN" dirty="0">
                <a:ea typeface="Times New Roman" panose="02020603050405020304" pitchFamily="18" charset="0"/>
              </a:rPr>
              <a:t>fuel! Using the incorrect agent can allow the fire to re-ignite after apparently being extinguished successfully.</a:t>
            </a:r>
            <a:endParaRPr lang="en-US" dirty="0">
              <a:ea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TYPE OF FIRE EXTINGUISHERS</a:t>
            </a:r>
            <a:endParaRPr lang="en-IN" sz="3200" noProof="1"/>
          </a:p>
        </p:txBody>
      </p:sp>
      <p:pic>
        <p:nvPicPr>
          <p:cNvPr id="20484" name="Picture 4" descr="Image result for Dry Chemical fire extinguisher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29" r="19192"/>
          <a:stretch/>
        </p:blipFill>
        <p:spPr bwMode="auto">
          <a:xfrm>
            <a:off x="7589520" y="4014946"/>
            <a:ext cx="1371600" cy="236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3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 y="698500"/>
            <a:ext cx="8834120" cy="546100"/>
          </a:xfrm>
        </p:spPr>
        <p:txBody>
          <a:bodyPr anchor="ctr">
            <a:noAutofit/>
          </a:bodyPr>
          <a:lstStyle/>
          <a:p>
            <a:r>
              <a:rPr lang="en-US" sz="3200" dirty="0" smtClean="0">
                <a:latin typeface="+mn-lt"/>
              </a:rPr>
              <a:t>AGENDA</a:t>
            </a:r>
            <a:endParaRPr lang="en-US" sz="3200" dirty="0">
              <a:latin typeface="+mn-lt"/>
            </a:endParaRPr>
          </a:p>
        </p:txBody>
      </p:sp>
      <p:sp>
        <p:nvSpPr>
          <p:cNvPr id="75" name="Rectangle 64"/>
          <p:cNvSpPr>
            <a:spLocks noChangeArrowheads="1"/>
          </p:cNvSpPr>
          <p:nvPr/>
        </p:nvSpPr>
        <p:spPr bwMode="gray">
          <a:xfrm>
            <a:off x="323850" y="1555750"/>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1</a:t>
            </a:r>
            <a:endParaRPr lang="en-IN" altLang="en-US" sz="2400" b="1" noProof="1"/>
          </a:p>
        </p:txBody>
      </p:sp>
      <p:sp>
        <p:nvSpPr>
          <p:cNvPr id="76" name="Rectangle 65"/>
          <p:cNvSpPr>
            <a:spLocks noChangeArrowheads="1"/>
          </p:cNvSpPr>
          <p:nvPr/>
        </p:nvSpPr>
        <p:spPr bwMode="gray">
          <a:xfrm>
            <a:off x="871538" y="1555750"/>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t>What is fire safety?</a:t>
            </a:r>
          </a:p>
        </p:txBody>
      </p:sp>
      <p:sp>
        <p:nvSpPr>
          <p:cNvPr id="77" name="Rectangle 66"/>
          <p:cNvSpPr>
            <a:spLocks noChangeArrowheads="1"/>
          </p:cNvSpPr>
          <p:nvPr/>
        </p:nvSpPr>
        <p:spPr bwMode="gray">
          <a:xfrm>
            <a:off x="323850" y="2105025"/>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2</a:t>
            </a:r>
            <a:endParaRPr lang="en-IN" altLang="en-US" sz="2400" b="1" noProof="1"/>
          </a:p>
        </p:txBody>
      </p:sp>
      <p:sp>
        <p:nvSpPr>
          <p:cNvPr id="78" name="Rectangle 67"/>
          <p:cNvSpPr>
            <a:spLocks noChangeArrowheads="1"/>
          </p:cNvSpPr>
          <p:nvPr/>
        </p:nvSpPr>
        <p:spPr bwMode="gray">
          <a:xfrm>
            <a:off x="871538" y="2105025"/>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marL="342900" marR="0" lvl="0" indent="-342900">
              <a:lnSpc>
                <a:spcPct val="115000"/>
              </a:lnSpc>
              <a:spcBef>
                <a:spcPts val="0"/>
              </a:spcBef>
              <a:spcAft>
                <a:spcPts val="0"/>
              </a:spcAft>
            </a:pPr>
            <a:r>
              <a:rPr lang="en-IN" sz="2000" dirty="0" smtClean="0">
                <a:ea typeface="Calibri" panose="020F0502020204030204" pitchFamily="34" charset="0"/>
                <a:cs typeface="Times New Roman" panose="02020603050405020304" pitchFamily="18" charset="0"/>
              </a:rPr>
              <a:t>Responsibility for fire safety </a:t>
            </a:r>
            <a:endParaRPr lang="en-US" sz="2000" dirty="0">
              <a:ea typeface="Calibri" panose="020F0502020204030204" pitchFamily="34" charset="0"/>
              <a:cs typeface="Times New Roman" panose="02020603050405020304" pitchFamily="18" charset="0"/>
            </a:endParaRPr>
          </a:p>
        </p:txBody>
      </p:sp>
      <p:sp>
        <p:nvSpPr>
          <p:cNvPr id="79" name="Rectangle 68"/>
          <p:cNvSpPr>
            <a:spLocks noChangeArrowheads="1"/>
          </p:cNvSpPr>
          <p:nvPr/>
        </p:nvSpPr>
        <p:spPr bwMode="gray">
          <a:xfrm>
            <a:off x="323850" y="2655888"/>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3</a:t>
            </a:r>
            <a:endParaRPr lang="en-IN" altLang="en-US" sz="2400" b="1" noProof="1"/>
          </a:p>
        </p:txBody>
      </p:sp>
      <p:sp>
        <p:nvSpPr>
          <p:cNvPr id="80" name="Rectangle 69"/>
          <p:cNvSpPr>
            <a:spLocks noChangeArrowheads="1"/>
          </p:cNvSpPr>
          <p:nvPr/>
        </p:nvSpPr>
        <p:spPr bwMode="gray">
          <a:xfrm>
            <a:off x="871538" y="2655888"/>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Definition</a:t>
            </a:r>
            <a:endParaRPr lang="en-IN" altLang="en-US" sz="2000" noProof="1"/>
          </a:p>
        </p:txBody>
      </p:sp>
      <p:sp>
        <p:nvSpPr>
          <p:cNvPr id="81" name="Rectangle 70"/>
          <p:cNvSpPr>
            <a:spLocks noChangeArrowheads="1"/>
          </p:cNvSpPr>
          <p:nvPr/>
        </p:nvSpPr>
        <p:spPr bwMode="gray">
          <a:xfrm>
            <a:off x="323850" y="3205163"/>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4</a:t>
            </a:r>
            <a:endParaRPr lang="en-IN" altLang="en-US" sz="2400" b="1" noProof="1"/>
          </a:p>
        </p:txBody>
      </p:sp>
      <p:sp>
        <p:nvSpPr>
          <p:cNvPr id="82" name="Rectangle 71"/>
          <p:cNvSpPr>
            <a:spLocks noChangeArrowheads="1"/>
          </p:cNvSpPr>
          <p:nvPr/>
        </p:nvSpPr>
        <p:spPr bwMode="gray">
          <a:xfrm>
            <a:off x="871538" y="3205163"/>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t>Fire prevention</a:t>
            </a:r>
          </a:p>
        </p:txBody>
      </p:sp>
      <p:sp>
        <p:nvSpPr>
          <p:cNvPr id="83" name="Rectangle 72"/>
          <p:cNvSpPr>
            <a:spLocks noChangeArrowheads="1"/>
          </p:cNvSpPr>
          <p:nvPr/>
        </p:nvSpPr>
        <p:spPr bwMode="gray">
          <a:xfrm>
            <a:off x="323850" y="3751263"/>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5</a:t>
            </a:r>
            <a:endParaRPr lang="en-IN" altLang="en-US" sz="2400" b="1" noProof="1"/>
          </a:p>
        </p:txBody>
      </p:sp>
      <p:sp>
        <p:nvSpPr>
          <p:cNvPr id="84" name="Rectangle 73"/>
          <p:cNvSpPr>
            <a:spLocks noChangeArrowheads="1"/>
          </p:cNvSpPr>
          <p:nvPr/>
        </p:nvSpPr>
        <p:spPr bwMode="gray">
          <a:xfrm>
            <a:off x="871538" y="3751263"/>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t>Cause of fire in the work place</a:t>
            </a:r>
          </a:p>
        </p:txBody>
      </p:sp>
      <p:sp>
        <p:nvSpPr>
          <p:cNvPr id="85" name="Rectangle 74"/>
          <p:cNvSpPr>
            <a:spLocks noChangeArrowheads="1"/>
          </p:cNvSpPr>
          <p:nvPr/>
        </p:nvSpPr>
        <p:spPr bwMode="gray">
          <a:xfrm>
            <a:off x="323850" y="4298950"/>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6</a:t>
            </a:r>
            <a:endParaRPr lang="en-IN" altLang="en-US" sz="2400" b="1" noProof="1"/>
          </a:p>
        </p:txBody>
      </p:sp>
      <p:sp>
        <p:nvSpPr>
          <p:cNvPr id="86" name="Rectangle 75"/>
          <p:cNvSpPr>
            <a:spLocks noChangeArrowheads="1"/>
          </p:cNvSpPr>
          <p:nvPr/>
        </p:nvSpPr>
        <p:spPr bwMode="gray">
          <a:xfrm>
            <a:off x="871538" y="4298950"/>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t>Type of fire extinguisher</a:t>
            </a:r>
          </a:p>
        </p:txBody>
      </p:sp>
      <p:sp>
        <p:nvSpPr>
          <p:cNvPr id="87" name="Rectangle 77"/>
          <p:cNvSpPr>
            <a:spLocks noChangeArrowheads="1"/>
          </p:cNvSpPr>
          <p:nvPr/>
        </p:nvSpPr>
        <p:spPr bwMode="gray">
          <a:xfrm>
            <a:off x="871538" y="4848225"/>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t>Fire safety training</a:t>
            </a:r>
          </a:p>
        </p:txBody>
      </p:sp>
      <p:sp>
        <p:nvSpPr>
          <p:cNvPr id="88" name="Rectangle 78"/>
          <p:cNvSpPr>
            <a:spLocks noChangeArrowheads="1"/>
          </p:cNvSpPr>
          <p:nvPr/>
        </p:nvSpPr>
        <p:spPr bwMode="gray">
          <a:xfrm>
            <a:off x="323850" y="5399088"/>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8</a:t>
            </a:r>
            <a:endParaRPr lang="en-IN" altLang="en-US" sz="2400" b="1" noProof="1"/>
          </a:p>
        </p:txBody>
      </p:sp>
      <p:sp>
        <p:nvSpPr>
          <p:cNvPr id="89" name="Rectangle 79"/>
          <p:cNvSpPr>
            <a:spLocks noChangeArrowheads="1"/>
          </p:cNvSpPr>
          <p:nvPr/>
        </p:nvSpPr>
        <p:spPr bwMode="gray">
          <a:xfrm>
            <a:off x="871538" y="5399088"/>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t>Risk management</a:t>
            </a:r>
          </a:p>
        </p:txBody>
      </p:sp>
      <p:sp>
        <p:nvSpPr>
          <p:cNvPr id="91" name="Rectangle 76"/>
          <p:cNvSpPr>
            <a:spLocks noChangeArrowheads="1"/>
          </p:cNvSpPr>
          <p:nvPr/>
        </p:nvSpPr>
        <p:spPr bwMode="gray">
          <a:xfrm>
            <a:off x="334962" y="4847430"/>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400" b="1" noProof="1" smtClean="0"/>
              <a:t>7</a:t>
            </a:r>
            <a:endParaRPr lang="en-IN" altLang="en-US" sz="2400" b="1" noProof="1"/>
          </a:p>
        </p:txBody>
      </p:sp>
    </p:spTree>
    <p:extLst>
      <p:ext uri="{BB962C8B-B14F-4D97-AF65-F5344CB8AC3E}">
        <p14:creationId xmlns:p14="http://schemas.microsoft.com/office/powerpoint/2010/main" val="1247979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750"/>
              </a:spcAft>
              <a:buSzPct val="105000"/>
            </a:pPr>
            <a:r>
              <a:rPr lang="en-IN" sz="2000" b="1" dirty="0">
                <a:ea typeface="Times New Roman" panose="02020603050405020304" pitchFamily="18" charset="0"/>
              </a:rPr>
              <a:t>Halogenated or Clean Agent </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spcAft>
                <a:spcPts val="750"/>
              </a:spcAft>
              <a:buSzPct val="105000"/>
              <a:buFont typeface="Wingdings 3" panose="05040102010807070707" pitchFamily="18" charset="2"/>
              <a:buChar char="p"/>
            </a:pPr>
            <a:r>
              <a:rPr lang="en-IN" dirty="0" smtClean="0">
                <a:ea typeface="Times New Roman" panose="02020603050405020304" pitchFamily="18" charset="0"/>
              </a:rPr>
              <a:t>Extinguishers </a:t>
            </a:r>
            <a:r>
              <a:rPr lang="en-IN" dirty="0">
                <a:ea typeface="Times New Roman" panose="02020603050405020304" pitchFamily="18" charset="0"/>
              </a:rPr>
              <a:t>include the </a:t>
            </a:r>
            <a:r>
              <a:rPr lang="en-IN" dirty="0" smtClean="0">
                <a:ea typeface="Times New Roman" panose="02020603050405020304" pitchFamily="18" charset="0"/>
              </a:rPr>
              <a:t>halo </a:t>
            </a:r>
            <a:r>
              <a:rPr lang="en-IN" dirty="0">
                <a:ea typeface="Times New Roman" panose="02020603050405020304" pitchFamily="18" charset="0"/>
              </a:rPr>
              <a:t>agents as well as the newer and less ozone depleting halo carbon agents. </a:t>
            </a:r>
          </a:p>
          <a:p>
            <a:pPr marL="342900" indent="-342900">
              <a:spcAft>
                <a:spcPts val="750"/>
              </a:spcAft>
              <a:buSzPct val="105000"/>
              <a:buFont typeface="Wingdings 3" panose="05040102010807070707" pitchFamily="18" charset="2"/>
              <a:buChar char="p"/>
            </a:pPr>
            <a:r>
              <a:rPr lang="en-IN" dirty="0">
                <a:ea typeface="Times New Roman" panose="02020603050405020304" pitchFamily="18" charset="0"/>
              </a:rPr>
              <a:t>They extinguish the fire by interrupting the chemical reaction of the fire triangle.</a:t>
            </a:r>
            <a:endParaRPr lang="en-US" sz="3200" dirty="0">
              <a:ea typeface="Times New Roman" panose="02020603050405020304" pitchFamily="18" charset="0"/>
            </a:endParaRPr>
          </a:p>
          <a:p>
            <a:pPr marL="342900" indent="-342900">
              <a:spcAft>
                <a:spcPts val="750"/>
              </a:spcAft>
              <a:buSzPct val="105000"/>
              <a:buFont typeface="Wingdings 3" panose="05040102010807070707" pitchFamily="18" charset="2"/>
              <a:buChar char="p"/>
            </a:pPr>
            <a:r>
              <a:rPr lang="en-IN" dirty="0">
                <a:ea typeface="Times New Roman" panose="02020603050405020304" pitchFamily="18" charset="0"/>
              </a:rPr>
              <a:t>Clean agent extinguishers are primarily for Class B &amp; C fires. </a:t>
            </a:r>
          </a:p>
          <a:p>
            <a:pPr marL="342900" indent="-342900">
              <a:spcAft>
                <a:spcPts val="750"/>
              </a:spcAft>
              <a:buSzPct val="105000"/>
              <a:buFont typeface="Wingdings 3" panose="05040102010807070707" pitchFamily="18" charset="2"/>
              <a:buChar char="p"/>
            </a:pPr>
            <a:r>
              <a:rPr lang="en-IN" dirty="0">
                <a:ea typeface="Times New Roman" panose="02020603050405020304" pitchFamily="18" charset="0"/>
              </a:rPr>
              <a:t>Some larger clean agent extinguishers can be used on Class A, B, and C fires</a:t>
            </a: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TYPE OF FIRE EXTINGUISHERS</a:t>
            </a:r>
            <a:endParaRPr lang="en-IN" sz="3200" noProof="1"/>
          </a:p>
        </p:txBody>
      </p:sp>
      <p:pic>
        <p:nvPicPr>
          <p:cNvPr id="21506" name="Picture 2" descr="Image result for Halogenated or Clean Agent "/>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1870" y="355949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69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000"/>
              </a:lnSpc>
              <a:spcBef>
                <a:spcPts val="1500"/>
              </a:spcBef>
              <a:spcAft>
                <a:spcPts val="750"/>
              </a:spcAft>
              <a:buSzPct val="105000"/>
            </a:pPr>
            <a:r>
              <a:rPr lang="en-IN" sz="2000" b="1" dirty="0">
                <a:ea typeface="Times New Roman" panose="02020603050405020304" pitchFamily="18" charset="0"/>
              </a:rPr>
              <a:t>Cartridge Operated Dry Chemical</a:t>
            </a: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000"/>
              </a:lnSpc>
              <a:spcAft>
                <a:spcPts val="750"/>
              </a:spcAft>
              <a:buSzPct val="105000"/>
              <a:buFont typeface="Wingdings 3" panose="05040102010807070707" pitchFamily="18" charset="2"/>
              <a:buChar char="p"/>
            </a:pPr>
            <a:r>
              <a:rPr lang="en-IN" dirty="0" smtClean="0">
                <a:ea typeface="Times New Roman" panose="02020603050405020304" pitchFamily="18" charset="0"/>
              </a:rPr>
              <a:t>Cartridge </a:t>
            </a:r>
            <a:r>
              <a:rPr lang="en-IN" dirty="0">
                <a:ea typeface="Times New Roman" panose="02020603050405020304" pitchFamily="18" charset="0"/>
              </a:rPr>
              <a:t>Operated Dry Chemical fire extinguishers extinguish the fire primarily by interrupting the chemical reaction of the fire triangle.</a:t>
            </a:r>
            <a:endParaRPr lang="en-US" dirty="0">
              <a:ea typeface="Times New Roman" panose="02020603050405020304" pitchFamily="18" charset="0"/>
            </a:endParaRPr>
          </a:p>
          <a:p>
            <a:pPr marL="285750" indent="-285750">
              <a:lnSpc>
                <a:spcPts val="2000"/>
              </a:lnSpc>
              <a:spcAft>
                <a:spcPts val="750"/>
              </a:spcAft>
              <a:buSzPct val="105000"/>
              <a:buFont typeface="Wingdings 3" panose="05040102010807070707" pitchFamily="18" charset="2"/>
              <a:buChar char="p"/>
            </a:pPr>
            <a:r>
              <a:rPr lang="en-IN" dirty="0">
                <a:ea typeface="Times New Roman" panose="02020603050405020304" pitchFamily="18" charset="0"/>
              </a:rPr>
              <a:t>Like the stored pressure dry chemical extinguishers, the multipurpose dry chemical is effective on Class A, B, and C fires. This agent also works by creating a barrier between the oxygen element and the fuel element on Class A fires.</a:t>
            </a:r>
            <a:endParaRPr lang="en-US" dirty="0">
              <a:ea typeface="Times New Roman" panose="02020603050405020304" pitchFamily="18" charset="0"/>
            </a:endParaRPr>
          </a:p>
          <a:p>
            <a:pPr marL="285750" indent="-285750">
              <a:lnSpc>
                <a:spcPts val="2000"/>
              </a:lnSpc>
              <a:spcAft>
                <a:spcPts val="750"/>
              </a:spcAft>
              <a:buSzPct val="105000"/>
              <a:buFont typeface="Wingdings 3" panose="05040102010807070707" pitchFamily="18" charset="2"/>
              <a:buChar char="p"/>
            </a:pPr>
            <a:r>
              <a:rPr lang="en-IN" dirty="0">
                <a:ea typeface="Times New Roman" panose="02020603050405020304" pitchFamily="18" charset="0"/>
              </a:rPr>
              <a:t>Ordinary dry chemical is for Class B &amp; C fires only. It is important to use the correct extinguisher for the type of fuel! Using the incorrect agent can allow the fire to re-ignite after apparently being extinguished successfully.</a:t>
            </a:r>
            <a:endParaRPr lang="en-US" dirty="0">
              <a:ea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TYPE OF FIRE EXTINGUISHERS</a:t>
            </a:r>
            <a:endParaRPr lang="en-IN" sz="3200" noProof="1"/>
          </a:p>
        </p:txBody>
      </p:sp>
      <p:pic>
        <p:nvPicPr>
          <p:cNvPr id="23554" name="Picture 2" descr="Image result for Cartridge Operated Dry Chemical"/>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556" r="25654"/>
          <a:stretch/>
        </p:blipFill>
        <p:spPr bwMode="auto">
          <a:xfrm>
            <a:off x="7239000" y="3748609"/>
            <a:ext cx="1600200" cy="257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94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FIRE SAFETY TRAINING</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smtClean="0">
                <a:ea typeface="Times New Roman" panose="02020603050405020304" pitchFamily="18" charset="0"/>
                <a:cs typeface="Arial" panose="020B0604020202020204" pitchFamily="34" charset="0"/>
              </a:rPr>
              <a:t>Discovering </a:t>
            </a:r>
            <a:r>
              <a:rPr lang="en-IN" sz="2000" b="1" dirty="0">
                <a:ea typeface="Times New Roman" panose="02020603050405020304" pitchFamily="18" charset="0"/>
                <a:cs typeface="Arial" panose="020B0604020202020204" pitchFamily="34" charset="0"/>
              </a:rPr>
              <a:t>a fire</a:t>
            </a:r>
            <a:endParaRPr lang="en-IN" sz="2000" b="1" dirty="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smtClean="0">
                <a:ea typeface="Times New Roman" panose="02020603050405020304" pitchFamily="18" charset="0"/>
                <a:cs typeface="Arial" panose="020B0604020202020204" pitchFamily="34" charset="0"/>
              </a:rPr>
              <a:t>Personnel </a:t>
            </a:r>
            <a:r>
              <a:rPr lang="en-IN" dirty="0">
                <a:ea typeface="Times New Roman" panose="02020603050405020304" pitchFamily="18" charset="0"/>
                <a:cs typeface="Arial" panose="020B0604020202020204" pitchFamily="34" charset="0"/>
              </a:rPr>
              <a:t>should be made aware of the method of raising the alarm in a premises; this should include the position of manual fire alarm call points and their method of operation</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ea typeface="Times New Roman" panose="02020603050405020304" pitchFamily="18" charset="0"/>
                <a:cs typeface="Arial" panose="020B0604020202020204" pitchFamily="34" charset="0"/>
              </a:rPr>
              <a:t>Hearing the fire alarm</a:t>
            </a:r>
            <a:endParaRPr lang="en-IN" sz="2000" b="1" dirty="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ea typeface="Times New Roman" panose="02020603050405020304" pitchFamily="18" charset="0"/>
                <a:cs typeface="Arial" panose="020B0604020202020204" pitchFamily="34" charset="0"/>
              </a:rPr>
              <a:t>Personnel </a:t>
            </a:r>
            <a:r>
              <a:rPr lang="en-IN" dirty="0">
                <a:ea typeface="Times New Roman" panose="02020603050405020304" pitchFamily="18" charset="0"/>
                <a:cs typeface="Arial" panose="020B0604020202020204" pitchFamily="34" charset="0"/>
              </a:rPr>
              <a:t>should be made aware of the evacuation procedures in their premises. They should be shown escape routes and final exits; they should also be made aware of fire doors and their purpose in protecting escape routes</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2304" y="4518125"/>
            <a:ext cx="3338296" cy="180996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518125"/>
            <a:ext cx="3495110" cy="1809967"/>
          </a:xfrm>
          <a:prstGeom prst="rect">
            <a:avLst/>
          </a:prstGeom>
        </p:spPr>
      </p:pic>
    </p:spTree>
    <p:extLst>
      <p:ext uri="{BB962C8B-B14F-4D97-AF65-F5344CB8AC3E}">
        <p14:creationId xmlns:p14="http://schemas.microsoft.com/office/powerpoint/2010/main" val="3021563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FIRE SAFETY TRAINING</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ea typeface="Times New Roman" panose="02020603050405020304" pitchFamily="18" charset="0"/>
                <a:cs typeface="Arial" panose="020B0604020202020204" pitchFamily="34" charset="0"/>
              </a:rPr>
              <a:t>Assembly points</a:t>
            </a:r>
            <a:endParaRPr lang="en-IN" sz="2000" b="1" dirty="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1000"/>
              </a:spcAft>
              <a:buSzPct val="105000"/>
              <a:buFont typeface="Wingdings 3" panose="05040102010807070707" pitchFamily="18" charset="2"/>
              <a:buChar char="p"/>
              <a:tabLst>
                <a:tab pos="859155" algn="l"/>
              </a:tabLst>
            </a:pPr>
            <a:r>
              <a:rPr lang="en-IN" dirty="0" smtClean="0">
                <a:ea typeface="Times New Roman" panose="02020603050405020304" pitchFamily="18" charset="0"/>
                <a:cs typeface="Arial" panose="020B0604020202020204" pitchFamily="34" charset="0"/>
              </a:rPr>
              <a:t>Personnel </a:t>
            </a:r>
            <a:r>
              <a:rPr lang="en-IN" dirty="0">
                <a:ea typeface="Times New Roman" panose="02020603050405020304" pitchFamily="18" charset="0"/>
                <a:cs typeface="Arial" panose="020B0604020202020204" pitchFamily="34" charset="0"/>
              </a:rPr>
              <a:t>should be shown their ‘Fire Assembly Point’ and made aware of the need to ensure everybody have been accounted for.</a:t>
            </a:r>
          </a:p>
        </p:txBody>
      </p:sp>
      <p:sp>
        <p:nvSpPr>
          <p:cNvPr id="10"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ea typeface="Times New Roman" panose="02020603050405020304" pitchFamily="18" charset="0"/>
                <a:cs typeface="Arial" panose="020B0604020202020204" pitchFamily="34" charset="0"/>
              </a:rPr>
              <a:t>Calling the Fire and Rescue Service</a:t>
            </a:r>
            <a:endParaRPr lang="en-IN" sz="2000" b="1" dirty="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1000"/>
              </a:spcAft>
              <a:buSzPct val="105000"/>
              <a:buFont typeface="Wingdings 3" panose="05040102010807070707" pitchFamily="18" charset="2"/>
              <a:buChar char="p"/>
              <a:tabLst>
                <a:tab pos="859155" algn="l"/>
              </a:tabLst>
            </a:pPr>
            <a:r>
              <a:rPr lang="en-IN" dirty="0" smtClean="0">
                <a:ea typeface="Times New Roman" panose="02020603050405020304" pitchFamily="18" charset="0"/>
                <a:cs typeface="Arial" panose="020B0604020202020204" pitchFamily="34" charset="0"/>
              </a:rPr>
              <a:t>Personnel </a:t>
            </a:r>
            <a:r>
              <a:rPr lang="en-IN" dirty="0">
                <a:ea typeface="Times New Roman" panose="02020603050405020304" pitchFamily="18" charset="0"/>
                <a:cs typeface="Arial" panose="020B0604020202020204" pitchFamily="34" charset="0"/>
              </a:rPr>
              <a:t>should be made aware of the method of calling the fire service and the location of telephones.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635" y="4376820"/>
            <a:ext cx="3505200" cy="187157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376820"/>
            <a:ext cx="3810001" cy="1871579"/>
          </a:xfrm>
          <a:prstGeom prst="rect">
            <a:avLst/>
          </a:prstGeom>
        </p:spPr>
      </p:pic>
    </p:spTree>
    <p:extLst>
      <p:ext uri="{BB962C8B-B14F-4D97-AF65-F5344CB8AC3E}">
        <p14:creationId xmlns:p14="http://schemas.microsoft.com/office/powerpoint/2010/main" val="3250737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FIRE SAFETY TRAINING</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426720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tabLst>
                <a:tab pos="859155" algn="l"/>
              </a:tabLst>
            </a:pPr>
            <a:r>
              <a:rPr lang="en-IN" sz="2000" b="1" dirty="0">
                <a:ea typeface="Times New Roman" panose="02020603050405020304" pitchFamily="18" charset="0"/>
                <a:cs typeface="Arial" panose="020B0604020202020204" pitchFamily="34" charset="0"/>
              </a:rPr>
              <a:t>The fire triangle</a:t>
            </a:r>
          </a:p>
        </p:txBody>
      </p:sp>
      <p:sp>
        <p:nvSpPr>
          <p:cNvPr id="9" name="Rectangle 8"/>
          <p:cNvSpPr>
            <a:spLocks noChangeArrowheads="1"/>
          </p:cNvSpPr>
          <p:nvPr/>
        </p:nvSpPr>
        <p:spPr bwMode="gray">
          <a:xfrm>
            <a:off x="228600" y="1676400"/>
            <a:ext cx="426720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1000"/>
              </a:spcAft>
              <a:buSzPct val="105000"/>
              <a:buFont typeface="Wingdings 3" pitchFamily="18" charset="2"/>
              <a:buChar char=""/>
              <a:tabLst>
                <a:tab pos="859155" algn="l"/>
              </a:tabLst>
            </a:pPr>
            <a:r>
              <a:rPr lang="en-IN" dirty="0">
                <a:ea typeface="Times New Roman" panose="02020603050405020304" pitchFamily="18" charset="0"/>
                <a:cs typeface="Arial" panose="020B0604020202020204" pitchFamily="34" charset="0"/>
              </a:rPr>
              <a:t>A basic knowledge of the theory of fire </a:t>
            </a:r>
          </a:p>
        </p:txBody>
      </p:sp>
      <p:sp>
        <p:nvSpPr>
          <p:cNvPr id="10" name="Rectangle 2"/>
          <p:cNvSpPr>
            <a:spLocks noChangeArrowheads="1"/>
          </p:cNvSpPr>
          <p:nvPr/>
        </p:nvSpPr>
        <p:spPr bwMode="gray">
          <a:xfrm>
            <a:off x="4724402" y="1295400"/>
            <a:ext cx="42176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ea typeface="Times New Roman" panose="02020603050405020304" pitchFamily="18" charset="0"/>
                <a:cs typeface="Arial" panose="020B0604020202020204" pitchFamily="34" charset="0"/>
              </a:rPr>
              <a:t>Use of fire extinguishers</a:t>
            </a:r>
            <a:endParaRPr lang="en-IN" sz="2000" b="1" dirty="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gray">
          <a:xfrm>
            <a:off x="4724400" y="1676400"/>
            <a:ext cx="4217671"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1000"/>
              </a:spcAft>
              <a:buSzPct val="105000"/>
              <a:buFont typeface="Wingdings 3" pitchFamily="18" charset="2"/>
              <a:buChar char=""/>
              <a:tabLst>
                <a:tab pos="859155" algn="l"/>
              </a:tabLst>
            </a:pPr>
            <a:r>
              <a:rPr lang="en-IN" dirty="0" smtClean="0">
                <a:ea typeface="Times New Roman" panose="02020603050405020304" pitchFamily="18" charset="0"/>
                <a:cs typeface="Arial" panose="020B0604020202020204" pitchFamily="34" charset="0"/>
              </a:rPr>
              <a:t>Personnel </a:t>
            </a:r>
            <a:r>
              <a:rPr lang="en-IN" dirty="0">
                <a:ea typeface="Times New Roman" panose="02020603050405020304" pitchFamily="18" charset="0"/>
                <a:cs typeface="Arial" panose="020B0604020202020204" pitchFamily="34" charset="0"/>
              </a:rPr>
              <a:t>should be trained in the safe use of fire extinguishers. It is not acceptable to say “employees are not expected to use an extinguisher and therefore they don’t need to know”.</a:t>
            </a:r>
            <a:endParaRPr lang="en-US" dirty="0">
              <a:ea typeface="Times New Roman" panose="02020603050405020304" pitchFamily="18" charset="0"/>
              <a:cs typeface="Arial" panose="020B0604020202020204" pitchFamily="34" charset="0"/>
            </a:endParaRPr>
          </a:p>
          <a:p>
            <a:pPr marL="342900" marR="0" lvl="0" indent="-342900">
              <a:lnSpc>
                <a:spcPts val="1365"/>
              </a:lnSpc>
              <a:spcBef>
                <a:spcPts val="0"/>
              </a:spcBef>
              <a:spcAft>
                <a:spcPts val="1000"/>
              </a:spcAft>
              <a:buSzPct val="105000"/>
              <a:tabLst>
                <a:tab pos="859155" algn="l"/>
              </a:tabLst>
            </a:pPr>
            <a:r>
              <a:rPr lang="en-IN" dirty="0">
                <a:ea typeface="Times New Roman" panose="02020603050405020304" pitchFamily="18" charset="0"/>
                <a:cs typeface="Arial" panose="020B0604020202020204" pitchFamily="34" charset="0"/>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7927" y="4343400"/>
            <a:ext cx="3650615" cy="1820424"/>
          </a:xfrm>
          <a:prstGeom prst="rect">
            <a:avLst/>
          </a:prstGeom>
        </p:spPr>
      </p:pic>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4605125"/>
            <a:ext cx="3657600" cy="1761067"/>
          </a:xfrm>
          <a:prstGeom prst="rect">
            <a:avLst/>
          </a:prstGeom>
        </p:spPr>
      </p:pic>
    </p:spTree>
    <p:extLst>
      <p:ext uri="{BB962C8B-B14F-4D97-AF65-F5344CB8AC3E}">
        <p14:creationId xmlns:p14="http://schemas.microsoft.com/office/powerpoint/2010/main" val="809031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a:ea typeface="Calibri" panose="020F0502020204030204" pitchFamily="34" charset="0"/>
                <a:cs typeface="Times New Roman" panose="02020603050405020304" pitchFamily="18" charset="0"/>
              </a:rPr>
              <a:t>Construction Site </a:t>
            </a:r>
            <a:r>
              <a:rPr lang="en-IN" sz="2000" b="1" dirty="0" smtClean="0">
                <a:ea typeface="Calibri" panose="020F0502020204030204" pitchFamily="34" charset="0"/>
                <a:cs typeface="Times New Roman" panose="02020603050405020304" pitchFamily="18" charset="0"/>
              </a:rPr>
              <a:t>Danger</a:t>
            </a:r>
            <a:endParaRPr lang="en-US"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The </a:t>
            </a:r>
            <a:r>
              <a:rPr lang="en-IN" dirty="0">
                <a:ea typeface="Calibri" panose="020F0502020204030204" pitchFamily="34" charset="0"/>
                <a:cs typeface="Times New Roman" panose="02020603050405020304" pitchFamily="18" charset="0"/>
              </a:rPr>
              <a:t>leading causes of fire in buildings under construction or demolition are: incendiary or suspicious events, smoking, open flames (e.g. from hot work), embers and heating equipment.</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Waste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Gases, solvents and many paints and adhesives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Gas cylinders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Electrical equipment</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Smoking on site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Escape routes </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Temporary buildings</a:t>
            </a: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RISK MANAGEMENT </a:t>
            </a:r>
            <a:endParaRPr lang="en-US" sz="3200" dirty="0">
              <a:ea typeface="Calibri" panose="020F0502020204030204" pitchFamily="34" charset="0"/>
              <a:cs typeface="Times New Roman" panose="02020603050405020304" pitchFamily="18" charset="0"/>
            </a:endParaRPr>
          </a:p>
        </p:txBody>
      </p:sp>
      <p:pic>
        <p:nvPicPr>
          <p:cNvPr id="24578" name="Picture 2" descr="Image result for Construction Site Dang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1148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7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a:ea typeface="Calibri" panose="020F0502020204030204" pitchFamily="34" charset="0"/>
                <a:cs typeface="Times New Roman" panose="02020603050405020304" pitchFamily="18" charset="0"/>
              </a:rPr>
              <a:t>Fire Prevention Planning</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1000"/>
              </a:spcAft>
              <a:buSzPct val="105000"/>
              <a:buFont typeface="Wingdings 3" pitchFamily="18" charset="2"/>
              <a:buChar char="p"/>
            </a:pPr>
            <a:r>
              <a:rPr lang="en-IN" dirty="0" smtClean="0">
                <a:ea typeface="Calibri" panose="020F0502020204030204" pitchFamily="34" charset="0"/>
                <a:cs typeface="Times New Roman" panose="02020603050405020304" pitchFamily="18" charset="0"/>
              </a:rPr>
              <a:t>Fire </a:t>
            </a:r>
            <a:r>
              <a:rPr lang="en-IN" dirty="0">
                <a:ea typeface="Calibri" panose="020F0502020204030204" pitchFamily="34" charset="0"/>
                <a:cs typeface="Times New Roman" panose="02020603050405020304" pitchFamily="18" charset="0"/>
              </a:rPr>
              <a:t>prevention planning, which includes the development of a formal Fire Safety Plan, should be completed before the project </a:t>
            </a:r>
            <a:r>
              <a:rPr lang="en-IN" dirty="0" smtClean="0">
                <a:ea typeface="Calibri" panose="020F0502020204030204" pitchFamily="34" charset="0"/>
                <a:cs typeface="Times New Roman" panose="02020603050405020304" pitchFamily="18" charset="0"/>
              </a:rPr>
              <a:t>begins.</a:t>
            </a:r>
          </a:p>
          <a:p>
            <a:pPr marL="342900" marR="0" lvl="0" indent="-342900">
              <a:spcBef>
                <a:spcPts val="0"/>
              </a:spcBef>
              <a:spcAft>
                <a:spcPts val="0"/>
              </a:spcAft>
              <a:buSzPct val="105000"/>
              <a:buFont typeface="Wingdings 3" pitchFamily="18" charset="2"/>
              <a:buChar char="p"/>
            </a:pPr>
            <a:r>
              <a:rPr lang="en-IN" dirty="0" smtClean="0">
                <a:ea typeface="Calibri" panose="020F0502020204030204" pitchFamily="34" charset="0"/>
                <a:cs typeface="Times New Roman" panose="02020603050405020304" pitchFamily="18" charset="0"/>
              </a:rPr>
              <a:t>Assessing </a:t>
            </a:r>
            <a:r>
              <a:rPr lang="en-IN" dirty="0">
                <a:ea typeface="Calibri" panose="020F0502020204030204" pitchFamily="34" charset="0"/>
                <a:cs typeface="Times New Roman" panose="02020603050405020304" pitchFamily="18" charset="0"/>
              </a:rPr>
              <a:t>risks by asking questions such as: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Where are fires most likely to occur?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Are employees properly trained to identify and prevent conditions that may lead to fires, and react appropriately if a fire starts?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Are means of egress (exiting) kept clear of </a:t>
            </a:r>
            <a:r>
              <a:rPr lang="en-IN" dirty="0" smtClean="0">
                <a:ea typeface="Calibri" panose="020F0502020204030204" pitchFamily="34" charset="0"/>
                <a:cs typeface="Times New Roman" panose="02020603050405020304" pitchFamily="18" charset="0"/>
              </a:rPr>
              <a:t>obstruction,</a:t>
            </a:r>
          </a:p>
          <a:p>
            <a:pPr marL="800100" lvl="1" indent="-342900">
              <a:buSzPct val="105000"/>
              <a:buFont typeface="Wingdings 3" pitchFamily="18" charset="2"/>
              <a:buChar char=""/>
            </a:pPr>
            <a:r>
              <a:rPr lang="en-IN" dirty="0" smtClean="0">
                <a:ea typeface="Calibri" panose="020F0502020204030204" pitchFamily="34" charset="0"/>
                <a:cs typeface="Times New Roman" panose="02020603050405020304" pitchFamily="18" charset="0"/>
              </a:rPr>
              <a:t>Identifying and </a:t>
            </a:r>
            <a:r>
              <a:rPr lang="en-IN" dirty="0">
                <a:ea typeface="Calibri" panose="020F0502020204030204" pitchFamily="34" charset="0"/>
                <a:cs typeface="Times New Roman" panose="02020603050405020304" pitchFamily="18" charset="0"/>
              </a:rPr>
              <a:t>implementing actions to address the risks, such as employee training. </a:t>
            </a: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RISK MANAGEMENT </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865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a:ea typeface="Calibri" panose="020F0502020204030204" pitchFamily="34" charset="0"/>
                <a:cs typeface="Times New Roman" panose="02020603050405020304" pitchFamily="18" charset="0"/>
              </a:rPr>
              <a:t>Fire Prevention Planning</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buSzPct val="105000"/>
              <a:buFont typeface="Wingdings 3" pitchFamily="18" charset="2"/>
              <a:buChar char="p"/>
            </a:pPr>
            <a:r>
              <a:rPr lang="en-IN" dirty="0" smtClean="0">
                <a:ea typeface="Calibri" panose="020F0502020204030204" pitchFamily="34" charset="0"/>
                <a:cs typeface="Times New Roman" panose="02020603050405020304" pitchFamily="18" charset="0"/>
              </a:rPr>
              <a:t>Communicating </a:t>
            </a:r>
            <a:r>
              <a:rPr lang="en-IN" dirty="0">
                <a:ea typeface="Calibri" panose="020F0502020204030204" pitchFamily="34" charset="0"/>
                <a:cs typeface="Times New Roman" panose="02020603050405020304" pitchFamily="18" charset="0"/>
              </a:rPr>
              <a:t>the plan to everyone involved in the worksite (including management, contractors and employees) through written policies and procedures, signage and information/training sessions. </a:t>
            </a:r>
            <a:endParaRPr lang="en-US" dirty="0">
              <a:ea typeface="Calibri" panose="020F0502020204030204" pitchFamily="34" charset="0"/>
              <a:cs typeface="Times New Roman" panose="02020603050405020304" pitchFamily="18" charset="0"/>
            </a:endParaRPr>
          </a:p>
          <a:p>
            <a:pPr marL="342900" indent="-342900">
              <a:buSzPct val="105000"/>
              <a:buFont typeface="Wingdings 3" pitchFamily="18" charset="2"/>
              <a:buChar char="p"/>
            </a:pPr>
            <a:r>
              <a:rPr lang="en-IN" dirty="0">
                <a:ea typeface="Calibri" panose="020F0502020204030204" pitchFamily="34" charset="0"/>
                <a:cs typeface="Times New Roman" panose="02020603050405020304" pitchFamily="18" charset="0"/>
              </a:rPr>
              <a:t>Continually evaluating and revising the plan to keep pace with the constant changes at a construction site, including: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New contractors or employees;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Changes in types and quantities of materials;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Changes in water supply; and,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Deliveries or completed work that blocks evacuation routes. </a:t>
            </a:r>
            <a:endParaRPr lang="en-US" dirty="0">
              <a:ea typeface="Calibri" panose="020F0502020204030204" pitchFamily="34" charset="0"/>
              <a:cs typeface="Times New Roman" panose="02020603050405020304" pitchFamily="18" charset="0"/>
            </a:endParaRPr>
          </a:p>
          <a:p>
            <a:pPr marL="342900" indent="-342900">
              <a:buSzPct val="105000"/>
              <a:buFont typeface="Wingdings 3" pitchFamily="18" charset="2"/>
              <a:buChar char="p"/>
            </a:pPr>
            <a:r>
              <a:rPr lang="en-IN" dirty="0">
                <a:ea typeface="Calibri" panose="020F0502020204030204" pitchFamily="34" charset="0"/>
                <a:cs typeface="Times New Roman" panose="02020603050405020304" pitchFamily="18" charset="0"/>
              </a:rPr>
              <a:t>Maintaining accurate records and keeping them available for inspection by fire authorities. </a:t>
            </a:r>
            <a:endParaRPr lang="en-US" dirty="0">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Ongoing training and drilling to keep the information top-of-mind among those at the worksite, and to solicit input for improvements. Tactics can include weekly walk-through and “toolbox talks.”</a:t>
            </a: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RISK MANAGEMENT </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796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FIRE PREVENTION AND PROTECTION</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smtClean="0">
                <a:ea typeface="Calibri" panose="020F0502020204030204" pitchFamily="34" charset="0"/>
                <a:cs typeface="Times New Roman" panose="02020603050405020304" pitchFamily="18" charset="0"/>
              </a:rPr>
              <a:t>Electrical supplies and equipment</a:t>
            </a:r>
            <a:endParaRPr lang="en-IN"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0"/>
              </a:spcAft>
              <a:buSzPct val="105000"/>
              <a:buFont typeface="Wingdings 3" pitchFamily="18" charset="2"/>
              <a:buChar char=""/>
            </a:pPr>
            <a:r>
              <a:rPr lang="en-IN" dirty="0" smtClean="0">
                <a:ea typeface="Calibri" panose="020F0502020204030204" pitchFamily="34" charset="0"/>
                <a:cs typeface="Times New Roman" panose="02020603050405020304" pitchFamily="18" charset="0"/>
              </a:rPr>
              <a:t>All </a:t>
            </a:r>
            <a:r>
              <a:rPr lang="en-IN" dirty="0">
                <a:ea typeface="Calibri" panose="020F0502020204030204" pitchFamily="34" charset="0"/>
                <a:cs typeface="Times New Roman" panose="02020603050405020304" pitchFamily="18" charset="0"/>
              </a:rPr>
              <a:t>electrical systems and equipment, including temporary installations, should be installed and maintained in accordance with applicable regulations by a qualified technician. Poor installation and maintenance can lead to a build up of heat or arcing and sparking, all of which have the potential to ignite any nearby combustibles.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 Electrical equipment, including portable devices and electrical cords, should be regularly maintained and inspected as part of day-to-day routines, and any problems should be reported and fixed immediately.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 Faulty or damaged equipment should be removed from use immediately, labelled, and either removed from the site or secured to prevent future use.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96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FIRE PREVENTION AND PROTECTION</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smtClean="0">
                <a:ea typeface="Calibri" panose="020F0502020204030204" pitchFamily="34" charset="0"/>
                <a:cs typeface="Times New Roman" panose="02020603050405020304" pitchFamily="18" charset="0"/>
              </a:rPr>
              <a:t>Electrical supplies and equipment</a:t>
            </a:r>
            <a:endParaRPr lang="en-IN"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0"/>
              </a:spcAft>
              <a:buSzPct val="105000"/>
              <a:buFont typeface="Wingdings 3" pitchFamily="18" charset="2"/>
              <a:buChar char=""/>
            </a:pPr>
            <a:r>
              <a:rPr lang="en-IN" dirty="0" smtClean="0">
                <a:ea typeface="Calibri" panose="020F0502020204030204" pitchFamily="34" charset="0"/>
                <a:cs typeface="Times New Roman" panose="02020603050405020304" pitchFamily="18" charset="0"/>
              </a:rPr>
              <a:t>Any </a:t>
            </a:r>
            <a:r>
              <a:rPr lang="en-IN" dirty="0">
                <a:ea typeface="Calibri" panose="020F0502020204030204" pitchFamily="34" charset="0"/>
                <a:cs typeface="Times New Roman" panose="02020603050405020304" pitchFamily="18" charset="0"/>
              </a:rPr>
              <a:t>equipment that operates at temperatures above 75°C should be securely fastened to prevent hot parts of the equipment from coming in contact with combustible materials.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Fragile components, such as temporary lights, should be equipped with guards to prevent accidental damage. </a:t>
            </a:r>
            <a:r>
              <a:rPr lang="en-IN" dirty="0">
                <a:ea typeface="Calibri" panose="020F0502020204030204" pitchFamily="34" charset="0"/>
                <a:cs typeface="Times New Roman" panose="02020603050405020304" pitchFamily="18" charset="0"/>
                <a:sym typeface="Symbol" panose="05050102010706020507" pitchFamily="18" charset="2"/>
              </a:rPr>
              <a:t></a:t>
            </a:r>
            <a:r>
              <a:rPr lang="en-IN" dirty="0">
                <a:ea typeface="Calibri" panose="020F0502020204030204" pitchFamily="34" charset="0"/>
                <a:cs typeface="Times New Roman" panose="02020603050405020304" pitchFamily="18" charset="0"/>
              </a:rPr>
              <a:t> Low-voltage equipment should be used when possible.</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smtClean="0">
                <a:ea typeface="Calibri" panose="020F0502020204030204" pitchFamily="34" charset="0"/>
                <a:cs typeface="Times New Roman" panose="02020603050405020304" pitchFamily="18" charset="0"/>
              </a:rPr>
              <a:t>Electrical </a:t>
            </a:r>
            <a:r>
              <a:rPr lang="en-IN" dirty="0">
                <a:ea typeface="Calibri" panose="020F0502020204030204" pitchFamily="34" charset="0"/>
                <a:cs typeface="Times New Roman" panose="02020603050405020304" pitchFamily="18" charset="0"/>
              </a:rPr>
              <a:t>cabling, especially temporary installations, should be protected against damage from construction activities.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Temporary wiring should be removed as soon as it is no longer needed.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When using metal halide lights for temporary lighting, only use fixtures equipped with Type O lamps. Any other type of lamp could present a severe fire risk if it fails prematurely. Combustible and flammable materials should not be stored directly below the light fixture in the event of a catastrophic light failure.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Special consideration should be given to equipment located near storage of flammable gases or liquids. </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Where possible, main switches </a:t>
            </a:r>
            <a:r>
              <a:rPr lang="en-IN" dirty="0" smtClean="0">
                <a:ea typeface="Calibri" panose="020F0502020204030204" pitchFamily="34" charset="0"/>
                <a:cs typeface="Times New Roman" panose="02020603050405020304" pitchFamily="18" charset="0"/>
              </a:rPr>
              <a:t>should </a:t>
            </a:r>
            <a:r>
              <a:rPr lang="en-IN" dirty="0">
                <a:ea typeface="Calibri" panose="020F0502020204030204" pitchFamily="34" charset="0"/>
                <a:cs typeface="Times New Roman" panose="02020603050405020304" pitchFamily="18" charset="0"/>
              </a:rPr>
              <a:t>be turned off when work ceases, and all equipment unplugged when not in use.</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950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 y="698500"/>
            <a:ext cx="8834120" cy="546100"/>
          </a:xfrm>
        </p:spPr>
        <p:txBody>
          <a:bodyPr anchor="ctr">
            <a:noAutofit/>
          </a:bodyPr>
          <a:lstStyle/>
          <a:p>
            <a:r>
              <a:rPr lang="en-US" sz="3200" dirty="0" smtClean="0">
                <a:latin typeface="+mn-lt"/>
              </a:rPr>
              <a:t>AGENDA</a:t>
            </a:r>
            <a:endParaRPr lang="en-US" sz="3200" dirty="0">
              <a:latin typeface="+mn-lt"/>
            </a:endParaRPr>
          </a:p>
        </p:txBody>
      </p:sp>
      <p:sp>
        <p:nvSpPr>
          <p:cNvPr id="75" name="Rectangle 64"/>
          <p:cNvSpPr>
            <a:spLocks noChangeArrowheads="1"/>
          </p:cNvSpPr>
          <p:nvPr/>
        </p:nvSpPr>
        <p:spPr bwMode="gray">
          <a:xfrm>
            <a:off x="323850" y="1555750"/>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9</a:t>
            </a:r>
            <a:endParaRPr lang="en-IN" altLang="en-US" sz="2400" b="1" noProof="1"/>
          </a:p>
        </p:txBody>
      </p:sp>
      <p:sp>
        <p:nvSpPr>
          <p:cNvPr id="76" name="Rectangle 65"/>
          <p:cNvSpPr>
            <a:spLocks noChangeArrowheads="1"/>
          </p:cNvSpPr>
          <p:nvPr/>
        </p:nvSpPr>
        <p:spPr bwMode="gray">
          <a:xfrm>
            <a:off x="871538" y="1555750"/>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Fire prevention and protection</a:t>
            </a:r>
            <a:endParaRPr lang="en-IN" sz="2000" dirty="0" smtClean="0">
              <a:ea typeface="Calibri" panose="020F0502020204030204" pitchFamily="34" charset="0"/>
            </a:endParaRPr>
          </a:p>
        </p:txBody>
      </p:sp>
      <p:sp>
        <p:nvSpPr>
          <p:cNvPr id="77" name="Rectangle 66"/>
          <p:cNvSpPr>
            <a:spLocks noChangeArrowheads="1"/>
          </p:cNvSpPr>
          <p:nvPr/>
        </p:nvSpPr>
        <p:spPr bwMode="gray">
          <a:xfrm>
            <a:off x="323850" y="2105025"/>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10</a:t>
            </a:r>
            <a:endParaRPr lang="en-IN" altLang="en-US" sz="2400" b="1" noProof="1"/>
          </a:p>
        </p:txBody>
      </p:sp>
      <p:sp>
        <p:nvSpPr>
          <p:cNvPr id="78" name="Rectangle 67"/>
          <p:cNvSpPr>
            <a:spLocks noChangeArrowheads="1"/>
          </p:cNvSpPr>
          <p:nvPr/>
        </p:nvSpPr>
        <p:spPr bwMode="gray">
          <a:xfrm>
            <a:off x="871538" y="2105025"/>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Emergency procedure</a:t>
            </a:r>
            <a:endParaRPr lang="en-IN" sz="2000" dirty="0" smtClean="0">
              <a:ea typeface="Calibri" panose="020F0502020204030204" pitchFamily="34" charset="0"/>
            </a:endParaRPr>
          </a:p>
        </p:txBody>
      </p:sp>
      <p:sp>
        <p:nvSpPr>
          <p:cNvPr id="79" name="Rectangle 68"/>
          <p:cNvSpPr>
            <a:spLocks noChangeArrowheads="1"/>
          </p:cNvSpPr>
          <p:nvPr/>
        </p:nvSpPr>
        <p:spPr bwMode="gray">
          <a:xfrm>
            <a:off x="323850" y="2655888"/>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11</a:t>
            </a:r>
            <a:endParaRPr lang="en-IN" altLang="en-US" sz="2400" b="1" noProof="1"/>
          </a:p>
        </p:txBody>
      </p:sp>
      <p:sp>
        <p:nvSpPr>
          <p:cNvPr id="80" name="Rectangle 69"/>
          <p:cNvSpPr>
            <a:spLocks noChangeArrowheads="1"/>
          </p:cNvSpPr>
          <p:nvPr/>
        </p:nvSpPr>
        <p:spPr bwMode="gray">
          <a:xfrm>
            <a:off x="871538" y="2655888"/>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Automatic fire sprinkler and other suppression systems</a:t>
            </a:r>
            <a:endParaRPr lang="en-IN" sz="2000" dirty="0" smtClean="0">
              <a:ea typeface="Calibri" panose="020F0502020204030204" pitchFamily="34" charset="0"/>
            </a:endParaRPr>
          </a:p>
        </p:txBody>
      </p:sp>
      <p:sp>
        <p:nvSpPr>
          <p:cNvPr id="81" name="Rectangle 70"/>
          <p:cNvSpPr>
            <a:spLocks noChangeArrowheads="1"/>
          </p:cNvSpPr>
          <p:nvPr/>
        </p:nvSpPr>
        <p:spPr bwMode="gray">
          <a:xfrm>
            <a:off x="323850" y="3205163"/>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12</a:t>
            </a:r>
            <a:endParaRPr lang="en-IN" altLang="en-US" sz="2400" b="1" noProof="1"/>
          </a:p>
        </p:txBody>
      </p:sp>
      <p:sp>
        <p:nvSpPr>
          <p:cNvPr id="82" name="Rectangle 71"/>
          <p:cNvSpPr>
            <a:spLocks noChangeArrowheads="1"/>
          </p:cNvSpPr>
          <p:nvPr/>
        </p:nvSpPr>
        <p:spPr bwMode="gray">
          <a:xfrm>
            <a:off x="871538" y="3205163"/>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Automatic fire detection and alarm systems </a:t>
            </a:r>
            <a:endParaRPr lang="en-IN" sz="2000" dirty="0" smtClean="0">
              <a:ea typeface="Calibri" panose="020F0502020204030204" pitchFamily="34" charset="0"/>
            </a:endParaRPr>
          </a:p>
        </p:txBody>
      </p:sp>
      <p:sp>
        <p:nvSpPr>
          <p:cNvPr id="83" name="Rectangle 72"/>
          <p:cNvSpPr>
            <a:spLocks noChangeArrowheads="1"/>
          </p:cNvSpPr>
          <p:nvPr/>
        </p:nvSpPr>
        <p:spPr bwMode="gray">
          <a:xfrm>
            <a:off x="323850" y="3751263"/>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13</a:t>
            </a:r>
            <a:endParaRPr lang="en-IN" altLang="en-US" sz="2400" b="1" noProof="1"/>
          </a:p>
        </p:txBody>
      </p:sp>
      <p:sp>
        <p:nvSpPr>
          <p:cNvPr id="84" name="Rectangle 73"/>
          <p:cNvSpPr>
            <a:spLocks noChangeArrowheads="1"/>
          </p:cNvSpPr>
          <p:nvPr/>
        </p:nvSpPr>
        <p:spPr bwMode="gray">
          <a:xfrm>
            <a:off x="871538" y="3751263"/>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Flammable and combustible building materials</a:t>
            </a:r>
            <a:endParaRPr lang="en-IN" sz="2000" dirty="0" smtClean="0">
              <a:ea typeface="Calibri" panose="020F0502020204030204" pitchFamily="34" charset="0"/>
            </a:endParaRPr>
          </a:p>
        </p:txBody>
      </p:sp>
      <p:sp>
        <p:nvSpPr>
          <p:cNvPr id="85" name="Rectangle 74"/>
          <p:cNvSpPr>
            <a:spLocks noChangeArrowheads="1"/>
          </p:cNvSpPr>
          <p:nvPr/>
        </p:nvSpPr>
        <p:spPr bwMode="gray">
          <a:xfrm>
            <a:off x="323850" y="4298950"/>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14</a:t>
            </a:r>
            <a:endParaRPr lang="en-IN" altLang="en-US" sz="2400" b="1" noProof="1"/>
          </a:p>
        </p:txBody>
      </p:sp>
      <p:sp>
        <p:nvSpPr>
          <p:cNvPr id="86" name="Rectangle 75"/>
          <p:cNvSpPr>
            <a:spLocks noChangeArrowheads="1"/>
          </p:cNvSpPr>
          <p:nvPr/>
        </p:nvSpPr>
        <p:spPr bwMode="gray">
          <a:xfrm>
            <a:off x="871538" y="4298950"/>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Flammable and combustible liquid and gas</a:t>
            </a:r>
            <a:endParaRPr lang="en-IN" sz="2000" dirty="0" smtClean="0">
              <a:ea typeface="Calibri" panose="020F0502020204030204" pitchFamily="34" charset="0"/>
            </a:endParaRPr>
          </a:p>
        </p:txBody>
      </p:sp>
      <p:sp>
        <p:nvSpPr>
          <p:cNvPr id="87" name="Rectangle 77"/>
          <p:cNvSpPr>
            <a:spLocks noChangeArrowheads="1"/>
          </p:cNvSpPr>
          <p:nvPr/>
        </p:nvSpPr>
        <p:spPr bwMode="gray">
          <a:xfrm>
            <a:off x="871538" y="4848225"/>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Housekeeping </a:t>
            </a:r>
            <a:endParaRPr lang="en-IN" sz="2000" dirty="0" smtClean="0">
              <a:ea typeface="Calibri" panose="020F0502020204030204" pitchFamily="34" charset="0"/>
            </a:endParaRPr>
          </a:p>
        </p:txBody>
      </p:sp>
      <p:sp>
        <p:nvSpPr>
          <p:cNvPr id="88" name="Rectangle 78"/>
          <p:cNvSpPr>
            <a:spLocks noChangeArrowheads="1"/>
          </p:cNvSpPr>
          <p:nvPr/>
        </p:nvSpPr>
        <p:spPr bwMode="gray">
          <a:xfrm>
            <a:off x="323850" y="5399088"/>
            <a:ext cx="403225" cy="404812"/>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16</a:t>
            </a:r>
            <a:endParaRPr lang="en-IN" altLang="en-US" sz="2400" b="1" noProof="1"/>
          </a:p>
        </p:txBody>
      </p:sp>
      <p:sp>
        <p:nvSpPr>
          <p:cNvPr id="89" name="Rectangle 79"/>
          <p:cNvSpPr>
            <a:spLocks noChangeArrowheads="1"/>
          </p:cNvSpPr>
          <p:nvPr/>
        </p:nvSpPr>
        <p:spPr bwMode="gray">
          <a:xfrm>
            <a:off x="871538" y="5399088"/>
            <a:ext cx="7948612" cy="4032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smtClean="0">
                <a:ea typeface="Calibri" panose="020F0502020204030204" pitchFamily="34" charset="0"/>
              </a:rPr>
              <a:t>Hot work</a:t>
            </a:r>
            <a:endParaRPr lang="en-IN" sz="2000" dirty="0" smtClean="0">
              <a:ea typeface="Calibri" panose="020F0502020204030204" pitchFamily="34" charset="0"/>
            </a:endParaRPr>
          </a:p>
        </p:txBody>
      </p:sp>
      <p:sp>
        <p:nvSpPr>
          <p:cNvPr id="91" name="Rectangle 76"/>
          <p:cNvSpPr>
            <a:spLocks noChangeArrowheads="1"/>
          </p:cNvSpPr>
          <p:nvPr/>
        </p:nvSpPr>
        <p:spPr bwMode="gray">
          <a:xfrm>
            <a:off x="323850" y="4847430"/>
            <a:ext cx="403225" cy="404813"/>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400" b="1" noProof="1" smtClean="0"/>
              <a:t>15</a:t>
            </a:r>
            <a:endParaRPr lang="en-IN" altLang="en-US" sz="2400" b="1" noProof="1"/>
          </a:p>
        </p:txBody>
      </p:sp>
    </p:spTree>
    <p:extLst>
      <p:ext uri="{BB962C8B-B14F-4D97-AF65-F5344CB8AC3E}">
        <p14:creationId xmlns:p14="http://schemas.microsoft.com/office/powerpoint/2010/main" val="1247979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0"/>
              </a:spcAft>
              <a:buSzPct val="105000"/>
            </a:pPr>
            <a:r>
              <a:rPr lang="en-IN" sz="2000" b="1" dirty="0">
                <a:ea typeface="Calibri" panose="020F0502020204030204" pitchFamily="34" charset="0"/>
                <a:cs typeface="Times New Roman" panose="02020603050405020304" pitchFamily="18" charset="0"/>
              </a:rPr>
              <a:t>General Preparation</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Clear </a:t>
            </a:r>
            <a:r>
              <a:rPr lang="en-IN" dirty="0">
                <a:ea typeface="Calibri" panose="020F0502020204030204" pitchFamily="34" charset="0"/>
                <a:cs typeface="Times New Roman" panose="02020603050405020304" pitchFamily="18" charset="0"/>
              </a:rPr>
              <a:t>signage should be provided and maintained in prominent positions showing the locations of fire department access routes, escape routes, standpipes, and fire extinguishers provided for use by trained staff. </a:t>
            </a: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Signs should be reviewed regularly and replaced or repositioned as necessary</a:t>
            </a:r>
            <a:r>
              <a:rPr lang="en-IN" dirty="0" smtClean="0">
                <a:ea typeface="Calibri" panose="020F0502020204030204" pitchFamily="34" charset="0"/>
                <a:cs typeface="Times New Roman" panose="02020603050405020304" pitchFamily="18" charset="0"/>
              </a:rPr>
              <a:t>.</a:t>
            </a:r>
            <a:endParaRPr lang="en-IN"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Assembly points should be designated in advance and clearly identified</a:t>
            </a:r>
            <a:r>
              <a:rPr lang="en-IN" dirty="0" smtClean="0">
                <a:ea typeface="Calibri" panose="020F0502020204030204" pitchFamily="34" charset="0"/>
                <a:cs typeface="Times New Roman" panose="02020603050405020304" pitchFamily="18" charset="0"/>
              </a:rPr>
              <a:t>.</a:t>
            </a:r>
            <a:endParaRPr lang="en-IN"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Employers should provide training on emergency procedures, including how to raise the alarm to all workers at the site. </a:t>
            </a:r>
            <a:endParaRPr lang="en-IN" dirty="0" smtClean="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Drills </a:t>
            </a:r>
            <a:r>
              <a:rPr lang="en-IN" dirty="0">
                <a:ea typeface="Calibri" panose="020F0502020204030204" pitchFamily="34" charset="0"/>
                <a:cs typeface="Times New Roman" panose="02020603050405020304" pitchFamily="18" charset="0"/>
              </a:rPr>
              <a:t>should be conducted to test the procedures and ensure workers and supervisors are familiar with their roles and responsibilities</a:t>
            </a:r>
            <a:r>
              <a:rPr lang="en-IN" dirty="0" smtClean="0">
                <a:ea typeface="Calibri" panose="020F0502020204030204" pitchFamily="34" charset="0"/>
                <a:cs typeface="Times New Roman" panose="02020603050405020304" pitchFamily="18" charset="0"/>
              </a:rPr>
              <a:t>.</a:t>
            </a:r>
            <a:endParaRPr lang="en-IN"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Security personnel should be instructed to open gates or barriers and provide ready access to the fire department in the event of an emergency or an inspection visit.</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190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1800"/>
              </a:lnSpc>
              <a:spcBef>
                <a:spcPts val="0"/>
              </a:spcBef>
              <a:spcAft>
                <a:spcPts val="1000"/>
              </a:spcAft>
              <a:buSzPct val="105000"/>
            </a:pPr>
            <a:r>
              <a:rPr lang="en-IN" sz="2000" b="1" dirty="0" smtClean="0">
                <a:ea typeface="Calibri" panose="020F0502020204030204" pitchFamily="34" charset="0"/>
                <a:cs typeface="Times New Roman" panose="02020603050405020304" pitchFamily="18" charset="0"/>
              </a:rPr>
              <a:t>During </a:t>
            </a:r>
            <a:r>
              <a:rPr lang="en-IN" sz="2000" b="1" dirty="0">
                <a:ea typeface="Calibri" panose="020F0502020204030204" pitchFamily="34" charset="0"/>
                <a:cs typeface="Times New Roman" panose="02020603050405020304" pitchFamily="18" charset="0"/>
              </a:rPr>
              <a:t>emergencies</a:t>
            </a:r>
            <a:r>
              <a:rPr lang="en-US" sz="2000" b="1" dirty="0">
                <a:ea typeface="Calibri" panose="020F0502020204030204" pitchFamily="34" charset="0"/>
                <a:cs typeface="Times New Roman" panose="02020603050405020304" pitchFamily="18" charset="0"/>
              </a:rPr>
              <a:t> </a:t>
            </a:r>
            <a:r>
              <a:rPr lang="en-IN" sz="2000" b="1" dirty="0">
                <a:ea typeface="Calibri" panose="020F0502020204030204" pitchFamily="34" charset="0"/>
                <a:cs typeface="Times New Roman" panose="02020603050405020304" pitchFamily="18" charset="0"/>
              </a:rPr>
              <a:t>Evacuation and Egress</a:t>
            </a:r>
            <a:r>
              <a:rPr lang="en-US" sz="2000" b="1" dirty="0">
                <a:ea typeface="Calibri" panose="020F0502020204030204" pitchFamily="34" charset="0"/>
                <a:cs typeface="Times New Roman" panose="02020603050405020304" pitchFamily="18" charset="0"/>
              </a:rPr>
              <a:t> </a:t>
            </a:r>
            <a:r>
              <a:rPr lang="en-IN" sz="2000" b="1" dirty="0">
                <a:ea typeface="Calibri" panose="020F0502020204030204" pitchFamily="34" charset="0"/>
                <a:cs typeface="Times New Roman" panose="02020603050405020304" pitchFamily="18" charset="0"/>
              </a:rPr>
              <a:t>Preparation</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Adequate </a:t>
            </a:r>
            <a:r>
              <a:rPr lang="en-IN" dirty="0">
                <a:ea typeface="Calibri" panose="020F0502020204030204" pitchFamily="34" charset="0"/>
                <a:cs typeface="Times New Roman" panose="02020603050405020304" pitchFamily="18" charset="0"/>
              </a:rPr>
              <a:t>paths of travel to exits and evacuation routes should be provided at all times, taking into account the number of people, activities being undertaken, and occupant capabilities. Routes should also be designated through large open-plan areas.</a:t>
            </a:r>
          </a:p>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Two </a:t>
            </a:r>
            <a:r>
              <a:rPr lang="en-IN" dirty="0">
                <a:ea typeface="Calibri" panose="020F0502020204030204" pitchFamily="34" charset="0"/>
                <a:cs typeface="Times New Roman" panose="02020603050405020304" pitchFamily="18" charset="0"/>
              </a:rPr>
              <a:t>ways out should be provided whenever possible, particularly if working at height or below ground level. </a:t>
            </a:r>
          </a:p>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Multi-storey </a:t>
            </a:r>
            <a:r>
              <a:rPr lang="en-IN" dirty="0">
                <a:ea typeface="Calibri" panose="020F0502020204030204" pitchFamily="34" charset="0"/>
                <a:cs typeface="Times New Roman" panose="02020603050405020304" pitchFamily="18" charset="0"/>
              </a:rPr>
              <a:t>projects that have progressed to 10 metres or more above ground level should have permanent or temporary stairs to the ground that are accessible from each working level.</a:t>
            </a:r>
          </a:p>
          <a:p>
            <a:pPr marR="0" lvl="0">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139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1800"/>
              </a:lnSpc>
              <a:spcBef>
                <a:spcPts val="0"/>
              </a:spcBef>
              <a:spcAft>
                <a:spcPts val="1000"/>
              </a:spcAft>
              <a:buSzPct val="105000"/>
            </a:pPr>
            <a:r>
              <a:rPr lang="en-IN" sz="2000" b="1" dirty="0" smtClean="0">
                <a:ea typeface="Calibri" panose="020F0502020204030204" pitchFamily="34" charset="0"/>
                <a:cs typeface="Times New Roman" panose="02020603050405020304" pitchFamily="18" charset="0"/>
              </a:rPr>
              <a:t>During </a:t>
            </a:r>
            <a:r>
              <a:rPr lang="en-IN" sz="2000" b="1" dirty="0">
                <a:ea typeface="Calibri" panose="020F0502020204030204" pitchFamily="34" charset="0"/>
                <a:cs typeface="Times New Roman" panose="02020603050405020304" pitchFamily="18" charset="0"/>
              </a:rPr>
              <a:t>emergencies</a:t>
            </a:r>
            <a:r>
              <a:rPr lang="en-US" sz="2000" b="1" dirty="0">
                <a:ea typeface="Calibri" panose="020F0502020204030204" pitchFamily="34" charset="0"/>
                <a:cs typeface="Times New Roman" panose="02020603050405020304" pitchFamily="18" charset="0"/>
              </a:rPr>
              <a:t> </a:t>
            </a:r>
            <a:r>
              <a:rPr lang="en-IN" sz="2000" b="1" dirty="0">
                <a:ea typeface="Calibri" panose="020F0502020204030204" pitchFamily="34" charset="0"/>
                <a:cs typeface="Times New Roman" panose="02020603050405020304" pitchFamily="18" charset="0"/>
              </a:rPr>
              <a:t>Evacuation and Egress</a:t>
            </a:r>
            <a:r>
              <a:rPr lang="en-US" sz="2000" b="1" dirty="0">
                <a:ea typeface="Calibri" panose="020F0502020204030204" pitchFamily="34" charset="0"/>
                <a:cs typeface="Times New Roman" panose="02020603050405020304" pitchFamily="18" charset="0"/>
              </a:rPr>
              <a:t> </a:t>
            </a:r>
            <a:r>
              <a:rPr lang="en-IN" sz="2000" b="1" dirty="0">
                <a:ea typeface="Calibri" panose="020F0502020204030204" pitchFamily="34" charset="0"/>
                <a:cs typeface="Times New Roman" panose="02020603050405020304" pitchFamily="18" charset="0"/>
              </a:rPr>
              <a:t>Preparation</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Signage </a:t>
            </a:r>
            <a:r>
              <a:rPr lang="en-IN" dirty="0">
                <a:ea typeface="Calibri" panose="020F0502020204030204" pitchFamily="34" charset="0"/>
                <a:cs typeface="Times New Roman" panose="02020603050405020304" pitchFamily="18" charset="0"/>
              </a:rPr>
              <a:t>showing the fastest way out should be clearly visible, and should be regularly monitored and relocated as necessary as construction progresses and conditions change.</a:t>
            </a:r>
          </a:p>
          <a:p>
            <a:pPr marL="342900" marR="0" lvl="0" indent="-34290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Regular </a:t>
            </a:r>
            <a:r>
              <a:rPr lang="en-IN" dirty="0">
                <a:ea typeface="Calibri" panose="020F0502020204030204" pitchFamily="34" charset="0"/>
                <a:cs typeface="Times New Roman" panose="02020603050405020304" pitchFamily="18" charset="0"/>
              </a:rPr>
              <a:t>checks should be undertaken to ensure exits and evacuation routes are kept clear of obstructions and provided with clear signage. These checks should be undertaken daily or weekly, depending on the risks associated with the site.</a:t>
            </a: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Combustible materials and liquids should never be stored in an evacuation route.</a:t>
            </a: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Building exits should never be blocked or locked while people are in the buildings.</a:t>
            </a:r>
          </a:p>
          <a:p>
            <a:pPr marL="342900" marR="0" lvl="0" indent="-34290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Staff should be advised to make themselves aware of escape routes and that routes could change without notice</a:t>
            </a:r>
            <a:r>
              <a:rPr lang="en-IN"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95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smtClean="0">
                <a:ea typeface="Calibri" panose="020F0502020204030204" pitchFamily="34" charset="0"/>
                <a:cs typeface="Times New Roman" panose="02020603050405020304" pitchFamily="18" charset="0"/>
              </a:rPr>
              <a:t>During emergencies</a:t>
            </a:r>
            <a:endParaRPr lang="en-IN"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An </a:t>
            </a:r>
            <a:r>
              <a:rPr lang="en-IN" dirty="0">
                <a:ea typeface="Calibri" panose="020F0502020204030204" pitchFamily="34" charset="0"/>
                <a:cs typeface="Times New Roman" panose="02020603050405020304" pitchFamily="18" charset="0"/>
              </a:rPr>
              <a:t>assembly site away from the premises should be designated in advance and communicated to everyone on the site. If acetylene cylinders are stored on site, the assembly site should be at least 200 metres away from the location of the cylinders</a:t>
            </a:r>
            <a:r>
              <a:rPr lang="en-IN"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Once a fire alarm has been raised, the fire department should be contacted and all occupants should evacuate the building and/or worksite and make their way to the assembly site, ensuring that fire service access points are not obstructed. </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the building fills with smoke, occupants should stay low and follow the wall, if possible, as they exit. </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designated person should confirm that all occupants have been accounted for (using documentation such as sign-in sheets, employee lists and work schedules), and provide the information to the fire department. It is important that the fire department know if anyone may be in the building, so a system to track site occupants at all times is critical.</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465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0"/>
              </a:spcAft>
              <a:buSzPct val="105000"/>
            </a:pPr>
            <a:r>
              <a:rPr lang="en-IN" sz="2000" b="1" dirty="0" smtClean="0">
                <a:ea typeface="Calibri" panose="020F0502020204030204" pitchFamily="34" charset="0"/>
                <a:cs typeface="Times New Roman" panose="02020603050405020304" pitchFamily="18" charset="0"/>
              </a:rPr>
              <a:t>Temporary </a:t>
            </a:r>
            <a:r>
              <a:rPr lang="en-IN" sz="2000" b="1" dirty="0">
                <a:ea typeface="Calibri" panose="020F0502020204030204" pitchFamily="34" charset="0"/>
                <a:cs typeface="Times New Roman" panose="02020603050405020304" pitchFamily="18" charset="0"/>
              </a:rPr>
              <a:t>Exiting</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Existing </a:t>
            </a:r>
            <a:r>
              <a:rPr lang="en-IN" dirty="0">
                <a:ea typeface="Calibri" panose="020F0502020204030204" pitchFamily="34" charset="0"/>
                <a:cs typeface="Times New Roman" panose="02020603050405020304" pitchFamily="18" charset="0"/>
              </a:rPr>
              <a:t>exits should not be impaired or impeded by new construction. In the event that temporary exiting is required, blocked exits should be minimized. </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Temporary </a:t>
            </a:r>
            <a:r>
              <a:rPr lang="en-IN" dirty="0">
                <a:ea typeface="Calibri" panose="020F0502020204030204" pitchFamily="34" charset="0"/>
                <a:cs typeface="Times New Roman" panose="02020603050405020304" pitchFamily="18" charset="0"/>
              </a:rPr>
              <a:t>floor signs should be provided in any stairwell connecting three or more floors, indicating the floor number, roof access and direction to exits</a:t>
            </a:r>
            <a:r>
              <a:rPr lang="en-IN"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If </a:t>
            </a:r>
            <a:r>
              <a:rPr lang="en-IN" dirty="0">
                <a:ea typeface="Calibri" panose="020F0502020204030204" pitchFamily="34" charset="0"/>
                <a:cs typeface="Times New Roman" panose="02020603050405020304" pitchFamily="18" charset="0"/>
              </a:rPr>
              <a:t>the building is over one storey in height, at least one stairwell should be provided that is in usable condition at all times. </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A </a:t>
            </a:r>
            <a:r>
              <a:rPr lang="en-IN" dirty="0">
                <a:ea typeface="Calibri" panose="020F0502020204030204" pitchFamily="34" charset="0"/>
                <a:cs typeface="Times New Roman" panose="02020603050405020304" pitchFamily="18" charset="0"/>
              </a:rPr>
              <a:t>stairwell should be extended upward as each floor is installed with new construction.</a:t>
            </a:r>
            <a:endParaRPr lang="en-US" dirty="0">
              <a:ea typeface="Calibri" panose="020F0502020204030204" pitchFamily="34" charset="0"/>
              <a:cs typeface="Times New Roman" panose="02020603050405020304" pitchFamily="18" charset="0"/>
            </a:endParaRPr>
          </a:p>
          <a:p>
            <a:pPr marL="457200" marR="0">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pic>
        <p:nvPicPr>
          <p:cNvPr id="5" name="Picture 2" descr="Image result for construction  temporary exit signs"/>
          <p:cNvPicPr>
            <a:picLocks noChangeAspect="1" noChangeArrowheads="1"/>
          </p:cNvPicPr>
          <p:nvPr/>
        </p:nvPicPr>
        <p:blipFill>
          <a:blip r:embed="rId2" cstate="print"/>
          <a:srcRect/>
          <a:stretch>
            <a:fillRect/>
          </a:stretch>
        </p:blipFill>
        <p:spPr bwMode="auto">
          <a:xfrm>
            <a:off x="2057400" y="4191000"/>
            <a:ext cx="4446344" cy="2066926"/>
          </a:xfrm>
          <a:prstGeom prst="rect">
            <a:avLst/>
          </a:prstGeom>
          <a:noFill/>
        </p:spPr>
      </p:pic>
    </p:spTree>
    <p:extLst>
      <p:ext uri="{BB962C8B-B14F-4D97-AF65-F5344CB8AC3E}">
        <p14:creationId xmlns:p14="http://schemas.microsoft.com/office/powerpoint/2010/main" val="3744480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a:ea typeface="Calibri" panose="020F0502020204030204" pitchFamily="34" charset="0"/>
                <a:cs typeface="Times New Roman" panose="02020603050405020304" pitchFamily="18" charset="0"/>
              </a:rPr>
              <a:t>Fire Alarm Systems</a:t>
            </a:r>
            <a:endParaRPr lang="en-US"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It </a:t>
            </a:r>
            <a:r>
              <a:rPr lang="en-IN" dirty="0">
                <a:ea typeface="Calibri" panose="020F0502020204030204" pitchFamily="34" charset="0"/>
                <a:cs typeface="Times New Roman" panose="02020603050405020304" pitchFamily="18" charset="0"/>
              </a:rPr>
              <a:t>is everybody’s responsibility to immediately raise the alarm in cases of fire or other emergency on a site. Where the installation of permanent automatic detection and alarm systems is not practical during construction, a temporary means of fire warning should be established to allow staff to raise an alarm across the site if a fire is detected, and to alert the fire department.</a:t>
            </a:r>
            <a:endParaRPr lang="en-US" dirty="0">
              <a:ea typeface="Calibri" panose="020F0502020204030204" pitchFamily="34" charset="0"/>
              <a:cs typeface="Times New Roman" panose="02020603050405020304" pitchFamily="18" charset="0"/>
            </a:endParaRPr>
          </a:p>
          <a:p>
            <a:pPr marL="742950" lvl="1" indent="-285750">
              <a:spcAft>
                <a:spcPts val="750"/>
              </a:spcAft>
              <a:buSzPct val="105000"/>
              <a:buFont typeface="Wingdings 3" pitchFamily="18" charset="2"/>
              <a:buChar char=""/>
            </a:pPr>
            <a:r>
              <a:rPr lang="en-IN" dirty="0" smtClean="0">
                <a:ea typeface="Times New Roman" panose="02020603050405020304" pitchFamily="18" charset="0"/>
              </a:rPr>
              <a:t>They </a:t>
            </a:r>
            <a:r>
              <a:rPr lang="en-IN" dirty="0">
                <a:ea typeface="Times New Roman" panose="02020603050405020304" pitchFamily="18" charset="0"/>
              </a:rPr>
              <a:t>are distinctive and clearly audible above background noises in all areas</a:t>
            </a:r>
          </a:p>
          <a:p>
            <a:pPr marL="742950" lvl="1" indent="-285750">
              <a:spcAft>
                <a:spcPts val="750"/>
              </a:spcAft>
              <a:buSzPct val="105000"/>
              <a:buFont typeface="Wingdings 3" pitchFamily="18" charset="2"/>
              <a:buChar char=""/>
            </a:pPr>
            <a:r>
              <a:rPr lang="en-IN" dirty="0" smtClean="0">
                <a:ea typeface="Times New Roman" panose="02020603050405020304" pitchFamily="18" charset="0"/>
              </a:rPr>
              <a:t>All </a:t>
            </a:r>
            <a:r>
              <a:rPr lang="en-IN" dirty="0">
                <a:ea typeface="Times New Roman" panose="02020603050405020304" pitchFamily="18" charset="0"/>
              </a:rPr>
              <a:t>staff and inducted visitors are trained/instructed so that they can recognize the </a:t>
            </a:r>
            <a:r>
              <a:rPr lang="en-IN" dirty="0" smtClean="0">
                <a:ea typeface="Times New Roman" panose="02020603050405020304" pitchFamily="18" charset="0"/>
              </a:rPr>
              <a:t>fire/emergency </a:t>
            </a:r>
            <a:r>
              <a:rPr lang="en-IN" dirty="0">
                <a:ea typeface="Times New Roman" panose="02020603050405020304" pitchFamily="18" charset="0"/>
              </a:rPr>
              <a:t>alarm and understand what action to take</a:t>
            </a:r>
          </a:p>
          <a:p>
            <a:pPr marL="742950" lvl="1" indent="-285750">
              <a:spcAft>
                <a:spcPts val="750"/>
              </a:spcAft>
              <a:buSzPct val="105000"/>
              <a:buFont typeface="Wingdings 3" pitchFamily="18" charset="2"/>
              <a:buChar char=""/>
            </a:pPr>
            <a:r>
              <a:rPr lang="en-IN" dirty="0" smtClean="0">
                <a:ea typeface="Times New Roman" panose="02020603050405020304" pitchFamily="18" charset="0"/>
              </a:rPr>
              <a:t>The </a:t>
            </a:r>
            <a:r>
              <a:rPr lang="en-IN" dirty="0">
                <a:ea typeface="Times New Roman" panose="02020603050405020304" pitchFamily="18" charset="0"/>
              </a:rPr>
              <a:t>devices are distributed throughout the site, and staff is aware of their </a:t>
            </a:r>
            <a:r>
              <a:rPr lang="en-IN" dirty="0" smtClean="0">
                <a:ea typeface="Times New Roman" panose="02020603050405020304" pitchFamily="18" charset="0"/>
              </a:rPr>
              <a:t>locations </a:t>
            </a:r>
            <a:r>
              <a:rPr lang="en-IN" dirty="0">
                <a:ea typeface="Times New Roman" panose="02020603050405020304" pitchFamily="18" charset="0"/>
              </a:rPr>
              <a:t>and trained in their use. </a:t>
            </a:r>
            <a:endParaRPr lang="en-US" dirty="0">
              <a:ea typeface="Times New Roman" panose="02020603050405020304" pitchFamily="18" charset="0"/>
            </a:endParaRPr>
          </a:p>
          <a:p>
            <a:pPr marL="457200" marR="0">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pic>
        <p:nvPicPr>
          <p:cNvPr id="9" name="Picture 4" descr="Image result for fire alarm system sign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2670" y="4482064"/>
            <a:ext cx="1524000" cy="1884128"/>
          </a:xfrm>
          <a:prstGeom prst="rect">
            <a:avLst/>
          </a:prstGeom>
          <a:noFill/>
        </p:spPr>
      </p:pic>
    </p:spTree>
    <p:extLst>
      <p:ext uri="{BB962C8B-B14F-4D97-AF65-F5344CB8AC3E}">
        <p14:creationId xmlns:p14="http://schemas.microsoft.com/office/powerpoint/2010/main" val="2860819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r>
              <a:rPr lang="en-IN" sz="2000" b="1" dirty="0">
                <a:ea typeface="Times New Roman" panose="02020603050405020304" pitchFamily="18" charset="0"/>
              </a:rPr>
              <a:t>Fire Extinguisher</a:t>
            </a: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Extinguishers </a:t>
            </a:r>
            <a:r>
              <a:rPr lang="en-IN" dirty="0">
                <a:ea typeface="Times New Roman" panose="02020603050405020304" pitchFamily="18" charset="0"/>
              </a:rPr>
              <a:t>should be installed in unobstructed and easily accessible locations in accordance with NFPA 10 Standard for Fire Extinguishers. They should be installed on each storey, adjacent to each required exit, temporary exit or stairway, and near areas where combustibles are stored and hot work is carried out. </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At </a:t>
            </a:r>
            <a:r>
              <a:rPr lang="en-IN" dirty="0">
                <a:ea typeface="Times New Roman" panose="02020603050405020304" pitchFamily="18" charset="0"/>
              </a:rPr>
              <a:t>least one Class A, B and C fire extinguisher of the appropriate size should be provided at all times</a:t>
            </a:r>
            <a:r>
              <a:rPr lang="en-IN" dirty="0" smtClean="0">
                <a:ea typeface="Times New Roman" panose="02020603050405020304" pitchFamily="18" charset="0"/>
              </a:rPr>
              <a:t>.</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Ride-on </a:t>
            </a:r>
            <a:r>
              <a:rPr lang="en-IN" dirty="0">
                <a:ea typeface="Times New Roman" panose="02020603050405020304" pitchFamily="18" charset="0"/>
              </a:rPr>
              <a:t>mechanically-propelled equipment should carry an appropriate fire extinguisher when possible.</a:t>
            </a:r>
          </a:p>
        </p:txBody>
      </p:sp>
      <p:pic>
        <p:nvPicPr>
          <p:cNvPr id="10" name="Picture 4" descr="Related image"/>
          <p:cNvPicPr>
            <a:picLocks noChangeAspect="1" noChangeArrowheads="1"/>
          </p:cNvPicPr>
          <p:nvPr/>
        </p:nvPicPr>
        <p:blipFill>
          <a:blip r:embed="rId2" cstate="print"/>
          <a:srcRect/>
          <a:stretch>
            <a:fillRect/>
          </a:stretch>
        </p:blipFill>
        <p:spPr bwMode="auto">
          <a:xfrm>
            <a:off x="7239000" y="4376468"/>
            <a:ext cx="1676400" cy="2024332"/>
          </a:xfrm>
          <a:prstGeom prst="rect">
            <a:avLst/>
          </a:prstGeom>
          <a:noFill/>
        </p:spPr>
      </p:pic>
    </p:spTree>
    <p:extLst>
      <p:ext uri="{BB962C8B-B14F-4D97-AF65-F5344CB8AC3E}">
        <p14:creationId xmlns:p14="http://schemas.microsoft.com/office/powerpoint/2010/main" val="3533831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IN"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Employees </a:t>
            </a:r>
            <a:r>
              <a:rPr lang="en-IN" dirty="0">
                <a:ea typeface="Times New Roman" panose="02020603050405020304" pitchFamily="18" charset="0"/>
              </a:rPr>
              <a:t>should be made familiar with the location of all fire extinguishers on site</a:t>
            </a:r>
            <a:r>
              <a:rPr lang="en-IN" dirty="0" smtClean="0">
                <a:ea typeface="Times New Roman" panose="02020603050405020304" pitchFamily="18" charset="0"/>
              </a:rPr>
              <a:t>.</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Extinguishers </a:t>
            </a:r>
            <a:r>
              <a:rPr lang="en-IN" dirty="0">
                <a:ea typeface="Times New Roman" panose="02020603050405020304" pitchFamily="18" charset="0"/>
              </a:rPr>
              <a:t>should be provided for fire watch personnel while hot work is being undertaken, and at any other locations identified through risk assessments or required as part of a standard safe work method</a:t>
            </a:r>
            <a:r>
              <a:rPr lang="en-IN" dirty="0" smtClean="0">
                <a:ea typeface="Times New Roman" panose="02020603050405020304" pitchFamily="18" charset="0"/>
              </a:rPr>
              <a:t>.</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Fire </a:t>
            </a:r>
            <a:r>
              <a:rPr lang="en-IN" dirty="0">
                <a:ea typeface="Times New Roman" panose="02020603050405020304" pitchFamily="18" charset="0"/>
              </a:rPr>
              <a:t>extinguishers should be maintained and regularly inspected, and staff should be trained in the use of manual fire fighting equipment. </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As </a:t>
            </a:r>
            <a:r>
              <a:rPr lang="en-IN" dirty="0">
                <a:ea typeface="Times New Roman" panose="02020603050405020304" pitchFamily="18" charset="0"/>
              </a:rPr>
              <a:t>construction progresses, the adequacy of portable fire fighting equipment should be reviewed as part of the periodic site fire assessment.</a:t>
            </a:r>
            <a:endParaRPr lang="en-US" dirty="0">
              <a:ea typeface="Times New Roman" panose="02020603050405020304" pitchFamily="18" charset="0"/>
            </a:endParaRPr>
          </a:p>
        </p:txBody>
      </p:sp>
      <p:pic>
        <p:nvPicPr>
          <p:cNvPr id="9" name="Picture 2" descr="Image result for fire extinguisher inspection"/>
          <p:cNvPicPr>
            <a:picLocks noChangeAspect="1" noChangeArrowheads="1"/>
          </p:cNvPicPr>
          <p:nvPr/>
        </p:nvPicPr>
        <p:blipFill>
          <a:blip r:embed="rId2" cstate="print"/>
          <a:srcRect/>
          <a:stretch>
            <a:fillRect/>
          </a:stretch>
        </p:blipFill>
        <p:spPr bwMode="auto">
          <a:xfrm>
            <a:off x="6934200" y="4114800"/>
            <a:ext cx="1905000" cy="2222500"/>
          </a:xfrm>
          <a:prstGeom prst="rect">
            <a:avLst/>
          </a:prstGeom>
          <a:noFill/>
        </p:spPr>
      </p:pic>
    </p:spTree>
    <p:extLst>
      <p:ext uri="{BB962C8B-B14F-4D97-AF65-F5344CB8AC3E}">
        <p14:creationId xmlns:p14="http://schemas.microsoft.com/office/powerpoint/2010/main" val="1111381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r>
              <a:rPr lang="en-IN" sz="2000" b="1" dirty="0">
                <a:ea typeface="Times New Roman" panose="02020603050405020304" pitchFamily="18" charset="0"/>
              </a:rPr>
              <a:t>Open and Waste Fires</a:t>
            </a: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750"/>
              </a:spcAft>
              <a:buSzPct val="105000"/>
              <a:buFont typeface="Wingdings 3" panose="05040102010807070707" pitchFamily="18" charset="2"/>
              <a:buChar char="p"/>
            </a:pPr>
            <a:r>
              <a:rPr lang="en-IN" dirty="0" smtClean="0">
                <a:ea typeface="Times New Roman" panose="02020603050405020304" pitchFamily="18" charset="0"/>
              </a:rPr>
              <a:t>Open </a:t>
            </a:r>
            <a:r>
              <a:rPr lang="en-IN" dirty="0">
                <a:ea typeface="Times New Roman" panose="02020603050405020304" pitchFamily="18" charset="0"/>
              </a:rPr>
              <a:t>fires, including the burning of waste materials, should be prohibited on the construction site. </a:t>
            </a:r>
          </a:p>
          <a:p>
            <a:pPr marL="285750" indent="-285750">
              <a:spcAft>
                <a:spcPts val="750"/>
              </a:spcAft>
              <a:buSzPct val="105000"/>
              <a:buFont typeface="Wingdings 3" panose="05040102010807070707" pitchFamily="18" charset="2"/>
              <a:buChar char="p"/>
            </a:pPr>
            <a:r>
              <a:rPr lang="en-IN" dirty="0">
                <a:ea typeface="Times New Roman" panose="02020603050405020304" pitchFamily="18" charset="0"/>
              </a:rPr>
              <a:t>Combustible waste materials should be regularly removed from the site rather than burned. </a:t>
            </a:r>
          </a:p>
          <a:p>
            <a:pPr marL="285750" indent="-285750">
              <a:spcAft>
                <a:spcPts val="750"/>
              </a:spcAft>
              <a:buSzPct val="105000"/>
              <a:buFont typeface="Wingdings 3" panose="05040102010807070707" pitchFamily="18" charset="2"/>
              <a:buChar char="p"/>
            </a:pPr>
            <a:r>
              <a:rPr lang="en-IN" dirty="0">
                <a:ea typeface="Times New Roman" panose="02020603050405020304" pitchFamily="18" charset="0"/>
              </a:rPr>
              <a:t>Use of warming devices, such as heating drums, should be located outside of any structure. If they are intended to be used, a risk assessment should first be undertaken.</a:t>
            </a:r>
          </a:p>
          <a:p>
            <a:pPr marR="0" lvl="0">
              <a:spcBef>
                <a:spcPts val="0"/>
              </a:spcBef>
              <a:spcAft>
                <a:spcPts val="750"/>
              </a:spcAft>
              <a:buSzPct val="105000"/>
            </a:pPr>
            <a:endParaRPr lang="en-IN" dirty="0">
              <a:ea typeface="Times New Roman" panose="02020603050405020304" pitchFamily="18" charset="0"/>
            </a:endParaRPr>
          </a:p>
        </p:txBody>
      </p:sp>
      <p:pic>
        <p:nvPicPr>
          <p:cNvPr id="28674" name="Picture 2" descr="Image result for Open and Waste Fi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632674"/>
            <a:ext cx="25050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91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EMERGENCY PROCEDURES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r>
              <a:rPr lang="en-IN" sz="2000" b="1" dirty="0">
                <a:ea typeface="Times New Roman" panose="02020603050405020304" pitchFamily="18" charset="0"/>
              </a:rPr>
              <a:t>Fire Protection Systems</a:t>
            </a: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750"/>
              </a:spcAft>
              <a:buSzPct val="105000"/>
              <a:buFont typeface="Wingdings 3" panose="05040102010807070707" pitchFamily="18" charset="2"/>
              <a:buChar char="p"/>
            </a:pPr>
            <a:r>
              <a:rPr lang="en-IN" dirty="0" smtClean="0">
                <a:ea typeface="Times New Roman" panose="02020603050405020304" pitchFamily="18" charset="0"/>
              </a:rPr>
              <a:t>When </a:t>
            </a:r>
            <a:r>
              <a:rPr lang="en-IN" dirty="0">
                <a:ea typeface="Times New Roman" panose="02020603050405020304" pitchFamily="18" charset="0"/>
              </a:rPr>
              <a:t>the following fire protection systems are to be installed in the completed building,</a:t>
            </a:r>
          </a:p>
          <a:p>
            <a:pPr marL="285750" indent="-285750">
              <a:spcAft>
                <a:spcPts val="750"/>
              </a:spcAft>
              <a:buSzPct val="105000"/>
              <a:buFont typeface="Wingdings 3" panose="05040102010807070707" pitchFamily="18" charset="2"/>
              <a:buChar char="p"/>
            </a:pPr>
            <a:r>
              <a:rPr lang="en-IN" dirty="0">
                <a:ea typeface="Times New Roman" panose="02020603050405020304" pitchFamily="18" charset="0"/>
              </a:rPr>
              <a:t>T</a:t>
            </a:r>
            <a:r>
              <a:rPr lang="en-IN" dirty="0" smtClean="0">
                <a:ea typeface="Times New Roman" panose="02020603050405020304" pitchFamily="18" charset="0"/>
              </a:rPr>
              <a:t>he </a:t>
            </a:r>
            <a:r>
              <a:rPr lang="en-IN" dirty="0">
                <a:ea typeface="Times New Roman" panose="02020603050405020304" pitchFamily="18" charset="0"/>
              </a:rPr>
              <a:t>project should be planned to bring them into operation as early as possible during the course of </a:t>
            </a:r>
            <a:r>
              <a:rPr lang="en-IN" dirty="0" smtClean="0">
                <a:ea typeface="Times New Roman" panose="02020603050405020304" pitchFamily="18" charset="0"/>
              </a:rPr>
              <a:t>construction</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endParaRPr lang="en-IN" dirty="0">
              <a:ea typeface="Times New Roman" panose="02020603050405020304" pitchFamily="18" charset="0"/>
            </a:endParaRPr>
          </a:p>
        </p:txBody>
      </p:sp>
      <p:pic>
        <p:nvPicPr>
          <p:cNvPr id="27650" name="Picture 2" descr="Image result for Fire Protection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810000"/>
            <a:ext cx="4953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2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buSzPct val="105000"/>
              <a:buFont typeface="Wingdings 3" panose="05040102010807070707" pitchFamily="18" charset="2"/>
              <a:buChar char="p"/>
            </a:pPr>
            <a:r>
              <a:rPr lang="en-IN" dirty="0" smtClean="0"/>
              <a:t>Fire safety is the set of practices intended to reduce the destruction caused by fire. </a:t>
            </a:r>
          </a:p>
          <a:p>
            <a:pPr marL="342900" indent="-342900">
              <a:buSzPct val="105000"/>
              <a:buFont typeface="Wingdings 3" panose="05040102010807070707" pitchFamily="18" charset="2"/>
              <a:buChar char="p"/>
            </a:pPr>
            <a:r>
              <a:rPr lang="en-IN" dirty="0" smtClean="0"/>
              <a:t>Fire safety measures include those that are intended to prevent ignition of an uncontrolled fire. </a:t>
            </a:r>
          </a:p>
          <a:p>
            <a:pPr marL="342900" indent="-342900">
              <a:buSzPct val="105000"/>
              <a:buFont typeface="Wingdings 3" panose="05040102010807070707" pitchFamily="18" charset="2"/>
              <a:buChar char="p"/>
            </a:pPr>
            <a:r>
              <a:rPr lang="en-IN" dirty="0" smtClean="0"/>
              <a:t>Those that are used to limit the development and effects of a fire after it starts.</a:t>
            </a:r>
            <a:endParaRPr lang="en-US" b="1"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marL="342900" marR="0" lvl="0" indent="-34290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WHAT IS FIRE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192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AUTOMATIC  FIRE SPRINKLER AND OTHER SUPPRESSION SYSTEMS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When possible, automatic fire sprinkler systems should be progressively brought into service on each floor as construction takes place. </a:t>
            </a:r>
            <a:endParaRPr lang="en-US" dirty="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Early installation is particularly important when the building design relies on a sprinkler system to supplement fire separations (e.g. waiving requirements for spandrels or reducing fire-resistance levels) or to control fire spread when combustible materials are exposed during construction. </a:t>
            </a:r>
          </a:p>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Progressive installation may not be practical in colder regions during the winter, due to the lack of insulation or heating in the unfinished buildings. </a:t>
            </a:r>
            <a:endParaRPr lang="en-US" dirty="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There is potential for damage to sprinklers from nearby construction tasks when installation is performed before the building is completed, so special care and/or replacement of damaged components may be necessary.</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endParaRPr lang="en-IN" dirty="0">
              <a:ea typeface="Times New Roman" panose="02020603050405020304" pitchFamily="18" charset="0"/>
            </a:endParaRPr>
          </a:p>
        </p:txBody>
      </p:sp>
      <p:pic>
        <p:nvPicPr>
          <p:cNvPr id="9" name="Picture 2" descr="Image result for automatic fire sprinkler systems"/>
          <p:cNvPicPr>
            <a:picLocks noChangeAspect="1" noChangeArrowheads="1"/>
          </p:cNvPicPr>
          <p:nvPr/>
        </p:nvPicPr>
        <p:blipFill>
          <a:blip r:embed="rId2" cstate="print"/>
          <a:srcRect/>
          <a:stretch>
            <a:fillRect/>
          </a:stretch>
        </p:blipFill>
        <p:spPr bwMode="auto">
          <a:xfrm>
            <a:off x="7543800" y="4800600"/>
            <a:ext cx="1295400" cy="1539815"/>
          </a:xfrm>
          <a:prstGeom prst="rect">
            <a:avLst/>
          </a:prstGeom>
          <a:noFill/>
        </p:spPr>
      </p:pic>
    </p:spTree>
    <p:extLst>
      <p:ext uri="{BB962C8B-B14F-4D97-AF65-F5344CB8AC3E}">
        <p14:creationId xmlns:p14="http://schemas.microsoft.com/office/powerpoint/2010/main" val="101199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BUILDING MATERIAL</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750"/>
              </a:spcAft>
              <a:buSzPct val="105000"/>
              <a:buFont typeface="Wingdings 3" pitchFamily="18" charset="2"/>
              <a:buChar char="p"/>
            </a:pPr>
            <a:r>
              <a:rPr lang="en-IN" dirty="0" smtClean="0">
                <a:ea typeface="Times New Roman" panose="02020603050405020304" pitchFamily="18" charset="0"/>
              </a:rPr>
              <a:t>Deliveries </a:t>
            </a:r>
            <a:r>
              <a:rPr lang="en-IN" dirty="0">
                <a:ea typeface="Times New Roman" panose="02020603050405020304" pitchFamily="18" charset="0"/>
              </a:rPr>
              <a:t>of wood framing and other combustible materials should be planned to minimize the time they are stored on site. </a:t>
            </a:r>
            <a:endParaRPr lang="en-US" dirty="0">
              <a:ea typeface="Times New Roman" panose="02020603050405020304" pitchFamily="18" charset="0"/>
            </a:endParaRPr>
          </a:p>
          <a:p>
            <a:pPr marL="342900" marR="0" lvl="0" indent="-342900">
              <a:spcBef>
                <a:spcPts val="0"/>
              </a:spcBef>
              <a:spcAft>
                <a:spcPts val="750"/>
              </a:spcAft>
              <a:buSzPct val="105000"/>
              <a:buFont typeface="Wingdings 3" pitchFamily="18" charset="2"/>
              <a:buChar char="p"/>
            </a:pPr>
            <a:r>
              <a:rPr lang="en-IN" dirty="0">
                <a:ea typeface="Times New Roman" panose="02020603050405020304" pitchFamily="18" charset="0"/>
              </a:rPr>
              <a:t>Combustible building materials and scrap lumber should be stored in a secure area at least 22 metres away from any buildings or partially constructed buildings, or any area where hot work is undertaken. </a:t>
            </a:r>
            <a:endParaRPr lang="en-US" dirty="0">
              <a:ea typeface="Times New Roman" panose="02020603050405020304" pitchFamily="18" charset="0"/>
            </a:endParaRPr>
          </a:p>
          <a:p>
            <a:pPr marL="342900" marR="0" lvl="0" indent="-342900">
              <a:spcBef>
                <a:spcPts val="0"/>
              </a:spcBef>
              <a:spcAft>
                <a:spcPts val="750"/>
              </a:spcAft>
              <a:buSzPct val="105000"/>
              <a:buFont typeface="Wingdings 3" pitchFamily="18" charset="2"/>
              <a:buChar char="p"/>
            </a:pPr>
            <a:r>
              <a:rPr lang="en-IN" dirty="0">
                <a:ea typeface="Times New Roman" panose="02020603050405020304" pitchFamily="18" charset="0"/>
              </a:rPr>
              <a:t>When not in use, mops used to spread bitumen for hot surface applications should be stored in a safe location at a safe distance away from buildings. </a:t>
            </a:r>
            <a:r>
              <a:rPr lang="en-IN" dirty="0" smtClean="0">
                <a:ea typeface="Times New Roman" panose="02020603050405020304" pitchFamily="18" charset="0"/>
              </a:rPr>
              <a:t> </a:t>
            </a:r>
            <a:endParaRPr lang="en-US" dirty="0">
              <a:ea typeface="Times New Roman" panose="02020603050405020304" pitchFamily="18" charset="0"/>
            </a:endParaRPr>
          </a:p>
          <a:p>
            <a:pPr lvl="1">
              <a:spcAft>
                <a:spcPts val="750"/>
              </a:spcAft>
              <a:buSzPct val="105000"/>
            </a:pPr>
            <a:endParaRPr lang="en-IN" dirty="0">
              <a:ea typeface="Times New Roman" panose="02020603050405020304" pitchFamily="18" charset="0"/>
            </a:endParaRPr>
          </a:p>
        </p:txBody>
      </p:sp>
    </p:spTree>
    <p:extLst>
      <p:ext uri="{BB962C8B-B14F-4D97-AF65-F5344CB8AC3E}">
        <p14:creationId xmlns:p14="http://schemas.microsoft.com/office/powerpoint/2010/main" val="1807742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883412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BUILDING MATERIAL</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750"/>
              </a:spcAft>
              <a:buSzPct val="105000"/>
              <a:buFont typeface="Wingdings 3" pitchFamily="18" charset="2"/>
              <a:buChar char="p"/>
            </a:pPr>
            <a:r>
              <a:rPr lang="en-IN" dirty="0" smtClean="0">
                <a:ea typeface="Times New Roman" panose="02020603050405020304" pitchFamily="18" charset="0"/>
              </a:rPr>
              <a:t>If </a:t>
            </a:r>
            <a:r>
              <a:rPr lang="en-IN" dirty="0">
                <a:ea typeface="Times New Roman" panose="02020603050405020304" pitchFamily="18" charset="0"/>
              </a:rPr>
              <a:t>there is no alternative to storing combustible building materials within or close to a building under construction, the storage area should: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Have controlled </a:t>
            </a:r>
            <a:r>
              <a:rPr lang="en-IN" dirty="0" smtClean="0">
                <a:ea typeface="Times New Roman" panose="02020603050405020304" pitchFamily="18" charset="0"/>
              </a:rPr>
              <a:t>access</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Not be in an area where hot work is being carried </a:t>
            </a:r>
            <a:r>
              <a:rPr lang="en-IN" dirty="0" smtClean="0">
                <a:ea typeface="Times New Roman" panose="02020603050405020304" pitchFamily="18" charset="0"/>
              </a:rPr>
              <a:t>out</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Be in either an area covered by the site fire-detection system or included in the route of regular fire </a:t>
            </a:r>
            <a:r>
              <a:rPr lang="en-IN" dirty="0" smtClean="0">
                <a:ea typeface="Times New Roman" panose="02020603050405020304" pitchFamily="18" charset="0"/>
              </a:rPr>
              <a:t>checks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Have fire fighting equipment close </a:t>
            </a:r>
            <a:r>
              <a:rPr lang="en-IN" dirty="0" smtClean="0">
                <a:ea typeface="Times New Roman" panose="02020603050405020304" pitchFamily="18" charset="0"/>
              </a:rPr>
              <a:t>by</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Be protected from ignition sources where practical by fire preventative covers.</a:t>
            </a:r>
            <a:endParaRPr lang="en-US" dirty="0">
              <a:ea typeface="Times New Roman" panose="02020603050405020304" pitchFamily="18" charset="0"/>
            </a:endParaRPr>
          </a:p>
          <a:p>
            <a:pPr lvl="1">
              <a:spcAft>
                <a:spcPts val="750"/>
              </a:spcAft>
              <a:buSzPct val="105000"/>
            </a:pPr>
            <a:endParaRPr lang="en-IN" dirty="0">
              <a:ea typeface="Times New Roman" panose="02020603050405020304" pitchFamily="18" charset="0"/>
            </a:endParaRPr>
          </a:p>
        </p:txBody>
      </p:sp>
    </p:spTree>
    <p:extLst>
      <p:ext uri="{BB962C8B-B14F-4D97-AF65-F5344CB8AC3E}">
        <p14:creationId xmlns:p14="http://schemas.microsoft.com/office/powerpoint/2010/main" val="1619435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LIQUID AND GASES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spcAft>
                <a:spcPts val="750"/>
              </a:spcAft>
              <a:buSzPct val="105000"/>
              <a:buFont typeface="Wingdings 3" pitchFamily="18" charset="2"/>
              <a:buChar char="p"/>
            </a:pPr>
            <a:r>
              <a:rPr lang="en-IN" dirty="0" smtClean="0">
                <a:ea typeface="Times New Roman" panose="02020603050405020304" pitchFamily="18" charset="0"/>
              </a:rPr>
              <a:t>Some </a:t>
            </a:r>
            <a:r>
              <a:rPr lang="en-IN" dirty="0">
                <a:ea typeface="Times New Roman" panose="02020603050405020304" pitchFamily="18" charset="0"/>
              </a:rPr>
              <a:t>of the main fire prevention methods are as follows:</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smtClean="0">
                <a:ea typeface="Times New Roman" panose="02020603050405020304" pitchFamily="18" charset="0"/>
              </a:rPr>
              <a:t>Gas-line </a:t>
            </a:r>
            <a:r>
              <a:rPr lang="en-IN" dirty="0">
                <a:ea typeface="Times New Roman" panose="02020603050405020304" pitchFamily="18" charset="0"/>
              </a:rPr>
              <a:t>purging requirements: </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a:ea typeface="Times New Roman" panose="02020603050405020304" pitchFamily="18" charset="0"/>
              </a:rPr>
              <a:t>Gas lines should be purged to the outdoors. </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a:ea typeface="Times New Roman" panose="02020603050405020304" pitchFamily="18" charset="0"/>
              </a:rPr>
              <a:t>Gas lines should be continuously monitored to the point of discharge. If done indoors, a combustible gas detector should be used to monitor the point of discharge. </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a:ea typeface="Times New Roman" panose="02020603050405020304" pitchFamily="18" charset="0"/>
              </a:rPr>
              <a:t>Ignition sources should be kept at least three metres away from the point of discharge. </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a:ea typeface="Times New Roman" panose="02020603050405020304" pitchFamily="18" charset="0"/>
              </a:rPr>
              <a:t>The discharge point should be at least three metres from openings and eight metres from any intakes. </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a:ea typeface="Times New Roman" panose="02020603050405020304" pitchFamily="18" charset="0"/>
              </a:rPr>
              <a:t>Any non-purging employees should be evacuated.</a:t>
            </a:r>
            <a:endParaRPr lang="en-US" dirty="0">
              <a:ea typeface="Times New Roman" panose="02020603050405020304" pitchFamily="18" charset="0"/>
            </a:endParaRPr>
          </a:p>
          <a:p>
            <a:pPr marL="800100" lvl="1" indent="-342900">
              <a:spcAft>
                <a:spcPts val="750"/>
              </a:spcAft>
              <a:buSzPct val="105000"/>
              <a:buFont typeface="Wingdings 3" panose="05040102010807070707" pitchFamily="18" charset="2"/>
              <a:buChar char=""/>
            </a:pPr>
            <a:r>
              <a:rPr lang="en-IN" dirty="0">
                <a:ea typeface="Times New Roman" panose="02020603050405020304" pitchFamily="18" charset="0"/>
              </a:rPr>
              <a:t> Purging should be stopped when 90 per cent gas volume is reached.</a:t>
            </a:r>
          </a:p>
        </p:txBody>
      </p:sp>
      <p:pic>
        <p:nvPicPr>
          <p:cNvPr id="5" name="Picture 2" descr="Image result for gas line purging"/>
          <p:cNvPicPr>
            <a:picLocks noChangeAspect="1" noChangeArrowheads="1"/>
          </p:cNvPicPr>
          <p:nvPr/>
        </p:nvPicPr>
        <p:blipFill>
          <a:blip r:embed="rId2" cstate="print"/>
          <a:srcRect/>
          <a:stretch>
            <a:fillRect/>
          </a:stretch>
        </p:blipFill>
        <p:spPr bwMode="auto">
          <a:xfrm>
            <a:off x="7543800" y="4876800"/>
            <a:ext cx="1371600" cy="1487838"/>
          </a:xfrm>
          <a:prstGeom prst="rect">
            <a:avLst/>
          </a:prstGeom>
          <a:noFill/>
        </p:spPr>
      </p:pic>
    </p:spTree>
    <p:extLst>
      <p:ext uri="{BB962C8B-B14F-4D97-AF65-F5344CB8AC3E}">
        <p14:creationId xmlns:p14="http://schemas.microsoft.com/office/powerpoint/2010/main" val="3329360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LIQUID AND GASES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Workers should be instructed and trained in the storage and handling of flammable and combustible liquids and gases. </a:t>
            </a:r>
            <a:endParaRPr lang="en-IN" dirty="0" smtClean="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smtClean="0">
                <a:ea typeface="Times New Roman" panose="02020603050405020304" pitchFamily="18" charset="0"/>
              </a:rPr>
              <a:t>Storage </a:t>
            </a:r>
            <a:r>
              <a:rPr lang="en-IN" dirty="0">
                <a:ea typeface="Times New Roman" panose="02020603050405020304" pitchFamily="18" charset="0"/>
              </a:rPr>
              <a:t>of flammable liquids and gases should be limited to a day’s supply. </a:t>
            </a:r>
            <a:endParaRPr lang="en-US" dirty="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When not in use, flammable liquids and gases should be stored in closed, clearly labelled containers/cylinders compliant with NFPA standards, in a secure area – preferably an open compound at least 10 metres from permanent and temporary buildings and 20 metres from structures fabricated predominantly with combustible materials. </a:t>
            </a:r>
            <a:endParaRPr lang="en-US" dirty="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In enclosed settings, care should be taken to avoid build up of explosive fumes.</a:t>
            </a:r>
            <a:endParaRPr lang="en-US" dirty="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 Automatic flammable-gas detection equipment should be considered for enclosed storage areas. </a:t>
            </a:r>
            <a:endParaRPr lang="en-US" dirty="0">
              <a:ea typeface="Times New Roman" panose="02020603050405020304" pitchFamily="18" charset="0"/>
            </a:endParaRPr>
          </a:p>
        </p:txBody>
      </p:sp>
    </p:spTree>
    <p:extLst>
      <p:ext uri="{BB962C8B-B14F-4D97-AF65-F5344CB8AC3E}">
        <p14:creationId xmlns:p14="http://schemas.microsoft.com/office/powerpoint/2010/main" val="3217594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LIQUID AND GASES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gn="just">
              <a:spcBef>
                <a:spcPts val="600"/>
              </a:spcBef>
              <a:spcAft>
                <a:spcPts val="750"/>
              </a:spcAft>
              <a:buSzPct val="105000"/>
              <a:buFont typeface="Wingdings 3" panose="05040102010807070707" pitchFamily="18" charset="2"/>
              <a:buChar char="p"/>
            </a:pPr>
            <a:r>
              <a:rPr lang="en-IN" dirty="0" smtClean="0">
                <a:ea typeface="Times New Roman" panose="02020603050405020304" pitchFamily="18" charset="0"/>
              </a:rPr>
              <a:t>All </a:t>
            </a:r>
            <a:r>
              <a:rPr lang="en-IN" dirty="0">
                <a:ea typeface="Times New Roman" panose="02020603050405020304" pitchFamily="18" charset="0"/>
              </a:rPr>
              <a:t>electrical fittings in storage areas, such as lights and switches, should be suitable for an environment where a flammable or explosive atmosphere may be present.</a:t>
            </a:r>
            <a:endParaRPr lang="en-US" dirty="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All sources or potential sources of ignition should be eliminated or controlled where an explosive atmosphere exists or is likely to exist. </a:t>
            </a:r>
            <a:endParaRPr lang="en-US" dirty="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Flammable liquids and gases should be stored separately from materials that could intensify the fire or present a toxic hazard, such as oxygen, acetylene and chlorine.</a:t>
            </a:r>
            <a:endParaRPr lang="en-US" dirty="0">
              <a:ea typeface="Times New Roman" panose="02020603050405020304" pitchFamily="18" charset="0"/>
            </a:endParaRPr>
          </a:p>
          <a:p>
            <a:pPr marL="342900" marR="0" lvl="0" indent="-342900" algn="just">
              <a:spcBef>
                <a:spcPts val="600"/>
              </a:spcBef>
              <a:spcAft>
                <a:spcPts val="750"/>
              </a:spcAft>
              <a:buSzPct val="105000"/>
              <a:buFont typeface="Wingdings 3" panose="05040102010807070707" pitchFamily="18" charset="2"/>
              <a:buChar char="p"/>
            </a:pPr>
            <a:r>
              <a:rPr lang="en-IN" dirty="0">
                <a:ea typeface="Times New Roman" panose="02020603050405020304" pitchFamily="18" charset="0"/>
              </a:rPr>
              <a:t> Flammable liquids, compressed gases and/or liquid propane gas should not be stored together. </a:t>
            </a:r>
            <a:endParaRPr lang="en-US" dirty="0">
              <a:ea typeface="Times New Roman" panose="02020603050405020304" pitchFamily="18" charset="0"/>
            </a:endParaRPr>
          </a:p>
        </p:txBody>
      </p:sp>
    </p:spTree>
    <p:extLst>
      <p:ext uri="{BB962C8B-B14F-4D97-AF65-F5344CB8AC3E}">
        <p14:creationId xmlns:p14="http://schemas.microsoft.com/office/powerpoint/2010/main" val="3799400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LIQUID AND GASES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Empty and full gas cylinders should be separated, and empty cylinders marked to allow staff and fire fighters to identify them easily. </a:t>
            </a:r>
            <a:endParaRPr lang="en-US" dirty="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Clear signage should be provided identifying the materials being stored and prohibiting smoking, open flame, hot work and the use of mobile phones in and around the storage area. </a:t>
            </a:r>
            <a:endParaRPr lang="en-US" dirty="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The use of acetylene should be minimized and spare cylinders should not be kept on site. As soon as the work is completed, acetylene cylinders should be returned to the storage area. </a:t>
            </a:r>
            <a:endParaRPr lang="en-US" dirty="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a:ea typeface="Times New Roman" panose="02020603050405020304" pitchFamily="18" charset="0"/>
              </a:rPr>
              <a:t>Leaks or spills should be dealt with promptly and safely. </a:t>
            </a:r>
            <a:endParaRPr lang="en-US" dirty="0">
              <a:ea typeface="Times New Roman" panose="02020603050405020304" pitchFamily="18" charset="0"/>
            </a:endParaRPr>
          </a:p>
          <a:p>
            <a:pPr marL="285750" marR="0" lvl="0" indent="-285750">
              <a:spcBef>
                <a:spcPts val="0"/>
              </a:spcBef>
              <a:spcAft>
                <a:spcPts val="750"/>
              </a:spcAft>
              <a:buSzPct val="105000"/>
              <a:buFont typeface="Wingdings 3" panose="05040102010807070707" pitchFamily="18" charset="2"/>
              <a:buChar char="p"/>
            </a:pPr>
            <a:endParaRPr lang="en-US" dirty="0">
              <a:ea typeface="Times New Roman" panose="02020603050405020304" pitchFamily="18" charset="0"/>
            </a:endParaRPr>
          </a:p>
        </p:txBody>
      </p:sp>
    </p:spTree>
    <p:extLst>
      <p:ext uri="{BB962C8B-B14F-4D97-AF65-F5344CB8AC3E}">
        <p14:creationId xmlns:p14="http://schemas.microsoft.com/office/powerpoint/2010/main" val="3687009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FLAMMABLE AND COMBUSTIBLE LIQUID AND GASES</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Flammable liquids should never be used when there are open flames or sources of ignition nearby. For example, fuel tanks of heating devices should never be refilled while the device is in operation or is hot enough to ignite the liquid. </a:t>
            </a:r>
            <a:endParaRPr lang="en-US" dirty="0" smtClean="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Propane cylinders should not be placed closer than three metres to a source of ignition unless they are part of hand-held equipment part of a lead pot used in plumbing or electrical work, part of a propane-powered or propane-heated vehicle, or are protected by a barrier, wall or other separation. </a:t>
            </a:r>
            <a:endParaRPr lang="en-US" dirty="0" smtClean="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The accumulation of static charge during the transfer of flammable or explosive substances from one container to another should be prevented by electrically bonding the containers. </a:t>
            </a:r>
            <a:endParaRPr lang="en-US" dirty="0" smtClean="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Liquids should only be used for their intended purposes. For example, gasoline should not be used to start a fire or used as a cleaning agent. </a:t>
            </a:r>
            <a:endParaRPr lang="en-US" dirty="0" smtClean="0">
              <a:ea typeface="Times New Roman" panose="02020603050405020304" pitchFamily="18" charset="0"/>
            </a:endParaRPr>
          </a:p>
          <a:p>
            <a:pPr marL="342900" marR="0" lvl="0" indent="-34290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Proximity to flammable liquids and gases should be considered in hot-work risk assessments.</a:t>
            </a:r>
            <a:endParaRPr lang="en-US" dirty="0">
              <a:ea typeface="Times New Roman" panose="02020603050405020304" pitchFamily="18" charset="0"/>
            </a:endParaRPr>
          </a:p>
        </p:txBody>
      </p:sp>
    </p:spTree>
    <p:extLst>
      <p:ext uri="{BB962C8B-B14F-4D97-AF65-F5344CB8AC3E}">
        <p14:creationId xmlns:p14="http://schemas.microsoft.com/office/powerpoint/2010/main" val="2391598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HOUSE KEEPING</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750"/>
              </a:spcAft>
              <a:buSzPct val="105000"/>
              <a:buFont typeface="Wingdings 3" panose="05040102010807070707" pitchFamily="18" charset="2"/>
              <a:buChar char="p"/>
            </a:pPr>
            <a:r>
              <a:rPr lang="en-IN" dirty="0" smtClean="0">
                <a:ea typeface="Times New Roman" panose="02020603050405020304" pitchFamily="18" charset="0"/>
              </a:rPr>
              <a:t>Housekeeping</a:t>
            </a:r>
            <a:r>
              <a:rPr lang="en-IN" dirty="0">
                <a:ea typeface="Times New Roman" panose="02020603050405020304" pitchFamily="18" charset="0"/>
              </a:rPr>
              <a:t>’ involves keeping the worksite tidy and safe, ensuring combustible materials are stored in safe designated areas, as well as spotting hazards and taking action against them.</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Keeping the premises clear of all kinds of refuse and process waste.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Ensuring waste and excess debris or scrap is swept up and removed from the premises at least daily.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Ensuring all areas in and around the building site are kept free from accumulated packing materials, such as empty wooden crates, straw, plastic products, paper, etc.</a:t>
            </a:r>
            <a:endParaRPr lang="en-US" dirty="0">
              <a:ea typeface="Times New Roman" panose="02020603050405020304" pitchFamily="18" charset="0"/>
            </a:endParaRPr>
          </a:p>
          <a:p>
            <a:pPr lvl="1">
              <a:spcAft>
                <a:spcPts val="750"/>
              </a:spcAft>
              <a:buSzPct val="105000"/>
            </a:pPr>
            <a:endParaRPr lang="en-US" dirty="0">
              <a:ea typeface="Times New Roman" panose="02020603050405020304" pitchFamily="18" charset="0"/>
            </a:endParaRPr>
          </a:p>
        </p:txBody>
      </p:sp>
    </p:spTree>
    <p:extLst>
      <p:ext uri="{BB962C8B-B14F-4D97-AF65-F5344CB8AC3E}">
        <p14:creationId xmlns:p14="http://schemas.microsoft.com/office/powerpoint/2010/main" val="27922224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gn="ctr">
              <a:lnSpc>
                <a:spcPct val="115000"/>
              </a:lnSpc>
              <a:spcBef>
                <a:spcPts val="0"/>
              </a:spcBef>
              <a:spcAft>
                <a:spcPts val="0"/>
              </a:spcAft>
            </a:pPr>
            <a:r>
              <a:rPr lang="en-US" sz="3200" dirty="0" smtClean="0">
                <a:ea typeface="Calibri" panose="020F0502020204030204" pitchFamily="34" charset="0"/>
                <a:cs typeface="Times New Roman" panose="02020603050405020304" pitchFamily="18" charset="0"/>
              </a:rPr>
              <a:t>HOUSE KEEPING</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spcAft>
                <a:spcPts val="750"/>
              </a:spcAft>
              <a:buSzPct val="105000"/>
              <a:buFont typeface="Wingdings 3" panose="05040102010807070707" pitchFamily="18" charset="2"/>
              <a:buChar char=""/>
            </a:pPr>
            <a:r>
              <a:rPr lang="en-IN" dirty="0" smtClean="0">
                <a:ea typeface="Times New Roman" panose="02020603050405020304" pitchFamily="18" charset="0"/>
              </a:rPr>
              <a:t>Ensuring </a:t>
            </a:r>
            <a:r>
              <a:rPr lang="en-IN" dirty="0">
                <a:ea typeface="Times New Roman" panose="02020603050405020304" pitchFamily="18" charset="0"/>
              </a:rPr>
              <a:t>appropriate metal bins (or dumpsters with lids for some items) are provided for disposal of combustible waste materials such oily </a:t>
            </a:r>
            <a:r>
              <a:rPr lang="en-IN" dirty="0" smtClean="0">
                <a:ea typeface="Times New Roman" panose="02020603050405020304" pitchFamily="18" charset="0"/>
              </a:rPr>
              <a:t>rags</a:t>
            </a:r>
          </a:p>
          <a:p>
            <a:pPr marL="742950" lvl="1" indent="-285750">
              <a:spcAft>
                <a:spcPts val="750"/>
              </a:spcAft>
              <a:buSzPct val="105000"/>
              <a:buFont typeface="Wingdings 3" panose="05040102010807070707" pitchFamily="18" charset="2"/>
              <a:buChar char=""/>
            </a:pPr>
            <a:r>
              <a:rPr lang="en-IN" dirty="0" smtClean="0">
                <a:ea typeface="Times New Roman" panose="02020603050405020304" pitchFamily="18" charset="0"/>
              </a:rPr>
              <a:t>Keeping </a:t>
            </a:r>
            <a:r>
              <a:rPr lang="en-IN" dirty="0">
                <a:ea typeface="Times New Roman" panose="02020603050405020304" pitchFamily="18" charset="0"/>
              </a:rPr>
              <a:t>storage areas accessible to fire fighters. </a:t>
            </a:r>
            <a:endParaRPr lang="en-IN" dirty="0" smtClean="0">
              <a:ea typeface="Times New Roman" panose="02020603050405020304" pitchFamily="18" charset="0"/>
            </a:endParaRPr>
          </a:p>
          <a:p>
            <a:pPr marL="742950" lvl="1" indent="-285750">
              <a:spcAft>
                <a:spcPts val="750"/>
              </a:spcAft>
              <a:buSzPct val="105000"/>
              <a:buFont typeface="Wingdings 3" panose="05040102010807070707" pitchFamily="18" charset="2"/>
              <a:buChar char=""/>
            </a:pPr>
            <a:r>
              <a:rPr lang="en-IN" dirty="0" smtClean="0">
                <a:ea typeface="Times New Roman" panose="02020603050405020304" pitchFamily="18" charset="0"/>
              </a:rPr>
              <a:t>Clearing </a:t>
            </a:r>
            <a:r>
              <a:rPr lang="en-IN" dirty="0">
                <a:ea typeface="Times New Roman" panose="02020603050405020304" pitchFamily="18" charset="0"/>
              </a:rPr>
              <a:t>spaces around stacks of stored materials and ensuring adequate gangways are present between them. </a:t>
            </a:r>
            <a:endParaRPr lang="en-IN" dirty="0" smtClean="0">
              <a:ea typeface="Times New Roman" panose="02020603050405020304" pitchFamily="18" charset="0"/>
            </a:endParaRPr>
          </a:p>
          <a:p>
            <a:pPr marL="742950" lvl="1" indent="-285750">
              <a:spcAft>
                <a:spcPts val="750"/>
              </a:spcAft>
              <a:buSzPct val="105000"/>
              <a:buFont typeface="Wingdings 3" panose="05040102010807070707" pitchFamily="18" charset="2"/>
              <a:buChar char=""/>
            </a:pPr>
            <a:r>
              <a:rPr lang="en-IN" dirty="0" smtClean="0">
                <a:ea typeface="Times New Roman" panose="02020603050405020304" pitchFamily="18" charset="0"/>
              </a:rPr>
              <a:t>If </a:t>
            </a:r>
            <a:r>
              <a:rPr lang="en-IN" dirty="0">
                <a:ea typeface="Times New Roman" panose="02020603050405020304" pitchFamily="18" charset="0"/>
              </a:rPr>
              <a:t>a sprinkler system is installed, arranging all stacks of material to ensure they do not impede the effective operation of sprinklers</a:t>
            </a:r>
            <a:r>
              <a:rPr lang="en-IN" dirty="0" smtClean="0">
                <a:ea typeface="Times New Roman" panose="02020603050405020304" pitchFamily="18" charset="0"/>
              </a:rPr>
              <a:t>.</a:t>
            </a:r>
          </a:p>
          <a:p>
            <a:pPr marL="742950" lvl="1" indent="-285750">
              <a:spcAft>
                <a:spcPts val="750"/>
              </a:spcAft>
              <a:buSzPct val="105000"/>
              <a:buFont typeface="Wingdings 3" panose="05040102010807070707" pitchFamily="18" charset="2"/>
              <a:buChar char=""/>
            </a:pPr>
            <a:r>
              <a:rPr lang="en-IN" dirty="0" smtClean="0">
                <a:ea typeface="Times New Roman" panose="02020603050405020304" pitchFamily="18" charset="0"/>
              </a:rPr>
              <a:t>Locating </a:t>
            </a:r>
            <a:r>
              <a:rPr lang="en-IN" dirty="0">
                <a:ea typeface="Times New Roman" panose="02020603050405020304" pitchFamily="18" charset="0"/>
              </a:rPr>
              <a:t>dumpsters at least 15 metres away from the building (the farther away, the better). If a dumpster is located within the footprint of the building, then an on-site guard should be assigned or hired to monitor it.</a:t>
            </a:r>
            <a:endParaRPr lang="en-US" dirty="0">
              <a:ea typeface="Times New Roman" panose="02020603050405020304" pitchFamily="18" charset="0"/>
            </a:endParaRPr>
          </a:p>
        </p:txBody>
      </p:sp>
    </p:spTree>
    <p:extLst>
      <p:ext uri="{BB962C8B-B14F-4D97-AF65-F5344CB8AC3E}">
        <p14:creationId xmlns:p14="http://schemas.microsoft.com/office/powerpoint/2010/main" val="202779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Fire </a:t>
            </a:r>
            <a:r>
              <a:rPr lang="en-IN" dirty="0">
                <a:ea typeface="Calibri" panose="020F0502020204030204" pitchFamily="34" charset="0"/>
                <a:cs typeface="Times New Roman" panose="02020603050405020304" pitchFamily="18" charset="0"/>
              </a:rPr>
              <a:t>safety is the responsibility of everyone involved in construction projects, </a:t>
            </a:r>
            <a:r>
              <a:rPr lang="en-IN" dirty="0" smtClean="0">
                <a:ea typeface="Calibri" panose="020F0502020204030204" pitchFamily="34" charset="0"/>
                <a:cs typeface="Times New Roman" panose="02020603050405020304" pitchFamily="18" charset="0"/>
              </a:rPr>
              <a:t>including </a:t>
            </a:r>
            <a:r>
              <a:rPr lang="en-IN" dirty="0">
                <a:ea typeface="Calibri" panose="020F0502020204030204" pitchFamily="34" charset="0"/>
                <a:cs typeface="Times New Roman" panose="02020603050405020304" pitchFamily="18" charset="0"/>
              </a:rPr>
              <a:t>the construction industry, employers, workers, site visitors, and 	provincial and local authorities</a:t>
            </a:r>
            <a:r>
              <a:rPr lang="en-IN" dirty="0" smtClean="0">
                <a:ea typeface="Calibri" panose="020F0502020204030204" pitchFamily="34" charset="0"/>
                <a:cs typeface="Times New Roman" panose="02020603050405020304" pitchFamily="18" charset="0"/>
              </a:rPr>
              <a:t>.</a:t>
            </a:r>
            <a:endParaRPr lang="en-IN"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Each </a:t>
            </a:r>
            <a:r>
              <a:rPr lang="en-IN" dirty="0">
                <a:ea typeface="Calibri" panose="020F0502020204030204" pitchFamily="34" charset="0"/>
                <a:cs typeface="Times New Roman" panose="02020603050405020304" pitchFamily="18" charset="0"/>
              </a:rPr>
              <a:t>participant has a specific role that, when combined with the efforts of </a:t>
            </a:r>
            <a:r>
              <a:rPr lang="en-IN" dirty="0" smtClean="0">
                <a:ea typeface="Calibri" panose="020F0502020204030204" pitchFamily="34" charset="0"/>
                <a:cs typeface="Times New Roman" panose="02020603050405020304" pitchFamily="18" charset="0"/>
              </a:rPr>
              <a:t>others</a:t>
            </a:r>
            <a:r>
              <a:rPr lang="en-IN" dirty="0">
                <a:ea typeface="Calibri" panose="020F0502020204030204" pitchFamily="34" charset="0"/>
                <a:cs typeface="Times New Roman" panose="02020603050405020304" pitchFamily="18" charset="0"/>
              </a:rPr>
              <a:t>, can help to reduce the risk of construction site fires</a:t>
            </a:r>
            <a:r>
              <a:rPr lang="en-IN"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The </a:t>
            </a:r>
            <a:r>
              <a:rPr lang="en-IN" dirty="0">
                <a:ea typeface="Calibri" panose="020F0502020204030204" pitchFamily="34" charset="0"/>
                <a:cs typeface="Times New Roman" panose="02020603050405020304" pitchFamily="18" charset="0"/>
              </a:rPr>
              <a:t>construction industry has made significant improvements in its efforts to </a:t>
            </a:r>
            <a:r>
              <a:rPr lang="en-IN" dirty="0" smtClean="0">
                <a:ea typeface="Calibri" panose="020F0502020204030204" pitchFamily="34" charset="0"/>
                <a:cs typeface="Times New Roman" panose="02020603050405020304" pitchFamily="18" charset="0"/>
              </a:rPr>
              <a:t>support </a:t>
            </a:r>
            <a:r>
              <a:rPr lang="en-IN" dirty="0">
                <a:ea typeface="Calibri" panose="020F0502020204030204" pitchFamily="34" charset="0"/>
                <a:cs typeface="Times New Roman" panose="02020603050405020304" pitchFamily="18" charset="0"/>
              </a:rPr>
              <a:t>on-site safety over the years to provide resources and information to </a:t>
            </a:r>
            <a:r>
              <a:rPr lang="en-IN" dirty="0" smtClean="0">
                <a:ea typeface="Calibri" panose="020F0502020204030204" pitchFamily="34" charset="0"/>
                <a:cs typeface="Times New Roman" panose="02020603050405020304" pitchFamily="18" charset="0"/>
              </a:rPr>
              <a:t>members</a:t>
            </a:r>
            <a:r>
              <a:rPr lang="en-IN" dirty="0">
                <a:ea typeface="Calibri" panose="020F0502020204030204" pitchFamily="34" charset="0"/>
                <a:cs typeface="Times New Roman" panose="02020603050405020304" pitchFamily="18" charset="0"/>
              </a:rPr>
              <a:t>, designers, builders and regulators</a:t>
            </a:r>
            <a:r>
              <a:rPr lang="en-IN" b="1" dirty="0">
                <a:ea typeface="Calibri" panose="020F0502020204030204" pitchFamily="34" charset="0"/>
                <a:cs typeface="Times New Roman" panose="02020603050405020304" pitchFamily="18" charset="0"/>
              </a:rPr>
              <a:t>.</a:t>
            </a:r>
            <a:endParaRPr lang="en-US" b="1"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RESPONSIBLITY  FOR FIRE SAFETY</a:t>
            </a:r>
            <a:endParaRPr lang="en-IN" sz="3200" noProof="1"/>
          </a:p>
        </p:txBody>
      </p:sp>
    </p:spTree>
    <p:extLst>
      <p:ext uri="{BB962C8B-B14F-4D97-AF65-F5344CB8AC3E}">
        <p14:creationId xmlns:p14="http://schemas.microsoft.com/office/powerpoint/2010/main" val="2724088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7000" y="622300"/>
            <a:ext cx="9017000" cy="546100"/>
          </a:xfrm>
          <a:prstGeom prst="rect">
            <a:avLst/>
          </a:prstGeom>
        </p:spPr>
        <p:txBody>
          <a:bodyPr/>
          <a:lstStyle/>
          <a:p>
            <a:pPr marL="285750" marR="0" lvl="0" indent="-285750" algn="ctr">
              <a:lnSpc>
                <a:spcPct val="115000"/>
              </a:lnSpc>
              <a:spcBef>
                <a:spcPts val="0"/>
              </a:spcBef>
              <a:spcAft>
                <a:spcPts val="0"/>
              </a:spcAft>
            </a:pPr>
            <a:r>
              <a:rPr lang="en-IN" sz="3200" dirty="0" smtClean="0">
                <a:ea typeface="Times New Roman" panose="02020603050405020304" pitchFamily="18" charset="0"/>
              </a:rPr>
              <a:t>HOT WORK</a:t>
            </a:r>
            <a:endParaRPr lang="en-US" sz="3200" dirty="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750"/>
              </a:spcAft>
              <a:buSzPct val="105000"/>
            </a:pPr>
            <a:endParaRPr lang="en-US" sz="2000" b="1" dirty="0">
              <a:ea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spcAft>
                <a:spcPts val="750"/>
              </a:spcAft>
              <a:buSzPct val="105000"/>
              <a:buFont typeface="Wingdings 3" pitchFamily="18" charset="2"/>
              <a:buChar char="p"/>
            </a:pPr>
            <a:r>
              <a:rPr lang="en-IN" dirty="0">
                <a:ea typeface="Times New Roman" panose="02020603050405020304" pitchFamily="18" charset="0"/>
              </a:rPr>
              <a:t>W</a:t>
            </a:r>
            <a:r>
              <a:rPr lang="en-IN" dirty="0" smtClean="0">
                <a:ea typeface="Times New Roman" panose="02020603050405020304" pitchFamily="18" charset="0"/>
              </a:rPr>
              <a:t>ork </a:t>
            </a:r>
            <a:r>
              <a:rPr lang="en-IN" dirty="0">
                <a:ea typeface="Times New Roman" panose="02020603050405020304" pitchFamily="18" charset="0"/>
              </a:rPr>
              <a:t>that generates open flames, heat and/or sparks – is a common cause of fires on construction </a:t>
            </a:r>
            <a:r>
              <a:rPr lang="en-IN" dirty="0" smtClean="0">
                <a:ea typeface="Times New Roman" panose="02020603050405020304" pitchFamily="18" charset="0"/>
              </a:rPr>
              <a:t>sites. Hot </a:t>
            </a:r>
            <a:r>
              <a:rPr lang="en-IN" dirty="0">
                <a:ea typeface="Times New Roman" panose="02020603050405020304" pitchFamily="18" charset="0"/>
              </a:rPr>
              <a:t>work operations may include cutting, welding, brazing, soldering, grinding, and thermal spraying, thawing of pipe, and installation of torch-applied roof systems</a:t>
            </a:r>
            <a:r>
              <a:rPr lang="en-IN" dirty="0" smtClean="0">
                <a:ea typeface="Times New Roman" panose="02020603050405020304" pitchFamily="18" charset="0"/>
              </a:rPr>
              <a:t>.</a:t>
            </a:r>
          </a:p>
          <a:p>
            <a:pPr marL="342900" indent="-342900">
              <a:spcAft>
                <a:spcPts val="750"/>
              </a:spcAft>
              <a:buSzPct val="105000"/>
              <a:buFont typeface="Wingdings 3" pitchFamily="18" charset="2"/>
              <a:buChar char="p"/>
            </a:pPr>
            <a:r>
              <a:rPr lang="en-IN" b="1" dirty="0" smtClean="0">
                <a:ea typeface="Times New Roman" panose="02020603050405020304" pitchFamily="18" charset="0"/>
              </a:rPr>
              <a:t>Training</a:t>
            </a:r>
          </a:p>
          <a:p>
            <a:pPr marL="800100" lvl="1" indent="-342900">
              <a:spcAft>
                <a:spcPts val="750"/>
              </a:spcAft>
              <a:buSzPct val="105000"/>
              <a:buFont typeface="Wingdings 3" pitchFamily="18" charset="2"/>
              <a:buChar char=""/>
            </a:pPr>
            <a:r>
              <a:rPr lang="en-IN" dirty="0" smtClean="0">
                <a:ea typeface="Times New Roman" panose="02020603050405020304" pitchFamily="18" charset="0"/>
              </a:rPr>
              <a:t>Anyone </a:t>
            </a:r>
            <a:r>
              <a:rPr lang="en-IN" dirty="0">
                <a:ea typeface="Times New Roman" panose="02020603050405020304" pitchFamily="18" charset="0"/>
              </a:rPr>
              <a:t>performing hot work should be trained in proper equipment operation, handling and storage of welding materials, compressed gas safety, chemical hazards, and working procedures.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Additional training may also be required in the proper selection and use of specialized personal protective equipment.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Training in confined space entry is necessary before any hot work is performed in a confined space area. </a:t>
            </a:r>
            <a:endParaRPr lang="en-US" dirty="0">
              <a:ea typeface="Times New Roman" panose="02020603050405020304" pitchFamily="18" charset="0"/>
            </a:endParaRPr>
          </a:p>
          <a:p>
            <a:pPr marL="800100" lvl="1" indent="-342900">
              <a:spcAft>
                <a:spcPts val="750"/>
              </a:spcAft>
              <a:buSzPct val="105000"/>
              <a:buFont typeface="Wingdings 3" pitchFamily="18" charset="2"/>
              <a:buChar char=""/>
            </a:pPr>
            <a:r>
              <a:rPr lang="en-IN" dirty="0">
                <a:ea typeface="Times New Roman" panose="02020603050405020304" pitchFamily="18" charset="0"/>
              </a:rPr>
              <a:t>Anyone performing hot work should be trained in emergency procedures such as how to raise the alarm, call the fire department, and safely evacuate the area in the event of fire.</a:t>
            </a:r>
            <a:endParaRPr lang="en-US" dirty="0">
              <a:ea typeface="Times New Roman" panose="02020603050405020304" pitchFamily="18" charset="0"/>
            </a:endParaRPr>
          </a:p>
        </p:txBody>
      </p:sp>
    </p:spTree>
    <p:extLst>
      <p:ext uri="{BB962C8B-B14F-4D97-AF65-F5344CB8AC3E}">
        <p14:creationId xmlns:p14="http://schemas.microsoft.com/office/powerpoint/2010/main" val="295201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a:hlinkClick r:id="rId3"/>
              </a:rPr>
              <a:t>a</a:t>
            </a:r>
            <a:r>
              <a:rPr lang="en-US" sz="1600" smtClean="0">
                <a:hlinkClick r:id="rId3"/>
              </a:rPr>
              <a:t>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7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lnSpc>
                <a:spcPct val="115000"/>
              </a:lnSpc>
              <a:buSzPct val="105000"/>
            </a:pPr>
            <a:r>
              <a:rPr lang="en-IN" sz="2000" b="1" dirty="0">
                <a:ea typeface="Calibri" panose="020F0502020204030204" pitchFamily="34" charset="0"/>
                <a:cs typeface="Times New Roman" panose="02020603050405020304" pitchFamily="18" charset="0"/>
              </a:rPr>
              <a:t>Employers </a:t>
            </a:r>
            <a:endParaRPr lang="en-IN" sz="2000"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lvl="0">
              <a:buSzPct val="105000"/>
              <a:buFont typeface="Wingdings 3" pitchFamily="18" charset="2"/>
              <a:buChar char="p"/>
            </a:pPr>
            <a:r>
              <a:rPr lang="en-IN" dirty="0" smtClean="0">
                <a:ea typeface="Calibri" panose="020F0502020204030204" pitchFamily="34" charset="0"/>
                <a:cs typeface="Times New Roman" panose="02020603050405020304" pitchFamily="18" charset="0"/>
              </a:rPr>
              <a:t>Provincial </a:t>
            </a:r>
            <a:r>
              <a:rPr lang="en-IN" dirty="0">
                <a:ea typeface="Calibri" panose="020F0502020204030204" pitchFamily="34" charset="0"/>
                <a:cs typeface="Times New Roman" panose="02020603050405020304" pitchFamily="18" charset="0"/>
              </a:rPr>
              <a:t>Occupational Health and </a:t>
            </a:r>
            <a:r>
              <a:rPr lang="en-IN" dirty="0" smtClean="0">
                <a:ea typeface="Calibri" panose="020F0502020204030204" pitchFamily="34" charset="0"/>
                <a:cs typeface="Times New Roman" panose="02020603050405020304" pitchFamily="18" charset="0"/>
              </a:rPr>
              <a:t>Safety </a:t>
            </a:r>
            <a:r>
              <a:rPr lang="en-IN" dirty="0">
                <a:ea typeface="Calibri" panose="020F0502020204030204" pitchFamily="34" charset="0"/>
                <a:cs typeface="Times New Roman" panose="02020603050405020304" pitchFamily="18" charset="0"/>
              </a:rPr>
              <a:t>regulations require the provision of a safe work environment. </a:t>
            </a: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To </a:t>
            </a:r>
            <a:r>
              <a:rPr lang="en-IN" dirty="0">
                <a:ea typeface="Calibri" panose="020F0502020204030204" pitchFamily="34" charset="0"/>
                <a:cs typeface="Times New Roman" panose="02020603050405020304" pitchFamily="18" charset="0"/>
              </a:rPr>
              <a:t>properly implement and evaluate safety at their sites, employers should have a comprehensive policy that covers all levels of the company, from management to labour. </a:t>
            </a: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Construction </a:t>
            </a:r>
            <a:r>
              <a:rPr lang="en-IN" dirty="0">
                <a:ea typeface="Calibri" panose="020F0502020204030204" pitchFamily="34" charset="0"/>
                <a:cs typeface="Times New Roman" panose="02020603050405020304" pitchFamily="18" charset="0"/>
              </a:rPr>
              <a:t>companies should emphasize the need for fire safety and create a </a:t>
            </a:r>
            <a:r>
              <a:rPr lang="en-IN" dirty="0" smtClean="0">
                <a:ea typeface="Calibri" panose="020F0502020204030204" pitchFamily="34" charset="0"/>
                <a:cs typeface="Times New Roman" panose="02020603050405020304" pitchFamily="18" charset="0"/>
              </a:rPr>
              <a:t>mind-set </a:t>
            </a:r>
            <a:r>
              <a:rPr lang="en-IN" dirty="0">
                <a:ea typeface="Calibri" panose="020F0502020204030204" pitchFamily="34" charset="0"/>
                <a:cs typeface="Times New Roman" panose="02020603050405020304" pitchFamily="18" charset="0"/>
              </a:rPr>
              <a:t>amongst all employees that fire safety is a top priority</a:t>
            </a:r>
            <a:endParaRPr lang="en-IN" noProof="1"/>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RESPONSIBLITY  FOR FIRE SAFETY</a:t>
            </a:r>
            <a:endParaRPr lang="en-IN" sz="3200" noProof="1"/>
          </a:p>
        </p:txBody>
      </p:sp>
      <p:pic>
        <p:nvPicPr>
          <p:cNvPr id="8" name="Picture 2" descr="Image resul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7958" y="3733800"/>
            <a:ext cx="237124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06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lnSpc>
                <a:spcPct val="115000"/>
              </a:lnSpc>
              <a:buSzPct val="105000"/>
            </a:pPr>
            <a:r>
              <a:rPr lang="en-IN" sz="2000" b="1" dirty="0">
                <a:ea typeface="Calibri" panose="020F0502020204030204" pitchFamily="34" charset="0"/>
                <a:cs typeface="Times New Roman" panose="02020603050405020304" pitchFamily="18" charset="0"/>
              </a:rPr>
              <a:t>Workers</a:t>
            </a:r>
            <a:endParaRPr lang="en-US"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lvl="0">
              <a:buSzPct val="105000"/>
              <a:buFont typeface="Wingdings 3" pitchFamily="18" charset="2"/>
              <a:buChar char="p"/>
            </a:pPr>
            <a:r>
              <a:rPr lang="en-IN" dirty="0" smtClean="0">
                <a:ea typeface="Calibri" panose="020F0502020204030204" pitchFamily="34" charset="0"/>
                <a:cs typeface="Times New Roman" panose="02020603050405020304" pitchFamily="18" charset="0"/>
              </a:rPr>
              <a:t>Employees </a:t>
            </a:r>
            <a:r>
              <a:rPr lang="en-IN" dirty="0">
                <a:ea typeface="Calibri" panose="020F0502020204030204" pitchFamily="34" charset="0"/>
                <a:cs typeface="Times New Roman" panose="02020603050405020304" pitchFamily="18" charset="0"/>
              </a:rPr>
              <a:t>and others who may be affected by their actions Workers should</a:t>
            </a:r>
            <a:r>
              <a:rPr lang="en-IN"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Report </a:t>
            </a:r>
            <a:r>
              <a:rPr lang="en-IN" dirty="0">
                <a:ea typeface="Calibri" panose="020F0502020204030204" pitchFamily="34" charset="0"/>
                <a:cs typeface="Times New Roman" panose="02020603050405020304" pitchFamily="18" charset="0"/>
              </a:rPr>
              <a:t>all potential fire </a:t>
            </a:r>
            <a:r>
              <a:rPr lang="en-IN" dirty="0" smtClean="0">
                <a:ea typeface="Calibri" panose="020F0502020204030204" pitchFamily="34" charset="0"/>
                <a:cs typeface="Times New Roman" panose="02020603050405020304" pitchFamily="18" charset="0"/>
              </a:rPr>
              <a:t>hazards</a:t>
            </a:r>
            <a:endParaRPr lang="en-IN"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Observe all fire safety rules, procedures and codes of safe </a:t>
            </a:r>
            <a:r>
              <a:rPr lang="en-IN" dirty="0" smtClean="0">
                <a:ea typeface="Calibri" panose="020F0502020204030204" pitchFamily="34" charset="0"/>
                <a:cs typeface="Times New Roman" panose="02020603050405020304" pitchFamily="18" charset="0"/>
              </a:rPr>
              <a:t>practices</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Use, with all reasonable care, the tools, safety equipment and personal protective equipment (PPE) appropriate to the worksite</a:t>
            </a: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RESPONSIBLITY  FOR FIRE SAFETY</a:t>
            </a:r>
            <a:endParaRPr lang="en-IN" sz="3200" noProof="1"/>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2200" y="3404671"/>
            <a:ext cx="2667000" cy="2902920"/>
          </a:xfrm>
          <a:prstGeom prst="rect">
            <a:avLst/>
          </a:prstGeom>
        </p:spPr>
      </p:pic>
    </p:spTree>
    <p:extLst>
      <p:ext uri="{BB962C8B-B14F-4D97-AF65-F5344CB8AC3E}">
        <p14:creationId xmlns:p14="http://schemas.microsoft.com/office/powerpoint/2010/main" val="4695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28601" y="1295400"/>
            <a:ext cx="8713470" cy="381000"/>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lnSpc>
                <a:spcPct val="115000"/>
              </a:lnSpc>
              <a:buSzPct val="105000"/>
            </a:pPr>
            <a:r>
              <a:rPr lang="en-IN" sz="2000" b="1" dirty="0">
                <a:ea typeface="Calibri" panose="020F0502020204030204" pitchFamily="34" charset="0"/>
                <a:cs typeface="Times New Roman" panose="02020603050405020304" pitchFamily="18" charset="0"/>
              </a:rPr>
              <a:t>Site Visitors </a:t>
            </a:r>
            <a:endParaRPr lang="en-US" sz="2000" b="1" dirty="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28600" y="1676400"/>
            <a:ext cx="8713470" cy="472789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Individuals </a:t>
            </a:r>
            <a:r>
              <a:rPr lang="en-IN" dirty="0">
                <a:ea typeface="Calibri" panose="020F0502020204030204" pitchFamily="34" charset="0"/>
                <a:cs typeface="Times New Roman" panose="02020603050405020304" pitchFamily="18" charset="0"/>
              </a:rPr>
              <a:t>visiting jobsites should be required to check in with the site supervisor, who should ensure visitors are made aware of the site safety procedures</a:t>
            </a:r>
            <a:r>
              <a:rPr lang="en-IN" dirty="0" smtClean="0">
                <a:ea typeface="Calibri" panose="020F0502020204030204" pitchFamily="34" charset="0"/>
                <a:cs typeface="Times New Roman" panose="02020603050405020304" pitchFamily="18" charset="0"/>
              </a:rPr>
              <a:t>.</a:t>
            </a:r>
          </a:p>
          <a:p>
            <a:pPr marL="285750" indent="-285750">
              <a:buSzPct val="105000"/>
              <a:buFont typeface="Wingdings 3" panose="05040102010807070707" pitchFamily="18" charset="2"/>
              <a:buChar char="p"/>
            </a:pPr>
            <a:r>
              <a:rPr lang="en-IN" dirty="0" smtClean="0">
                <a:ea typeface="Calibri" panose="020F0502020204030204" pitchFamily="34" charset="0"/>
                <a:cs typeface="Times New Roman" panose="02020603050405020304" pitchFamily="18" charset="0"/>
              </a:rPr>
              <a:t>They </a:t>
            </a:r>
            <a:r>
              <a:rPr lang="en-IN" dirty="0">
                <a:ea typeface="Calibri" panose="020F0502020204030204" pitchFamily="34" charset="0"/>
                <a:cs typeface="Times New Roman" panose="02020603050405020304" pitchFamily="18" charset="0"/>
              </a:rPr>
              <a:t>should also be required to wear appropriate PPE, including, at minimum: </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Hard </a:t>
            </a:r>
            <a:r>
              <a:rPr lang="en-IN" dirty="0">
                <a:ea typeface="Calibri" panose="020F0502020204030204" pitchFamily="34" charset="0"/>
                <a:cs typeface="Times New Roman" panose="02020603050405020304" pitchFamily="18" charset="0"/>
              </a:rPr>
              <a:t>hat and safety </a:t>
            </a:r>
            <a:r>
              <a:rPr lang="en-IN" dirty="0" smtClean="0">
                <a:ea typeface="Calibri" panose="020F0502020204030204" pitchFamily="34" charset="0"/>
                <a:cs typeface="Times New Roman" panose="02020603050405020304" pitchFamily="18" charset="0"/>
              </a:rPr>
              <a:t>vest</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Goggles</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Appropriate </a:t>
            </a:r>
            <a:r>
              <a:rPr lang="en-IN" dirty="0">
                <a:ea typeface="Calibri" panose="020F0502020204030204" pitchFamily="34" charset="0"/>
                <a:cs typeface="Times New Roman" panose="02020603050405020304" pitchFamily="18" charset="0"/>
              </a:rPr>
              <a:t>safety shoes or other </a:t>
            </a:r>
            <a:r>
              <a:rPr lang="en-IN" dirty="0" smtClean="0">
                <a:ea typeface="Calibri" panose="020F0502020204030204" pitchFamily="34" charset="0"/>
                <a:cs typeface="Times New Roman" panose="02020603050405020304" pitchFamily="18" charset="0"/>
              </a:rPr>
              <a:t>footwear</a:t>
            </a: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While </a:t>
            </a:r>
            <a:r>
              <a:rPr lang="en-IN" dirty="0">
                <a:ea typeface="Calibri" panose="020F0502020204030204" pitchFamily="34" charset="0"/>
                <a:cs typeface="Times New Roman" panose="02020603050405020304" pitchFamily="18" charset="0"/>
              </a:rPr>
              <a:t>on the jobsite, visitors should:</a:t>
            </a: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Stay </a:t>
            </a:r>
            <a:r>
              <a:rPr lang="en-IN" dirty="0" smtClean="0">
                <a:ea typeface="Calibri" panose="020F0502020204030204" pitchFamily="34" charset="0"/>
                <a:cs typeface="Times New Roman" panose="02020603050405020304" pitchFamily="18" charset="0"/>
              </a:rPr>
              <a:t>visible</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Remain alert and aware of their </a:t>
            </a:r>
            <a:r>
              <a:rPr lang="en-IN" dirty="0" smtClean="0">
                <a:ea typeface="Calibri" panose="020F0502020204030204" pitchFamily="34" charset="0"/>
                <a:cs typeface="Times New Roman" panose="02020603050405020304" pitchFamily="18" charset="0"/>
              </a:rPr>
              <a:t>surroundings</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smtClean="0">
                <a:ea typeface="Calibri" panose="020F0502020204030204" pitchFamily="34" charset="0"/>
                <a:cs typeface="Times New Roman" panose="02020603050405020304" pitchFamily="18" charset="0"/>
              </a:rPr>
              <a:t>Never </a:t>
            </a:r>
            <a:r>
              <a:rPr lang="en-IN" dirty="0">
                <a:ea typeface="Calibri" panose="020F0502020204030204" pitchFamily="34" charset="0"/>
                <a:cs typeface="Times New Roman" panose="02020603050405020304" pitchFamily="18" charset="0"/>
              </a:rPr>
              <a:t>approach equipment unless the operator has acknowledged their </a:t>
            </a:r>
            <a:r>
              <a:rPr lang="en-IN" dirty="0" smtClean="0">
                <a:ea typeface="Calibri" panose="020F0502020204030204" pitchFamily="34" charset="0"/>
                <a:cs typeface="Times New Roman" panose="02020603050405020304" pitchFamily="18" charset="0"/>
              </a:rPr>
              <a:t>presence </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Never park vehicles in a way that blocks fire department </a:t>
            </a:r>
            <a:r>
              <a:rPr lang="en-IN" dirty="0" smtClean="0">
                <a:ea typeface="Calibri" panose="020F0502020204030204" pitchFamily="34" charset="0"/>
                <a:cs typeface="Times New Roman" panose="02020603050405020304" pitchFamily="18" charset="0"/>
              </a:rPr>
              <a:t>access</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
            </a:pPr>
            <a:endParaRPr lang="en-US" dirty="0">
              <a:ea typeface="Calibri" panose="020F0502020204030204" pitchFamily="34" charset="0"/>
              <a:cs typeface="Times New Roman" panose="02020603050405020304" pitchFamily="18" charset="0"/>
            </a:endParaRPr>
          </a:p>
        </p:txBody>
      </p:sp>
      <p:sp>
        <p:nvSpPr>
          <p:cNvPr id="7" name="Title 2"/>
          <p:cNvSpPr txBox="1">
            <a:spLocks/>
          </p:cNvSpPr>
          <p:nvPr/>
        </p:nvSpPr>
        <p:spPr>
          <a:xfrm>
            <a:off x="127000" y="622300"/>
            <a:ext cx="8834120" cy="546100"/>
          </a:xfrm>
          <a:prstGeom prst="rect">
            <a:avLst/>
          </a:prstGeom>
        </p:spPr>
        <p:txBody>
          <a:bodyPr/>
          <a:lstStyle/>
          <a:p>
            <a:pPr algn="ctr" defTabSz="801688" eaLnBrk="0" hangingPunct="0"/>
            <a:r>
              <a:rPr lang="en-US" sz="3200" noProof="1" smtClean="0"/>
              <a:t>RESPONSIBLITY  FOR FIRE SAFETY</a:t>
            </a:r>
            <a:endParaRPr lang="en-IN" sz="3200" noProof="1"/>
          </a:p>
        </p:txBody>
      </p:sp>
      <p:pic>
        <p:nvPicPr>
          <p:cNvPr id="1026" name="Picture 2" descr="Image result for Site Visitors FIRE SAFET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00" b="10400"/>
          <a:stretch/>
        </p:blipFill>
        <p:spPr bwMode="auto">
          <a:xfrm>
            <a:off x="6477000" y="4572000"/>
            <a:ext cx="2388871" cy="175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1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6F0180CB-08B1-436B-9799-0C76022FBD6C}">
  <ds:schemaRefs>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 ds:uri="http://schemas.microsoft.com/sharepoint/v3/fields"/>
    <ds:schemaRef ds:uri="http://schemas.microsoft.com/office/2006/documentManagement/types"/>
    <ds:schemaRef ds:uri="B6023AA3-3CEE-413F-91F8-322A2644F388"/>
    <ds:schemaRef ds:uri="0f0eb950-47b7-49a7-b2b9-b0c411c9c3b8"/>
    <ds:schemaRef ds:uri="http://schemas.microsoft.com/sharepoint/v3"/>
    <ds:schemaRef ds:uri="http://purl.org/dc/dcmitype/"/>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ES-501_BG-001</Template>
  <TotalTime>5725</TotalTime>
  <Words>4571</Words>
  <Application>Microsoft Office PowerPoint</Application>
  <PresentationFormat>On-screen Show (4:3)</PresentationFormat>
  <Paragraphs>396</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Calibri Light</vt:lpstr>
      <vt:lpstr>Segoe Script</vt:lpstr>
      <vt:lpstr>Symbol</vt:lpstr>
      <vt:lpstr>Times New Roman</vt:lpstr>
      <vt:lpstr>Webdings</vt:lpstr>
      <vt:lpstr>Wingdings 3</vt:lpstr>
      <vt:lpstr>Office Theme</vt:lpstr>
      <vt:lpstr>PowerPoint Presentation</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admin</cp:lastModifiedBy>
  <cp:revision>852</cp:revision>
  <cp:lastPrinted>2014-11-21T06:58:07Z</cp:lastPrinted>
  <dcterms:created xsi:type="dcterms:W3CDTF">2014-04-07T11:41:40Z</dcterms:created>
  <dcterms:modified xsi:type="dcterms:W3CDTF">2020-06-17T11:37:32Z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