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8"/>
  </p:notesMasterIdLst>
  <p:sldIdLst>
    <p:sldId id="256" r:id="rId6"/>
    <p:sldId id="357" r:id="rId7"/>
    <p:sldId id="298" r:id="rId8"/>
    <p:sldId id="300" r:id="rId9"/>
    <p:sldId id="301" r:id="rId10"/>
    <p:sldId id="330" r:id="rId11"/>
    <p:sldId id="331" r:id="rId12"/>
    <p:sldId id="332" r:id="rId13"/>
    <p:sldId id="333" r:id="rId14"/>
    <p:sldId id="334"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8"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509253-2C0F-4331-A251-7709C590458F}">
          <p14:sldIdLst>
            <p14:sldId id="256"/>
            <p14:sldId id="357"/>
            <p14:sldId id="298"/>
            <p14:sldId id="300"/>
            <p14:sldId id="301"/>
            <p14:sldId id="330"/>
            <p14:sldId id="331"/>
            <p14:sldId id="332"/>
            <p14:sldId id="333"/>
            <p14:sldId id="334"/>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a:srgbClr val="FF66CC"/>
    <a:srgbClr val="006600"/>
    <a:srgbClr val="1BF7ED"/>
    <a:srgbClr val="FFFFCC"/>
    <a:srgbClr val="FC7C97"/>
    <a:srgbClr val="3399FF"/>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71" d="100"/>
          <a:sy n="71" d="100"/>
        </p:scale>
        <p:origin x="109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E0036DD-4B0A-4C7A-A4BD-2DD56D7FEDAE}" type="slidenum">
              <a:rPr altLang="en-US"/>
              <a:pPr/>
              <a:t>3</a:t>
            </a:fld>
            <a:endParaRPr lang="en-IN"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259215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E0036DD-4B0A-4C7A-A4BD-2DD56D7FEDAE}" type="slidenum">
              <a:rPr altLang="en-US"/>
              <a:pPr/>
              <a:t>4</a:t>
            </a:fld>
            <a:endParaRPr lang="en-IN"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295733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7114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46879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8153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300180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5738179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599" y="990600"/>
            <a:ext cx="6934199" cy="923330"/>
          </a:xfrm>
          <a:prstGeom prst="rect">
            <a:avLst/>
          </a:prstGeom>
          <a:noFill/>
        </p:spPr>
        <p:txBody>
          <a:bodyPr wrap="squar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latin typeface="Stencil" panose="040409050D0802020404" pitchFamily="82" charset="0"/>
              </a:rPr>
              <a:t>HOUSE KEEPING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tencil" panose="040409050D0802020404" pitchFamily="82" charset="0"/>
            </a:endParaRPr>
          </a:p>
        </p:txBody>
      </p:sp>
      <p:pic>
        <p:nvPicPr>
          <p:cNvPr id="1026"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499" y="2286000"/>
            <a:ext cx="5486400" cy="422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6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Times New Roman" panose="02020603050405020304" pitchFamily="18" charset="0"/>
                <a:cs typeface="Times New Roman" panose="02020603050405020304" pitchFamily="18" charset="0"/>
              </a:rPr>
              <a:t>Precautionary measures for fire safety:</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1000"/>
              </a:spcAft>
              <a:buSzPct val="105000"/>
              <a:buFont typeface="Wingdings 3" pitchFamily="18" charset="2"/>
              <a:buChar char="p"/>
              <a:tabLst>
                <a:tab pos="457200" algn="l"/>
              </a:tabLst>
            </a:pPr>
            <a:r>
              <a:rPr lang="en-IN" dirty="0" smtClean="0">
                <a:ea typeface="Times New Roman" panose="02020603050405020304" pitchFamily="18" charset="0"/>
                <a:cs typeface="Arial" panose="020B0604020202020204" pitchFamily="34" charset="0"/>
              </a:rPr>
              <a:t>Keep </a:t>
            </a:r>
            <a:r>
              <a:rPr lang="en-IN" dirty="0">
                <a:ea typeface="Times New Roman" panose="02020603050405020304" pitchFamily="18" charset="0"/>
                <a:cs typeface="Arial" panose="020B0604020202020204" pitchFamily="34" charset="0"/>
              </a:rPr>
              <a:t>combustible materials in the work area only in amounts needed for the job. When they are unneeded, move them to an assigned safe storage area</a:t>
            </a:r>
            <a:endParaRPr lang="en-US" dirty="0"/>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ELEMINATE FIRE HAZARDS</a:t>
            </a:r>
            <a:endParaRPr lang="en-IN" alt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445" y="4419600"/>
            <a:ext cx="3709555" cy="1915732"/>
          </a:xfrm>
          <a:prstGeom prst="rect">
            <a:avLst/>
          </a:prstGeom>
        </p:spPr>
      </p:pic>
    </p:spTree>
    <p:extLst>
      <p:ext uri="{BB962C8B-B14F-4D97-AF65-F5344CB8AC3E}">
        <p14:creationId xmlns:p14="http://schemas.microsoft.com/office/powerpoint/2010/main" val="2558680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Times New Roman" panose="02020603050405020304" pitchFamily="18" charset="0"/>
                <a:cs typeface="Times New Roman" panose="02020603050405020304" pitchFamily="18" charset="0"/>
              </a:rPr>
              <a:t>Storage</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1000"/>
              </a:spcAft>
              <a:buSzPct val="105000"/>
              <a:buFont typeface="Wingdings 3" pitchFamily="18" charset="2"/>
              <a:buChar char="p"/>
              <a:tabLst>
                <a:tab pos="457200" algn="l"/>
              </a:tabLst>
            </a:pPr>
            <a:r>
              <a:rPr lang="en-IN" dirty="0">
                <a:ea typeface="Times New Roman" panose="02020603050405020304" pitchFamily="18" charset="0"/>
                <a:cs typeface="Arial" panose="020B0604020202020204" pitchFamily="34" charset="0"/>
              </a:rPr>
              <a:t>Store quick-burning, flammable materials in designated locations away from ignition sources</a:t>
            </a:r>
            <a:r>
              <a:rPr lang="en-IN" dirty="0" smtClean="0">
                <a:ea typeface="Times New Roman" panose="02020603050405020304" pitchFamily="18" charset="0"/>
                <a:cs typeface="Arial" panose="020B0604020202020204" pitchFamily="34" charset="0"/>
              </a:rPr>
              <a:t>.</a:t>
            </a:r>
          </a:p>
          <a:p>
            <a:pPr marL="285750" indent="-285750">
              <a:spcAft>
                <a:spcPts val="1000"/>
              </a:spcAft>
              <a:buSzPct val="105000"/>
              <a:buFont typeface="Wingdings 3" pitchFamily="18" charset="2"/>
              <a:buChar char="p"/>
              <a:tabLst>
                <a:tab pos="457200" algn="l"/>
              </a:tabLst>
            </a:pPr>
            <a:r>
              <a:rPr lang="en-IN" dirty="0">
                <a:ea typeface="Times New Roman" panose="02020603050405020304" pitchFamily="18" charset="0"/>
                <a:cs typeface="Arial" panose="020B0604020202020204" pitchFamily="34" charset="0"/>
              </a:rPr>
              <a:t>Avoid contaminating clothes with flammable liquids. Change clothes if contamination occurs</a:t>
            </a:r>
            <a:endParaRPr lang="en-US" dirty="0"/>
          </a:p>
          <a:p>
            <a:pPr marL="285750" marR="0" lvl="0" indent="-285750">
              <a:spcBef>
                <a:spcPts val="0"/>
              </a:spcBef>
              <a:spcAft>
                <a:spcPts val="1000"/>
              </a:spcAft>
              <a:buSzPct val="105000"/>
              <a:buFont typeface="Wingdings 3" pitchFamily="18" charset="2"/>
              <a:buChar char="p"/>
              <a:tabLst>
                <a:tab pos="457200" algn="l"/>
              </a:tabLst>
            </a:pPr>
            <a:endParaRPr lang="en-US" dirty="0">
              <a:ea typeface="Times New Roman" panose="02020603050405020304" pitchFamily="18" charset="0"/>
              <a:cs typeface="Arial" panose="020B0604020202020204" pitchFamily="34"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ELEMINATE FIRE HAZARDS</a:t>
            </a:r>
            <a:endParaRPr lang="en-IN" altLang="en-US" sz="3200" noProof="1">
              <a:latin typeface="+mn-lt"/>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4162608"/>
            <a:ext cx="3733800" cy="221262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267200"/>
            <a:ext cx="2941782" cy="1981200"/>
          </a:xfrm>
          <a:prstGeom prst="rect">
            <a:avLst/>
          </a:prstGeom>
        </p:spPr>
      </p:pic>
    </p:spTree>
    <p:extLst>
      <p:ext uri="{BB962C8B-B14F-4D97-AF65-F5344CB8AC3E}">
        <p14:creationId xmlns:p14="http://schemas.microsoft.com/office/powerpoint/2010/main" val="98040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1000"/>
              </a:spcAft>
              <a:buSzPct val="105000"/>
              <a:buFont typeface="Wingdings 3" pitchFamily="18" charset="2"/>
              <a:buChar char="p"/>
              <a:tabLst>
                <a:tab pos="457200" algn="l"/>
              </a:tabLst>
            </a:pPr>
            <a:r>
              <a:rPr lang="en-IN" dirty="0">
                <a:ea typeface="Times New Roman" panose="02020603050405020304" pitchFamily="18" charset="0"/>
                <a:cs typeface="Arial" panose="020B0604020202020204" pitchFamily="34" charset="0"/>
              </a:rPr>
              <a:t>Keep passageways and fire doors free of obstructions. Stairwell doors should be kept closed. Do not store items in stairwells</a:t>
            </a:r>
            <a:r>
              <a:rPr lang="en-IN" dirty="0" smtClean="0">
                <a:solidFill>
                  <a:srgbClr val="333333"/>
                </a:solidFill>
                <a:ea typeface="Times New Roman" panose="02020603050405020304" pitchFamily="18" charset="0"/>
                <a:cs typeface="Arial" panose="020B0604020202020204" pitchFamily="34" charset="0"/>
              </a:rPr>
              <a:t>.</a:t>
            </a:r>
          </a:p>
          <a:p>
            <a:pPr marL="285750" indent="-285750">
              <a:spcAft>
                <a:spcPts val="1000"/>
              </a:spcAft>
              <a:buSzPct val="105000"/>
              <a:buFont typeface="Wingdings 3" pitchFamily="18" charset="2"/>
              <a:buChar char="p"/>
              <a:tabLst>
                <a:tab pos="457200" algn="l"/>
              </a:tabLst>
            </a:pPr>
            <a:r>
              <a:rPr lang="en-IN" dirty="0">
                <a:ea typeface="Times New Roman" panose="02020603050405020304" pitchFamily="18" charset="0"/>
                <a:cs typeface="Arial" panose="020B0604020202020204" pitchFamily="34" charset="0"/>
              </a:rPr>
              <a:t>Hazards in electrical areas should be reported, and work orders should be issued to fix them.</a:t>
            </a:r>
            <a:endParaRPr lang="en-US" dirty="0">
              <a:ea typeface="Times New Roman" panose="02020603050405020304" pitchFamily="18" charset="0"/>
              <a:cs typeface="Arial" panose="020B0604020202020204" pitchFamily="34" charset="0"/>
            </a:endParaRPr>
          </a:p>
          <a:p>
            <a:pPr marR="0" lvl="0">
              <a:spcBef>
                <a:spcPts val="0"/>
              </a:spcBef>
              <a:spcAft>
                <a:spcPts val="1000"/>
              </a:spcAft>
              <a:buSzPct val="105000"/>
              <a:tabLst>
                <a:tab pos="457200" algn="l"/>
              </a:tabLst>
            </a:pPr>
            <a:endParaRPr lang="en-US" dirty="0">
              <a:solidFill>
                <a:srgbClr val="333333"/>
              </a:solidFill>
              <a:ea typeface="Times New Roman" panose="02020603050405020304" pitchFamily="18" charset="0"/>
              <a:cs typeface="Arial" panose="020B0604020202020204" pitchFamily="34"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ELEMINATE FIRE HAZARDS</a:t>
            </a:r>
            <a:endParaRPr lang="en-IN" alt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495800"/>
            <a:ext cx="3080084" cy="17723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495800"/>
            <a:ext cx="2933518" cy="1772334"/>
          </a:xfrm>
          <a:prstGeom prst="rect">
            <a:avLst/>
          </a:prstGeom>
        </p:spPr>
      </p:pic>
    </p:spTree>
    <p:extLst>
      <p:ext uri="{BB962C8B-B14F-4D97-AF65-F5344CB8AC3E}">
        <p14:creationId xmlns:p14="http://schemas.microsoft.com/office/powerpoint/2010/main" val="1779778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1000"/>
              </a:spcAft>
              <a:buSzPct val="105000"/>
              <a:buFont typeface="Wingdings 3" pitchFamily="18" charset="2"/>
              <a:buChar char="p"/>
              <a:tabLst>
                <a:tab pos="457200" algn="l"/>
              </a:tabLst>
            </a:pPr>
            <a:r>
              <a:rPr lang="en-IN" dirty="0">
                <a:ea typeface="Times New Roman" panose="02020603050405020304" pitchFamily="18" charset="0"/>
                <a:cs typeface="Arial" panose="020B0604020202020204" pitchFamily="34" charset="0"/>
              </a:rPr>
              <a:t>Keep materials at least 18 inches away from automatic sprinklers, fire extinguishers and sprinkler controls. The 18-inch distance is required, but 24 to 36 inches is recommended. Clearance of 3 feet is required between piled material and the ceiling. If stock is piled more than 15 feet high, clearance should be doubled. </a:t>
            </a:r>
            <a:endParaRPr lang="en-US" dirty="0">
              <a:ea typeface="Times New Roman" panose="02020603050405020304" pitchFamily="18" charset="0"/>
              <a:cs typeface="Arial" panose="020B0604020202020204" pitchFamily="34"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ELEMINATE FIRE HAZARDS</a:t>
            </a:r>
            <a:endParaRPr lang="en-IN" altLang="en-US" sz="3200" noProof="1">
              <a:latin typeface="+mn-lt"/>
            </a:endParaRPr>
          </a:p>
        </p:txBody>
      </p:sp>
      <p:pic>
        <p:nvPicPr>
          <p:cNvPr id="10" name="Picture 9"/>
          <p:cNvPicPr>
            <a:picLocks noChangeAspect="1"/>
          </p:cNvPicPr>
          <p:nvPr/>
        </p:nvPicPr>
        <p:blipFill>
          <a:blip r:embed="rId2" cstate="print">
            <a:clrChange>
              <a:clrFrom>
                <a:srgbClr val="FFFBFF"/>
              </a:clrFrom>
              <a:clrTo>
                <a:srgbClr val="FFFBFF">
                  <a:alpha val="0"/>
                </a:srgbClr>
              </a:clrTo>
            </a:clrChange>
            <a:extLst>
              <a:ext uri="{28A0092B-C50C-407E-A947-70E740481C1C}">
                <a14:useLocalDpi xmlns:a14="http://schemas.microsoft.com/office/drawing/2010/main" val="0"/>
              </a:ext>
            </a:extLst>
          </a:blip>
          <a:stretch>
            <a:fillRect/>
          </a:stretch>
        </p:blipFill>
        <p:spPr>
          <a:xfrm>
            <a:off x="533400" y="4443153"/>
            <a:ext cx="3544604" cy="200539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136" y="3080242"/>
            <a:ext cx="4088732" cy="1362911"/>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443154"/>
            <a:ext cx="3748005" cy="2005391"/>
          </a:xfrm>
          <a:prstGeom prst="rect">
            <a:avLst/>
          </a:prstGeom>
        </p:spPr>
      </p:pic>
    </p:spTree>
    <p:extLst>
      <p:ext uri="{BB962C8B-B14F-4D97-AF65-F5344CB8AC3E}">
        <p14:creationId xmlns:p14="http://schemas.microsoft.com/office/powerpoint/2010/main" val="2360744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75920" marR="0" indent="-285750">
              <a:spcBef>
                <a:spcPts val="0"/>
              </a:spcBef>
              <a:spcAft>
                <a:spcPts val="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Dust </a:t>
            </a:r>
            <a:r>
              <a:rPr lang="en-IN" dirty="0">
                <a:ea typeface="Times New Roman" panose="02020603050405020304" pitchFamily="18" charset="0"/>
                <a:cs typeface="Times New Roman" panose="02020603050405020304" pitchFamily="18" charset="0"/>
              </a:rPr>
              <a:t>accumulation of more than 1/32 of an inch – or 0.8 millimetres – covering at least 5 percent of a room’s surface poses a significant explosion hazard, This dust accumulation is about as thick as a dime or paper clip.</a:t>
            </a:r>
          </a:p>
          <a:p>
            <a:pPr marL="375920" marR="0" indent="-285750">
              <a:spcBef>
                <a:spcPts val="0"/>
              </a:spcBef>
              <a:spcAft>
                <a:spcPts val="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An </a:t>
            </a:r>
            <a:r>
              <a:rPr lang="en-IN" dirty="0">
                <a:ea typeface="Times New Roman" panose="02020603050405020304" pitchFamily="18" charset="0"/>
                <a:cs typeface="Times New Roman" panose="02020603050405020304" pitchFamily="18" charset="0"/>
              </a:rPr>
              <a:t>industrial hygienist should test the workplace for exposures if air quality and dust are concerns.</a:t>
            </a:r>
          </a:p>
          <a:p>
            <a:pPr marL="375920" marR="0" indent="-285750">
              <a:spcBef>
                <a:spcPts val="0"/>
              </a:spcBef>
              <a:spcAft>
                <a:spcPts val="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NFPA </a:t>
            </a:r>
            <a:r>
              <a:rPr lang="en-IN" dirty="0">
                <a:ea typeface="Times New Roman" panose="02020603050405020304" pitchFamily="18" charset="0"/>
                <a:cs typeface="Times New Roman" panose="02020603050405020304" pitchFamily="18" charset="0"/>
              </a:rPr>
              <a:t>654– a standard on preventing fire and dust explosions – addresses identifying hazard areas, controlling dust and housekeeping. </a:t>
            </a:r>
          </a:p>
          <a:p>
            <a:pPr marL="375920" marR="0" indent="-285750">
              <a:spcBef>
                <a:spcPts val="0"/>
              </a:spcBef>
              <a:spcAft>
                <a:spcPts val="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The </a:t>
            </a:r>
            <a:r>
              <a:rPr lang="en-IN" dirty="0">
                <a:ea typeface="Times New Roman" panose="02020603050405020304" pitchFamily="18" charset="0"/>
                <a:cs typeface="Times New Roman" panose="02020603050405020304" pitchFamily="18" charset="0"/>
              </a:rPr>
              <a:t>standard states that vacuuming is the “preferred” method of cleaning. Sweeping and water wash-down are other options. “Blow-downs” using compressed air or steam is allowed for inaccessible or unsafe surfaces. </a:t>
            </a:r>
          </a:p>
          <a:p>
            <a:pPr marL="375920" marR="0" indent="-285750">
              <a:spcBef>
                <a:spcPts val="0"/>
              </a:spcBef>
              <a:spcAft>
                <a:spcPts val="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Industrial </a:t>
            </a:r>
            <a:r>
              <a:rPr lang="en-IN" dirty="0">
                <a:ea typeface="Times New Roman" panose="02020603050405020304" pitchFamily="18" charset="0"/>
                <a:cs typeface="Times New Roman" panose="02020603050405020304" pitchFamily="18" charset="0"/>
              </a:rPr>
              <a:t>vacuums can clean walls, ceilings, machinery and other places.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CONTROL DUST</a:t>
            </a:r>
            <a:endParaRPr lang="en-IN" altLang="en-US" sz="3200" noProof="1">
              <a:latin typeface="+mn-lt"/>
            </a:endParaRPr>
          </a:p>
        </p:txBody>
      </p:sp>
    </p:spTree>
    <p:extLst>
      <p:ext uri="{BB962C8B-B14F-4D97-AF65-F5344CB8AC3E}">
        <p14:creationId xmlns:p14="http://schemas.microsoft.com/office/powerpoint/2010/main" val="2810341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smtClean="0">
                <a:ea typeface="Times New Roman" panose="02020603050405020304" pitchFamily="18" charset="0"/>
              </a:rPr>
              <a:t>Work-area </a:t>
            </a:r>
            <a:r>
              <a:rPr lang="en-IN" dirty="0">
                <a:ea typeface="Times New Roman" panose="02020603050405020304" pitchFamily="18" charset="0"/>
              </a:rPr>
              <a:t>mats – which can be cloth or sticky-topped – should be kept clean and maintained. This helps prevent the spread of hazardous materials to other work areas or home, Check all mats to ensure they are not tripping hazards. </a:t>
            </a:r>
            <a:r>
              <a:rPr lang="en-IN" b="1" dirty="0">
                <a:solidFill>
                  <a:srgbClr val="333333"/>
                </a:solidFill>
                <a:ea typeface="Times New Roman" panose="02020603050405020304" pitchFamily="18" charset="0"/>
              </a:rPr>
              <a:t> </a:t>
            </a:r>
            <a:endParaRPr lang="en-US" b="1" dirty="0" smtClean="0">
              <a:ea typeface="Times New Roman" panose="02020603050405020304" pitchFamily="18" charset="0"/>
            </a:endParaRPr>
          </a:p>
          <a:p>
            <a:pPr marL="285750" indent="-285750">
              <a:buSzPct val="105000"/>
              <a:buFont typeface="Wingdings 3" pitchFamily="18" charset="2"/>
              <a:buChar char="p"/>
            </a:pPr>
            <a:r>
              <a:rPr lang="en-IN" dirty="0" smtClean="0">
                <a:ea typeface="Times New Roman" panose="02020603050405020304" pitchFamily="18" charset="0"/>
              </a:rPr>
              <a:t>Additionally, separate cleaning protocols may be needed for different areas to prevent cross-contamination, avoid using the same mop to clean both an oily spill and in another area, for example.</a:t>
            </a:r>
            <a:endParaRPr lang="en-US" dirty="0" smtClean="0">
              <a:ea typeface="Times New Roman" panose="02020603050405020304" pitchFamily="18" charset="0"/>
            </a:endParaRPr>
          </a:p>
          <a:p>
            <a:pPr marL="285750" indent="-285750">
              <a:buSzPct val="105000"/>
              <a:buFont typeface="Wingdings 3" pitchFamily="18" charset="2"/>
              <a:buChar char="p"/>
            </a:pPr>
            <a:endParaRPr lang="en-US" dirty="0">
              <a:ea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AVOID TRACKING MATERIALS</a:t>
            </a:r>
            <a:endParaRPr lang="en-IN" altLang="en-US" sz="3200" noProof="1">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4343399"/>
            <a:ext cx="3048000" cy="188699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343398"/>
            <a:ext cx="2970363" cy="1886997"/>
          </a:xfrm>
          <a:prstGeom prst="rect">
            <a:avLst/>
          </a:prstGeom>
        </p:spPr>
      </p:pic>
    </p:spTree>
    <p:extLst>
      <p:ext uri="{BB962C8B-B14F-4D97-AF65-F5344CB8AC3E}">
        <p14:creationId xmlns:p14="http://schemas.microsoft.com/office/powerpoint/2010/main" val="2192358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ea typeface="Calibri" panose="020F0502020204030204" pitchFamily="34" charset="0"/>
              </a:rPr>
              <a:t>If the materials are toxic, industrial hygiene testing, uniforms and showering facilities might be needed. </a:t>
            </a:r>
          </a:p>
          <a:p>
            <a:pPr marL="285750" indent="-285750">
              <a:buSzPct val="105000"/>
              <a:buFont typeface="Wingdings 3" pitchFamily="18" charset="2"/>
              <a:buChar char="p"/>
            </a:pPr>
            <a:r>
              <a:rPr lang="en-IN" dirty="0" smtClean="0">
                <a:ea typeface="Calibri" panose="020F0502020204030204" pitchFamily="34" charset="0"/>
              </a:rPr>
              <a:t>Employees </a:t>
            </a:r>
            <a:r>
              <a:rPr lang="en-IN" dirty="0">
                <a:ea typeface="Calibri" panose="020F0502020204030204" pitchFamily="34" charset="0"/>
              </a:rPr>
              <a:t>who work with toxic materials should not wear their work clothes home.</a:t>
            </a:r>
            <a:endParaRPr lang="en-US" dirty="0"/>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AVOID TRACKING MATERIALS</a:t>
            </a:r>
            <a:endParaRPr lang="en-IN" altLang="en-US" sz="3200" noProof="1">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810000"/>
            <a:ext cx="4038600" cy="2535343"/>
          </a:xfrm>
          <a:prstGeom prst="rect">
            <a:avLst/>
          </a:prstGeom>
        </p:spPr>
      </p:pic>
    </p:spTree>
    <p:extLst>
      <p:ext uri="{BB962C8B-B14F-4D97-AF65-F5344CB8AC3E}">
        <p14:creationId xmlns:p14="http://schemas.microsoft.com/office/powerpoint/2010/main" val="4038814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smtClean="0">
                <a:ea typeface="Times New Roman" panose="02020603050405020304" pitchFamily="18" charset="0"/>
              </a:rPr>
              <a:t>Protections </a:t>
            </a:r>
            <a:r>
              <a:rPr lang="en-IN" dirty="0">
                <a:ea typeface="Times New Roman" panose="02020603050405020304" pitchFamily="18" charset="0"/>
              </a:rPr>
              <a:t>such as a toe board, toe rail or net can help prevent objects from falling and hitting workers or </a:t>
            </a:r>
            <a:r>
              <a:rPr lang="en-IN" dirty="0" smtClean="0">
                <a:ea typeface="Times New Roman" panose="02020603050405020304" pitchFamily="18" charset="0"/>
              </a:rPr>
              <a:t>equipment.</a:t>
            </a:r>
          </a:p>
          <a:p>
            <a:pPr marL="285750" indent="-285750">
              <a:buSzPct val="105000"/>
              <a:buFont typeface="Wingdings 3" panose="05040102010807070707" pitchFamily="18" charset="2"/>
              <a:buChar char="p"/>
            </a:pPr>
            <a:r>
              <a:rPr lang="en-IN" dirty="0" smtClean="0"/>
              <a:t>Keep </a:t>
            </a:r>
            <a:r>
              <a:rPr lang="en-IN" dirty="0"/>
              <a:t>layout in mind so workers are not exposed to hazards as they walk through areas</a:t>
            </a:r>
            <a:r>
              <a:rPr lang="en-IN" sz="2000" b="1" dirty="0"/>
              <a:t>.</a:t>
            </a:r>
            <a:endParaRPr lang="en-US" sz="2000" b="1" dirty="0"/>
          </a:p>
          <a:p>
            <a:pPr marL="285750" indent="-285750">
              <a:buSzPct val="105000"/>
              <a:buFont typeface="Wingdings 3" panose="05040102010807070707" pitchFamily="18" charset="2"/>
              <a:buChar char="p"/>
            </a:pPr>
            <a:endParaRPr lang="en-US" dirty="0">
              <a:ea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PREVENT FALLING OBJECTS</a:t>
            </a:r>
            <a:endParaRPr lang="en-IN" altLang="en-US" sz="3200" noProof="1">
              <a:latin typeface="+mn-lt"/>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4114800"/>
            <a:ext cx="3314592" cy="2347221"/>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4316750"/>
            <a:ext cx="3124200" cy="2109176"/>
          </a:xfrm>
          <a:prstGeom prst="rect">
            <a:avLst/>
          </a:prstGeom>
        </p:spPr>
      </p:pic>
    </p:spTree>
    <p:extLst>
      <p:ext uri="{BB962C8B-B14F-4D97-AF65-F5344CB8AC3E}">
        <p14:creationId xmlns:p14="http://schemas.microsoft.com/office/powerpoint/2010/main" val="3004727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smtClean="0">
                <a:ea typeface="Times New Roman" panose="02020603050405020304" pitchFamily="18" charset="0"/>
              </a:rPr>
              <a:t>Other </a:t>
            </a:r>
            <a:r>
              <a:rPr lang="en-IN" dirty="0">
                <a:ea typeface="Times New Roman" panose="02020603050405020304" pitchFamily="18" charset="0"/>
              </a:rPr>
              <a:t>tips include stacking boxes and materials straight up and down to keep them from falling, Place heavy objects on lower shelves, and keep equipment away from the edges of desks and tables. Also, refrain from stacking objects in areas where workers walk, including aisles.</a:t>
            </a:r>
            <a:endParaRPr lang="en-US" dirty="0"/>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PREVENT FALLING OBJECTS</a:t>
            </a:r>
            <a:endParaRPr lang="en-IN" altLang="en-US" sz="3200" noProof="1">
              <a:latin typeface="+mn-lt"/>
            </a:endParaRPr>
          </a:p>
        </p:txBody>
      </p:sp>
      <p:pic>
        <p:nvPicPr>
          <p:cNvPr id="10" name="Picture 2" descr="Image result for forklift operation pic HD"/>
          <p:cNvPicPr>
            <a:picLocks noChangeAspect="1" noChangeArrowheads="1"/>
          </p:cNvPicPr>
          <p:nvPr/>
        </p:nvPicPr>
        <p:blipFill>
          <a:blip r:embed="rId2" cstate="print"/>
          <a:srcRect/>
          <a:stretch>
            <a:fillRect/>
          </a:stretch>
        </p:blipFill>
        <p:spPr bwMode="auto">
          <a:xfrm>
            <a:off x="4876800" y="3886200"/>
            <a:ext cx="3886200" cy="2444545"/>
          </a:xfrm>
          <a:prstGeom prst="rect">
            <a:avLst/>
          </a:prstGeom>
          <a:noFill/>
        </p:spPr>
      </p:pic>
    </p:spTree>
    <p:extLst>
      <p:ext uri="{BB962C8B-B14F-4D97-AF65-F5344CB8AC3E}">
        <p14:creationId xmlns:p14="http://schemas.microsoft.com/office/powerpoint/2010/main" val="1029957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buSzPct val="105000"/>
              <a:buFont typeface="Wingdings 3" pitchFamily="18" charset="2"/>
              <a:buChar char="p"/>
            </a:pPr>
            <a:r>
              <a:rPr lang="en-IN" dirty="0">
                <a:ea typeface="Times New Roman" panose="02020603050405020304" pitchFamily="18" charset="0"/>
              </a:rPr>
              <a:t>A cluttered workplace can lead to ergonomics issues and possible injuries because workers have less space to move</a:t>
            </a:r>
            <a:r>
              <a:rPr lang="en-IN" b="1" dirty="0" smtClean="0">
                <a:ea typeface="Times New Roman" panose="02020603050405020304" pitchFamily="18" charset="0"/>
              </a:rPr>
              <a:t>.</a:t>
            </a:r>
          </a:p>
          <a:p>
            <a:pPr marL="285750" indent="-285750">
              <a:buSzPct val="105000"/>
              <a:buFont typeface="Wingdings 3" pitchFamily="18" charset="2"/>
              <a:buChar char="p"/>
            </a:pPr>
            <a:r>
              <a:rPr lang="en-IN" b="1" dirty="0">
                <a:ea typeface="Times New Roman" panose="02020603050405020304" pitchFamily="18" charset="0"/>
              </a:rPr>
              <a:t>“</a:t>
            </a:r>
            <a:r>
              <a:rPr lang="en-IN" dirty="0">
                <a:ea typeface="Times New Roman" panose="02020603050405020304" pitchFamily="18" charset="0"/>
              </a:rPr>
              <a:t>When an area is cluttered, you’re going to likely have a cut or laceration injury. “You’re not going to have as much room to set up your workstation like you should and move around. You’re going to be twisting your body rather than moving your whole body.”</a:t>
            </a:r>
            <a:endParaRPr lang="en-US" dirty="0">
              <a:ea typeface="Times New Roman" panose="02020603050405020304" pitchFamily="18" charset="0"/>
            </a:endParaRPr>
          </a:p>
          <a:p>
            <a:pPr marR="0" lvl="0">
              <a:buSzPct val="105000"/>
            </a:pPr>
            <a:endParaRPr lang="en-US" b="1" dirty="0">
              <a:ea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CLEAR CLUTTER</a:t>
            </a:r>
            <a:endParaRPr lang="en-IN" alt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262437"/>
            <a:ext cx="3828858" cy="200262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608" y="4262438"/>
            <a:ext cx="3676842" cy="2002620"/>
          </a:xfrm>
          <a:prstGeom prst="rect">
            <a:avLst/>
          </a:prstGeom>
        </p:spPr>
      </p:pic>
    </p:spTree>
    <p:extLst>
      <p:ext uri="{BB962C8B-B14F-4D97-AF65-F5344CB8AC3E}">
        <p14:creationId xmlns:p14="http://schemas.microsoft.com/office/powerpoint/2010/main" val="352116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4227312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buSzPct val="105000"/>
              <a:buFont typeface="Wingdings 3" pitchFamily="18" charset="2"/>
              <a:buChar char="p"/>
            </a:pPr>
            <a:r>
              <a:rPr lang="en-IN" dirty="0">
                <a:ea typeface="Times New Roman" panose="02020603050405020304" pitchFamily="18" charset="0"/>
              </a:rPr>
              <a:t>Compensation recommends that workers return tools and other materials to storage after using them, and dispose of materials that are no longer needed</a:t>
            </a:r>
            <a:r>
              <a:rPr lang="en-IN" dirty="0" smtClean="0">
                <a:ea typeface="Times New Roman" panose="02020603050405020304" pitchFamily="18" charset="0"/>
              </a:rPr>
              <a:t>.</a:t>
            </a:r>
          </a:p>
          <a:p>
            <a:pPr marL="285750" indent="-285750">
              <a:buSzPct val="105000"/>
              <a:buFont typeface="Wingdings 3" pitchFamily="18" charset="2"/>
              <a:buChar char="p"/>
            </a:pPr>
            <a:r>
              <a:rPr lang="en-IN" b="1" dirty="0">
                <a:ea typeface="Times New Roman" panose="02020603050405020304" pitchFamily="18" charset="0"/>
              </a:rPr>
              <a:t>“</a:t>
            </a:r>
            <a:r>
              <a:rPr lang="en-IN" dirty="0">
                <a:ea typeface="Times New Roman" panose="02020603050405020304" pitchFamily="18" charset="0"/>
              </a:rPr>
              <a:t>Keep aisles, stairways, emergency exits, electrical panels and doors clear of clutter, and purge untidy areas. Empty trash receptacles before they overflow.</a:t>
            </a:r>
            <a:endParaRPr lang="en-US" dirty="0">
              <a:ea typeface="Times New Roman" panose="02020603050405020304" pitchFamily="18" charset="0"/>
            </a:endParaRPr>
          </a:p>
          <a:p>
            <a:pPr marL="285750" marR="0" lvl="0" indent="-285750">
              <a:buSzPct val="105000"/>
              <a:buFont typeface="Wingdings 3" pitchFamily="18" charset="2"/>
              <a:buChar char="p"/>
            </a:pPr>
            <a:endParaRPr lang="en-US" dirty="0">
              <a:ea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CLEAR CLUTTER</a:t>
            </a:r>
            <a:endParaRPr lang="en-IN" altLang="en-US" sz="3200" noProof="1">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300" y="4423611"/>
            <a:ext cx="3352800" cy="187512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419600"/>
            <a:ext cx="3200400" cy="1879134"/>
          </a:xfrm>
          <a:prstGeom prst="rect">
            <a:avLst/>
          </a:prstGeom>
        </p:spPr>
      </p:pic>
    </p:spTree>
    <p:extLst>
      <p:ext uri="{BB962C8B-B14F-4D97-AF65-F5344CB8AC3E}">
        <p14:creationId xmlns:p14="http://schemas.microsoft.com/office/powerpoint/2010/main" val="1137052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buSzPct val="105000"/>
              <a:buFont typeface="Wingdings 3" pitchFamily="18" charset="2"/>
              <a:buChar char="p"/>
            </a:pPr>
            <a:r>
              <a:rPr lang="en-IN" dirty="0">
                <a:ea typeface="Times New Roman" panose="02020603050405020304" pitchFamily="18" charset="0"/>
              </a:rPr>
              <a:t>Storage areas should not have an accumulation of materials that present hazards for tripping, fire, explosion or pests</a:t>
            </a:r>
            <a:r>
              <a:rPr lang="en-IN" dirty="0" smtClean="0">
                <a:ea typeface="Times New Roman" panose="02020603050405020304" pitchFamily="18" charset="0"/>
              </a:rPr>
              <a:t>.</a:t>
            </a:r>
          </a:p>
          <a:p>
            <a:pPr marL="285750" indent="-285750">
              <a:buSzPct val="105000"/>
              <a:buFont typeface="Wingdings 3" pitchFamily="18" charset="2"/>
              <a:buChar char="p"/>
            </a:pPr>
            <a:r>
              <a:rPr lang="en-IN" dirty="0">
                <a:ea typeface="Times New Roman" panose="02020603050405020304" pitchFamily="18" charset="0"/>
              </a:rPr>
              <a:t>Some workers make the mistake of storing ladders or other items inside electrical closets where they can block an electrical panel, creating a fire hazard and violating regulations</a:t>
            </a:r>
            <a:r>
              <a:rPr lang="en-IN" dirty="0" smtClean="0">
                <a:ea typeface="Times New Roman" panose="02020603050405020304" pitchFamily="18" charset="0"/>
              </a:rPr>
              <a:t>.</a:t>
            </a:r>
          </a:p>
          <a:p>
            <a:pPr marL="285750" indent="-285750">
              <a:buSzPct val="105000"/>
              <a:buFont typeface="Wingdings 3" pitchFamily="18" charset="2"/>
              <a:buChar char="p"/>
            </a:pPr>
            <a:r>
              <a:rPr lang="en-IN" dirty="0">
                <a:ea typeface="Calibri" panose="020F0502020204030204" pitchFamily="34" charset="0"/>
              </a:rPr>
              <a:t>Unused materials and equipment should be stored out of the way of workers. Avoid using workspaces for storage, and remember to put everything back in its proper place</a:t>
            </a:r>
            <a:endParaRPr lang="en-US" dirty="0"/>
          </a:p>
          <a:p>
            <a:pPr marL="285750" indent="-285750">
              <a:buSzPct val="105000"/>
              <a:buFont typeface="Wingdings 3" pitchFamily="18" charset="2"/>
              <a:buChar char="p"/>
            </a:pPr>
            <a:endParaRPr lang="en-US" dirty="0">
              <a:ea typeface="Times New Roman" panose="02020603050405020304" pitchFamily="18" charset="0"/>
            </a:endParaRPr>
          </a:p>
          <a:p>
            <a:pPr marL="285750" marR="0" lvl="0" indent="-285750">
              <a:buSzPct val="105000"/>
              <a:buFont typeface="Wingdings 3" pitchFamily="18" charset="2"/>
              <a:buChar char="p"/>
            </a:pPr>
            <a:endParaRPr lang="en-US" dirty="0">
              <a:ea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STORE MATERIAL PROPERLY</a:t>
            </a:r>
            <a:endParaRPr lang="en-IN" altLang="en-US" sz="3200" noProof="1">
              <a:latin typeface="+mn-lt"/>
            </a:endParaRPr>
          </a:p>
        </p:txBody>
      </p:sp>
      <p:pic>
        <p:nvPicPr>
          <p:cNvPr id="9" name="Picture 8"/>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b="5366"/>
          <a:stretch/>
        </p:blipFill>
        <p:spPr>
          <a:xfrm>
            <a:off x="3324503" y="4191000"/>
            <a:ext cx="2438400" cy="213394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19" y="4626425"/>
            <a:ext cx="2607065" cy="142996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4626425"/>
            <a:ext cx="2809408" cy="1490717"/>
          </a:xfrm>
          <a:prstGeom prst="rect">
            <a:avLst/>
          </a:prstGeom>
        </p:spPr>
      </p:pic>
    </p:spTree>
    <p:extLst>
      <p:ext uri="{BB962C8B-B14F-4D97-AF65-F5344CB8AC3E}">
        <p14:creationId xmlns:p14="http://schemas.microsoft.com/office/powerpoint/2010/main" val="741831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ea typeface="Times New Roman" panose="02020603050405020304" pitchFamily="18" charset="0"/>
              </a:rPr>
              <a:t>Keeping a storage space nearby so workers is encouraged to use it.</a:t>
            </a:r>
          </a:p>
          <a:p>
            <a:pPr marL="285750" indent="-285750">
              <a:buSzPct val="105000"/>
              <a:buFont typeface="Wingdings 3" pitchFamily="18" charset="2"/>
              <a:buChar char="p"/>
            </a:pPr>
            <a:r>
              <a:rPr lang="en-IN" dirty="0" smtClean="0">
                <a:ea typeface="Times New Roman" panose="02020603050405020304" pitchFamily="18" charset="0"/>
              </a:rPr>
              <a:t>“</a:t>
            </a:r>
            <a:r>
              <a:rPr lang="en-IN" dirty="0">
                <a:ea typeface="Times New Roman" panose="02020603050405020304" pitchFamily="18" charset="0"/>
              </a:rPr>
              <a:t>There’s a responsibility to keep your work area in order and return tools to where they belong, the storage space, if readily useable, is designed in such a way where it can be used without stretching too far or lifting heavy loads. </a:t>
            </a:r>
          </a:p>
          <a:p>
            <a:pPr marL="285750" indent="-285750">
              <a:buSzPct val="105000"/>
              <a:buFont typeface="Wingdings 3" pitchFamily="18" charset="2"/>
              <a:buChar char="p"/>
            </a:pPr>
            <a:r>
              <a:rPr lang="en-IN" dirty="0" smtClean="0">
                <a:ea typeface="Times New Roman" panose="02020603050405020304" pitchFamily="18" charset="0"/>
              </a:rPr>
              <a:t>They’re </a:t>
            </a:r>
            <a:r>
              <a:rPr lang="en-IN" dirty="0">
                <a:ea typeface="Times New Roman" panose="02020603050405020304" pitchFamily="18" charset="0"/>
              </a:rPr>
              <a:t>more likely to use it than if they have to go quite a ways to place something. </a:t>
            </a:r>
          </a:p>
          <a:p>
            <a:pPr marL="285750" indent="-285750">
              <a:buSzPct val="105000"/>
              <a:buFont typeface="Wingdings 3" pitchFamily="18" charset="2"/>
              <a:buChar char="p"/>
            </a:pPr>
            <a:r>
              <a:rPr lang="en-IN" dirty="0" smtClean="0">
                <a:ea typeface="Times New Roman" panose="02020603050405020304" pitchFamily="18" charset="0"/>
              </a:rPr>
              <a:t>They’re </a:t>
            </a:r>
            <a:r>
              <a:rPr lang="en-IN" dirty="0">
                <a:ea typeface="Times New Roman" panose="02020603050405020304" pitchFamily="18" charset="0"/>
              </a:rPr>
              <a:t>going to keep something rather than go back because they have to take the extra time to get it.”</a:t>
            </a:r>
            <a:endParaRPr lang="en-US" dirty="0">
              <a:ea typeface="Times New Roman" panose="02020603050405020304" pitchFamily="18" charset="0"/>
            </a:endParaRPr>
          </a:p>
          <a:p>
            <a:pPr marL="285750" indent="-285750">
              <a:buFont typeface="Wingdings 3" panose="05040102010807070707" pitchFamily="18" charset="2"/>
              <a:buChar char="p"/>
            </a:pPr>
            <a:endParaRPr lang="en-US" b="1" dirty="0">
              <a:ea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STORE MATERIAL PROPERLY</a:t>
            </a:r>
            <a:endParaRPr lang="en-IN" altLang="en-US" sz="3200" noProof="1">
              <a:latin typeface="+mn-lt"/>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00" y="3810000"/>
            <a:ext cx="2590800" cy="272826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134534"/>
            <a:ext cx="2895600" cy="2133600"/>
          </a:xfrm>
          <a:prstGeom prst="rect">
            <a:avLst/>
          </a:prstGeom>
        </p:spPr>
      </p:pic>
    </p:spTree>
    <p:extLst>
      <p:ext uri="{BB962C8B-B14F-4D97-AF65-F5344CB8AC3E}">
        <p14:creationId xmlns:p14="http://schemas.microsoft.com/office/powerpoint/2010/main" val="4291973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75920" marR="0" indent="-285750">
              <a:buSzPct val="105000"/>
              <a:buFont typeface="Wingdings 3" pitchFamily="18" charset="2"/>
              <a:buChar char="p"/>
            </a:pPr>
            <a:r>
              <a:rPr lang="en-IN" dirty="0" smtClean="0">
                <a:ea typeface="Times New Roman" panose="02020603050405020304" pitchFamily="18" charset="0"/>
              </a:rPr>
              <a:t>Compensation </a:t>
            </a:r>
            <a:r>
              <a:rPr lang="en-IN" dirty="0">
                <a:ea typeface="Times New Roman" panose="02020603050405020304" pitchFamily="18" charset="0"/>
              </a:rPr>
              <a:t>cases stemming from employees who did not wear PPE when cleaning up spills or other material, such as broken glass or plywood, and then suffered cuts or splinters.</a:t>
            </a:r>
          </a:p>
          <a:p>
            <a:pPr marL="375920" marR="0" indent="-285750">
              <a:buSzPct val="105000"/>
              <a:buFont typeface="Wingdings 3" pitchFamily="18" charset="2"/>
              <a:buChar char="p"/>
            </a:pPr>
            <a:r>
              <a:rPr lang="en-IN" dirty="0" smtClean="0">
                <a:ea typeface="Times New Roman" panose="02020603050405020304" pitchFamily="18" charset="0"/>
              </a:rPr>
              <a:t>Wear </a:t>
            </a:r>
            <a:r>
              <a:rPr lang="en-IN" dirty="0">
                <a:ea typeface="Times New Roman" panose="02020603050405020304" pitchFamily="18" charset="0"/>
              </a:rPr>
              <a:t>basic PPE – such as closed-toe shoes and safety glasses – while performing housekeeping.</a:t>
            </a:r>
          </a:p>
          <a:p>
            <a:pPr marL="375920" marR="0" indent="-285750">
              <a:buSzPct val="105000"/>
              <a:buFont typeface="Wingdings 3" pitchFamily="18" charset="2"/>
              <a:buChar char="p"/>
            </a:pPr>
            <a:r>
              <a:rPr lang="en-IN" dirty="0" smtClean="0">
                <a:ea typeface="Times New Roman" panose="02020603050405020304" pitchFamily="18" charset="0"/>
              </a:rPr>
              <a:t>Determine </a:t>
            </a:r>
            <a:r>
              <a:rPr lang="en-IN" dirty="0">
                <a:ea typeface="Times New Roman" panose="02020603050405020304" pitchFamily="18" charset="0"/>
              </a:rPr>
              <a:t>what type of PPE to don based on the potential risks.</a:t>
            </a:r>
          </a:p>
          <a:p>
            <a:pPr marL="375920" marR="0" indent="-285750">
              <a:buSzPct val="105000"/>
              <a:buFont typeface="Wingdings 3" pitchFamily="18" charset="2"/>
              <a:buChar char="p"/>
            </a:pPr>
            <a:r>
              <a:rPr lang="en-IN" dirty="0" smtClean="0">
                <a:ea typeface="Times New Roman" panose="02020603050405020304" pitchFamily="18" charset="0"/>
              </a:rPr>
              <a:t>Regularly </a:t>
            </a:r>
            <a:r>
              <a:rPr lang="en-IN" dirty="0">
                <a:ea typeface="Times New Roman" panose="02020603050405020304" pitchFamily="18" charset="0"/>
              </a:rPr>
              <a:t>inspect, clean and fix tools. Remove any damaged tools from the work area.</a:t>
            </a:r>
            <a:endParaRPr lang="en-US" dirty="0">
              <a:ea typeface="Times New Roman" panose="02020603050405020304" pitchFamily="18" charset="0"/>
            </a:endParaRPr>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r>
              <a:rPr lang="en-IN" sz="2700" dirty="0" smtClean="0">
                <a:latin typeface="+mn-lt"/>
                <a:ea typeface="Times New Roman" panose="02020603050405020304" pitchFamily="18" charset="0"/>
              </a:rPr>
              <a:t>USE AND INSPECT PERSONAL PROTECTIVE EQUIPMENT AND TOOLS</a:t>
            </a:r>
            <a:endParaRPr lang="en-US" sz="2700" dirty="0">
              <a:latin typeface="+mn-lt"/>
              <a:ea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694" y="4716379"/>
            <a:ext cx="2888274" cy="1524001"/>
          </a:xfrm>
          <a:prstGeom prst="rect">
            <a:avLst/>
          </a:prstGeom>
          <a:noFill/>
          <a:ln>
            <a:noFill/>
          </a:ln>
          <a:effectLst>
            <a:outerShdw blurRad="114300" dist="50800" dir="5400000" sx="1000" sy="1000" algn="ctr" rotWithShape="0">
              <a:srgbClr val="000000"/>
            </a:outerShdw>
          </a:effectLst>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000" y="4182479"/>
            <a:ext cx="2173705" cy="2037848"/>
          </a:xfrm>
          <a:prstGeom prst="rect">
            <a:avLst/>
          </a:prstGeom>
        </p:spPr>
      </p:pic>
    </p:spTree>
    <p:extLst>
      <p:ext uri="{BB962C8B-B14F-4D97-AF65-F5344CB8AC3E}">
        <p14:creationId xmlns:p14="http://schemas.microsoft.com/office/powerpoint/2010/main" val="395854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lnSpc>
                <a:spcPct val="115000"/>
              </a:lnSpc>
              <a:spcBef>
                <a:spcPts val="0"/>
              </a:spcBef>
              <a:spcAft>
                <a:spcPts val="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All </a:t>
            </a:r>
            <a:r>
              <a:rPr lang="en-IN" dirty="0">
                <a:ea typeface="Times New Roman" panose="02020603050405020304" pitchFamily="18" charset="0"/>
                <a:cs typeface="Times New Roman" panose="02020603050405020304" pitchFamily="18" charset="0"/>
              </a:rPr>
              <a:t>workers should participate in housekeeping, especially in terms of keeping their own work areas tidy, reporting safety hazards and cleaning up spills, if possible</a:t>
            </a:r>
            <a:r>
              <a:rPr lang="en-IN" dirty="0" smtClean="0">
                <a:ea typeface="Times New Roman" panose="02020603050405020304" pitchFamily="18" charset="0"/>
                <a:cs typeface="Times New Roman" panose="02020603050405020304" pitchFamily="18" charset="0"/>
              </a:rPr>
              <a:t>.</a:t>
            </a:r>
          </a:p>
          <a:p>
            <a:pPr marL="285750" indent="-285750">
              <a:lnSpc>
                <a:spcPct val="115000"/>
              </a:lnSpc>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a:t>
            </a:r>
            <a:r>
              <a:rPr lang="en-IN" dirty="0">
                <a:ea typeface="Times New Roman" panose="02020603050405020304" pitchFamily="18" charset="0"/>
                <a:cs typeface="Times New Roman" panose="02020603050405020304" pitchFamily="18" charset="0"/>
              </a:rPr>
              <a:t>Every worker does have a role in housekeeping, “If they see something is becoming a problem, they need to report it.”</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Webdings" panose="05030102010509060703" pitchFamily="18" charset="2"/>
              <a:buChar char="ê"/>
            </a:pP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r>
              <a:rPr lang="en-IN" sz="2700" dirty="0" smtClean="0">
                <a:latin typeface="+mn-lt"/>
                <a:ea typeface="Times New Roman" panose="02020603050405020304" pitchFamily="18" charset="0"/>
              </a:rPr>
              <a:t>USE AND INSPECT PERSONAL PROTECTIVE EQUIPMENT AND TOOLS</a:t>
            </a:r>
            <a:endParaRPr lang="en-US" sz="2700" dirty="0">
              <a:latin typeface="+mn-lt"/>
              <a:ea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4067236"/>
            <a:ext cx="1981200" cy="2012954"/>
          </a:xfrm>
          <a:prstGeom prst="rect">
            <a:avLst/>
          </a:prstGeom>
        </p:spPr>
      </p:pic>
      <p:pic>
        <p:nvPicPr>
          <p:cNvPr id="12" name="Picture 2" descr="Image result for Reporting Hazards HD images"/>
          <p:cNvPicPr>
            <a:picLocks noChangeAspect="1" noChangeArrowheads="1"/>
          </p:cNvPicPr>
          <p:nvPr/>
        </p:nvPicPr>
        <p:blipFill>
          <a:blip r:embed="rId3" cstate="print"/>
          <a:srcRect/>
          <a:stretch>
            <a:fillRect/>
          </a:stretch>
        </p:blipFill>
        <p:spPr bwMode="auto">
          <a:xfrm>
            <a:off x="1676400" y="4067236"/>
            <a:ext cx="2819400" cy="2037017"/>
          </a:xfrm>
          <a:prstGeom prst="rect">
            <a:avLst/>
          </a:prstGeom>
          <a:noFill/>
        </p:spPr>
      </p:pic>
    </p:spTree>
    <p:extLst>
      <p:ext uri="{BB962C8B-B14F-4D97-AF65-F5344CB8AC3E}">
        <p14:creationId xmlns:p14="http://schemas.microsoft.com/office/powerpoint/2010/main" val="1752195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buSzPct val="105000"/>
              <a:buFont typeface="Wingdings 3" pitchFamily="18" charset="2"/>
              <a:buChar char="p"/>
            </a:pPr>
            <a:r>
              <a:rPr lang="en-IN" dirty="0" smtClean="0"/>
              <a:t>Before </a:t>
            </a:r>
            <a:r>
              <a:rPr lang="en-IN" dirty="0"/>
              <a:t>the end of a shift, workers should inspect and clean their workspaces and remove unused materials. This dedication can reduce time spent cleaning later</a:t>
            </a:r>
            <a:r>
              <a:rPr lang="en-IN" dirty="0" smtClean="0"/>
              <a:t>.</a:t>
            </a:r>
          </a:p>
          <a:p>
            <a:pPr marL="285750" lvl="0" indent="-285750">
              <a:lnSpc>
                <a:spcPct val="115000"/>
              </a:lnSpc>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How </a:t>
            </a:r>
            <a:r>
              <a:rPr lang="en-IN" dirty="0">
                <a:ea typeface="Times New Roman" panose="02020603050405020304" pitchFamily="18" charset="0"/>
                <a:cs typeface="Times New Roman" panose="02020603050405020304" pitchFamily="18" charset="0"/>
              </a:rPr>
              <a:t>much debris or contaminants the workplace releases can help determine the frequency of housekeeping. A company should have a mixture of deep cleaning and more frequent, lighter cleaning that involves sweeping and responding to spills.</a:t>
            </a:r>
            <a:endParaRPr lang="en-US" dirty="0">
              <a:ea typeface="Calibri" panose="020F0502020204030204" pitchFamily="34" charset="0"/>
              <a:cs typeface="Times New Roman" panose="02020603050405020304" pitchFamily="18" charset="0"/>
            </a:endParaRPr>
          </a:p>
          <a:p>
            <a:pPr marL="285750" indent="-285750">
              <a:lnSpc>
                <a:spcPct val="115000"/>
              </a:lnSpc>
              <a:buSzPct val="105000"/>
              <a:buFont typeface="Wingdings 3" pitchFamily="18" charset="2"/>
              <a:buChar char="p"/>
            </a:pPr>
            <a:endParaRPr lang="en-US" dirty="0"/>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r>
              <a:rPr lang="en-IN" sz="2700" dirty="0" smtClean="0">
                <a:latin typeface="+mn-lt"/>
                <a:ea typeface="Times New Roman" panose="02020603050405020304" pitchFamily="18" charset="0"/>
              </a:rPr>
              <a:t>USE AND INSPECT PERSONAL PROTECTIVE EQUIPMENT AND TOOLS</a:t>
            </a:r>
            <a:endParaRPr lang="en-US" sz="2700" dirty="0">
              <a:latin typeface="+mn-lt"/>
              <a:ea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4419600"/>
            <a:ext cx="3657600" cy="1925569"/>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4465560"/>
            <a:ext cx="3505200" cy="1833647"/>
          </a:xfrm>
          <a:prstGeom prst="rect">
            <a:avLst/>
          </a:prstGeom>
        </p:spPr>
      </p:pic>
    </p:spTree>
    <p:extLst>
      <p:ext uri="{BB962C8B-B14F-4D97-AF65-F5344CB8AC3E}">
        <p14:creationId xmlns:p14="http://schemas.microsoft.com/office/powerpoint/2010/main" val="3208980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cs typeface="Times New Roman" panose="02020603050405020304" pitchFamily="18" charset="0"/>
              </a:rPr>
              <a:t>Housekeeping </a:t>
            </a:r>
            <a:r>
              <a:rPr lang="en-IN" dirty="0">
                <a:ea typeface="Times New Roman" panose="02020603050405020304" pitchFamily="18" charset="0"/>
                <a:cs typeface="Times New Roman" panose="02020603050405020304" pitchFamily="18" charset="0"/>
              </a:rPr>
              <a:t>policies should be put in writing, they are formal and defined. </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cs typeface="Times New Roman" panose="02020603050405020304" pitchFamily="18" charset="0"/>
              </a:rPr>
              <a:t>Written </a:t>
            </a:r>
            <a:r>
              <a:rPr lang="en-IN" dirty="0">
                <a:ea typeface="Times New Roman" panose="02020603050405020304" pitchFamily="18" charset="0"/>
                <a:cs typeface="Times New Roman" panose="02020603050405020304" pitchFamily="18" charset="0"/>
              </a:rPr>
              <a:t>protocols could specify which cleaners, tools and methods should be used.</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cs typeface="Times New Roman" panose="02020603050405020304" pitchFamily="18" charset="0"/>
              </a:rPr>
              <a:t>There </a:t>
            </a:r>
            <a:r>
              <a:rPr lang="en-IN" dirty="0">
                <a:ea typeface="Times New Roman" panose="02020603050405020304" pitchFamily="18" charset="0"/>
                <a:cs typeface="Times New Roman" panose="02020603050405020304" pitchFamily="18" charset="0"/>
              </a:rPr>
              <a:t>are many gaps in the effectiveness of floor cleaning in the operations “It is an area that sometimes gets overlooked.</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rPr>
              <a:t>Think </a:t>
            </a:r>
            <a:r>
              <a:rPr lang="en-IN" dirty="0">
                <a:ea typeface="Times New Roman" panose="02020603050405020304" pitchFamily="18" charset="0"/>
              </a:rPr>
              <a:t>long-term</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rPr>
              <a:t>Housekeeping </a:t>
            </a:r>
            <a:r>
              <a:rPr lang="en-IN" dirty="0">
                <a:ea typeface="Times New Roman" panose="02020603050405020304" pitchFamily="18" charset="0"/>
              </a:rPr>
              <a:t>should be more than a one-time initiative – it should continue through monitoring and auditing. Keep records; maintain a regular walkthrough inspection schedule, report hazards and train employees to help sustain housekeeping. </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rPr>
              <a:t>Set </a:t>
            </a:r>
            <a:r>
              <a:rPr lang="en-IN" dirty="0">
                <a:ea typeface="Times New Roman" panose="02020603050405020304" pitchFamily="18" charset="0"/>
              </a:rPr>
              <a:t>goals and expectations, and base auditing on those goals, </a:t>
            </a:r>
            <a:r>
              <a:rPr lang="en-IN" dirty="0" smtClean="0">
                <a:ea typeface="Times New Roman" panose="02020603050405020304" pitchFamily="18" charset="0"/>
              </a:rPr>
              <a:t>Gary </a:t>
            </a:r>
            <a:r>
              <a:rPr lang="en-IN" dirty="0">
                <a:ea typeface="Times New Roman" panose="02020603050405020304" pitchFamily="18" charset="0"/>
              </a:rPr>
              <a:t>said.</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rPr>
              <a:t>“</a:t>
            </a:r>
            <a:r>
              <a:rPr lang="en-IN" dirty="0">
                <a:ea typeface="Times New Roman" panose="02020603050405020304" pitchFamily="18" charset="0"/>
              </a:rPr>
              <a:t>Housekeeping issues are very common. </a:t>
            </a:r>
          </a:p>
          <a:p>
            <a:pPr marL="375920" marR="0" indent="-285750">
              <a:spcBef>
                <a:spcPts val="0"/>
              </a:spcBef>
              <a:spcAft>
                <a:spcPts val="0"/>
              </a:spcAft>
              <a:buSzPct val="105000"/>
              <a:buFont typeface="Wingdings 3" panose="05040102010807070707" pitchFamily="18" charset="2"/>
              <a:buChar char="p"/>
            </a:pPr>
            <a:r>
              <a:rPr lang="en-IN" dirty="0" smtClean="0">
                <a:ea typeface="Times New Roman" panose="02020603050405020304" pitchFamily="18" charset="0"/>
              </a:rPr>
              <a:t>They </a:t>
            </a:r>
            <a:r>
              <a:rPr lang="en-IN" dirty="0">
                <a:ea typeface="Times New Roman" panose="02020603050405020304" pitchFamily="18" charset="0"/>
              </a:rPr>
              <a:t>can be easy to fix.</a:t>
            </a:r>
            <a:endParaRPr lang="en-US" dirty="0">
              <a:ea typeface="Times New Roman" panose="02020603050405020304" pitchFamily="18" charset="0"/>
            </a:endParaRPr>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smtClean="0">
                <a:latin typeface="+mn-lt"/>
                <a:ea typeface="Times New Roman" panose="02020603050405020304" pitchFamily="18" charset="0"/>
              </a:rPr>
              <a:t>CREATE WRITTEN RULES</a:t>
            </a:r>
            <a:endParaRPr lang="en-US" sz="3200" dirty="0">
              <a:latin typeface="+mn-lt"/>
              <a:ea typeface="Times New Roman" panose="02020603050405020304" pitchFamily="18" charset="0"/>
            </a:endParaRPr>
          </a:p>
        </p:txBody>
      </p:sp>
    </p:spTree>
    <p:extLst>
      <p:ext uri="{BB962C8B-B14F-4D97-AF65-F5344CB8AC3E}">
        <p14:creationId xmlns:p14="http://schemas.microsoft.com/office/powerpoint/2010/main" val="42002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Calibri" panose="020F0502020204030204" pitchFamily="34" charset="0"/>
              </a:rPr>
              <a:t>Identify potential causes of Slip Trip Fall (STFs) at your work site.</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Wet, greasy or slippery walking surfaces</a:t>
            </a:r>
            <a:endParaRPr lang="en-US" dirty="0">
              <a:ea typeface="Calibri" panose="020F0502020204030204" pitchFamily="34" charset="0"/>
              <a:cs typeface="Times New Roman" panose="02020603050405020304" pitchFamily="18" charset="0"/>
            </a:endParaRP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Uneven walking surfaces</a:t>
            </a:r>
            <a:endParaRPr lang="en-US" dirty="0">
              <a:ea typeface="Calibri" panose="020F0502020204030204" pitchFamily="34" charset="0"/>
              <a:cs typeface="Times New Roman" panose="02020603050405020304" pitchFamily="18" charset="0"/>
            </a:endParaRP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Lose flooring or carpeting</a:t>
            </a:r>
            <a:endParaRPr lang="en-US" dirty="0">
              <a:ea typeface="Calibri" panose="020F0502020204030204" pitchFamily="34" charset="0"/>
              <a:cs typeface="Times New Roman" panose="02020603050405020304" pitchFamily="18" charset="0"/>
            </a:endParaRP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Clutter or trash on the floors or walkways</a:t>
            </a:r>
            <a:endParaRPr lang="en-US" dirty="0">
              <a:ea typeface="Calibri" panose="020F0502020204030204" pitchFamily="34" charset="0"/>
              <a:cs typeface="Times New Roman" panose="02020603050405020304" pitchFamily="18" charset="0"/>
            </a:endParaRP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Changing from one type of flooring to another</a:t>
            </a: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Sloped walking surfaces</a:t>
            </a:r>
            <a:endParaRPr lang="en-US" dirty="0">
              <a:ea typeface="Calibri" panose="020F0502020204030204" pitchFamily="34" charset="0"/>
              <a:cs typeface="Times New Roman" panose="02020603050405020304" pitchFamily="18" charset="0"/>
            </a:endParaRP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Elevated work surfaces without adequate rails</a:t>
            </a:r>
            <a:endParaRPr lang="en-US" dirty="0">
              <a:ea typeface="Calibri" panose="020F0502020204030204" pitchFamily="34" charset="0"/>
              <a:cs typeface="Times New Roman" panose="02020603050405020304" pitchFamily="18" charset="0"/>
            </a:endParaRPr>
          </a:p>
          <a:p>
            <a:pPr marL="285750" indent="-285750">
              <a:spcAft>
                <a:spcPts val="750"/>
              </a:spcAft>
              <a:buSzPct val="105000"/>
              <a:buFont typeface="Wingdings 3" panose="05040102010807070707" pitchFamily="18" charset="2"/>
              <a:buChar char="p"/>
              <a:tabLst>
                <a:tab pos="457200" algn="l"/>
              </a:tabLst>
            </a:pPr>
            <a:r>
              <a:rPr lang="en-IN" dirty="0">
                <a:ea typeface="Times New Roman" panose="02020603050405020304" pitchFamily="18" charset="0"/>
                <a:cs typeface="Times New Roman" panose="02020603050405020304" pitchFamily="18" charset="0"/>
              </a:rPr>
              <a:t>Inadequate lighting</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smtClean="0">
                <a:latin typeface="+mn-lt"/>
                <a:ea typeface="Times New Roman" panose="02020603050405020304" pitchFamily="18" charset="0"/>
              </a:rPr>
              <a:t>GOOD HOUSEKEEPING</a:t>
            </a:r>
            <a:endParaRPr lang="en-US" sz="3200" dirty="0">
              <a:latin typeface="+mn-lt"/>
              <a:ea typeface="Times New Roman" panose="02020603050405020304" pitchFamily="18" charset="0"/>
            </a:endParaRPr>
          </a:p>
        </p:txBody>
      </p:sp>
      <p:pic>
        <p:nvPicPr>
          <p:cNvPr id="2050" name="Picture 2" descr="Image result for Slip Trip F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0386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30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pPr>
            <a:r>
              <a:rPr lang="en-IN" sz="2000" b="1" dirty="0">
                <a:ea typeface="Calibri" panose="020F0502020204030204" pitchFamily="34" charset="0"/>
                <a:cs typeface="Calibri" panose="020F0502020204030204" pitchFamily="34" charset="0"/>
              </a:rPr>
              <a:t>Identify potential causes of Slip Trip Fall (STFs) at your work site.</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Damaged or uneven stairs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Open desk or file cabinet drawers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Damaged or improper use of ladders or step-stools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Electrical cords or cables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Unguarded floor openings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Ramps or other sloped surfaces without slip-resistant</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Unexpected placement of equipment or furniture</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Wet leaves or pine needles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Weather hazards: rain, snow, ice, sleet</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smtClean="0">
                <a:latin typeface="+mn-lt"/>
                <a:ea typeface="Times New Roman" panose="02020603050405020304" pitchFamily="18" charset="0"/>
              </a:rPr>
              <a:t>GOOD HOUSEKEEPING</a:t>
            </a:r>
            <a:endParaRPr lang="en-US" sz="3200" dirty="0">
              <a:latin typeface="+mn-lt"/>
              <a:ea typeface="Times New Roman" panose="02020603050405020304" pitchFamily="18" charset="0"/>
            </a:endParaRPr>
          </a:p>
        </p:txBody>
      </p:sp>
      <p:pic>
        <p:nvPicPr>
          <p:cNvPr id="1028" name="Picture 4" descr="Image result for Slip Trip F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350" y="5181599"/>
            <a:ext cx="375285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30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433070" marR="0" indent="-342900">
              <a:lnSpc>
                <a:spcPct val="115000"/>
              </a:lnSpc>
              <a:spcBef>
                <a:spcPts val="0"/>
              </a:spcBef>
              <a:spcAft>
                <a:spcPts val="1000"/>
              </a:spcAft>
            </a:pPr>
            <a:r>
              <a:rPr lang="en-IN" sz="2000" b="1" dirty="0">
                <a:ea typeface="Calibri" panose="020F0502020204030204" pitchFamily="34" charset="0"/>
                <a:cs typeface="Calibri" panose="020F0502020204030204" pitchFamily="34" charset="0"/>
              </a:rPr>
              <a:t>Devise a plan to eliminate potential hazards.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Assigning cleaning/tidying responsibilities to individual or groups of employees;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Reorganizing the workspace so furniture or other objects do not create obstacles;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Creating and using extra space for storage of tools and materials;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Repairing damaged floors or walking surfaces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Creating traction on slippery surfaces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Developing a policy for keeping electrical cords or wires out of walking space </a:t>
            </a:r>
            <a:r>
              <a:rPr lang="en-IN" dirty="0">
                <a:ea typeface="Times New Roman" panose="02020603050405020304" pitchFamily="18" charset="0"/>
              </a:rPr>
              <a:t>ensuring that employees wear appropriate footwear</a:t>
            </a:r>
            <a:endParaRPr lang="en-US" dirty="0"/>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smtClean="0">
                <a:latin typeface="+mn-lt"/>
                <a:ea typeface="Times New Roman" panose="02020603050405020304" pitchFamily="18" charset="0"/>
              </a:rPr>
              <a:t>GOOD HOUSEKEEPING</a:t>
            </a:r>
            <a:endParaRPr lang="en-US" sz="3200" dirty="0">
              <a:latin typeface="+mn-lt"/>
              <a:ea typeface="Times New Roman" panose="02020603050405020304" pitchFamily="18" charset="0"/>
            </a:endParaRPr>
          </a:p>
        </p:txBody>
      </p:sp>
      <p:pic>
        <p:nvPicPr>
          <p:cNvPr id="9" name="Picture 2" descr="Image result for eliminate hazards workplace"/>
          <p:cNvPicPr>
            <a:picLocks noChangeAspect="1" noChangeArrowheads="1"/>
          </p:cNvPicPr>
          <p:nvPr/>
        </p:nvPicPr>
        <p:blipFill>
          <a:blip r:embed="rId2" cstate="print"/>
          <a:srcRect/>
          <a:stretch>
            <a:fillRect/>
          </a:stretch>
        </p:blipFill>
        <p:spPr bwMode="auto">
          <a:xfrm>
            <a:off x="4343400" y="4649392"/>
            <a:ext cx="4495800" cy="1751408"/>
          </a:xfrm>
          <a:prstGeom prst="rect">
            <a:avLst/>
          </a:prstGeom>
          <a:noFill/>
        </p:spPr>
      </p:pic>
    </p:spTree>
    <p:extLst>
      <p:ext uri="{BB962C8B-B14F-4D97-AF65-F5344CB8AC3E}">
        <p14:creationId xmlns:p14="http://schemas.microsoft.com/office/powerpoint/2010/main" val="1119720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0" y="0"/>
            <a:ext cx="9144000" cy="5948363"/>
            <a:chOff x="0" y="0"/>
            <a:chExt cx="5760" cy="3747"/>
          </a:xfrm>
          <a:noFill/>
        </p:grpSpPr>
        <p:sp>
          <p:nvSpPr>
            <p:cNvPr id="26653" name="Rectangle 2"/>
            <p:cNvSpPr>
              <a:spLocks noChangeArrowheads="1"/>
            </p:cNvSpPr>
            <p:nvPr/>
          </p:nvSpPr>
          <p:spPr bwMode="gray">
            <a:xfrm flipV="1">
              <a:off x="0" y="0"/>
              <a:ext cx="5760" cy="1658"/>
            </a:xfrm>
            <a:prstGeom prst="rect">
              <a:avLst/>
            </a:prstGeom>
            <a:grpFill/>
            <a:ln w="9525">
              <a:noFill/>
              <a:miter lim="800000"/>
              <a:headEnd/>
              <a:tailEnd/>
            </a:ln>
          </p:spPr>
          <p:txBody>
            <a:bodyPr rot="10800000" wrap="none" lIns="90000" tIns="90000" rIns="72000" bIns="90000" anchor="ctr"/>
            <a:lstStyle/>
            <a:p>
              <a:pPr algn="ctr"/>
              <a:endParaRPr lang="en-US" altLang="en-US">
                <a:solidFill>
                  <a:schemeClr val="bg1"/>
                </a:solidFill>
              </a:endParaRPr>
            </a:p>
          </p:txBody>
        </p:sp>
        <p:sp>
          <p:nvSpPr>
            <p:cNvPr id="26654" name="Rectangle 3"/>
            <p:cNvSpPr>
              <a:spLocks noChangeArrowheads="1"/>
            </p:cNvSpPr>
            <p:nvPr/>
          </p:nvSpPr>
          <p:spPr bwMode="gray">
            <a:xfrm>
              <a:off x="0" y="1842"/>
              <a:ext cx="5760" cy="928"/>
            </a:xfrm>
            <a:prstGeom prst="rect">
              <a:avLst/>
            </a:prstGeom>
            <a:grpFill/>
            <a:ln w="9525">
              <a:noFill/>
              <a:miter lim="800000"/>
              <a:headEnd/>
              <a:tailEnd/>
            </a:ln>
          </p:spPr>
          <p:txBody>
            <a:bodyPr wrap="none" lIns="90000" tIns="90000" rIns="72000" bIns="90000" anchor="ctr"/>
            <a:lstStyle/>
            <a:p>
              <a:pPr algn="ctr"/>
              <a:endParaRPr lang="en-US" altLang="en-US">
                <a:solidFill>
                  <a:schemeClr val="bg1"/>
                </a:solidFill>
              </a:endParaRPr>
            </a:p>
          </p:txBody>
        </p:sp>
        <p:sp>
          <p:nvSpPr>
            <p:cNvPr id="26655" name="Rectangle 32"/>
            <p:cNvSpPr>
              <a:spLocks noChangeArrowheads="1"/>
            </p:cNvSpPr>
            <p:nvPr/>
          </p:nvSpPr>
          <p:spPr bwMode="gray">
            <a:xfrm flipV="1">
              <a:off x="0" y="1603"/>
              <a:ext cx="5760" cy="246"/>
            </a:xfrm>
            <a:prstGeom prst="rect">
              <a:avLst/>
            </a:prstGeom>
            <a:grpFill/>
            <a:ln w="9525">
              <a:noFill/>
              <a:miter lim="800000"/>
              <a:headEnd/>
              <a:tailEnd/>
            </a:ln>
          </p:spPr>
          <p:txBody>
            <a:bodyPr rot="10800000" wrap="none" lIns="90000" tIns="90000" rIns="72000" bIns="90000" anchor="ctr"/>
            <a:lstStyle/>
            <a:p>
              <a:pPr algn="ctr"/>
              <a:endParaRPr lang="en-US" altLang="en-US">
                <a:solidFill>
                  <a:schemeClr val="bg1"/>
                </a:solidFill>
              </a:endParaRPr>
            </a:p>
          </p:txBody>
        </p:sp>
        <p:sp>
          <p:nvSpPr>
            <p:cNvPr id="26656" name="Rectangle 5"/>
            <p:cNvSpPr>
              <a:spLocks noChangeArrowheads="1"/>
            </p:cNvSpPr>
            <p:nvPr/>
          </p:nvSpPr>
          <p:spPr bwMode="gray">
            <a:xfrm flipV="1">
              <a:off x="0" y="2762"/>
              <a:ext cx="5760" cy="985"/>
            </a:xfrm>
            <a:prstGeom prst="rect">
              <a:avLst/>
            </a:prstGeom>
            <a:grpFill/>
            <a:ln w="9525">
              <a:noFill/>
              <a:miter lim="800000"/>
              <a:headEnd/>
              <a:tailEnd/>
            </a:ln>
          </p:spPr>
          <p:txBody>
            <a:bodyPr rot="10800000" wrap="none" lIns="90000" tIns="90000" rIns="72000" bIns="90000" anchor="ctr"/>
            <a:lstStyle/>
            <a:p>
              <a:pPr algn="ctr"/>
              <a:endParaRPr lang="en-US" altLang="en-US">
                <a:solidFill>
                  <a:schemeClr val="bg1"/>
                </a:solidFill>
              </a:endParaRPr>
            </a:p>
          </p:txBody>
        </p:sp>
      </p:grpSp>
      <p:sp>
        <p:nvSpPr>
          <p:cNvPr id="26627" name="Rectangle 2"/>
          <p:cNvSpPr>
            <a:spLocks noGrp="1" noChangeArrowheads="1"/>
          </p:cNvSpPr>
          <p:nvPr>
            <p:ph type="title"/>
          </p:nvPr>
        </p:nvSpPr>
        <p:spPr>
          <a:xfrm>
            <a:off x="323850" y="609601"/>
            <a:ext cx="8229600" cy="745330"/>
          </a:xfrm>
        </p:spPr>
        <p:txBody>
          <a:bodyPr>
            <a:normAutofit/>
          </a:bodyPr>
          <a:lstStyle/>
          <a:p>
            <a:pPr eaLnBrk="1" hangingPunct="1"/>
            <a:r>
              <a:rPr lang="en-IN" altLang="en-US" sz="3200" noProof="1" smtClean="0">
                <a:latin typeface="+mn-lt"/>
              </a:rPr>
              <a:t>AGENDA</a:t>
            </a:r>
          </a:p>
        </p:txBody>
      </p:sp>
      <p:sp>
        <p:nvSpPr>
          <p:cNvPr id="26628" name="Rectangle 4"/>
          <p:cNvSpPr>
            <a:spLocks noChangeArrowheads="1"/>
          </p:cNvSpPr>
          <p:nvPr/>
        </p:nvSpPr>
        <p:spPr bwMode="gray">
          <a:xfrm>
            <a:off x="323850" y="1555750"/>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a:t>
            </a:r>
          </a:p>
        </p:txBody>
      </p:sp>
      <p:sp>
        <p:nvSpPr>
          <p:cNvPr id="26629" name="Rectangle 5"/>
          <p:cNvSpPr>
            <a:spLocks noChangeArrowheads="1"/>
          </p:cNvSpPr>
          <p:nvPr/>
        </p:nvSpPr>
        <p:spPr bwMode="gray">
          <a:xfrm>
            <a:off x="323850" y="2289175"/>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2</a:t>
            </a:r>
          </a:p>
        </p:txBody>
      </p:sp>
      <p:sp>
        <p:nvSpPr>
          <p:cNvPr id="26630" name="Rectangle 6"/>
          <p:cNvSpPr>
            <a:spLocks noChangeArrowheads="1"/>
          </p:cNvSpPr>
          <p:nvPr/>
        </p:nvSpPr>
        <p:spPr bwMode="gray">
          <a:xfrm>
            <a:off x="323850" y="3019425"/>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3</a:t>
            </a:r>
          </a:p>
        </p:txBody>
      </p:sp>
      <p:sp>
        <p:nvSpPr>
          <p:cNvPr id="26631" name="Rectangle 7"/>
          <p:cNvSpPr>
            <a:spLocks noChangeArrowheads="1"/>
          </p:cNvSpPr>
          <p:nvPr/>
        </p:nvSpPr>
        <p:spPr bwMode="gray">
          <a:xfrm>
            <a:off x="323850" y="3751263"/>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4</a:t>
            </a:r>
          </a:p>
        </p:txBody>
      </p:sp>
      <p:sp>
        <p:nvSpPr>
          <p:cNvPr id="26632" name="Rectangle 8"/>
          <p:cNvSpPr>
            <a:spLocks noChangeArrowheads="1"/>
          </p:cNvSpPr>
          <p:nvPr/>
        </p:nvSpPr>
        <p:spPr bwMode="gray">
          <a:xfrm>
            <a:off x="323850" y="4484688"/>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5</a:t>
            </a:r>
          </a:p>
        </p:txBody>
      </p:sp>
      <p:sp>
        <p:nvSpPr>
          <p:cNvPr id="26633" name="Rectangle 9"/>
          <p:cNvSpPr>
            <a:spLocks noChangeArrowheads="1"/>
          </p:cNvSpPr>
          <p:nvPr/>
        </p:nvSpPr>
        <p:spPr bwMode="gray">
          <a:xfrm>
            <a:off x="323850" y="5222875"/>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6</a:t>
            </a:r>
          </a:p>
        </p:txBody>
      </p:sp>
      <p:sp>
        <p:nvSpPr>
          <p:cNvPr id="26635" name="Rectangle 11"/>
          <p:cNvSpPr>
            <a:spLocks noChangeArrowheads="1"/>
          </p:cNvSpPr>
          <p:nvPr/>
        </p:nvSpPr>
        <p:spPr bwMode="gray">
          <a:xfrm>
            <a:off x="950913" y="1555750"/>
            <a:ext cx="7869237" cy="587375"/>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a:t>Definiton</a:t>
            </a:r>
            <a:endParaRPr lang="en-IN" altLang="en-US" noProof="1"/>
          </a:p>
        </p:txBody>
      </p:sp>
      <p:sp>
        <p:nvSpPr>
          <p:cNvPr id="26636" name="Rectangle 18"/>
          <p:cNvSpPr>
            <a:spLocks noChangeArrowheads="1"/>
          </p:cNvSpPr>
          <p:nvPr/>
        </p:nvSpPr>
        <p:spPr bwMode="gray">
          <a:xfrm>
            <a:off x="950913" y="2289175"/>
            <a:ext cx="7869237" cy="5984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smtClean="0"/>
              <a:t>Effective Workplace Housekeeping</a:t>
            </a:r>
            <a:endParaRPr lang="en-IN" altLang="en-US" noProof="1"/>
          </a:p>
        </p:txBody>
      </p:sp>
      <p:sp>
        <p:nvSpPr>
          <p:cNvPr id="26639" name="Rectangle 21"/>
          <p:cNvSpPr>
            <a:spLocks noChangeArrowheads="1"/>
          </p:cNvSpPr>
          <p:nvPr/>
        </p:nvSpPr>
        <p:spPr bwMode="gray">
          <a:xfrm>
            <a:off x="950913" y="3019425"/>
            <a:ext cx="7869237" cy="587375"/>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a:t>Eleminate Fire Hazards</a:t>
            </a:r>
            <a:endParaRPr lang="en-IN" altLang="en-US" noProof="1"/>
          </a:p>
        </p:txBody>
      </p:sp>
      <p:sp>
        <p:nvSpPr>
          <p:cNvPr id="26640" name="Rectangle 22"/>
          <p:cNvSpPr>
            <a:spLocks noChangeArrowheads="1"/>
          </p:cNvSpPr>
          <p:nvPr/>
        </p:nvSpPr>
        <p:spPr bwMode="gray">
          <a:xfrm>
            <a:off x="950913" y="3751263"/>
            <a:ext cx="7869237" cy="633412"/>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smtClean="0"/>
              <a:t>Control Dust</a:t>
            </a:r>
            <a:endParaRPr lang="en-IN" altLang="en-US" noProof="1"/>
          </a:p>
        </p:txBody>
      </p:sp>
      <p:sp>
        <p:nvSpPr>
          <p:cNvPr id="26643" name="Rectangle 25"/>
          <p:cNvSpPr>
            <a:spLocks noChangeArrowheads="1"/>
          </p:cNvSpPr>
          <p:nvPr/>
        </p:nvSpPr>
        <p:spPr bwMode="gray">
          <a:xfrm>
            <a:off x="950913" y="4481512"/>
            <a:ext cx="7869237" cy="603251"/>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a:t>Avoid Racking Materials</a:t>
            </a:r>
            <a:endParaRPr lang="en-IN" altLang="en-US" noProof="1"/>
          </a:p>
        </p:txBody>
      </p:sp>
      <p:sp>
        <p:nvSpPr>
          <p:cNvPr id="26644" name="Rectangle 26"/>
          <p:cNvSpPr>
            <a:spLocks noChangeArrowheads="1"/>
          </p:cNvSpPr>
          <p:nvPr/>
        </p:nvSpPr>
        <p:spPr bwMode="gray">
          <a:xfrm>
            <a:off x="950913" y="5222874"/>
            <a:ext cx="7869237"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smtClean="0"/>
              <a:t>Prevent Falling Objects</a:t>
            </a:r>
            <a:endParaRPr lang="en-IN" altLang="en-US" noProof="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433070" marR="0" indent="-342900">
              <a:lnSpc>
                <a:spcPct val="115000"/>
              </a:lnSpc>
              <a:spcBef>
                <a:spcPts val="0"/>
              </a:spcBef>
              <a:spcAft>
                <a:spcPts val="1000"/>
              </a:spcAft>
            </a:pPr>
            <a:r>
              <a:rPr lang="en-IN" sz="2000" b="1" dirty="0">
                <a:ea typeface="Calibri" panose="020F0502020204030204" pitchFamily="34" charset="0"/>
                <a:cs typeface="Calibri" panose="020F0502020204030204" pitchFamily="34" charset="0"/>
              </a:rPr>
              <a:t>Devise a plan to eliminate potential hazards.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Keeping work areas and passages well-lit</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Confirming that light switches are easily accessible and easy to find</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Developing a sub-plan to reduce hazardous conditions in poor weather</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75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Devising a clear notification process for employees to report dangerous </a:t>
            </a:r>
            <a:r>
              <a:rPr lang="en-IN" dirty="0" smtClean="0">
                <a:ea typeface="Times New Roman" panose="02020603050405020304" pitchFamily="18" charset="0"/>
                <a:cs typeface="Times New Roman" panose="02020603050405020304" pitchFamily="18" charset="0"/>
              </a:rPr>
              <a:t>conditions e</a:t>
            </a:r>
            <a:r>
              <a:rPr lang="en-IN" dirty="0" smtClean="0">
                <a:ea typeface="Times New Roman" panose="02020603050405020304" pitchFamily="18" charset="0"/>
              </a:rPr>
              <a:t>stablishing </a:t>
            </a:r>
            <a:r>
              <a:rPr lang="en-IN" dirty="0">
                <a:ea typeface="Times New Roman" panose="02020603050405020304" pitchFamily="18" charset="0"/>
              </a:rPr>
              <a:t>housekeeping procedures as part of a daily routine</a:t>
            </a:r>
            <a:endParaRPr lang="en-US" dirty="0"/>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smtClean="0">
                <a:latin typeface="+mn-lt"/>
                <a:ea typeface="Times New Roman" panose="02020603050405020304" pitchFamily="18" charset="0"/>
              </a:rPr>
              <a:t>GOOD HOUSEKEEPING</a:t>
            </a:r>
            <a:endParaRPr lang="en-US" sz="3200" dirty="0">
              <a:latin typeface="+mn-lt"/>
              <a:ea typeface="Times New Roman" panose="02020603050405020304" pitchFamily="18" charset="0"/>
            </a:endParaRPr>
          </a:p>
        </p:txBody>
      </p:sp>
    </p:spTree>
    <p:extLst>
      <p:ext uri="{BB962C8B-B14F-4D97-AF65-F5344CB8AC3E}">
        <p14:creationId xmlns:p14="http://schemas.microsoft.com/office/powerpoint/2010/main" val="302524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750"/>
              </a:spcAft>
            </a:pPr>
            <a:r>
              <a:rPr lang="en-IN" sz="2000" b="1" dirty="0">
                <a:solidFill>
                  <a:srgbClr val="000000"/>
                </a:solidFill>
                <a:ea typeface="Calibri" panose="020F0502020204030204" pitchFamily="34" charset="0"/>
                <a:cs typeface="Times New Roman" panose="02020603050405020304" pitchFamily="18" charset="0"/>
              </a:rPr>
              <a:t>Pest </a:t>
            </a:r>
            <a:r>
              <a:rPr lang="en-IN" sz="2000" b="1" dirty="0" smtClean="0">
                <a:solidFill>
                  <a:srgbClr val="000000"/>
                </a:solidFill>
                <a:ea typeface="Calibri" panose="020F0502020204030204" pitchFamily="34" charset="0"/>
                <a:cs typeface="Times New Roman" panose="02020603050405020304" pitchFamily="18" charset="0"/>
              </a:rPr>
              <a:t>Control</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1000"/>
              </a:spcAft>
              <a:buSzPct val="105000"/>
              <a:buFont typeface="Wingdings 3" pitchFamily="18" charset="2"/>
              <a:buChar char="p"/>
              <a:tabLst>
                <a:tab pos="457200" algn="l"/>
              </a:tabLst>
            </a:pPr>
            <a:r>
              <a:rPr lang="en-IN" dirty="0">
                <a:ea typeface="Times New Roman" panose="02020603050405020304" pitchFamily="18" charset="0"/>
                <a:cs typeface="Times New Roman" panose="02020603050405020304" pitchFamily="18" charset="0"/>
              </a:rPr>
              <a:t>All broken windows should be repaired and the building kept tight to deny access to the mill from birds, rodents or other factors which may adversely affect the quality of the finished feed.</a:t>
            </a:r>
          </a:p>
          <a:p>
            <a:pPr marL="342900" marR="0" lvl="0" indent="-342900">
              <a:spcBef>
                <a:spcPts val="0"/>
              </a:spcBef>
              <a:spcAft>
                <a:spcPts val="1000"/>
              </a:spcAft>
              <a:buSzPct val="105000"/>
              <a:buFont typeface="Wingdings 3" pitchFamily="18" charset="2"/>
              <a:buChar char="p"/>
              <a:tabLst>
                <a:tab pos="457200" algn="l"/>
              </a:tabLst>
            </a:pPr>
            <a:r>
              <a:rPr lang="en-IN" dirty="0" smtClean="0">
                <a:ea typeface="Times New Roman" panose="02020603050405020304" pitchFamily="18" charset="0"/>
                <a:cs typeface="Times New Roman" panose="02020603050405020304" pitchFamily="18" charset="0"/>
              </a:rPr>
              <a:t>Insects </a:t>
            </a:r>
            <a:r>
              <a:rPr lang="en-IN" dirty="0">
                <a:ea typeface="Times New Roman" panose="02020603050405020304" pitchFamily="18" charset="0"/>
                <a:cs typeface="Times New Roman" panose="02020603050405020304" pitchFamily="18" charset="0"/>
              </a:rPr>
              <a:t>and </a:t>
            </a:r>
            <a:r>
              <a:rPr lang="en-IN" dirty="0" smtClean="0">
                <a:ea typeface="Times New Roman" panose="02020603050405020304" pitchFamily="18" charset="0"/>
                <a:cs typeface="Times New Roman" panose="02020603050405020304" pitchFamily="18" charset="0"/>
              </a:rPr>
              <a:t>rodents </a:t>
            </a:r>
            <a:endParaRPr lang="en-IN" dirty="0">
              <a:ea typeface="Times New Roman" panose="02020603050405020304" pitchFamily="18"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The plant and warehouse should be baited and fogged as needed using approved pest control methods. </a:t>
            </a: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Baits and fumigation should be done by trained personnel, preferably an approved, licensed pest control agency. </a:t>
            </a: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 A record should be kept of all pesticides used and the type of applications.</a:t>
            </a:r>
            <a:endParaRPr lang="en-US" dirty="0">
              <a:ea typeface="Calibri" panose="020F0502020204030204" pitchFamily="34" charset="0"/>
              <a:cs typeface="Times New Roman" panose="02020603050405020304" pitchFamily="18" charset="0"/>
            </a:endParaRPr>
          </a:p>
          <a:p>
            <a:pPr lvl="1">
              <a:lnSpc>
                <a:spcPct val="115000"/>
              </a:lnSpc>
              <a:spcAft>
                <a:spcPts val="750"/>
              </a:spcAft>
            </a:pPr>
            <a:r>
              <a:rPr lang="en-IN" dirty="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0" y="609601"/>
            <a:ext cx="9144000" cy="7453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smtClean="0">
                <a:latin typeface="+mn-lt"/>
                <a:ea typeface="Times New Roman" panose="02020603050405020304" pitchFamily="18" charset="0"/>
              </a:rPr>
              <a:t>GOOD HOUSEKEEPING</a:t>
            </a:r>
            <a:endParaRPr lang="en-US" sz="3200" dirty="0">
              <a:latin typeface="+mn-lt"/>
              <a:ea typeface="Times New Roman" panose="02020603050405020304" pitchFamily="18" charset="0"/>
            </a:endParaRPr>
          </a:p>
        </p:txBody>
      </p:sp>
      <p:pic>
        <p:nvPicPr>
          <p:cNvPr id="5" name="Picture 2" descr="Image result"/>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10400" y="4800600"/>
            <a:ext cx="18288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68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hlinkClick r:id="rId3"/>
              </a:rPr>
              <a:t>Abhinav.pandey@pmg-consultants.com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1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0" y="0"/>
            <a:ext cx="9144000" cy="5948363"/>
            <a:chOff x="0" y="0"/>
            <a:chExt cx="5760" cy="3747"/>
          </a:xfrm>
          <a:noFill/>
        </p:grpSpPr>
        <p:sp>
          <p:nvSpPr>
            <p:cNvPr id="26653" name="Rectangle 2"/>
            <p:cNvSpPr>
              <a:spLocks noChangeArrowheads="1"/>
            </p:cNvSpPr>
            <p:nvPr/>
          </p:nvSpPr>
          <p:spPr bwMode="gray">
            <a:xfrm flipV="1">
              <a:off x="0" y="0"/>
              <a:ext cx="5760" cy="1658"/>
            </a:xfrm>
            <a:prstGeom prst="rect">
              <a:avLst/>
            </a:prstGeom>
            <a:grpFill/>
            <a:ln w="9525">
              <a:noFill/>
              <a:miter lim="800000"/>
              <a:headEnd/>
              <a:tailEnd/>
            </a:ln>
          </p:spPr>
          <p:txBody>
            <a:bodyPr rot="10800000" wrap="none" lIns="90000" tIns="90000" rIns="72000" bIns="90000" anchor="ctr"/>
            <a:lstStyle/>
            <a:p>
              <a:pPr algn="ctr"/>
              <a:endParaRPr lang="en-US" altLang="en-US">
                <a:solidFill>
                  <a:schemeClr val="bg1"/>
                </a:solidFill>
              </a:endParaRPr>
            </a:p>
          </p:txBody>
        </p:sp>
        <p:sp>
          <p:nvSpPr>
            <p:cNvPr id="26654" name="Rectangle 3"/>
            <p:cNvSpPr>
              <a:spLocks noChangeArrowheads="1"/>
            </p:cNvSpPr>
            <p:nvPr/>
          </p:nvSpPr>
          <p:spPr bwMode="gray">
            <a:xfrm>
              <a:off x="0" y="1842"/>
              <a:ext cx="5760" cy="928"/>
            </a:xfrm>
            <a:prstGeom prst="rect">
              <a:avLst/>
            </a:prstGeom>
            <a:grpFill/>
            <a:ln w="9525">
              <a:noFill/>
              <a:miter lim="800000"/>
              <a:headEnd/>
              <a:tailEnd/>
            </a:ln>
          </p:spPr>
          <p:txBody>
            <a:bodyPr wrap="none" lIns="90000" tIns="90000" rIns="72000" bIns="90000" anchor="ctr"/>
            <a:lstStyle/>
            <a:p>
              <a:pPr algn="ctr"/>
              <a:endParaRPr lang="en-US" altLang="en-US">
                <a:solidFill>
                  <a:schemeClr val="bg1"/>
                </a:solidFill>
              </a:endParaRPr>
            </a:p>
          </p:txBody>
        </p:sp>
        <p:sp>
          <p:nvSpPr>
            <p:cNvPr id="26655" name="Rectangle 32"/>
            <p:cNvSpPr>
              <a:spLocks noChangeArrowheads="1"/>
            </p:cNvSpPr>
            <p:nvPr/>
          </p:nvSpPr>
          <p:spPr bwMode="gray">
            <a:xfrm flipV="1">
              <a:off x="0" y="1603"/>
              <a:ext cx="5760" cy="246"/>
            </a:xfrm>
            <a:prstGeom prst="rect">
              <a:avLst/>
            </a:prstGeom>
            <a:grpFill/>
            <a:ln w="9525">
              <a:noFill/>
              <a:miter lim="800000"/>
              <a:headEnd/>
              <a:tailEnd/>
            </a:ln>
          </p:spPr>
          <p:txBody>
            <a:bodyPr rot="10800000" wrap="none" lIns="90000" tIns="90000" rIns="72000" bIns="90000" anchor="ctr"/>
            <a:lstStyle/>
            <a:p>
              <a:pPr algn="ctr"/>
              <a:endParaRPr lang="en-US" altLang="en-US">
                <a:solidFill>
                  <a:schemeClr val="bg1"/>
                </a:solidFill>
              </a:endParaRPr>
            </a:p>
          </p:txBody>
        </p:sp>
        <p:sp>
          <p:nvSpPr>
            <p:cNvPr id="26656" name="Rectangle 5"/>
            <p:cNvSpPr>
              <a:spLocks noChangeArrowheads="1"/>
            </p:cNvSpPr>
            <p:nvPr/>
          </p:nvSpPr>
          <p:spPr bwMode="gray">
            <a:xfrm flipV="1">
              <a:off x="0" y="2762"/>
              <a:ext cx="5760" cy="985"/>
            </a:xfrm>
            <a:prstGeom prst="rect">
              <a:avLst/>
            </a:prstGeom>
            <a:grpFill/>
            <a:ln w="9525">
              <a:noFill/>
              <a:miter lim="800000"/>
              <a:headEnd/>
              <a:tailEnd/>
            </a:ln>
          </p:spPr>
          <p:txBody>
            <a:bodyPr rot="10800000" wrap="none" lIns="90000" tIns="90000" rIns="72000" bIns="90000" anchor="ctr"/>
            <a:lstStyle/>
            <a:p>
              <a:pPr algn="ctr"/>
              <a:endParaRPr lang="en-US" altLang="en-US">
                <a:solidFill>
                  <a:schemeClr val="bg1"/>
                </a:solidFill>
              </a:endParaRPr>
            </a:p>
          </p:txBody>
        </p:sp>
      </p:grpSp>
      <p:sp>
        <p:nvSpPr>
          <p:cNvPr id="26628" name="Rectangle 4"/>
          <p:cNvSpPr>
            <a:spLocks noChangeArrowheads="1"/>
          </p:cNvSpPr>
          <p:nvPr/>
        </p:nvSpPr>
        <p:spPr bwMode="gray">
          <a:xfrm>
            <a:off x="323850" y="1555750"/>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7</a:t>
            </a:r>
            <a:endParaRPr lang="en-IN" altLang="en-US" sz="2800" b="1" noProof="1"/>
          </a:p>
        </p:txBody>
      </p:sp>
      <p:sp>
        <p:nvSpPr>
          <p:cNvPr id="26629" name="Rectangle 5"/>
          <p:cNvSpPr>
            <a:spLocks noChangeArrowheads="1"/>
          </p:cNvSpPr>
          <p:nvPr/>
        </p:nvSpPr>
        <p:spPr bwMode="gray">
          <a:xfrm>
            <a:off x="323850" y="2289175"/>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8</a:t>
            </a:r>
            <a:endParaRPr lang="en-IN" altLang="en-US" sz="2800" b="1" noProof="1"/>
          </a:p>
        </p:txBody>
      </p:sp>
      <p:sp>
        <p:nvSpPr>
          <p:cNvPr id="26630" name="Rectangle 6"/>
          <p:cNvSpPr>
            <a:spLocks noChangeArrowheads="1"/>
          </p:cNvSpPr>
          <p:nvPr/>
        </p:nvSpPr>
        <p:spPr bwMode="gray">
          <a:xfrm>
            <a:off x="323850" y="3019425"/>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9</a:t>
            </a:r>
            <a:endParaRPr lang="en-IN" altLang="en-US" sz="2800" b="1" noProof="1"/>
          </a:p>
        </p:txBody>
      </p:sp>
      <p:sp>
        <p:nvSpPr>
          <p:cNvPr id="26631" name="Rectangle 7"/>
          <p:cNvSpPr>
            <a:spLocks noChangeArrowheads="1"/>
          </p:cNvSpPr>
          <p:nvPr/>
        </p:nvSpPr>
        <p:spPr bwMode="gray">
          <a:xfrm>
            <a:off x="323850" y="3751263"/>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10</a:t>
            </a:r>
            <a:endParaRPr lang="en-IN" altLang="en-US" sz="2800" b="1" noProof="1"/>
          </a:p>
        </p:txBody>
      </p:sp>
      <p:sp>
        <p:nvSpPr>
          <p:cNvPr id="26632" name="Rectangle 8"/>
          <p:cNvSpPr>
            <a:spLocks noChangeArrowheads="1"/>
          </p:cNvSpPr>
          <p:nvPr/>
        </p:nvSpPr>
        <p:spPr bwMode="gray">
          <a:xfrm>
            <a:off x="323850" y="4484688"/>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11</a:t>
            </a:r>
            <a:endParaRPr lang="en-IN" altLang="en-US" sz="2800" b="1" noProof="1"/>
          </a:p>
        </p:txBody>
      </p:sp>
      <p:sp>
        <p:nvSpPr>
          <p:cNvPr id="26633" name="Rectangle 9"/>
          <p:cNvSpPr>
            <a:spLocks noChangeArrowheads="1"/>
          </p:cNvSpPr>
          <p:nvPr/>
        </p:nvSpPr>
        <p:spPr bwMode="gray">
          <a:xfrm>
            <a:off x="323850" y="5222875"/>
            <a:ext cx="482600" cy="587375"/>
          </a:xfrm>
          <a:prstGeom prst="rect">
            <a:avLst/>
          </a:prstGeom>
          <a:solidFill>
            <a:srgbClr val="FF616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12</a:t>
            </a:r>
            <a:endParaRPr lang="en-IN" altLang="en-US" sz="2800" b="1" noProof="1"/>
          </a:p>
        </p:txBody>
      </p:sp>
      <p:sp>
        <p:nvSpPr>
          <p:cNvPr id="26634" name="Rectangle 10"/>
          <p:cNvSpPr>
            <a:spLocks noChangeArrowheads="1"/>
          </p:cNvSpPr>
          <p:nvPr/>
        </p:nvSpPr>
        <p:spPr bwMode="gray">
          <a:xfrm>
            <a:off x="950913" y="1555749"/>
            <a:ext cx="7869237" cy="5873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smtClean="0"/>
              <a:t>Clear clutter</a:t>
            </a:r>
            <a:endParaRPr lang="en-IN" altLang="en-US" noProof="1"/>
          </a:p>
        </p:txBody>
      </p:sp>
      <p:sp>
        <p:nvSpPr>
          <p:cNvPr id="26637" name="Rectangle 19"/>
          <p:cNvSpPr>
            <a:spLocks noChangeArrowheads="1"/>
          </p:cNvSpPr>
          <p:nvPr/>
        </p:nvSpPr>
        <p:spPr bwMode="gray">
          <a:xfrm>
            <a:off x="950913" y="2287589"/>
            <a:ext cx="7869237" cy="58896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lnSpc>
                <a:spcPct val="90000"/>
              </a:lnSpc>
              <a:spcAft>
                <a:spcPct val="20000"/>
              </a:spcAft>
            </a:pPr>
            <a:r>
              <a:rPr lang="en-US" altLang="en-US" noProof="1" smtClean="0"/>
              <a:t>Store material properly</a:t>
            </a:r>
            <a:endParaRPr lang="en-IN" altLang="en-US" noProof="1"/>
          </a:p>
        </p:txBody>
      </p:sp>
      <p:sp>
        <p:nvSpPr>
          <p:cNvPr id="26638" name="Rectangle 20"/>
          <p:cNvSpPr>
            <a:spLocks noChangeArrowheads="1"/>
          </p:cNvSpPr>
          <p:nvPr/>
        </p:nvSpPr>
        <p:spPr bwMode="gray">
          <a:xfrm>
            <a:off x="950913" y="3019425"/>
            <a:ext cx="7869237" cy="582614"/>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smtClean="0"/>
              <a:t>Use and inspection PPE’S and store tools</a:t>
            </a:r>
            <a:endParaRPr lang="en-IN" altLang="en-US" noProof="1"/>
          </a:p>
        </p:txBody>
      </p:sp>
      <p:sp>
        <p:nvSpPr>
          <p:cNvPr id="26641" name="Rectangle 23"/>
          <p:cNvSpPr>
            <a:spLocks noChangeArrowheads="1"/>
          </p:cNvSpPr>
          <p:nvPr/>
        </p:nvSpPr>
        <p:spPr bwMode="gray">
          <a:xfrm>
            <a:off x="950913" y="3751263"/>
            <a:ext cx="7869237" cy="587375"/>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smtClean="0"/>
              <a:t>Determine frequency</a:t>
            </a:r>
            <a:endParaRPr lang="en-IN" altLang="en-US" noProof="1"/>
          </a:p>
        </p:txBody>
      </p:sp>
      <p:sp>
        <p:nvSpPr>
          <p:cNvPr id="26642" name="Rectangle 24"/>
          <p:cNvSpPr>
            <a:spLocks noChangeArrowheads="1"/>
          </p:cNvSpPr>
          <p:nvPr/>
        </p:nvSpPr>
        <p:spPr bwMode="gray">
          <a:xfrm>
            <a:off x="950913" y="4497388"/>
            <a:ext cx="7869237" cy="5746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smtClean="0"/>
              <a:t>Create written rules</a:t>
            </a:r>
            <a:endParaRPr lang="en-IN" altLang="en-US" noProof="1"/>
          </a:p>
        </p:txBody>
      </p:sp>
      <p:sp>
        <p:nvSpPr>
          <p:cNvPr id="26645" name="Rectangle 27"/>
          <p:cNvSpPr>
            <a:spLocks noChangeArrowheads="1"/>
          </p:cNvSpPr>
          <p:nvPr/>
        </p:nvSpPr>
        <p:spPr bwMode="gray">
          <a:xfrm>
            <a:off x="950913" y="5222875"/>
            <a:ext cx="7869237" cy="588378"/>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noProof="1" smtClean="0"/>
              <a:t>Good housekeeping</a:t>
            </a:r>
            <a:endParaRPr lang="en-IN" altLang="en-US" noProof="1"/>
          </a:p>
        </p:txBody>
      </p:sp>
      <p:sp>
        <p:nvSpPr>
          <p:cNvPr id="33" name="Rectangle 2"/>
          <p:cNvSpPr>
            <a:spLocks noGrp="1" noChangeArrowheads="1"/>
          </p:cNvSpPr>
          <p:nvPr>
            <p:ph type="title"/>
          </p:nvPr>
        </p:nvSpPr>
        <p:spPr>
          <a:xfrm>
            <a:off x="323850" y="609601"/>
            <a:ext cx="8229600" cy="745330"/>
          </a:xfrm>
        </p:spPr>
        <p:txBody>
          <a:bodyPr>
            <a:normAutofit/>
          </a:bodyPr>
          <a:lstStyle/>
          <a:p>
            <a:pPr eaLnBrk="1" hangingPunct="1"/>
            <a:r>
              <a:rPr lang="en-IN" altLang="en-US" sz="3200" noProof="1" smtClean="0">
                <a:latin typeface="+mn-lt"/>
              </a:rPr>
              <a:t>AGENDA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smtClean="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smtClean="0">
                <a:ea typeface="Times New Roman" panose="02020603050405020304" pitchFamily="18" charset="0"/>
              </a:rPr>
              <a:t>To some people, the word “housekeeping” calls to mind cleaning floors and surfaces, removing dust, and organizing clutter.</a:t>
            </a:r>
          </a:p>
          <a:p>
            <a:pPr marL="285750" indent="-285750">
              <a:buSzPct val="105000"/>
              <a:buFont typeface="Wingdings 3" pitchFamily="18" charset="2"/>
              <a:buChar char="p"/>
            </a:pPr>
            <a:r>
              <a:rPr lang="en-IN" dirty="0" smtClean="0">
                <a:ea typeface="Times New Roman" panose="02020603050405020304" pitchFamily="18" charset="0"/>
              </a:rPr>
              <a:t>But in a work setting, it means much more. Housekeeping is crucial to safe workplaces. </a:t>
            </a:r>
          </a:p>
          <a:p>
            <a:pPr marL="285750" indent="-285750">
              <a:buSzPct val="105000"/>
              <a:buFont typeface="Wingdings 3" pitchFamily="18" charset="2"/>
              <a:buChar char="p"/>
            </a:pPr>
            <a:r>
              <a:rPr lang="en-IN" dirty="0" smtClean="0">
                <a:ea typeface="Times New Roman" panose="02020603050405020304" pitchFamily="18" charset="0"/>
              </a:rPr>
              <a:t>It can help prevent injuries and improve productivity and morale, as well as make a good first impression on visitors; it also can help an employer avoid potential fines for non-compliance.</a:t>
            </a:r>
          </a:p>
          <a:p>
            <a:pPr marL="285750" indent="-285750">
              <a:buSzPct val="105000"/>
              <a:buFont typeface="Wingdings 3" pitchFamily="18" charset="2"/>
              <a:buChar char="p"/>
            </a:pPr>
            <a:r>
              <a:rPr lang="en-IN" dirty="0" smtClean="0">
                <a:ea typeface="Calibri" panose="020F0502020204030204" pitchFamily="34" charset="0"/>
                <a:cs typeface="Times New Roman" panose="02020603050405020304" pitchFamily="18" charset="0"/>
              </a:rPr>
              <a:t>The practice extends from traditional offices to industrial workplaces, including factories, warehouses and manufacturing plants that present special challenges such as hazardous materials, combustible dust and other flammables.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smtClean="0">
                <a:latin typeface="+mn-lt"/>
              </a:rPr>
              <a:t>DEFINITON</a:t>
            </a:r>
            <a:endParaRPr lang="en-IN" altLang="en-US" sz="3200" noProof="1">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Times New Roman" panose="02020603050405020304" pitchFamily="18" charset="0"/>
                <a:cs typeface="Times New Roman" panose="02020603050405020304" pitchFamily="18" charset="0"/>
              </a:rPr>
              <a:t>Prevent slips, trips and falls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1000"/>
              </a:spcAft>
              <a:buSzPct val="105000"/>
              <a:buFont typeface="Wingdings 3" pitchFamily="18" charset="2"/>
              <a:buChar char="p"/>
            </a:pPr>
            <a:r>
              <a:rPr lang="en-IN" dirty="0">
                <a:ea typeface="Times New Roman" panose="02020603050405020304" pitchFamily="18" charset="0"/>
                <a:cs typeface="Times New Roman" panose="02020603050405020304" pitchFamily="18" charset="0"/>
              </a:rPr>
              <a:t>Slips, trips and falls were the second leading cause of nonfatal occupational injuries or illnesses involving days away from work in 2013, according to data from the Bureau of labour Statistics</a:t>
            </a:r>
            <a:r>
              <a:rPr lang="en-IN" dirty="0" smtClean="0">
                <a:ea typeface="Times New Roman" panose="02020603050405020304" pitchFamily="18" charset="0"/>
                <a:cs typeface="Times New Roman" panose="02020603050405020304" pitchFamily="18" charset="0"/>
              </a:rPr>
              <a:t>.</a:t>
            </a:r>
          </a:p>
          <a:p>
            <a:pPr marL="285750" indent="-285750">
              <a:spcAft>
                <a:spcPts val="1000"/>
              </a:spcAft>
              <a:buSzPct val="105000"/>
              <a:buFont typeface="Wingdings 3" pitchFamily="18" charset="2"/>
              <a:buChar char="p"/>
            </a:pPr>
            <a:r>
              <a:rPr lang="en-IN" dirty="0">
                <a:ea typeface="Times New Roman" panose="02020603050405020304" pitchFamily="18" charset="0"/>
              </a:rPr>
              <a:t>Employers should select adequate flooring (e.g., cement, ceramic tile or another material), as different types of flooring hold up better under certain </a:t>
            </a:r>
            <a:r>
              <a:rPr lang="en-IN" dirty="0" smtClean="0">
                <a:ea typeface="Times New Roman" panose="02020603050405020304" pitchFamily="18" charset="0"/>
              </a:rPr>
              <a:t>conditions</a:t>
            </a:r>
            <a:endParaRPr lang="en-US" dirty="0"/>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EFFECTIVE WORKPLACE HOUSEKEEPING</a:t>
            </a:r>
            <a:endParaRPr lang="en-IN" altLang="en-US" sz="3200" noProof="1">
              <a:latin typeface="+mn-lt"/>
            </a:endParaRP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500" t="2520" r="10714" b="1479"/>
          <a:stretch/>
        </p:blipFill>
        <p:spPr>
          <a:xfrm>
            <a:off x="5105400" y="4419599"/>
            <a:ext cx="3276600" cy="182880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680169"/>
            <a:ext cx="3545261" cy="1552189"/>
          </a:xfrm>
          <a:prstGeom prst="rect">
            <a:avLst/>
          </a:prstGeom>
        </p:spPr>
      </p:pic>
    </p:spTree>
    <p:extLst>
      <p:ext uri="{BB962C8B-B14F-4D97-AF65-F5344CB8AC3E}">
        <p14:creationId xmlns:p14="http://schemas.microsoft.com/office/powerpoint/2010/main" val="1118017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Times New Roman" panose="02020603050405020304" pitchFamily="18" charset="0"/>
                <a:cs typeface="Times New Roman" panose="02020603050405020304" pitchFamily="18" charset="0"/>
              </a:rPr>
              <a:t>Prevent slips, trips and falls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ea typeface="Times New Roman" panose="02020603050405020304" pitchFamily="18" charset="0"/>
                <a:cs typeface="Times New Roman" panose="02020603050405020304" pitchFamily="18" charset="0"/>
              </a:rPr>
              <a:t> All workplaces should be “kept clean and orderly and in a sanitary condition.” The rule includes passageways, storerooms and service rooms. Floors should be clean and dry. Drainage should be present where “wet processes are used</a:t>
            </a:r>
            <a:r>
              <a:rPr lang="en-IN" dirty="0" smtClean="0">
                <a:ea typeface="Times New Roman" panose="02020603050405020304" pitchFamily="18" charset="0"/>
                <a:cs typeface="Times New Roman" panose="02020603050405020304" pitchFamily="18" charset="0"/>
              </a:rPr>
              <a:t>.”</a:t>
            </a:r>
          </a:p>
          <a:p>
            <a:pPr marL="285750" marR="0" lvl="0" indent="-285750">
              <a:spcBef>
                <a:spcPts val="0"/>
              </a:spcBef>
              <a:spcAft>
                <a:spcPts val="0"/>
              </a:spcAft>
              <a:buSzPct val="105000"/>
              <a:buFont typeface="Wingdings 3" pitchFamily="18" charset="2"/>
              <a:buChar char="p"/>
            </a:pPr>
            <a:r>
              <a:rPr lang="en-IN" dirty="0">
                <a:ea typeface="Times New Roman" panose="02020603050405020304" pitchFamily="18" charset="0"/>
                <a:cs typeface="Times New Roman" panose="02020603050405020304" pitchFamily="18" charset="0"/>
              </a:rPr>
              <a:t>Things like oils and grease – if you don’t use the right kind of cleaning protocols, you’ll just spread slipperiness around rather than getting it up and off the floor.</a:t>
            </a:r>
            <a:endParaRPr lang="en-US" dirty="0">
              <a:ea typeface="Calibri" panose="020F0502020204030204" pitchFamily="34" charset="0"/>
              <a:cs typeface="Times New Roman" panose="02020603050405020304" pitchFamily="18" charset="0"/>
            </a:endParaRPr>
          </a:p>
          <a:p>
            <a:pPr marL="457200" marR="0">
              <a:spcBef>
                <a:spcPts val="0"/>
              </a:spcBef>
              <a:spcAft>
                <a:spcPts val="1000"/>
              </a:spcAft>
            </a:pPr>
            <a:r>
              <a:rPr lang="en-IN" dirty="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1000"/>
              </a:spcAft>
              <a:buSzPct val="105000"/>
            </a:pPr>
            <a:endParaRPr lang="en-US" dirty="0">
              <a:ea typeface="Calibri" panose="020F0502020204030204" pitchFamily="34" charset="0"/>
              <a:cs typeface="Times New Roman" panose="02020603050405020304" pitchFamily="18" charset="0"/>
            </a:endParaRPr>
          </a:p>
          <a:p>
            <a:pPr marL="285750" marR="0" lvl="0" indent="-285750">
              <a:spcBef>
                <a:spcPts val="0"/>
              </a:spcBef>
              <a:spcAft>
                <a:spcPts val="0"/>
              </a:spcAft>
              <a:buSzPct val="105000"/>
              <a:buFont typeface="Wingdings 3" pitchFamily="18" charset="2"/>
              <a:buChar char="p"/>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EFFECTIVE WORKPLACE HOUSEKEEPING</a:t>
            </a:r>
            <a:endParaRPr lang="en-IN" altLang="en-US" sz="3200" noProof="1">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39" y="4343400"/>
            <a:ext cx="3337761" cy="185931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343400"/>
            <a:ext cx="3733800" cy="1859310"/>
          </a:xfrm>
          <a:prstGeom prst="rect">
            <a:avLst/>
          </a:prstGeom>
        </p:spPr>
      </p:pic>
    </p:spTree>
    <p:extLst>
      <p:ext uri="{BB962C8B-B14F-4D97-AF65-F5344CB8AC3E}">
        <p14:creationId xmlns:p14="http://schemas.microsoft.com/office/powerpoint/2010/main" val="4143500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ea typeface="Times New Roman" panose="02020603050405020304" pitchFamily="18" charset="0"/>
                <a:cs typeface="Times New Roman" panose="02020603050405020304" pitchFamily="18" charset="0"/>
              </a:rPr>
              <a:t>Prevent slips, trips and falls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anose="05040102010807070707" pitchFamily="18" charset="2"/>
              <a:buChar char="p"/>
            </a:pPr>
            <a:r>
              <a:rPr lang="en-IN" dirty="0" smtClean="0">
                <a:ea typeface="Times New Roman" panose="02020603050405020304" pitchFamily="18" charset="0"/>
                <a:cs typeface="Times New Roman" panose="02020603050405020304" pitchFamily="18" charset="0"/>
              </a:rPr>
              <a:t>To </a:t>
            </a:r>
            <a:r>
              <a:rPr lang="en-IN" dirty="0">
                <a:ea typeface="Times New Roman" panose="02020603050405020304" pitchFamily="18" charset="0"/>
                <a:cs typeface="Times New Roman" panose="02020603050405020304" pitchFamily="18" charset="0"/>
              </a:rPr>
              <a:t>help prevent slip, trip and fall incidents Occupational Health and Safety recommend the following:</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IN" dirty="0">
                <a:ea typeface="Calibri" panose="020F0502020204030204" pitchFamily="34" charset="0"/>
                <a:cs typeface="Times New Roman" panose="02020603050405020304" pitchFamily="18" charset="0"/>
              </a:rPr>
              <a:t>Report and clean up spills and leaks </a:t>
            </a:r>
            <a:r>
              <a:rPr lang="en-IN" dirty="0">
                <a:ea typeface="Times New Roman" panose="02020603050405020304" pitchFamily="18" charset="0"/>
                <a:cs typeface="Times New Roman" panose="02020603050405020304" pitchFamily="18" charset="0"/>
              </a:rPr>
              <a:t>keep aisles and exits clear of items.</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Consider installing mirrors and warning signs to help with blind spots.</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Replace worn, ripped or damage flooring.</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Consider installing anti-slip flooring in areas that can’t always be cleaned.</a:t>
            </a:r>
            <a:endParaRPr lang="en-US" dirty="0">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IN" dirty="0">
                <a:ea typeface="Times New Roman" panose="02020603050405020304" pitchFamily="18" charset="0"/>
                <a:cs typeface="Times New Roman" panose="02020603050405020304" pitchFamily="18" charset="0"/>
              </a:rPr>
              <a:t>Use drip pans and guards.</a:t>
            </a:r>
            <a:endParaRPr lang="en-US" dirty="0">
              <a:ea typeface="Calibri" panose="020F0502020204030204" pitchFamily="34" charset="0"/>
              <a:cs typeface="Times New Roman" panose="02020603050405020304" pitchFamily="18" charset="0"/>
            </a:endParaRPr>
          </a:p>
          <a:p>
            <a:pPr marL="285750" indent="-285750">
              <a:spcAft>
                <a:spcPts val="1000"/>
              </a:spcAft>
              <a:buSzPct val="105000"/>
              <a:buFont typeface="Wingdings 3" panose="05040102010807070707" pitchFamily="18" charset="2"/>
              <a:buChar char="p"/>
            </a:pPr>
            <a:r>
              <a:rPr lang="en-IN" dirty="0" smtClean="0">
                <a:ea typeface="Times New Roman" panose="02020603050405020304" pitchFamily="18" charset="0"/>
                <a:cs typeface="Times New Roman" panose="02020603050405020304" pitchFamily="18" charset="0"/>
              </a:rPr>
              <a:t>In </a:t>
            </a:r>
            <a:r>
              <a:rPr lang="en-IN" dirty="0">
                <a:ea typeface="Times New Roman" panose="02020603050405020304" pitchFamily="18" charset="0"/>
                <a:cs typeface="Times New Roman" panose="02020603050405020304" pitchFamily="18" charset="0"/>
              </a:rPr>
              <a:t>addition, provide mats, platforms, false floors or “other dry standing places” where useful, every workplace should be free of projecting nails, splinters, holes and loose boards. Employers should audit for trip hazards, and encourage workers to focus on the task at hand.</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EFFECTIVE WORKPLACE HOUSEKEEPING</a:t>
            </a:r>
            <a:endParaRPr lang="en-IN" altLang="en-US" sz="3200" noProof="1">
              <a:latin typeface="+mn-lt"/>
            </a:endParaRPr>
          </a:p>
        </p:txBody>
      </p:sp>
      <p:pic>
        <p:nvPicPr>
          <p:cNvPr id="9"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334000"/>
            <a:ext cx="2514600" cy="110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2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00" y="1415831"/>
            <a:ext cx="8686800" cy="376238"/>
          </a:xfrm>
          <a:prstGeom prst="rect">
            <a:avLst/>
          </a:prstGeom>
          <a:solidFill>
            <a:srgbClr val="FF616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US" sz="2000" b="1" dirty="0">
                <a:ea typeface="Calibri" panose="020F0502020204030204" pitchFamily="34" charset="0"/>
                <a:cs typeface="Times New Roman" panose="02020603050405020304" pitchFamily="18" charset="0"/>
              </a:rPr>
              <a:t>Combustible Material</a:t>
            </a:r>
          </a:p>
        </p:txBody>
      </p:sp>
      <p:sp>
        <p:nvSpPr>
          <p:cNvPr id="7" name="Rectangle 6"/>
          <p:cNvSpPr>
            <a:spLocks noChangeArrowheads="1"/>
          </p:cNvSpPr>
          <p:nvPr/>
        </p:nvSpPr>
        <p:spPr bwMode="gray">
          <a:xfrm>
            <a:off x="228600" y="1792069"/>
            <a:ext cx="8686800" cy="4684931"/>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Employees </a:t>
            </a:r>
            <a:r>
              <a:rPr lang="en-IN" dirty="0">
                <a:ea typeface="Times New Roman" panose="02020603050405020304" pitchFamily="18" charset="0"/>
                <a:cs typeface="Times New Roman" panose="02020603050405020304" pitchFamily="18" charset="0"/>
              </a:rPr>
              <a:t>are responsible for keeping unnecessary combustible materials from accumulating in the work area. </a:t>
            </a:r>
          </a:p>
          <a:p>
            <a:pPr marL="285750" indent="-285750">
              <a:spcAft>
                <a:spcPts val="1000"/>
              </a:spcAft>
              <a:buSzPct val="105000"/>
              <a:buFont typeface="Wingdings 3" pitchFamily="18" charset="2"/>
              <a:buChar char="p"/>
            </a:pPr>
            <a:r>
              <a:rPr lang="en-IN" dirty="0" smtClean="0">
                <a:ea typeface="Times New Roman" panose="02020603050405020304" pitchFamily="18" charset="0"/>
                <a:cs typeface="Times New Roman" panose="02020603050405020304" pitchFamily="18" charset="0"/>
              </a:rPr>
              <a:t>Combustible </a:t>
            </a:r>
            <a:r>
              <a:rPr lang="en-IN" dirty="0">
                <a:ea typeface="Times New Roman" panose="02020603050405020304" pitchFamily="18" charset="0"/>
                <a:cs typeface="Times New Roman" panose="02020603050405020304" pitchFamily="18" charset="0"/>
              </a:rPr>
              <a:t>waste should be “stored in covered metal receptacles and disposed of daily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323850" y="609601"/>
            <a:ext cx="8229600" cy="74533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latin typeface="+mn-lt"/>
              </a:rPr>
              <a:t>ELEMINATE FIRE HAZARDS</a:t>
            </a:r>
            <a:endParaRPr lang="en-IN" altLang="en-US" sz="3200" noProof="1">
              <a:latin typeface="+mn-lt"/>
            </a:endParaRPr>
          </a:p>
        </p:txBody>
      </p:sp>
      <p:pic>
        <p:nvPicPr>
          <p:cNvPr id="10" name="Picture 9"/>
          <p:cNvPicPr>
            <a:picLocks noChangeAspect="1"/>
          </p:cNvPicPr>
          <p:nvPr/>
        </p:nvPicPr>
        <p:blipFill>
          <a:blip r:embed="rId2" cstate="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5638800" y="4343400"/>
            <a:ext cx="3200400" cy="2033694"/>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5256" y="4534016"/>
            <a:ext cx="3513487" cy="1942984"/>
          </a:xfrm>
          <a:prstGeom prst="rect">
            <a:avLst/>
          </a:prstGeom>
        </p:spPr>
      </p:pic>
    </p:spTree>
    <p:extLst>
      <p:ext uri="{BB962C8B-B14F-4D97-AF65-F5344CB8AC3E}">
        <p14:creationId xmlns:p14="http://schemas.microsoft.com/office/powerpoint/2010/main" val="188307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6F0180CB-08B1-436B-9799-0C76022FBD6C}">
  <ds:schemaRefs>
    <ds:schemaRef ds:uri="http://purl.org/dc/elements/1.1/"/>
    <ds:schemaRef ds:uri="http://schemas.microsoft.com/sharepoint/v3"/>
    <ds:schemaRef ds:uri="http://purl.org/dc/terms/"/>
    <ds:schemaRef ds:uri="http://www.w3.org/XML/1998/namespace"/>
    <ds:schemaRef ds:uri="http://schemas.microsoft.com/office/infopath/2007/PartnerControls"/>
    <ds:schemaRef ds:uri="http://schemas.microsoft.com/sharepoint/v3/fields"/>
    <ds:schemaRef ds:uri="http://schemas.openxmlformats.org/package/2006/metadata/core-properties"/>
    <ds:schemaRef ds:uri="http://schemas.microsoft.com/office/2006/documentManagement/types"/>
    <ds:schemaRef ds:uri="0f0eb950-47b7-49a7-b2b9-b0c411c9c3b8"/>
    <ds:schemaRef ds:uri="http://schemas.microsoft.com/office/2006/metadata/properties"/>
    <ds:schemaRef ds:uri="B6023AA3-3CEE-413F-91F8-322A2644F388"/>
    <ds:schemaRef ds:uri="http://purl.org/dc/dcmitype/"/>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ES-501_BG-001</Template>
  <TotalTime>5078</TotalTime>
  <Words>2122</Words>
  <Application>Microsoft Office PowerPoint</Application>
  <PresentationFormat>On-screen Show (4:3)</PresentationFormat>
  <Paragraphs>192</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Stencil</vt:lpstr>
      <vt:lpstr>Times New Roman</vt:lpstr>
      <vt:lpstr>Webdings</vt:lpstr>
      <vt:lpstr>Wingdings 3</vt:lpstr>
      <vt:lpstr>Office Theme</vt:lpstr>
      <vt:lpstr>PowerPoint Presentation</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admin</cp:lastModifiedBy>
  <cp:revision>757</cp:revision>
  <cp:lastPrinted>2014-11-21T06:58:07Z</cp:lastPrinted>
  <dcterms:created xsi:type="dcterms:W3CDTF">2014-04-07T11:41:40Z</dcterms:created>
  <dcterms:modified xsi:type="dcterms:W3CDTF">2020-06-17T11:38:16Z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