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4" r:id="rId1"/>
  </p:sldMasterIdLst>
  <p:notesMasterIdLst>
    <p:notesMasterId r:id="rId19"/>
  </p:notesMasterIdLst>
  <p:sldIdLst>
    <p:sldId id="256" r:id="rId2"/>
    <p:sldId id="489" r:id="rId3"/>
    <p:sldId id="463" r:id="rId4"/>
    <p:sldId id="462" r:id="rId5"/>
    <p:sldId id="477" r:id="rId6"/>
    <p:sldId id="478" r:id="rId7"/>
    <p:sldId id="479" r:id="rId8"/>
    <p:sldId id="480" r:id="rId9"/>
    <p:sldId id="481" r:id="rId10"/>
    <p:sldId id="482" r:id="rId11"/>
    <p:sldId id="483" r:id="rId12"/>
    <p:sldId id="484" r:id="rId13"/>
    <p:sldId id="485" r:id="rId14"/>
    <p:sldId id="486" r:id="rId15"/>
    <p:sldId id="487" r:id="rId16"/>
    <p:sldId id="488" r:id="rId17"/>
    <p:sldId id="49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99"/>
    <a:srgbClr val="0077D0"/>
    <a:srgbClr val="F61E8A"/>
    <a:srgbClr val="660066"/>
    <a:srgbClr val="008A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61" autoAdjust="0"/>
    <p:restoredTop sz="94660"/>
  </p:normalViewPr>
  <p:slideViewPr>
    <p:cSldViewPr snapToGrid="0">
      <p:cViewPr varScale="1">
        <p:scale>
          <a:sx n="67" d="100"/>
          <a:sy n="67" d="100"/>
        </p:scale>
        <p:origin x="1308"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25369D-B52E-4FB6-AE92-3AB6102C5BB7}" type="datetimeFigureOut">
              <a:rPr lang="en-IN" smtClean="0"/>
              <a:pPr/>
              <a:t>17-06-2020</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87A56D-5555-444C-80BF-183C7DC24C0E}" type="slidenum">
              <a:rPr lang="en-IN" smtClean="0"/>
              <a:pPr/>
              <a:t>‹#›</a:t>
            </a:fld>
            <a:endParaRPr lang="en-IN" dirty="0"/>
          </a:p>
        </p:txBody>
      </p:sp>
    </p:spTree>
    <p:extLst>
      <p:ext uri="{BB962C8B-B14F-4D97-AF65-F5344CB8AC3E}">
        <p14:creationId xmlns:p14="http://schemas.microsoft.com/office/powerpoint/2010/main" val="662260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miter lim="800000"/>
            <a:headEnd/>
            <a:tailEnd/>
          </a:ln>
        </p:spPr>
        <p:txBody>
          <a:bodyPr/>
          <a:lstStyle/>
          <a:p>
            <a:fld id="{A26C11A2-43B3-4C5C-9E10-6BE3AB277592}" type="slidenum">
              <a:rPr altLang="en-US"/>
              <a:pPr/>
              <a:t>3</a:t>
            </a:fld>
            <a:endParaRPr lang="en-IN" altLang="en-US"/>
          </a:p>
        </p:txBody>
      </p:sp>
      <p:sp>
        <p:nvSpPr>
          <p:cNvPr id="19459" name="Rectangle 7"/>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eaLnBrk="1" hangingPunct="1"/>
            <a:fld id="{C7E0A5D5-B7E5-483A-B204-B3A9370987FB}" type="slidenum">
              <a:rPr lang="en-GB" altLang="en-US" sz="1300"/>
              <a:pPr algn="r" defTabSz="947738" eaLnBrk="1" hangingPunct="1"/>
              <a:t>3</a:t>
            </a:fld>
            <a:endParaRPr lang="en-GB" altLang="en-US" sz="1300"/>
          </a:p>
        </p:txBody>
      </p:sp>
      <p:sp>
        <p:nvSpPr>
          <p:cNvPr id="19460" name="Rectangle 2"/>
          <p:cNvSpPr>
            <a:spLocks noGrp="1" noRot="1" noChangeAspect="1" noChangeArrowheads="1" noTextEdit="1"/>
          </p:cNvSpPr>
          <p:nvPr>
            <p:ph type="sldImg"/>
          </p:nvPr>
        </p:nvSpPr>
        <p:spPr>
          <a:xfrm>
            <a:off x="1143000" y="685800"/>
            <a:ext cx="4573588" cy="3430588"/>
          </a:xfrm>
          <a:ln/>
        </p:spPr>
      </p:sp>
      <p:sp>
        <p:nvSpPr>
          <p:cNvPr id="19461"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smtClean="0">
              <a:latin typeface="Arial" charset="0"/>
              <a:cs typeface="Arial" charset="0"/>
            </a:endParaRPr>
          </a:p>
        </p:txBody>
      </p:sp>
    </p:spTree>
    <p:extLst>
      <p:ext uri="{BB962C8B-B14F-4D97-AF65-F5344CB8AC3E}">
        <p14:creationId xmlns:p14="http://schemas.microsoft.com/office/powerpoint/2010/main" val="3894668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xmlns=""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xmlns=""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17-Jun-20</a:t>
            </a:fld>
            <a:endParaRPr lang="en-US" dirty="0"/>
          </a:p>
        </p:txBody>
      </p:sp>
      <p:sp>
        <p:nvSpPr>
          <p:cNvPr id="10" name="Footer Placeholder 4">
            <a:extLst>
              <a:ext uri="{FF2B5EF4-FFF2-40B4-BE49-F238E27FC236}">
                <a16:creationId xmlns:a16="http://schemas.microsoft.com/office/drawing/2014/main" xmlns=""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xmlns=""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983057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17-Jun-20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xmlns=""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627221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xmlns=""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17-Jun-20</a:t>
            </a:fld>
            <a:endParaRPr lang="en-US" dirty="0"/>
          </a:p>
        </p:txBody>
      </p:sp>
      <p:sp>
        <p:nvSpPr>
          <p:cNvPr id="7" name="Footer Placeholder 4">
            <a:extLst>
              <a:ext uri="{FF2B5EF4-FFF2-40B4-BE49-F238E27FC236}">
                <a16:creationId xmlns:a16="http://schemas.microsoft.com/office/drawing/2014/main" xmlns=""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xmlns=""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636971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17-Jun-20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4255152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17-Jun-20</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xmlns=""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xmlns=""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xmlns=""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xmlns=""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xmlns=""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166485936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mailto:abhinav.pandey@pmg-consultants.com" TargetMode="External"/><Relationship Id="rId2" Type="http://schemas.openxmlformats.org/officeDocument/2006/relationships/hyperlink" Target="mailto:connect@pmg-consultants.com"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3866" y="958334"/>
            <a:ext cx="5844870" cy="923330"/>
          </a:xfrm>
          <a:prstGeom prst="rect">
            <a:avLst/>
          </a:prstGeom>
        </p:spPr>
        <p:txBody>
          <a:bodyPr wrap="none">
            <a:spAutoFit/>
          </a:bodyPr>
          <a:lstStyle/>
          <a:p>
            <a:pPr algn="ctr"/>
            <a:r>
              <a:rPr lang="en-US" sz="5400" b="1" dirty="0">
                <a:latin typeface="Algerian" panose="04020705040A02060702" pitchFamily="82" charset="0"/>
              </a:rPr>
              <a:t>FIRE PREVENTION</a:t>
            </a:r>
            <a:endParaRPr lang="en-IN" sz="5400" b="1" dirty="0">
              <a:latin typeface="Algerian" panose="04020705040A02060702" pitchFamily="82" charset="0"/>
            </a:endParaRPr>
          </a:p>
        </p:txBody>
      </p:sp>
      <p:pic>
        <p:nvPicPr>
          <p:cNvPr id="3" name="Picture 2" descr="Image result for FIRE PREVENTION"/>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67834" y="2456552"/>
            <a:ext cx="4636934" cy="4041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049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smtClean="0"/>
              <a:t>General guidelines</a:t>
            </a:r>
            <a:endParaRPr lang="en-IN" sz="2000" b="1" dirty="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The </a:t>
            </a:r>
            <a:r>
              <a:rPr lang="en-IN" dirty="0"/>
              <a:t>fire fighting equipment shall not be used for any other purpose, except for fire fighting.</a:t>
            </a:r>
          </a:p>
          <a:p>
            <a:pPr marL="285750" indent="-285750">
              <a:buSzPct val="105000"/>
              <a:buFont typeface="Wingdings 3" pitchFamily="18" charset="2"/>
              <a:buChar char="p"/>
            </a:pPr>
            <a:r>
              <a:rPr lang="en-IN" dirty="0" smtClean="0"/>
              <a:t>No </a:t>
            </a:r>
            <a:r>
              <a:rPr lang="en-IN" dirty="0"/>
              <a:t>one should tamper with the seals, labels, operating instructions etc., wherever provided on the equipment by the Fire Section.</a:t>
            </a:r>
          </a:p>
          <a:p>
            <a:pPr marL="285750" indent="-285750">
              <a:buSzPct val="105000"/>
              <a:buFont typeface="Wingdings 3" pitchFamily="18" charset="2"/>
              <a:buChar char="p"/>
            </a:pPr>
            <a:r>
              <a:rPr lang="en-IN" dirty="0" smtClean="0"/>
              <a:t>The </a:t>
            </a:r>
            <a:r>
              <a:rPr lang="en-IN" dirty="0"/>
              <a:t>boxes containing fire-fighting equipment shall not be used for storing any other material.</a:t>
            </a:r>
          </a:p>
          <a:p>
            <a:pPr marL="285750" indent="-285750">
              <a:buSzPct val="105000"/>
              <a:buFont typeface="Wingdings 3" pitchFamily="18" charset="2"/>
              <a:buChar char="p"/>
            </a:pPr>
            <a:r>
              <a:rPr lang="en-IN" dirty="0" smtClean="0"/>
              <a:t>Access </a:t>
            </a:r>
            <a:r>
              <a:rPr lang="en-IN" dirty="0"/>
              <a:t>to the fire fighting equipment shall never be blocked by parking vehicles, storing materials etc.</a:t>
            </a:r>
          </a:p>
          <a:p>
            <a:pPr marL="285750" indent="-285750">
              <a:buSzPct val="105000"/>
              <a:buFont typeface="Wingdings 3" pitchFamily="18" charset="2"/>
              <a:buChar char="p"/>
            </a:pPr>
            <a:r>
              <a:rPr lang="en-IN" dirty="0" smtClean="0"/>
              <a:t>Asset </a:t>
            </a:r>
            <a:r>
              <a:rPr lang="en-IN" dirty="0"/>
              <a:t>custodian shall arrange to check the fire equipment in the respective area periodically and log the condition.</a:t>
            </a:r>
          </a:p>
          <a:p>
            <a:pPr marL="285750" indent="-285750">
              <a:buSzPct val="105000"/>
              <a:buFont typeface="Wingdings 3" pitchFamily="18" charset="2"/>
              <a:buChar char="p"/>
            </a:pPr>
            <a:r>
              <a:rPr lang="en-IN" dirty="0" smtClean="0"/>
              <a:t>Any </a:t>
            </a:r>
            <a:r>
              <a:rPr lang="en-IN" dirty="0"/>
              <a:t>abnormality in fire extinguishers (such as missing, empty, damaged etc.) shall be reported to the fire section immediately for rectification.</a:t>
            </a:r>
          </a:p>
          <a:p>
            <a:pPr marL="285750" indent="-285750">
              <a:buSzPct val="105000"/>
              <a:buFont typeface="Wingdings 3" pitchFamily="18" charset="2"/>
              <a:buChar char="p"/>
            </a:pPr>
            <a:r>
              <a:rPr lang="en-IN" dirty="0" smtClean="0"/>
              <a:t>Asset </a:t>
            </a:r>
            <a:r>
              <a:rPr lang="en-IN" dirty="0"/>
              <a:t>custodian shall initiate and follow up action for rectification of defects in fixed fire protection systems such as raising work order, etc.</a:t>
            </a:r>
          </a:p>
          <a:p>
            <a:pPr marL="285750" indent="-285750">
              <a:buSzPct val="105000"/>
              <a:buFont typeface="Wingdings 3" pitchFamily="18" charset="2"/>
              <a:buChar char="p"/>
            </a:pPr>
            <a:r>
              <a:rPr lang="en-IN" dirty="0" smtClean="0"/>
              <a:t>Written </a:t>
            </a:r>
            <a:r>
              <a:rPr lang="en-IN" dirty="0"/>
              <a:t>authorization shall be required prior to undertaking maintenance of the fixed fire fighting systems as well as the fire detection and alarm systems.</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457200" y="647700"/>
            <a:ext cx="8229600" cy="584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3200" dirty="0">
                <a:latin typeface="+mn-lt"/>
              </a:rPr>
              <a:t>USE OF FIRE FIGHTING EQUIPMENT</a:t>
            </a:r>
            <a:endParaRPr lang="en-IN" altLang="en-US" sz="3200" noProof="1">
              <a:latin typeface="+mn-lt"/>
            </a:endParaRPr>
          </a:p>
        </p:txBody>
      </p:sp>
    </p:spTree>
    <p:extLst>
      <p:ext uri="{BB962C8B-B14F-4D97-AF65-F5344CB8AC3E}">
        <p14:creationId xmlns:p14="http://schemas.microsoft.com/office/powerpoint/2010/main" val="3021168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endParaRPr lang="en-IN" sz="2000" b="1" dirty="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Smoking </a:t>
            </a:r>
            <a:r>
              <a:rPr lang="en-IN" dirty="0"/>
              <a:t>is prohibited inside the refinery except within the smoking booths and authorized locations for smoking which, shall be equipped with approved electric lighters.</a:t>
            </a:r>
          </a:p>
          <a:p>
            <a:pPr marL="285750" indent="-285750">
              <a:buSzPct val="105000"/>
              <a:buFont typeface="Wingdings 3" pitchFamily="18" charset="2"/>
              <a:buChar char="p"/>
            </a:pPr>
            <a:r>
              <a:rPr lang="en-IN" dirty="0" smtClean="0"/>
              <a:t>Matches </a:t>
            </a:r>
            <a:r>
              <a:rPr lang="en-IN" dirty="0"/>
              <a:t>and lighters shall not be brought to the work site.</a:t>
            </a:r>
          </a:p>
          <a:p>
            <a:pPr marL="285750" indent="-285750">
              <a:buSzPct val="105000"/>
              <a:buFont typeface="Wingdings 3" pitchFamily="18" charset="2"/>
              <a:buChar char="p"/>
            </a:pPr>
            <a:r>
              <a:rPr lang="en-IN" dirty="0" smtClean="0"/>
              <a:t>Smoking </a:t>
            </a:r>
            <a:r>
              <a:rPr lang="en-IN" dirty="0"/>
              <a:t>must be stopped at any location immediately on hearing siren or in case of emergency.</a:t>
            </a:r>
          </a:p>
          <a:p>
            <a:pPr marL="285750" indent="-285750">
              <a:buSzPct val="105000"/>
              <a:buFont typeface="Wingdings 3" pitchFamily="18" charset="2"/>
              <a:buChar char="p"/>
            </a:pPr>
            <a:r>
              <a:rPr lang="en-IN" dirty="0" smtClean="0"/>
              <a:t>After </a:t>
            </a:r>
            <a:r>
              <a:rPr lang="en-IN" dirty="0"/>
              <a:t>smoking, the cigarettes must be extinguished in an extinguishing tray located in the smoking booth which, shall be filled with sand at all times. </a:t>
            </a:r>
          </a:p>
          <a:p>
            <a:pPr marL="285750" indent="-285750">
              <a:buSzPct val="105000"/>
              <a:buFont typeface="Wingdings 3" pitchFamily="18" charset="2"/>
              <a:buChar char="p"/>
            </a:pPr>
            <a:r>
              <a:rPr lang="en-IN" dirty="0" smtClean="0"/>
              <a:t>The </a:t>
            </a:r>
            <a:r>
              <a:rPr lang="en-IN" dirty="0"/>
              <a:t>cigarette butts or the extinguishing trays shall not be thrown/emptied into the waste paper baskets.</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457200" y="647700"/>
            <a:ext cx="8229600" cy="584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3200" dirty="0">
                <a:latin typeface="+mn-lt"/>
              </a:rPr>
              <a:t>SMOKING</a:t>
            </a:r>
            <a:endParaRPr lang="en-IN" altLang="en-US" sz="3200" noProof="1">
              <a:latin typeface="+mn-lt"/>
            </a:endParaRPr>
          </a:p>
        </p:txBody>
      </p:sp>
      <p:pic>
        <p:nvPicPr>
          <p:cNvPr id="8" name="Picture 4" descr="Image result for cigarette smoke prohibited images"/>
          <p:cNvPicPr>
            <a:picLocks noChangeAspect="1" noChangeArrowheads="1"/>
          </p:cNvPicPr>
          <p:nvPr/>
        </p:nvPicPr>
        <p:blipFill>
          <a:blip r:embed="rId2" cstate="print">
            <a:clrChange>
              <a:clrFrom>
                <a:srgbClr val="B8BFC7"/>
              </a:clrFrom>
              <a:clrTo>
                <a:srgbClr val="B8BFC7">
                  <a:alpha val="0"/>
                </a:srgbClr>
              </a:clrTo>
            </a:clrChange>
          </a:blip>
          <a:srcRect/>
          <a:stretch>
            <a:fillRect/>
          </a:stretch>
        </p:blipFill>
        <p:spPr bwMode="auto">
          <a:xfrm>
            <a:off x="5187875" y="4551680"/>
            <a:ext cx="3655769" cy="1838960"/>
          </a:xfrm>
          <a:prstGeom prst="rect">
            <a:avLst/>
          </a:prstGeom>
          <a:noFill/>
        </p:spPr>
      </p:pic>
    </p:spTree>
    <p:extLst>
      <p:ext uri="{BB962C8B-B14F-4D97-AF65-F5344CB8AC3E}">
        <p14:creationId xmlns:p14="http://schemas.microsoft.com/office/powerpoint/2010/main" val="15008384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endParaRPr lang="en-IN" sz="2000" b="1" dirty="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Ordinary </a:t>
            </a:r>
            <a:r>
              <a:rPr lang="en-IN" dirty="0"/>
              <a:t>electrical appliances (kettle, water boiler/cooler, room heaters, etc.) shall not be used in the hazardous area. </a:t>
            </a:r>
          </a:p>
          <a:p>
            <a:pPr marL="285750" indent="-285750">
              <a:buSzPct val="105000"/>
              <a:buFont typeface="Wingdings 3" pitchFamily="18" charset="2"/>
              <a:buChar char="p"/>
            </a:pPr>
            <a:r>
              <a:rPr lang="en-IN" dirty="0" smtClean="0"/>
              <a:t>Kitchen </a:t>
            </a:r>
            <a:r>
              <a:rPr lang="en-IN" dirty="0"/>
              <a:t>appliances can be used only in approved locations such as kitchen, pantry, smoking shelter or dedicated cubicle.</a:t>
            </a:r>
          </a:p>
          <a:p>
            <a:pPr marL="285750" indent="-285750">
              <a:buSzPct val="105000"/>
              <a:buFont typeface="Wingdings 3" pitchFamily="18" charset="2"/>
              <a:buChar char="p"/>
            </a:pPr>
            <a:r>
              <a:rPr lang="en-IN" dirty="0" smtClean="0"/>
              <a:t>Operator </a:t>
            </a:r>
            <a:r>
              <a:rPr lang="en-IN" dirty="0"/>
              <a:t>shelter or similar facility in hazardous area shall be equipped with explosion proof fittings/appliances (ex-proof AC, cooler, </a:t>
            </a:r>
            <a:r>
              <a:rPr lang="en-IN" dirty="0" smtClean="0"/>
              <a:t>etc.)</a:t>
            </a:r>
            <a:endParaRPr lang="en-IN" dirty="0"/>
          </a:p>
          <a:p>
            <a:pPr marL="285750" indent="-285750">
              <a:buSzPct val="105000"/>
              <a:buFont typeface="Wingdings 3" pitchFamily="18" charset="2"/>
              <a:buChar char="p"/>
            </a:pPr>
            <a:r>
              <a:rPr lang="en-IN" dirty="0" smtClean="0"/>
              <a:t>A </a:t>
            </a:r>
            <a:r>
              <a:rPr lang="en-IN" dirty="0"/>
              <a:t>hot work permit shall be obtained for the use of open flame, power tools, machinery with ignition potential and portable instruments (e.g. welding equipment, grinder, drill, air compressor, cranes, thickness/vibration meters, etc.) </a:t>
            </a:r>
          </a:p>
          <a:p>
            <a:pPr marL="285750" indent="-285750">
              <a:buSzPct val="105000"/>
              <a:buFont typeface="Wingdings 3" pitchFamily="18" charset="2"/>
              <a:buChar char="p"/>
            </a:pPr>
            <a:r>
              <a:rPr lang="en-IN" dirty="0" smtClean="0"/>
              <a:t>Non-intrinsically </a:t>
            </a:r>
            <a:r>
              <a:rPr lang="en-IN" dirty="0"/>
              <a:t>safe electronic items such as pager, mobile phone, calculator shall not be allowed in hazardous area.</a:t>
            </a:r>
          </a:p>
          <a:p>
            <a:pPr marL="285750" indent="-285750">
              <a:buSzPct val="105000"/>
              <a:buFont typeface="Wingdings 3" pitchFamily="18" charset="2"/>
              <a:buChar char="p"/>
            </a:pPr>
            <a:r>
              <a:rPr lang="en-IN" dirty="0" smtClean="0"/>
              <a:t>Diesel </a:t>
            </a:r>
            <a:r>
              <a:rPr lang="en-IN" dirty="0"/>
              <a:t>engine driven equipment with, valid safety certificates are allowed in hazardous area. </a:t>
            </a:r>
          </a:p>
          <a:p>
            <a:pPr marL="285750" indent="-285750">
              <a:buSzPct val="105000"/>
              <a:buFont typeface="Wingdings 3" pitchFamily="18" charset="2"/>
              <a:buChar char="p"/>
            </a:pPr>
            <a:r>
              <a:rPr lang="en-IN" dirty="0" smtClean="0"/>
              <a:t>These </a:t>
            </a:r>
            <a:r>
              <a:rPr lang="en-IN" dirty="0"/>
              <a:t>shall not be left unattended while running and shall be stopped in case of emergency.</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0" y="647700"/>
            <a:ext cx="9144000" cy="7667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2800" dirty="0">
                <a:latin typeface="+mn-lt"/>
              </a:rPr>
              <a:t>USE OF EQUIPMENT/MACHINERY WITH IGNITION POTENTIAL</a:t>
            </a:r>
            <a:endParaRPr lang="en-IN" altLang="en-US" sz="2800" noProof="1">
              <a:latin typeface="+mn-lt"/>
            </a:endParaRPr>
          </a:p>
        </p:txBody>
      </p:sp>
    </p:spTree>
    <p:extLst>
      <p:ext uri="{BB962C8B-B14F-4D97-AF65-F5344CB8AC3E}">
        <p14:creationId xmlns:p14="http://schemas.microsoft.com/office/powerpoint/2010/main" val="21530168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smtClean="0"/>
              <a:t>Fuel stations</a:t>
            </a:r>
            <a:endParaRPr lang="en-IN" sz="2000" b="1" dirty="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The </a:t>
            </a:r>
            <a:r>
              <a:rPr lang="en-IN" dirty="0"/>
              <a:t>vehicle engine shall be switched off before refuelling. </a:t>
            </a:r>
          </a:p>
          <a:p>
            <a:pPr marL="285750" indent="-285750">
              <a:buSzPct val="105000"/>
              <a:buFont typeface="Wingdings 3" panose="05040102010807070707" pitchFamily="18" charset="2"/>
              <a:buChar char="p"/>
            </a:pPr>
            <a:r>
              <a:rPr lang="en-IN" dirty="0" smtClean="0"/>
              <a:t>In </a:t>
            </a:r>
            <a:r>
              <a:rPr lang="en-IN" dirty="0"/>
              <a:t>case of any accidental overfilling or spillage of fuel, the engine shall not be started and the vehicle shall be pushed out manually to a safe location.</a:t>
            </a:r>
          </a:p>
          <a:p>
            <a:pPr marL="285750" indent="-285750">
              <a:buSzPct val="105000"/>
              <a:buFont typeface="Wingdings 3" panose="05040102010807070707" pitchFamily="18" charset="2"/>
              <a:buChar char="p"/>
            </a:pPr>
            <a:r>
              <a:rPr lang="en-IN" dirty="0" smtClean="0"/>
              <a:t>Fuel </a:t>
            </a:r>
            <a:r>
              <a:rPr lang="en-IN" dirty="0"/>
              <a:t>shall not be issued in bottles except when required as sample.</a:t>
            </a:r>
          </a:p>
          <a:p>
            <a:pPr marL="285750" indent="-285750">
              <a:buSzPct val="105000"/>
              <a:buFont typeface="Wingdings 3" panose="05040102010807070707" pitchFamily="18" charset="2"/>
              <a:buChar char="p"/>
            </a:pPr>
            <a:r>
              <a:rPr lang="en-IN" dirty="0" smtClean="0"/>
              <a:t>The </a:t>
            </a:r>
            <a:r>
              <a:rPr lang="en-IN" dirty="0"/>
              <a:t>vehicle receiving fuel shall not be left unattended.</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0" y="647700"/>
            <a:ext cx="9144000" cy="7667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2800" dirty="0">
                <a:latin typeface="+mn-lt"/>
              </a:rPr>
              <a:t>REFUELLING</a:t>
            </a:r>
            <a:endParaRPr lang="en-IN" altLang="en-US" sz="2800" noProof="1">
              <a:latin typeface="+mn-lt"/>
            </a:endParaRPr>
          </a:p>
        </p:txBody>
      </p:sp>
      <p:pic>
        <p:nvPicPr>
          <p:cNvPr id="8" name="Picture 2" descr="Image result for FUEL STATIONS"/>
          <p:cNvPicPr>
            <a:picLocks noChangeAspect="1" noChangeArrowheads="1"/>
          </p:cNvPicPr>
          <p:nvPr/>
        </p:nvPicPr>
        <p:blipFill>
          <a:blip r:embed="rId2" cstate="print">
            <a:clrChange>
              <a:clrFrom>
                <a:srgbClr val="B0BEC9"/>
              </a:clrFrom>
              <a:clrTo>
                <a:srgbClr val="B0BEC9">
                  <a:alpha val="0"/>
                </a:srgbClr>
              </a:clrTo>
            </a:clrChange>
          </a:blip>
          <a:srcRect/>
          <a:stretch>
            <a:fillRect/>
          </a:stretch>
        </p:blipFill>
        <p:spPr bwMode="auto">
          <a:xfrm>
            <a:off x="4886568" y="4302747"/>
            <a:ext cx="3937635" cy="2048206"/>
          </a:xfrm>
          <a:prstGeom prst="rect">
            <a:avLst/>
          </a:prstGeom>
          <a:noFill/>
        </p:spPr>
      </p:pic>
    </p:spTree>
    <p:extLst>
      <p:ext uri="{BB962C8B-B14F-4D97-AF65-F5344CB8AC3E}">
        <p14:creationId xmlns:p14="http://schemas.microsoft.com/office/powerpoint/2010/main" val="30546972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smtClean="0"/>
              <a:t>Refuelling of site equipment</a:t>
            </a:r>
            <a:endParaRPr lang="en-IN" sz="2000" b="1" dirty="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Equipment engine shall be stopped prior to refuelling. </a:t>
            </a:r>
          </a:p>
          <a:p>
            <a:pPr>
              <a:buSzPct val="105000"/>
              <a:buFont typeface="Wingdings 3" pitchFamily="18" charset="2"/>
              <a:buChar char="p"/>
            </a:pPr>
            <a:r>
              <a:rPr lang="en-IN" dirty="0"/>
              <a:t> Safety instructions for refuelling shall be displayed on the tanker (or laminated).</a:t>
            </a:r>
          </a:p>
          <a:p>
            <a:pPr>
              <a:buSzPct val="105000"/>
              <a:buFont typeface="Wingdings 3" pitchFamily="18" charset="2"/>
              <a:buChar char="p"/>
            </a:pPr>
            <a:r>
              <a:rPr lang="en-IN" dirty="0"/>
              <a:t> Fuel for refuelling (diesel) shall not be stored in refinery or other hazardous areas.</a:t>
            </a:r>
          </a:p>
          <a:p>
            <a:pPr>
              <a:buSzPct val="105000"/>
              <a:buFont typeface="Wingdings 3" pitchFamily="18" charset="2"/>
              <a:buChar char="p"/>
            </a:pPr>
            <a:r>
              <a:rPr lang="en-IN" dirty="0"/>
              <a:t> Bonding and grounding of fuel tanker or container with equipment shall be done.</a:t>
            </a:r>
          </a:p>
          <a:p>
            <a:pPr>
              <a:buSzPct val="105000"/>
              <a:buFont typeface="Wingdings 3" pitchFamily="18" charset="2"/>
              <a:buChar char="p"/>
            </a:pPr>
            <a:r>
              <a:rPr lang="en-IN" dirty="0"/>
              <a:t> Fuel shall not be transported in vehicles not certified for that purpose. </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0" y="647700"/>
            <a:ext cx="9144000" cy="7667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2800" dirty="0">
                <a:latin typeface="+mn-lt"/>
              </a:rPr>
              <a:t>REFUELLING</a:t>
            </a:r>
            <a:endParaRPr lang="en-IN" altLang="en-US" sz="2800" noProof="1">
              <a:latin typeface="+mn-lt"/>
            </a:endParaRPr>
          </a:p>
        </p:txBody>
      </p:sp>
      <p:pic>
        <p:nvPicPr>
          <p:cNvPr id="2052" name="Picture 4"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91100" y="3708400"/>
            <a:ext cx="3833103" cy="2692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5428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endParaRPr lang="en-IN" sz="2000" b="1" dirty="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The isolation valves provided on the fire water network shall be kept open.</a:t>
            </a:r>
          </a:p>
          <a:p>
            <a:pPr>
              <a:buSzPct val="105000"/>
              <a:buFont typeface="Wingdings 3" pitchFamily="18" charset="2"/>
              <a:buChar char="p"/>
            </a:pPr>
            <a:r>
              <a:rPr lang="en-IN" dirty="0"/>
              <a:t>  If any section of the fire water network is required for maintenance purposes</a:t>
            </a:r>
          </a:p>
          <a:p>
            <a:r>
              <a:rPr lang="en-IN" dirty="0"/>
              <a:t>isolation of firewater network shall be done only after proper authorization.</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0" y="647700"/>
            <a:ext cx="9144000" cy="7667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2800" dirty="0">
                <a:latin typeface="+mn-lt"/>
              </a:rPr>
              <a:t>ISOLATION OF FIRE WATER NETWORK</a:t>
            </a:r>
            <a:endParaRPr lang="en-IN" altLang="en-US" sz="2800" noProof="1">
              <a:latin typeface="+mn-lt"/>
            </a:endParaRPr>
          </a:p>
        </p:txBody>
      </p:sp>
      <p:pic>
        <p:nvPicPr>
          <p:cNvPr id="8" name="Picture 2" descr="Related image"/>
          <p:cNvPicPr>
            <a:picLocks noChangeAspect="1" noChangeArrowheads="1"/>
          </p:cNvPicPr>
          <p:nvPr/>
        </p:nvPicPr>
        <p:blipFill>
          <a:blip r:embed="rId2" cstate="print">
            <a:clrChange>
              <a:clrFrom>
                <a:srgbClr val="5F818A"/>
              </a:clrFrom>
              <a:clrTo>
                <a:srgbClr val="5F818A">
                  <a:alpha val="0"/>
                </a:srgbClr>
              </a:clrTo>
            </a:clrChange>
          </a:blip>
          <a:srcRect/>
          <a:stretch>
            <a:fillRect/>
          </a:stretch>
        </p:blipFill>
        <p:spPr bwMode="auto">
          <a:xfrm>
            <a:off x="5095658" y="4267200"/>
            <a:ext cx="3740366" cy="2105342"/>
          </a:xfrm>
          <a:prstGeom prst="rect">
            <a:avLst/>
          </a:prstGeom>
          <a:noFill/>
        </p:spPr>
      </p:pic>
    </p:spTree>
    <p:extLst>
      <p:ext uri="{BB962C8B-B14F-4D97-AF65-F5344CB8AC3E}">
        <p14:creationId xmlns:p14="http://schemas.microsoft.com/office/powerpoint/2010/main" val="27772179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endParaRPr lang="en-IN" sz="2000" b="1" dirty="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Roads </a:t>
            </a:r>
            <a:r>
              <a:rPr lang="en-IN" dirty="0"/>
              <a:t>and emergency access to units shall be kept clear of all obstructions to permit free passage to emergency response vehicles. </a:t>
            </a:r>
          </a:p>
          <a:p>
            <a:pPr marL="285750" indent="-285750">
              <a:buSzPct val="105000"/>
              <a:buFont typeface="Wingdings 3" pitchFamily="18" charset="2"/>
              <a:buChar char="p"/>
            </a:pPr>
            <a:r>
              <a:rPr lang="en-IN" dirty="0" smtClean="0"/>
              <a:t>Speed </a:t>
            </a:r>
            <a:r>
              <a:rPr lang="en-IN" dirty="0"/>
              <a:t>restriction bumps should not be permitted on emergency routes (i.e. from Fire Station or clinic to hazardous area).</a:t>
            </a:r>
          </a:p>
          <a:p>
            <a:pPr marL="285750" indent="-285750">
              <a:buSzPct val="105000"/>
              <a:buFont typeface="Wingdings 3" pitchFamily="18" charset="2"/>
              <a:buChar char="p"/>
            </a:pPr>
            <a:r>
              <a:rPr lang="en-IN" dirty="0" smtClean="0"/>
              <a:t>The </a:t>
            </a:r>
            <a:r>
              <a:rPr lang="en-IN" dirty="0"/>
              <a:t>emergency response vehicles will have the RIGHT OF WAY on all roads.</a:t>
            </a:r>
          </a:p>
          <a:p>
            <a:pPr marL="285750" indent="-285750">
              <a:buSzPct val="105000"/>
              <a:buFont typeface="Wingdings 3" pitchFamily="18" charset="2"/>
              <a:buChar char="p"/>
            </a:pPr>
            <a:r>
              <a:rPr lang="en-IN" dirty="0" smtClean="0"/>
              <a:t>Other </a:t>
            </a:r>
            <a:r>
              <a:rPr lang="en-IN" dirty="0"/>
              <a:t>vehicles shall, when encountering emergency response vehicles; draw to the right hand side of road, stop and at night vehicles shall dim the headlights.</a:t>
            </a:r>
          </a:p>
          <a:p>
            <a:pPr marL="285750" indent="-285750">
              <a:buSzPct val="105000"/>
              <a:buFont typeface="Wingdings 3" pitchFamily="18" charset="2"/>
              <a:buChar char="p"/>
            </a:pPr>
            <a:r>
              <a:rPr lang="en-IN" dirty="0" smtClean="0"/>
              <a:t>Authorized </a:t>
            </a:r>
            <a:r>
              <a:rPr lang="en-IN" dirty="0"/>
              <a:t>persons when proceeding to the emergency site should park their vehicles at a distance, stop the engine and leave the ignition keys in place.</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0" y="647700"/>
            <a:ext cx="9144000" cy="7667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2800" dirty="0">
                <a:latin typeface="+mn-lt"/>
              </a:rPr>
              <a:t>ROAD AND EMERGENCY ACCESS CLEARANCE</a:t>
            </a:r>
            <a:endParaRPr lang="en-IN" altLang="en-US" sz="2800" noProof="1">
              <a:latin typeface="+mn-lt"/>
            </a:endParaRPr>
          </a:p>
        </p:txBody>
      </p:sp>
      <p:pic>
        <p:nvPicPr>
          <p:cNvPr id="9" name="Picture 2" descr="Image result for EMERGENCY vehicle and road in india"/>
          <p:cNvPicPr>
            <a:picLocks noChangeAspect="1" noChangeArrowheads="1"/>
          </p:cNvPicPr>
          <p:nvPr/>
        </p:nvPicPr>
        <p:blipFill>
          <a:blip r:embed="rId2" cstate="print"/>
          <a:srcRect/>
          <a:stretch>
            <a:fillRect/>
          </a:stretch>
        </p:blipFill>
        <p:spPr bwMode="auto">
          <a:xfrm>
            <a:off x="5141251" y="4559299"/>
            <a:ext cx="3703029" cy="1833881"/>
          </a:xfrm>
          <a:prstGeom prst="rect">
            <a:avLst/>
          </a:prstGeom>
          <a:noFill/>
        </p:spPr>
      </p:pic>
    </p:spTree>
    <p:extLst>
      <p:ext uri="{BB962C8B-B14F-4D97-AF65-F5344CB8AC3E}">
        <p14:creationId xmlns:p14="http://schemas.microsoft.com/office/powerpoint/2010/main" val="33915468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5900" y="1017920"/>
            <a:ext cx="8585200" cy="2554545"/>
          </a:xfrm>
          <a:prstGeom prst="rect">
            <a:avLst/>
          </a:prstGeom>
          <a:no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Calibri" panose="020F0502020204030204" pitchFamily="34" charset="0"/>
                <a:cs typeface="Arial" panose="020B0604020202020204" pitchFamily="34" charset="0"/>
              </a:rPr>
              <a:t>About </a:t>
            </a:r>
            <a:r>
              <a:rPr kumimoji="0" lang="en-US" sz="2000" b="1" i="0" u="none" strike="noStrike" cap="none" normalizeH="0" baseline="0" dirty="0" smtClean="0">
                <a:ln>
                  <a:noFill/>
                </a:ln>
                <a:solidFill>
                  <a:srgbClr val="00B050"/>
                </a:solidFill>
                <a:effectLst/>
                <a:ea typeface="Calibri" panose="020F0502020204030204" pitchFamily="34" charset="0"/>
                <a:cs typeface="Arial" panose="020B0604020202020204" pitchFamily="34" charset="0"/>
              </a:rPr>
              <a:t>PMG Consultants</a:t>
            </a:r>
            <a:endParaRPr kumimoji="0" lang="en-US" sz="2000" b="1" i="0" u="none" strike="noStrike" cap="none" normalizeH="0" baseline="0" dirty="0" smtClean="0">
              <a:ln>
                <a:noFill/>
              </a:ln>
              <a:solidFill>
                <a:srgbClr val="00B050"/>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ea typeface="Calibri" panose="020F0502020204030204" pitchFamily="34" charset="0"/>
                <a:cs typeface="Arial" panose="020B0604020202020204" pitchFamily="34" charset="0"/>
              </a:rPr>
              <a:t>PMG Consultants is group of competent people with expertise in respective domains. Delivering commitments, exceeding expectations &amp; creating value for clients in every interaction is our non-negotiable objective. Using the most advanced design &amp; collaboration work systems, we aspire to become Inspirational business partners for our clients.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Get in </a:t>
            </a:r>
            <a:r>
              <a:rPr kumimoji="0" lang="en-US" sz="2000" b="1"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touch</a:t>
            </a:r>
            <a:endParaRPr kumimoji="0" lang="en-US" sz="2000" b="1" i="0" u="none" strike="noStrike" cap="none" normalizeH="0" baseline="0" dirty="0" smtClean="0">
              <a:ln>
                <a:noFill/>
              </a:ln>
              <a:solidFill>
                <a:srgbClr val="00B050"/>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ea typeface="Calibri" panose="020F0502020204030204" pitchFamily="34" charset="0"/>
                <a:cs typeface="Arial" panose="020B0604020202020204" pitchFamily="34" charset="0"/>
              </a:rPr>
              <a:t>We would love to hear from you. Gauge our capabilities by speaking to us. You can visit us at our New Delhi Design Office, or meet our representative at your location.</a:t>
            </a:r>
            <a:endParaRPr kumimoji="0" lang="en-US"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p:txBody>
      </p:sp>
      <p:sp>
        <p:nvSpPr>
          <p:cNvPr id="4" name="Rectangle 3"/>
          <p:cNvSpPr>
            <a:spLocks noChangeArrowheads="1"/>
          </p:cNvSpPr>
          <p:nvPr/>
        </p:nvSpPr>
        <p:spPr bwMode="auto">
          <a:xfrm>
            <a:off x="215900" y="3495522"/>
            <a:ext cx="8585200" cy="2165935"/>
          </a:xfrm>
          <a:prstGeom prst="rect">
            <a:avLst/>
          </a:prstGeom>
          <a:noFill/>
          <a:ln>
            <a:noFill/>
          </a:ln>
          <a:effectLst/>
        </p:spPr>
        <p:txBody>
          <a:bodyPr vert="horz" wrap="square" lIns="0" tIns="0" rIns="0" bIns="133308"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Our </a:t>
            </a:r>
            <a:r>
              <a:rPr kumimoji="0" lang="en-US" sz="2000" b="1"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Office</a:t>
            </a:r>
            <a:endParaRPr lang="en-US" sz="2000" b="1" dirty="0">
              <a:solidFill>
                <a:srgbClr val="00B050"/>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Address:</a:t>
            </a:r>
            <a:endParaRPr kumimoji="0" lang="en-US" sz="1600" b="0" i="0" u="none" strike="noStrike" cap="none" normalizeH="0" baseline="0" dirty="0" smtClean="0">
              <a:ln>
                <a:noFill/>
              </a:ln>
              <a:effectLst/>
              <a:ea typeface="Calibri" panose="020F0502020204030204" pitchFamily="34" charset="0"/>
              <a:cs typeface="Times New Roman" panose="02020603050405020304" pitchFamily="18" charset="0"/>
            </a:endParaRPr>
          </a:p>
          <a:p>
            <a:r>
              <a:rPr lang="en-US" sz="1600" dirty="0"/>
              <a:t>162A/9, 3</a:t>
            </a:r>
            <a:r>
              <a:rPr lang="en-US" sz="1600" baseline="30000" dirty="0"/>
              <a:t>rd</a:t>
            </a:r>
            <a:r>
              <a:rPr lang="en-US" sz="1600" dirty="0"/>
              <a:t> Floor, </a:t>
            </a:r>
            <a:r>
              <a:rPr lang="en-US" sz="1600" dirty="0" err="1"/>
              <a:t>Kishangarh</a:t>
            </a:r>
            <a:r>
              <a:rPr lang="en-US" sz="1600" dirty="0"/>
              <a:t>, </a:t>
            </a:r>
            <a:endParaRPr lang="en-US" sz="1600" dirty="0" smtClean="0"/>
          </a:p>
          <a:p>
            <a:r>
              <a:rPr lang="en-US" sz="1600" dirty="0" err="1" smtClean="0"/>
              <a:t>Vasant</a:t>
            </a:r>
            <a:r>
              <a:rPr lang="en-US" sz="1600" dirty="0" smtClean="0"/>
              <a:t> </a:t>
            </a:r>
            <a:r>
              <a:rPr lang="en-US" sz="1600" dirty="0" err="1"/>
              <a:t>Kunj</a:t>
            </a:r>
            <a:r>
              <a:rPr lang="en-US" sz="1600" dirty="0"/>
              <a:t>, </a:t>
            </a:r>
            <a:r>
              <a:rPr lang="en-US" sz="1600" dirty="0" smtClean="0"/>
              <a:t>, New </a:t>
            </a:r>
            <a:r>
              <a:rPr lang="en-US" sz="1600" dirty="0"/>
              <a:t>Delhi, 110070</a:t>
            </a:r>
          </a:p>
          <a:p>
            <a:pPr marL="0" marR="0" lvl="0" indent="0" algn="l" defTabSz="914400" rtl="0" eaLnBrk="0" fontAlgn="base" latinLnBrk="0" hangingPunct="0">
              <a:lnSpc>
                <a:spcPct val="100000"/>
              </a:lnSpc>
              <a:spcBef>
                <a:spcPct val="0"/>
              </a:spcBef>
              <a:spcAft>
                <a:spcPct val="0"/>
              </a:spcAft>
              <a:buClrTx/>
              <a:buSzTx/>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Phone:</a:t>
            </a:r>
            <a:r>
              <a:rPr kumimoji="0" lang="en-US" sz="1600" b="0" i="0" u="none" strike="noStrike" cap="none" normalizeH="0" baseline="0" dirty="0" smtClean="0">
                <a:ln>
                  <a:noFill/>
                </a:ln>
                <a:effectLst/>
                <a:ea typeface="Times New Roman" panose="02020603050405020304" pitchFamily="18" charset="0"/>
                <a:cs typeface="Arial" panose="020B0604020202020204" pitchFamily="34" charset="0"/>
              </a:rPr>
              <a:t> +91-9871115995, +91-11-23361790</a:t>
            </a:r>
            <a:endParaRPr kumimoji="0" lang="en-US" sz="16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Email: </a:t>
            </a: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hlinkClick r:id="rId2"/>
              </a:rPr>
              <a:t>connect@pmg-consultants.com</a:t>
            </a:r>
            <a:endParaRPr kumimoji="0" lang="en-US" sz="1600" b="1" i="0" u="none" strike="noStrike" cap="none" normalizeH="0" baseline="0" dirty="0" smtClean="0">
              <a:ln>
                <a:noFill/>
              </a:ln>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600">
                <a:hlinkClick r:id="rId3"/>
              </a:rPr>
              <a:t>a</a:t>
            </a:r>
            <a:r>
              <a:rPr lang="en-US" sz="1600" smtClean="0">
                <a:hlinkClick r:id="rId3"/>
              </a:rPr>
              <a:t>bhinav.pandey@pmg-consultants.com</a:t>
            </a:r>
            <a:endParaRPr lang="en-US" sz="16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endParaRPr>
          </a:p>
        </p:txBody>
      </p:sp>
      <p:pic>
        <p:nvPicPr>
          <p:cNvPr id="1030" name="Picture 6" descr="http://www.pmg-consultants.com/wp-content/uploads/2015/01/7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61012" y="3780199"/>
            <a:ext cx="5289679" cy="2269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7553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31766"/>
            <a:ext cx="8229600" cy="68164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dirty="0" smtClean="0">
                <a:latin typeface="+mn-lt"/>
              </a:rPr>
              <a:t>ABOUT PMG</a:t>
            </a:r>
            <a:endParaRPr lang="en-IN" sz="3200" dirty="0">
              <a:latin typeface="+mn-lt"/>
              <a:cs typeface="Arial" panose="020B0604020202020204" pitchFamily="34" charset="0"/>
            </a:endParaRPr>
          </a:p>
        </p:txBody>
      </p:sp>
      <p:sp>
        <p:nvSpPr>
          <p:cNvPr id="7" name="Rectangle 6"/>
          <p:cNvSpPr/>
          <p:nvPr/>
        </p:nvSpPr>
        <p:spPr>
          <a:xfrm>
            <a:off x="159027" y="1796133"/>
            <a:ext cx="8786190" cy="2585323"/>
          </a:xfrm>
          <a:prstGeom prst="rect">
            <a:avLst/>
          </a:prstGeom>
        </p:spPr>
        <p:txBody>
          <a:bodyPr wrap="square">
            <a:spAutoFit/>
          </a:bodyPr>
          <a:lstStyle/>
          <a:p>
            <a:pPr lvl="0" fontAlgn="base">
              <a:spcBef>
                <a:spcPct val="0"/>
              </a:spcBef>
              <a:spcAft>
                <a:spcPct val="0"/>
              </a:spcAft>
            </a:pPr>
            <a:r>
              <a:rPr lang="en-US" sz="1600" dirty="0">
                <a:ea typeface="Calibri" panose="020F0502020204030204" pitchFamily="34" charset="0"/>
                <a:cs typeface="Times New Roman" panose="02020603050405020304" pitchFamily="18" charset="0"/>
              </a:rPr>
              <a:t>At PMG, </a:t>
            </a:r>
            <a:r>
              <a:rPr lang="en-US" sz="1600" dirty="0" smtClean="0">
                <a:ea typeface="Calibri" panose="020F0502020204030204" pitchFamily="34" charset="0"/>
                <a:cs typeface="Times New Roman" panose="02020603050405020304" pitchFamily="18" charset="0"/>
              </a:rPr>
              <a:t>we </a:t>
            </a:r>
            <a:r>
              <a:rPr lang="en-US" sz="1600" dirty="0">
                <a:ea typeface="Calibri" panose="020F0502020204030204" pitchFamily="34" charset="0"/>
                <a:cs typeface="Times New Roman" panose="02020603050405020304" pitchFamily="18" charset="0"/>
              </a:rPr>
              <a:t>deliver Engineering Design and Project Management </a:t>
            </a:r>
            <a:r>
              <a:rPr lang="en-US" sz="1600" dirty="0" smtClean="0">
                <a:ea typeface="Calibri" panose="020F0502020204030204" pitchFamily="34" charset="0"/>
                <a:cs typeface="Times New Roman" panose="02020603050405020304" pitchFamily="18" charset="0"/>
              </a:rPr>
              <a:t>scopes in </a:t>
            </a:r>
            <a:r>
              <a:rPr lang="en-US" sz="1600" dirty="0">
                <a:ea typeface="Calibri" panose="020F0502020204030204" pitchFamily="34" charset="0"/>
                <a:cs typeface="Times New Roman" panose="02020603050405020304" pitchFamily="18" charset="0"/>
              </a:rPr>
              <a:t>Food and Beverage industry. Our team of design engineers and engineering executives has rich experience in Project Planning, Design, Execution and Commissioning with key competencies in areas like 3D Plant Design, Hygienic Engineering, and Project Management. Our safe-by-choice, result-oriented, and pro-active work-ethics allow us deliver work scopes meeting objectives, complete stakeholder alignment and first-time quality</a:t>
            </a:r>
            <a:r>
              <a:rPr lang="en-US" sz="1600" dirty="0" smtClean="0">
                <a:ea typeface="Calibri" panose="020F0502020204030204" pitchFamily="34" charset="0"/>
                <a:cs typeface="Times New Roman" panose="02020603050405020304" pitchFamily="18" charset="0"/>
              </a:rPr>
              <a:t>.</a:t>
            </a:r>
          </a:p>
          <a:p>
            <a:pPr lvl="0" fontAlgn="base">
              <a:spcBef>
                <a:spcPct val="0"/>
              </a:spcBef>
              <a:spcAft>
                <a:spcPct val="0"/>
              </a:spcAft>
            </a:pPr>
            <a:endParaRPr lang="en-US" sz="1600" dirty="0"/>
          </a:p>
          <a:p>
            <a:pPr lvl="0" fontAlgn="base">
              <a:spcBef>
                <a:spcPct val="0"/>
              </a:spcBef>
              <a:spcAft>
                <a:spcPct val="0"/>
              </a:spcAft>
            </a:pPr>
            <a:r>
              <a:rPr lang="en-US" b="1" dirty="0" smtClean="0">
                <a:solidFill>
                  <a:srgbClr val="00B050"/>
                </a:solidFill>
                <a:ea typeface="Calibri" panose="020F0502020204030204" pitchFamily="34" charset="0"/>
                <a:cs typeface="Times New Roman" panose="02020603050405020304" pitchFamily="18" charset="0"/>
              </a:rPr>
              <a:t>PMG Knowledge Repository: </a:t>
            </a:r>
            <a:r>
              <a:rPr lang="en-US" b="1" dirty="0" smtClean="0">
                <a:ea typeface="Calibri" panose="020F0502020204030204" pitchFamily="34" charset="0"/>
                <a:cs typeface="Times New Roman" panose="02020603050405020304" pitchFamily="18" charset="0"/>
              </a:rPr>
              <a:t>Targeted</a:t>
            </a:r>
            <a:r>
              <a:rPr lang="en-US" b="1" dirty="0">
                <a:ea typeface="Calibri" panose="020F0502020204030204" pitchFamily="34" charset="0"/>
                <a:cs typeface="Times New Roman" panose="02020603050405020304" pitchFamily="18" charset="0"/>
              </a:rPr>
              <a:t> Knowledge Sharing &amp; Skill Development</a:t>
            </a:r>
            <a:endParaRPr lang="en-US" dirty="0"/>
          </a:p>
          <a:p>
            <a:pPr lvl="0" fontAlgn="base">
              <a:spcBef>
                <a:spcPct val="0"/>
              </a:spcBef>
              <a:spcAft>
                <a:spcPct val="0"/>
              </a:spcAft>
            </a:pPr>
            <a:r>
              <a:rPr lang="en-US" sz="1600" dirty="0" smtClean="0">
                <a:ea typeface="Calibri" panose="020F0502020204030204" pitchFamily="34" charset="0"/>
                <a:cs typeface="Times New Roman" panose="02020603050405020304" pitchFamily="18" charset="0"/>
              </a:rPr>
              <a:t>Precise </a:t>
            </a:r>
            <a:r>
              <a:rPr lang="en-US" sz="1600" dirty="0">
                <a:ea typeface="Calibri" panose="020F0502020204030204" pitchFamily="34" charset="0"/>
                <a:cs typeface="Times New Roman" panose="02020603050405020304" pitchFamily="18" charset="0"/>
              </a:rPr>
              <a:t>and focused training modules for the exhaustive set of people working in manufacturing </a:t>
            </a:r>
            <a:r>
              <a:rPr lang="en-US" sz="1600" dirty="0" smtClean="0">
                <a:ea typeface="Calibri" panose="020F0502020204030204" pitchFamily="34" charset="0"/>
                <a:cs typeface="Times New Roman" panose="02020603050405020304" pitchFamily="18" charset="0"/>
              </a:rPr>
              <a:t>industry, instilling </a:t>
            </a:r>
            <a:r>
              <a:rPr lang="en-US" sz="1600" dirty="0">
                <a:ea typeface="Calibri" panose="020F0502020204030204" pitchFamily="34" charset="0"/>
                <a:cs typeface="Times New Roman" panose="02020603050405020304" pitchFamily="18" charset="0"/>
              </a:rPr>
              <a:t>qualities of self-belief, creative thinking &amp; widened perspective.</a:t>
            </a:r>
            <a:endParaRPr lang="en-US" sz="1600" dirty="0"/>
          </a:p>
          <a:p>
            <a:pPr lvl="0" fontAlgn="base">
              <a:spcBef>
                <a:spcPct val="0"/>
              </a:spcBef>
              <a:spcAft>
                <a:spcPct val="0"/>
              </a:spcAft>
            </a:pPr>
            <a:endParaRPr lang="en-US" sz="1600" dirty="0"/>
          </a:p>
        </p:txBody>
      </p:sp>
      <p:sp>
        <p:nvSpPr>
          <p:cNvPr id="8" name="Rectangle 7"/>
          <p:cNvSpPr/>
          <p:nvPr/>
        </p:nvSpPr>
        <p:spPr>
          <a:xfrm>
            <a:off x="159027" y="1313411"/>
            <a:ext cx="8786190" cy="584775"/>
          </a:xfrm>
          <a:prstGeom prst="rect">
            <a:avLst/>
          </a:prstGeom>
        </p:spPr>
        <p:txBody>
          <a:bodyPr wrap="square">
            <a:spAutoFit/>
          </a:bodyPr>
          <a:lstStyle/>
          <a:p>
            <a:pPr>
              <a:spcAft>
                <a:spcPts val="3300"/>
              </a:spcAft>
            </a:pPr>
            <a:r>
              <a:rPr lang="en-IN" sz="1600" b="1" dirty="0">
                <a:solidFill>
                  <a:srgbClr val="00B050"/>
                </a:solidFill>
                <a:ea typeface="Calibri" panose="020F0502020204030204" pitchFamily="34" charset="0"/>
                <a:cs typeface="Times New Roman" panose="02020603050405020304" pitchFamily="18" charset="0"/>
              </a:rPr>
              <a:t>“BUILDING FOOD FACTORIES WITH TOP QUALITY STANDARDS OF NESTLE, </a:t>
            </a:r>
            <a:r>
              <a:rPr lang="en-IN" sz="1600" b="1" dirty="0" smtClean="0">
                <a:solidFill>
                  <a:srgbClr val="00B050"/>
                </a:solidFill>
                <a:ea typeface="Calibri" panose="020F0502020204030204" pitchFamily="34" charset="0"/>
                <a:cs typeface="Times New Roman" panose="02020603050405020304" pitchFamily="18" charset="0"/>
              </a:rPr>
              <a:t>MONDELEZ,ABBOTT</a:t>
            </a:r>
            <a:r>
              <a:rPr lang="en-IN" sz="1600" b="1" dirty="0">
                <a:solidFill>
                  <a:srgbClr val="00B050"/>
                </a:solidFill>
                <a:ea typeface="Calibri" panose="020F0502020204030204" pitchFamily="34" charset="0"/>
                <a:cs typeface="Times New Roman" panose="02020603050405020304" pitchFamily="18" charset="0"/>
              </a:rPr>
              <a:t>, </a:t>
            </a:r>
            <a:r>
              <a:rPr lang="en-IN" sz="1600" b="1" dirty="0" smtClean="0">
                <a:solidFill>
                  <a:srgbClr val="00B050"/>
                </a:solidFill>
                <a:ea typeface="Calibri" panose="020F0502020204030204" pitchFamily="34" charset="0"/>
                <a:cs typeface="Times New Roman" panose="02020603050405020304" pitchFamily="18" charset="0"/>
              </a:rPr>
              <a:t>   DANONE </a:t>
            </a:r>
            <a:r>
              <a:rPr lang="en-IN" sz="1600" b="1" dirty="0">
                <a:solidFill>
                  <a:srgbClr val="00B050"/>
                </a:solidFill>
                <a:ea typeface="Calibri" panose="020F0502020204030204" pitchFamily="34" charset="0"/>
                <a:cs typeface="Times New Roman" panose="02020603050405020304" pitchFamily="18" charset="0"/>
              </a:rPr>
              <a:t>USING 3D DESIGN AND HYGIENIC ENGINEERING.”</a:t>
            </a:r>
            <a:endParaRPr lang="en-US" sz="1100" dirty="0">
              <a:effectLst/>
              <a:ea typeface="Calibri" panose="020F0502020204030204" pitchFamily="34" charset="0"/>
              <a:cs typeface="Times New Roman" panose="02020603050405020304" pitchFamily="18" charset="0"/>
            </a:endParaRPr>
          </a:p>
        </p:txBody>
      </p:sp>
      <p:sp>
        <p:nvSpPr>
          <p:cNvPr id="9" name="TextBox 8"/>
          <p:cNvSpPr txBox="1"/>
          <p:nvPr/>
        </p:nvSpPr>
        <p:spPr>
          <a:xfrm>
            <a:off x="602974"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smtClean="0">
                <a:solidFill>
                  <a:srgbClr val="00B050"/>
                </a:solidFill>
              </a:rPr>
              <a:t>Clear </a:t>
            </a:r>
            <a:r>
              <a:rPr lang="en-US" sz="1400" dirty="0">
                <a:solidFill>
                  <a:srgbClr val="00B050"/>
                </a:solidFill>
              </a:rPr>
              <a:t>L</a:t>
            </a:r>
            <a:r>
              <a:rPr lang="en-US" sz="1400" dirty="0" smtClean="0">
                <a:solidFill>
                  <a:srgbClr val="00B050"/>
                </a:solidFill>
              </a:rPr>
              <a:t>earning Objectives</a:t>
            </a:r>
          </a:p>
          <a:p>
            <a:pPr>
              <a:buClr>
                <a:srgbClr val="00B050"/>
              </a:buClr>
            </a:pPr>
            <a:r>
              <a:rPr lang="en-US" sz="1400" dirty="0" smtClean="0"/>
              <a:t>Focused approach to skill development and     knowledge sharing</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Progressive Evaluation</a:t>
            </a:r>
          </a:p>
          <a:p>
            <a:pPr>
              <a:buClr>
                <a:srgbClr val="00B050"/>
              </a:buClr>
            </a:pPr>
            <a:r>
              <a:rPr lang="en-US" sz="1400" dirty="0" smtClean="0"/>
              <a:t>Gauging improvement on every step and keeping audience connected.</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After-training follow-ups</a:t>
            </a:r>
          </a:p>
          <a:p>
            <a:pPr>
              <a:buClr>
                <a:srgbClr val="00B050"/>
              </a:buClr>
            </a:pPr>
            <a:r>
              <a:rPr lang="en-US" sz="1400" dirty="0" smtClean="0"/>
              <a:t>We systematically track differential progress of recipients after the training.</a:t>
            </a:r>
            <a:endParaRPr lang="en-US" sz="1400" dirty="0"/>
          </a:p>
        </p:txBody>
      </p:sp>
      <p:sp>
        <p:nvSpPr>
          <p:cNvPr id="13" name="TextBox 12"/>
          <p:cNvSpPr txBox="1"/>
          <p:nvPr/>
        </p:nvSpPr>
        <p:spPr>
          <a:xfrm>
            <a:off x="4644887"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smtClean="0">
                <a:solidFill>
                  <a:srgbClr val="00B050"/>
                </a:solidFill>
              </a:rPr>
              <a:t>Audience Specific Approach</a:t>
            </a:r>
          </a:p>
          <a:p>
            <a:pPr>
              <a:buClr>
                <a:srgbClr val="00B050"/>
              </a:buClr>
            </a:pPr>
            <a:r>
              <a:rPr lang="en-US" sz="1400" dirty="0" smtClean="0"/>
              <a:t>Programs are fine-tuned to the ability and interests of the recipients.</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Multiple Awe-moments</a:t>
            </a:r>
          </a:p>
          <a:p>
            <a:pPr>
              <a:buClr>
                <a:srgbClr val="00B050"/>
              </a:buClr>
            </a:pPr>
            <a:r>
              <a:rPr lang="en-US" sz="1400" dirty="0" smtClean="0"/>
              <a:t>Awe-moments are refreshing and increase receptivity many-fold.</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Seasoned Trainers</a:t>
            </a:r>
          </a:p>
          <a:p>
            <a:pPr>
              <a:buClr>
                <a:srgbClr val="00B050"/>
              </a:buClr>
            </a:pPr>
            <a:r>
              <a:rPr lang="en-US" sz="1400" dirty="0" smtClean="0"/>
              <a:t>PMG trainers are subject matter experts with substantial work experience.</a:t>
            </a:r>
            <a:endParaRPr lang="en-US" sz="1400" dirty="0"/>
          </a:p>
        </p:txBody>
      </p:sp>
    </p:spTree>
    <p:extLst>
      <p:ext uri="{BB962C8B-B14F-4D97-AF65-F5344CB8AC3E}">
        <p14:creationId xmlns:p14="http://schemas.microsoft.com/office/powerpoint/2010/main" val="18744388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457200" y="647700"/>
            <a:ext cx="8229600" cy="584200"/>
          </a:xfrm>
        </p:spPr>
        <p:txBody>
          <a:bodyPr>
            <a:normAutofit/>
          </a:bodyPr>
          <a:lstStyle/>
          <a:p>
            <a:pPr eaLnBrk="1" hangingPunct="1"/>
            <a:r>
              <a:rPr lang="en-IN" altLang="en-US" sz="3200" noProof="1" smtClean="0">
                <a:latin typeface="+mn-lt"/>
              </a:rPr>
              <a:t>AGENDA</a:t>
            </a:r>
          </a:p>
        </p:txBody>
      </p:sp>
      <p:sp>
        <p:nvSpPr>
          <p:cNvPr id="18437" name="Rectangle 76"/>
          <p:cNvSpPr>
            <a:spLocks noChangeArrowheads="1"/>
          </p:cNvSpPr>
          <p:nvPr/>
        </p:nvSpPr>
        <p:spPr bwMode="gray">
          <a:xfrm>
            <a:off x="323850" y="1555750"/>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1</a:t>
            </a:r>
          </a:p>
        </p:txBody>
      </p:sp>
      <p:sp>
        <p:nvSpPr>
          <p:cNvPr id="18438" name="Rectangle 77"/>
          <p:cNvSpPr>
            <a:spLocks noChangeArrowheads="1"/>
          </p:cNvSpPr>
          <p:nvPr/>
        </p:nvSpPr>
        <p:spPr bwMode="gray">
          <a:xfrm>
            <a:off x="762000" y="1555750"/>
            <a:ext cx="8058150" cy="29527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Introducton.</a:t>
            </a:r>
            <a:endParaRPr lang="en-IN" altLang="en-US" noProof="1"/>
          </a:p>
        </p:txBody>
      </p:sp>
      <p:sp>
        <p:nvSpPr>
          <p:cNvPr id="18439" name="Rectangle 78"/>
          <p:cNvSpPr>
            <a:spLocks noChangeArrowheads="1"/>
          </p:cNvSpPr>
          <p:nvPr/>
        </p:nvSpPr>
        <p:spPr bwMode="gray">
          <a:xfrm>
            <a:off x="323850" y="1997075"/>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2</a:t>
            </a:r>
          </a:p>
        </p:txBody>
      </p:sp>
      <p:sp>
        <p:nvSpPr>
          <p:cNvPr id="18440" name="Rectangle 79"/>
          <p:cNvSpPr>
            <a:spLocks noChangeArrowheads="1"/>
          </p:cNvSpPr>
          <p:nvPr/>
        </p:nvSpPr>
        <p:spPr bwMode="gray">
          <a:xfrm>
            <a:off x="762000" y="1997075"/>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US" altLang="en-US" noProof="1" smtClean="0"/>
              <a:t>General information.</a:t>
            </a:r>
            <a:endParaRPr lang="en-IN" altLang="en-US" noProof="1"/>
          </a:p>
        </p:txBody>
      </p:sp>
      <p:sp>
        <p:nvSpPr>
          <p:cNvPr id="18441" name="Rectangle 80"/>
          <p:cNvSpPr>
            <a:spLocks noChangeArrowheads="1"/>
          </p:cNvSpPr>
          <p:nvPr/>
        </p:nvSpPr>
        <p:spPr bwMode="gray">
          <a:xfrm>
            <a:off x="323850" y="2436813"/>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3</a:t>
            </a:r>
          </a:p>
        </p:txBody>
      </p:sp>
      <p:sp>
        <p:nvSpPr>
          <p:cNvPr id="18442" name="Rectangle 81"/>
          <p:cNvSpPr>
            <a:spLocks noChangeArrowheads="1"/>
          </p:cNvSpPr>
          <p:nvPr/>
        </p:nvSpPr>
        <p:spPr bwMode="gray">
          <a:xfrm>
            <a:off x="762000" y="2436813"/>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Notification and reporting.</a:t>
            </a:r>
            <a:endParaRPr lang="en-IN" altLang="en-US" noProof="1"/>
          </a:p>
        </p:txBody>
      </p:sp>
      <p:sp>
        <p:nvSpPr>
          <p:cNvPr id="18443" name="Rectangle 82"/>
          <p:cNvSpPr>
            <a:spLocks noChangeArrowheads="1"/>
          </p:cNvSpPr>
          <p:nvPr/>
        </p:nvSpPr>
        <p:spPr bwMode="gray">
          <a:xfrm>
            <a:off x="323850" y="2873375"/>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4</a:t>
            </a:r>
          </a:p>
        </p:txBody>
      </p:sp>
      <p:sp>
        <p:nvSpPr>
          <p:cNvPr id="18444" name="Rectangle 83"/>
          <p:cNvSpPr>
            <a:spLocks noChangeArrowheads="1"/>
          </p:cNvSpPr>
          <p:nvPr/>
        </p:nvSpPr>
        <p:spPr bwMode="gray">
          <a:xfrm>
            <a:off x="762000" y="2873375"/>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Action on hearing emergency siren. </a:t>
            </a:r>
            <a:endParaRPr lang="en-IN" altLang="en-US" noProof="1"/>
          </a:p>
        </p:txBody>
      </p:sp>
      <p:sp>
        <p:nvSpPr>
          <p:cNvPr id="18445" name="Rectangle 84"/>
          <p:cNvSpPr>
            <a:spLocks noChangeArrowheads="1"/>
          </p:cNvSpPr>
          <p:nvPr/>
        </p:nvSpPr>
        <p:spPr bwMode="gray">
          <a:xfrm>
            <a:off x="323850" y="3311525"/>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5</a:t>
            </a:r>
          </a:p>
        </p:txBody>
      </p:sp>
      <p:sp>
        <p:nvSpPr>
          <p:cNvPr id="18446" name="Rectangle 85"/>
          <p:cNvSpPr>
            <a:spLocks noChangeArrowheads="1"/>
          </p:cNvSpPr>
          <p:nvPr/>
        </p:nvSpPr>
        <p:spPr bwMode="gray">
          <a:xfrm>
            <a:off x="762000" y="3311525"/>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Use of fire fighting equipment .</a:t>
            </a:r>
            <a:endParaRPr lang="en-IN" altLang="en-US" noProof="1"/>
          </a:p>
        </p:txBody>
      </p:sp>
      <p:sp>
        <p:nvSpPr>
          <p:cNvPr id="18447" name="Rectangle 86"/>
          <p:cNvSpPr>
            <a:spLocks noChangeArrowheads="1"/>
          </p:cNvSpPr>
          <p:nvPr/>
        </p:nvSpPr>
        <p:spPr bwMode="gray">
          <a:xfrm>
            <a:off x="323850" y="3751263"/>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6</a:t>
            </a:r>
          </a:p>
        </p:txBody>
      </p:sp>
      <p:sp>
        <p:nvSpPr>
          <p:cNvPr id="18448" name="Rectangle 87"/>
          <p:cNvSpPr>
            <a:spLocks noChangeArrowheads="1"/>
          </p:cNvSpPr>
          <p:nvPr/>
        </p:nvSpPr>
        <p:spPr bwMode="gray">
          <a:xfrm>
            <a:off x="762000" y="3751263"/>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Smoking. </a:t>
            </a:r>
            <a:endParaRPr lang="en-IN" altLang="en-US" noProof="1"/>
          </a:p>
        </p:txBody>
      </p:sp>
      <p:sp>
        <p:nvSpPr>
          <p:cNvPr id="18449" name="Rectangle 88"/>
          <p:cNvSpPr>
            <a:spLocks noChangeArrowheads="1"/>
          </p:cNvSpPr>
          <p:nvPr/>
        </p:nvSpPr>
        <p:spPr bwMode="gray">
          <a:xfrm>
            <a:off x="323850" y="4189413"/>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7</a:t>
            </a:r>
          </a:p>
        </p:txBody>
      </p:sp>
      <p:sp>
        <p:nvSpPr>
          <p:cNvPr id="18450" name="Rectangle 89"/>
          <p:cNvSpPr>
            <a:spLocks noChangeArrowheads="1"/>
          </p:cNvSpPr>
          <p:nvPr/>
        </p:nvSpPr>
        <p:spPr bwMode="gray">
          <a:xfrm>
            <a:off x="762000" y="4189413"/>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Use of fire fighting equipment with igniton potential.</a:t>
            </a:r>
            <a:endParaRPr lang="en-IN" altLang="en-US" noProof="1"/>
          </a:p>
        </p:txBody>
      </p:sp>
      <p:sp>
        <p:nvSpPr>
          <p:cNvPr id="18451" name="Rectangle 90"/>
          <p:cNvSpPr>
            <a:spLocks noChangeArrowheads="1"/>
          </p:cNvSpPr>
          <p:nvPr/>
        </p:nvSpPr>
        <p:spPr bwMode="gray">
          <a:xfrm>
            <a:off x="323850" y="4630738"/>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8</a:t>
            </a:r>
          </a:p>
        </p:txBody>
      </p:sp>
      <p:sp>
        <p:nvSpPr>
          <p:cNvPr id="18452" name="Rectangle 91"/>
          <p:cNvSpPr>
            <a:spLocks noChangeArrowheads="1"/>
          </p:cNvSpPr>
          <p:nvPr/>
        </p:nvSpPr>
        <p:spPr bwMode="gray">
          <a:xfrm>
            <a:off x="762000" y="4630738"/>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Refueling.</a:t>
            </a:r>
            <a:endParaRPr lang="en-IN" altLang="en-US" noProof="1"/>
          </a:p>
        </p:txBody>
      </p:sp>
      <p:sp>
        <p:nvSpPr>
          <p:cNvPr id="18453" name="Rectangle 92"/>
          <p:cNvSpPr>
            <a:spLocks noChangeArrowheads="1"/>
          </p:cNvSpPr>
          <p:nvPr/>
        </p:nvSpPr>
        <p:spPr bwMode="gray">
          <a:xfrm>
            <a:off x="323850" y="5067300"/>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9</a:t>
            </a:r>
          </a:p>
        </p:txBody>
      </p:sp>
      <p:sp>
        <p:nvSpPr>
          <p:cNvPr id="18454" name="Rectangle 93"/>
          <p:cNvSpPr>
            <a:spLocks noChangeArrowheads="1"/>
          </p:cNvSpPr>
          <p:nvPr/>
        </p:nvSpPr>
        <p:spPr bwMode="gray">
          <a:xfrm>
            <a:off x="762000" y="5067300"/>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Isolation of fire water network. </a:t>
            </a:r>
            <a:endParaRPr lang="en-IN" altLang="en-US" noProof="1"/>
          </a:p>
        </p:txBody>
      </p:sp>
      <p:sp>
        <p:nvSpPr>
          <p:cNvPr id="18455" name="Rectangle 94"/>
          <p:cNvSpPr>
            <a:spLocks noChangeArrowheads="1"/>
          </p:cNvSpPr>
          <p:nvPr/>
        </p:nvSpPr>
        <p:spPr bwMode="gray">
          <a:xfrm>
            <a:off x="323850" y="5508625"/>
            <a:ext cx="293688" cy="295275"/>
          </a:xfrm>
          <a:prstGeom prst="rect">
            <a:avLst/>
          </a:prstGeom>
          <a:solidFill>
            <a:srgbClr val="66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000" b="1" noProof="1">
                <a:solidFill>
                  <a:schemeClr val="bg1"/>
                </a:solidFill>
              </a:rPr>
              <a:t>10</a:t>
            </a:r>
          </a:p>
        </p:txBody>
      </p:sp>
      <p:sp>
        <p:nvSpPr>
          <p:cNvPr id="18456" name="Rectangle 95"/>
          <p:cNvSpPr>
            <a:spLocks noChangeArrowheads="1"/>
          </p:cNvSpPr>
          <p:nvPr/>
        </p:nvSpPr>
        <p:spPr bwMode="gray">
          <a:xfrm>
            <a:off x="762000" y="5508625"/>
            <a:ext cx="8058150" cy="295275"/>
          </a:xfrm>
          <a:prstGeom prst="rect">
            <a:avLst/>
          </a:prstGeom>
          <a:gradFill rotWithShape="1">
            <a:gsLst>
              <a:gs pos="0">
                <a:srgbClr val="EAEAEA"/>
              </a:gs>
              <a:gs pos="100000">
                <a:srgbClr val="FFFFFF"/>
              </a:gs>
            </a:gsLst>
            <a:lin ang="0" scaled="1"/>
          </a:gradFill>
          <a:ln w="19050"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noProof="1" smtClean="0"/>
              <a:t>Roads and emergency.</a:t>
            </a:r>
            <a:endParaRPr lang="en-IN" altLang="en-US" noProof="1"/>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endParaRPr lang="en-IN" sz="2000" b="1" dirty="0" smtClean="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Fire is one of the most common effects of industrial incidents resulting in loss of lives, property and business as well as damage to the environment.</a:t>
            </a:r>
          </a:p>
          <a:p>
            <a:pPr marL="285750" indent="-285750">
              <a:buSzPct val="105000"/>
              <a:buFont typeface="Wingdings 3" pitchFamily="18" charset="2"/>
              <a:buChar char="p"/>
            </a:pPr>
            <a:r>
              <a:rPr lang="en-IN" dirty="0" smtClean="0"/>
              <a:t>A fire prevention program, aims at minimizing the fire hazard, which can be best achieved by increasing the fire safety awareness of everyone at the plant site. </a:t>
            </a:r>
          </a:p>
          <a:p>
            <a:pPr marL="285750" indent="-285750">
              <a:buSzPct val="105000"/>
              <a:buFont typeface="Wingdings 3" pitchFamily="18" charset="2"/>
              <a:buChar char="p"/>
            </a:pPr>
            <a:r>
              <a:rPr lang="en-IN" dirty="0" smtClean="0"/>
              <a:t>This regulations and general guidelines on fire prevention and first-aid fire fighting to be followed by all persons at sites.</a:t>
            </a:r>
          </a:p>
          <a:p>
            <a:pPr marL="285750" indent="-285750">
              <a:buSzPct val="105000"/>
              <a:buFont typeface="Wingdings 3" pitchFamily="18" charset="2"/>
              <a:buChar char="p"/>
            </a:pPr>
            <a:r>
              <a:rPr lang="en-IN" dirty="0" smtClean="0"/>
              <a:t>Action to be taken on noticing a fire or other emergency incident or on hearing an emergency siren, etc. </a:t>
            </a:r>
            <a:endParaRPr lang="en-IN" b="1" dirty="0" smtClean="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457200" y="647700"/>
            <a:ext cx="8229600" cy="584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3200" dirty="0">
                <a:latin typeface="+mn-lt"/>
              </a:rPr>
              <a:t>INTRODUCTION</a:t>
            </a:r>
            <a:endParaRPr lang="en-IN" altLang="en-US" sz="3200" noProof="1">
              <a:latin typeface="+mn-lt"/>
            </a:endParaRPr>
          </a:p>
        </p:txBody>
      </p:sp>
    </p:spTree>
    <p:extLst>
      <p:ext uri="{BB962C8B-B14F-4D97-AF65-F5344CB8AC3E}">
        <p14:creationId xmlns:p14="http://schemas.microsoft.com/office/powerpoint/2010/main" val="7716559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endParaRPr lang="en-IN" sz="2000" b="1" dirty="0" smtClean="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All </a:t>
            </a:r>
            <a:r>
              <a:rPr lang="en-IN" dirty="0"/>
              <a:t>persons must familiarize themselves with their respective workplaces and the surroundings, with special attention to the following:</a:t>
            </a:r>
          </a:p>
          <a:p>
            <a:pPr marL="742950" lvl="1" indent="-285750">
              <a:buSzPct val="105000"/>
              <a:buFont typeface="Wingdings 3" pitchFamily="18" charset="2"/>
              <a:buChar char=""/>
            </a:pPr>
            <a:r>
              <a:rPr lang="en-IN" dirty="0" smtClean="0"/>
              <a:t>Emergency </a:t>
            </a:r>
            <a:r>
              <a:rPr lang="en-IN" dirty="0"/>
              <a:t>Communication Systems</a:t>
            </a:r>
          </a:p>
          <a:p>
            <a:pPr marL="742950" lvl="1" indent="-285750">
              <a:buSzPct val="105000"/>
              <a:buFont typeface="Wingdings 3" pitchFamily="18" charset="2"/>
              <a:buChar char=""/>
            </a:pPr>
            <a:r>
              <a:rPr lang="en-IN" dirty="0" smtClean="0"/>
              <a:t>Testing </a:t>
            </a:r>
            <a:r>
              <a:rPr lang="en-IN" dirty="0"/>
              <a:t>schedule of Emergency Sirens</a:t>
            </a:r>
          </a:p>
          <a:p>
            <a:pPr marL="742950" lvl="1" indent="-285750">
              <a:buSzPct val="105000"/>
              <a:buFont typeface="Wingdings 3" pitchFamily="18" charset="2"/>
              <a:buChar char=""/>
            </a:pPr>
            <a:r>
              <a:rPr lang="en-IN" dirty="0" smtClean="0"/>
              <a:t>Location </a:t>
            </a:r>
            <a:r>
              <a:rPr lang="en-IN" dirty="0"/>
              <a:t>and types of first aid fire fighting </a:t>
            </a:r>
            <a:r>
              <a:rPr lang="en-IN" dirty="0" smtClean="0"/>
              <a:t>equipment</a:t>
            </a:r>
            <a:endParaRPr lang="en-IN" dirty="0"/>
          </a:p>
          <a:p>
            <a:pPr marL="742950" lvl="1" indent="-285750">
              <a:buSzPct val="105000"/>
              <a:buFont typeface="Wingdings 3" pitchFamily="18" charset="2"/>
              <a:buChar char=""/>
            </a:pPr>
            <a:r>
              <a:rPr lang="en-IN" dirty="0"/>
              <a:t>Emergency </a:t>
            </a:r>
            <a:r>
              <a:rPr lang="en-IN" dirty="0" smtClean="0"/>
              <a:t>exits</a:t>
            </a:r>
            <a:endParaRPr lang="en-IN" dirty="0"/>
          </a:p>
          <a:p>
            <a:pPr marL="285750" indent="-285750">
              <a:buSzPct val="105000"/>
              <a:buFont typeface="Wingdings 3" pitchFamily="18" charset="2"/>
              <a:buChar char="p"/>
            </a:pPr>
            <a:r>
              <a:rPr lang="en-IN" dirty="0" smtClean="0"/>
              <a:t>All </a:t>
            </a:r>
            <a:r>
              <a:rPr lang="en-IN" dirty="0"/>
              <a:t>persons shall familiarize themselves with the purpose, scope and contents of Major Incident Procedure Plan (MIPP) and shall fully understand their role, functions and the procedure to be followed in case of an emergency situation at their work sites.</a:t>
            </a:r>
          </a:p>
          <a:p>
            <a:pPr marL="285750" indent="-285750">
              <a:buSzPct val="105000"/>
              <a:buFont typeface="Wingdings 3" pitchFamily="18" charset="2"/>
              <a:buChar char="p"/>
            </a:pPr>
            <a:r>
              <a:rPr lang="en-IN" dirty="0" smtClean="0"/>
              <a:t>In </a:t>
            </a:r>
            <a:r>
              <a:rPr lang="en-IN" dirty="0"/>
              <a:t>addition, each person shall be familiar with the evacuation procedure of his workplace. </a:t>
            </a:r>
          </a:p>
          <a:p>
            <a:pPr marL="285750" indent="-285750">
              <a:buSzPct val="105000"/>
              <a:buFont typeface="Wingdings 3" pitchFamily="18" charset="2"/>
              <a:buChar char="p"/>
            </a:pPr>
            <a:r>
              <a:rPr lang="en-IN" dirty="0" smtClean="0"/>
              <a:t>Visitors </a:t>
            </a:r>
            <a:r>
              <a:rPr lang="en-IN" dirty="0"/>
              <a:t>shall be briefed by the sponsoring division.</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457200" y="647700"/>
            <a:ext cx="8229600" cy="584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US" altLang="en-US" sz="3200" noProof="1">
                <a:latin typeface="+mn-lt"/>
              </a:rPr>
              <a:t>GENERAL INFORMATION</a:t>
            </a:r>
            <a:endParaRPr lang="en-IN" altLang="en-US" sz="3200" noProof="1">
              <a:latin typeface="+mn-lt"/>
            </a:endParaRPr>
          </a:p>
        </p:txBody>
      </p:sp>
    </p:spTree>
    <p:extLst>
      <p:ext uri="{BB962C8B-B14F-4D97-AF65-F5344CB8AC3E}">
        <p14:creationId xmlns:p14="http://schemas.microsoft.com/office/powerpoint/2010/main" val="3161962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endParaRPr lang="en-IN" sz="2000" b="1" dirty="0" smtClean="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Emergency </a:t>
            </a:r>
            <a:r>
              <a:rPr lang="en-IN" dirty="0"/>
              <a:t>Communications Control Centre (ECCC), i.e. the Fire Station control desk is the focal point of all initial and much of the subsequent communications associated with handling of an emergency incident. </a:t>
            </a:r>
          </a:p>
          <a:p>
            <a:pPr marL="285750" indent="-285750">
              <a:buSzPct val="105000"/>
              <a:buFont typeface="Wingdings 3" panose="05040102010807070707" pitchFamily="18" charset="2"/>
              <a:buChar char="p"/>
            </a:pPr>
            <a:r>
              <a:rPr lang="en-IN" dirty="0" smtClean="0"/>
              <a:t>Any </a:t>
            </a:r>
            <a:r>
              <a:rPr lang="en-IN" dirty="0"/>
              <a:t>incident, e.g. injury, hazardous gas or liquid release, fire, explosion, oil pollution, etc</a:t>
            </a:r>
            <a:r>
              <a:rPr lang="en-IN" dirty="0" smtClean="0"/>
              <a:t>.</a:t>
            </a:r>
          </a:p>
          <a:p>
            <a:pPr marL="285750" indent="-285750">
              <a:buSzPct val="105000"/>
              <a:buFont typeface="Wingdings 3" panose="05040102010807070707" pitchFamily="18" charset="2"/>
              <a:buChar char="p"/>
            </a:pPr>
            <a:r>
              <a:rPr lang="en-IN" dirty="0" smtClean="0"/>
              <a:t>Must </a:t>
            </a:r>
            <a:r>
              <a:rPr lang="en-IN" dirty="0"/>
              <a:t>be notified immediately to the ECCC by:  </a:t>
            </a:r>
          </a:p>
          <a:p>
            <a:pPr lvl="1">
              <a:buSzPct val="105000"/>
              <a:buFont typeface="Wingdings 3" pitchFamily="18" charset="2"/>
              <a:buChar char=""/>
            </a:pPr>
            <a:r>
              <a:rPr lang="en-IN" dirty="0"/>
              <a:t> Calling the ECCC Operator on Emergency Telephone </a:t>
            </a:r>
            <a:r>
              <a:rPr lang="en-IN" dirty="0" smtClean="0"/>
              <a:t>no101</a:t>
            </a:r>
          </a:p>
          <a:p>
            <a:pPr lvl="1">
              <a:buSzPct val="105000"/>
              <a:buFont typeface="Wingdings 3" pitchFamily="18" charset="2"/>
              <a:buChar char=""/>
            </a:pPr>
            <a:r>
              <a:rPr lang="en-IN" dirty="0" smtClean="0"/>
              <a:t>Actuating </a:t>
            </a:r>
            <a:r>
              <a:rPr lang="en-IN" dirty="0"/>
              <a:t>the Break Glass Fire Alarm, and subsequently calling on Emergency</a:t>
            </a:r>
          </a:p>
          <a:p>
            <a:pPr marL="285750" indent="-285750">
              <a:buSzPct val="105000"/>
              <a:buFont typeface="Wingdings 3" panose="05040102010807070707" pitchFamily="18" charset="2"/>
              <a:buChar char="p"/>
            </a:pPr>
            <a:r>
              <a:rPr lang="en-IN" dirty="0" smtClean="0"/>
              <a:t>The </a:t>
            </a:r>
            <a:r>
              <a:rPr lang="en-IN" dirty="0"/>
              <a:t>following information should be given when reporting an emergency incident:</a:t>
            </a:r>
          </a:p>
          <a:p>
            <a:pPr lvl="1">
              <a:buSzPct val="105000"/>
              <a:buFont typeface="Wingdings 3" pitchFamily="18" charset="2"/>
              <a:buChar char=""/>
            </a:pPr>
            <a:r>
              <a:rPr lang="en-IN" dirty="0"/>
              <a:t> Location - be exact and precise as possible</a:t>
            </a:r>
          </a:p>
          <a:p>
            <a:pPr lvl="1">
              <a:buSzPct val="105000"/>
              <a:buFont typeface="Wingdings 3" pitchFamily="18" charset="2"/>
              <a:buChar char=""/>
            </a:pPr>
            <a:r>
              <a:rPr lang="en-IN" dirty="0"/>
              <a:t> Nature - fire, gas release etc., as </a:t>
            </a:r>
            <a:r>
              <a:rPr lang="en-IN" dirty="0" smtClean="0"/>
              <a:t>appropriate</a:t>
            </a:r>
            <a:endParaRPr lang="en-IN" dirty="0"/>
          </a:p>
          <a:p>
            <a:pPr lvl="1">
              <a:buSzPct val="105000"/>
              <a:buFont typeface="Wingdings 3" pitchFamily="18" charset="2"/>
              <a:buChar char=""/>
            </a:pPr>
            <a:r>
              <a:rPr lang="en-IN" dirty="0"/>
              <a:t> Casualties (if any), - as far as can be readily determined</a:t>
            </a:r>
          </a:p>
          <a:p>
            <a:pPr lvl="1">
              <a:buSzPct val="105000"/>
              <a:buFont typeface="Wingdings 3" pitchFamily="18" charset="2"/>
              <a:buChar char=""/>
            </a:pPr>
            <a:r>
              <a:rPr lang="en-IN" dirty="0"/>
              <a:t> Name of caller – employee no. job </a:t>
            </a:r>
            <a:r>
              <a:rPr lang="en-IN" dirty="0" smtClean="0"/>
              <a:t>etc.</a:t>
            </a:r>
            <a:endParaRPr lang="en-IN" dirty="0"/>
          </a:p>
          <a:p>
            <a:pPr lvl="1">
              <a:buSzPct val="105000"/>
              <a:buFont typeface="Wingdings 3" pitchFamily="18" charset="2"/>
              <a:buChar char=""/>
            </a:pPr>
            <a:r>
              <a:rPr lang="en-IN" dirty="0"/>
              <a:t> Any other relevant, helpful, essential </a:t>
            </a:r>
            <a:r>
              <a:rPr lang="en-IN" dirty="0" smtClean="0"/>
              <a:t>details</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457200" y="647700"/>
            <a:ext cx="8229600" cy="584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3200" dirty="0"/>
              <a:t>NOTIFICATION AND REPORTING</a:t>
            </a:r>
            <a:endParaRPr lang="en-IN" altLang="en-US" sz="3200" noProof="1"/>
          </a:p>
        </p:txBody>
      </p:sp>
    </p:spTree>
    <p:extLst>
      <p:ext uri="{BB962C8B-B14F-4D97-AF65-F5344CB8AC3E}">
        <p14:creationId xmlns:p14="http://schemas.microsoft.com/office/powerpoint/2010/main" val="16942029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endParaRPr lang="en-IN" sz="2000" b="1" dirty="0" smtClean="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The following action shall be taken on hearing the emergency siren at any time</a:t>
            </a:r>
          </a:p>
          <a:p>
            <a:r>
              <a:rPr lang="en-IN" dirty="0"/>
              <a:t>other than the routine testing of the siren.</a:t>
            </a:r>
          </a:p>
          <a:p>
            <a:pPr marL="742950" lvl="1" indent="-285750">
              <a:buSzPct val="105000"/>
              <a:buFont typeface="Wingdings 3" pitchFamily="18" charset="2"/>
              <a:buChar char=""/>
            </a:pPr>
            <a:r>
              <a:rPr lang="en-IN" dirty="0"/>
              <a:t>Do not panic, stay at your place, and be alert.</a:t>
            </a:r>
          </a:p>
          <a:p>
            <a:pPr marL="742950" lvl="1" indent="-285750">
              <a:buSzPct val="105000"/>
              <a:buFont typeface="Wingdings 3" pitchFamily="18" charset="2"/>
              <a:buChar char=""/>
            </a:pPr>
            <a:r>
              <a:rPr lang="en-IN" dirty="0" smtClean="0"/>
              <a:t>Follow </a:t>
            </a:r>
            <a:r>
              <a:rPr lang="en-IN" dirty="0"/>
              <a:t>the instructions, which may be announced, on the Public Address System or by any authorized person in your area.</a:t>
            </a:r>
          </a:p>
          <a:p>
            <a:pPr marL="742950" lvl="1" indent="-285750">
              <a:buSzPct val="105000"/>
              <a:buFont typeface="Wingdings 3" pitchFamily="18" charset="2"/>
              <a:buChar char=""/>
            </a:pPr>
            <a:r>
              <a:rPr lang="en-IN" dirty="0" smtClean="0"/>
              <a:t>All </a:t>
            </a:r>
            <a:r>
              <a:rPr lang="en-IN" dirty="0"/>
              <a:t>maintenance / construction activities in the affected area should be stopped with all equipment switched off. </a:t>
            </a:r>
          </a:p>
          <a:p>
            <a:pPr marL="742950" lvl="1" indent="-285750">
              <a:buSzPct val="105000"/>
              <a:buFont typeface="Wingdings 3" pitchFamily="18" charset="2"/>
              <a:buChar char=""/>
            </a:pPr>
            <a:r>
              <a:rPr lang="en-IN" dirty="0" smtClean="0"/>
              <a:t>Leave </a:t>
            </a:r>
            <a:r>
              <a:rPr lang="en-IN" dirty="0"/>
              <a:t>the building with the rest of the class. </a:t>
            </a:r>
          </a:p>
          <a:p>
            <a:pPr marL="742950" lvl="1" indent="-285750">
              <a:buSzPct val="105000"/>
              <a:buFont typeface="Wingdings 3" pitchFamily="18" charset="2"/>
              <a:buChar char=""/>
            </a:pPr>
            <a:r>
              <a:rPr lang="en-IN" dirty="0" smtClean="0"/>
              <a:t>Use </a:t>
            </a:r>
            <a:r>
              <a:rPr lang="en-IN" dirty="0"/>
              <a:t>exits indicated on the “Fire Action” notices displayed in every area and go to your assembly point. </a:t>
            </a:r>
          </a:p>
          <a:p>
            <a:pPr marL="742950" lvl="1" indent="-285750">
              <a:buSzPct val="105000"/>
              <a:buFont typeface="Wingdings 3" pitchFamily="18" charset="2"/>
              <a:buChar char=""/>
            </a:pPr>
            <a:r>
              <a:rPr lang="en-IN" dirty="0" smtClean="0"/>
              <a:t>Do </a:t>
            </a:r>
            <a:r>
              <a:rPr lang="en-IN" dirty="0"/>
              <a:t>not use lifts.</a:t>
            </a:r>
          </a:p>
          <a:p>
            <a:pPr marL="742950" lvl="1" indent="-285750">
              <a:buSzPct val="105000"/>
              <a:buFont typeface="Wingdings 3" pitchFamily="18" charset="2"/>
              <a:buChar char=""/>
            </a:pPr>
            <a:r>
              <a:rPr lang="en-IN" dirty="0"/>
              <a:t>Do not re-enter the building until authorised to do so. </a:t>
            </a:r>
          </a:p>
          <a:p>
            <a:pPr marL="742950" lvl="1" indent="-285750">
              <a:buSzPct val="105000"/>
              <a:buFont typeface="Wingdings 3" pitchFamily="18" charset="2"/>
              <a:buChar char=""/>
            </a:pPr>
            <a:r>
              <a:rPr lang="en-IN" dirty="0"/>
              <a:t>V</a:t>
            </a:r>
            <a:r>
              <a:rPr lang="en-IN" dirty="0" smtClean="0"/>
              <a:t>isitors </a:t>
            </a:r>
            <a:r>
              <a:rPr lang="en-IN" dirty="0"/>
              <a:t>will be told to leave by the person in charge of the group or by a staff member.</a:t>
            </a:r>
          </a:p>
          <a:p>
            <a:pPr marL="742950" lvl="1" indent="-285750">
              <a:buSzPct val="105000"/>
              <a:buFont typeface="Wingdings 3" pitchFamily="18" charset="2"/>
              <a:buChar char=""/>
            </a:pPr>
            <a:r>
              <a:rPr lang="en-IN" dirty="0" smtClean="0"/>
              <a:t>The </a:t>
            </a:r>
            <a:r>
              <a:rPr lang="en-IN" dirty="0"/>
              <a:t>person in charge must ensure that they are aware of the location of escape routes</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457200" y="647700"/>
            <a:ext cx="8229600" cy="584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altLang="en-US" sz="3200" noProof="1">
                <a:latin typeface="+mn-lt"/>
              </a:rPr>
              <a:t>ACTION ON HEARING EMERGENCY SIREN</a:t>
            </a:r>
          </a:p>
        </p:txBody>
      </p:sp>
    </p:spTree>
    <p:extLst>
      <p:ext uri="{BB962C8B-B14F-4D97-AF65-F5344CB8AC3E}">
        <p14:creationId xmlns:p14="http://schemas.microsoft.com/office/powerpoint/2010/main" val="762022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smtClean="0"/>
              <a:t>First-aid fire fighting equipment</a:t>
            </a:r>
            <a:endParaRPr lang="en-IN" sz="2000" b="1" dirty="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Portable </a:t>
            </a:r>
            <a:r>
              <a:rPr lang="en-IN" dirty="0"/>
              <a:t>extinguishers and hose reels are the first-aid fire fighting equipment provided in different locations, to be used by the trained occupants in the area, for initial fire fighting purposes.</a:t>
            </a:r>
          </a:p>
          <a:p>
            <a:pPr marL="285750" indent="-285750">
              <a:buSzPct val="105000"/>
              <a:buFont typeface="Wingdings 3" pitchFamily="18" charset="2"/>
              <a:buChar char="p"/>
            </a:pPr>
            <a:r>
              <a:rPr lang="en-IN" dirty="0" smtClean="0"/>
              <a:t>The </a:t>
            </a:r>
            <a:r>
              <a:rPr lang="en-IN" dirty="0"/>
              <a:t>occupants shall familiarize themselves regarding correct type of fire extinguisher for the particular fire hazard.</a:t>
            </a:r>
          </a:p>
          <a:p>
            <a:pPr marL="285750" indent="-285750">
              <a:buSzPct val="105000"/>
              <a:buFont typeface="Wingdings 3" pitchFamily="18" charset="2"/>
              <a:buChar char="p"/>
            </a:pPr>
            <a:r>
              <a:rPr lang="en-IN" dirty="0" smtClean="0"/>
              <a:t>User </a:t>
            </a:r>
            <a:r>
              <a:rPr lang="en-IN" dirty="0"/>
              <a:t>shall immediately inform the Fire Section for filling/replacement of used extinguishers and not return them as it is, to the original location.</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457200" y="647700"/>
            <a:ext cx="8229600" cy="584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3200" dirty="0">
                <a:latin typeface="+mn-lt"/>
              </a:rPr>
              <a:t>USE OF FIRE FIGHTING EQUIPMENT</a:t>
            </a:r>
            <a:endParaRPr lang="en-IN" altLang="en-US" sz="3200" noProof="1">
              <a:latin typeface="+mn-lt"/>
            </a:endParaRPr>
          </a:p>
        </p:txBody>
      </p:sp>
      <p:pic>
        <p:nvPicPr>
          <p:cNvPr id="8" name="Picture 2" descr="Image result for Portable extinguisher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66403" y="4096837"/>
            <a:ext cx="5372100" cy="2395403"/>
          </a:xfrm>
          <a:prstGeom prst="rect">
            <a:avLst/>
          </a:prstGeom>
          <a:noFill/>
        </p:spPr>
      </p:pic>
    </p:spTree>
    <p:extLst>
      <p:ext uri="{BB962C8B-B14F-4D97-AF65-F5344CB8AC3E}">
        <p14:creationId xmlns:p14="http://schemas.microsoft.com/office/powerpoint/2010/main" val="3256897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28600" y="1414462"/>
            <a:ext cx="8709903" cy="376238"/>
          </a:xfrm>
          <a:prstGeom prst="rect">
            <a:avLst/>
          </a:prstGeom>
          <a:solidFill>
            <a:srgbClr val="66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r>
              <a:rPr lang="en-IN" sz="2000" b="1" dirty="0" smtClean="0"/>
              <a:t>Other fire fighting equipment and systems</a:t>
            </a:r>
            <a:endParaRPr lang="en-IN" sz="2000" b="1" dirty="0"/>
          </a:p>
        </p:txBody>
      </p:sp>
      <p:sp>
        <p:nvSpPr>
          <p:cNvPr id="6" name="Rectangle 5"/>
          <p:cNvSpPr>
            <a:spLocks noChangeArrowheads="1"/>
          </p:cNvSpPr>
          <p:nvPr/>
        </p:nvSpPr>
        <p:spPr bwMode="gray">
          <a:xfrm>
            <a:off x="228600" y="1790700"/>
            <a:ext cx="8713470" cy="4701540"/>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Variety </a:t>
            </a:r>
            <a:r>
              <a:rPr lang="en-IN" dirty="0"/>
              <a:t>of fire fighting equipment and systems such as fire hydrant, fixed/portable monitors, foam units, water deluge/spray system, foam systems/stations etc. </a:t>
            </a:r>
          </a:p>
          <a:p>
            <a:pPr marL="285750" indent="-285750">
              <a:buSzPct val="105000"/>
              <a:buFont typeface="Wingdings 3" pitchFamily="18" charset="2"/>
              <a:buChar char="p"/>
            </a:pPr>
            <a:r>
              <a:rPr lang="en-IN" dirty="0" smtClean="0"/>
              <a:t>Have </a:t>
            </a:r>
            <a:r>
              <a:rPr lang="en-IN" dirty="0"/>
              <a:t>been provided in different locations for protection of specific risks. </a:t>
            </a:r>
          </a:p>
          <a:p>
            <a:pPr marL="285750" indent="-285750">
              <a:buSzPct val="105000"/>
              <a:buFont typeface="Wingdings 3" pitchFamily="18" charset="2"/>
              <a:buChar char="p"/>
            </a:pPr>
            <a:r>
              <a:rPr lang="en-IN" dirty="0" smtClean="0"/>
              <a:t>Only </a:t>
            </a:r>
            <a:r>
              <a:rPr lang="en-IN" dirty="0"/>
              <a:t>the fire crew or the trained auxiliary firemen (from Operations/Maintenance) shall use these equipment.</a:t>
            </a:r>
          </a:p>
          <a:p>
            <a:pPr marL="285750" indent="-285750">
              <a:buSzPct val="105000"/>
              <a:buFont typeface="Wingdings 3" pitchFamily="18" charset="2"/>
              <a:buChar char="p"/>
            </a:pPr>
            <a:r>
              <a:rPr lang="en-IN" dirty="0" smtClean="0"/>
              <a:t>User </a:t>
            </a:r>
            <a:r>
              <a:rPr lang="en-IN" dirty="0"/>
              <a:t>shall obtain written authorization to using hydrants or firewater for any other purpose.</a:t>
            </a:r>
          </a:p>
          <a:p>
            <a:pPr marL="285750" indent="-285750">
              <a:buSzPct val="105000"/>
              <a:buFont typeface="Wingdings 3" pitchFamily="18" charset="2"/>
              <a:buChar char="p"/>
            </a:pPr>
            <a:r>
              <a:rPr lang="en-IN" dirty="0" smtClean="0"/>
              <a:t>Under </a:t>
            </a:r>
            <a:r>
              <a:rPr lang="en-IN" dirty="0"/>
              <a:t>no circumstances the fire hoses and nozzles stored in the hose boxes shall be used by any one, except by the fire crew or the auxiliary firemen for fire fighting purposes.</a:t>
            </a:r>
            <a:endParaRPr lang="en-IN" b="1" dirty="0"/>
          </a:p>
        </p:txBody>
      </p:sp>
      <p:sp>
        <p:nvSpPr>
          <p:cNvPr id="28676" name="AutoShape 4" descr="Image result for oxygen, nitrogen, helium and argon hd pi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7" name="Rectangle 2"/>
          <p:cNvSpPr txBox="1">
            <a:spLocks noChangeArrowheads="1"/>
          </p:cNvSpPr>
          <p:nvPr/>
        </p:nvSpPr>
        <p:spPr>
          <a:xfrm>
            <a:off x="457200" y="647700"/>
            <a:ext cx="8229600" cy="584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ct val="20000"/>
              </a:spcAft>
            </a:pPr>
            <a:r>
              <a:rPr lang="en-IN" sz="3200" dirty="0"/>
              <a:t>USE OF FIRE FIGHTING EQUIPMENT</a:t>
            </a:r>
            <a:endParaRPr lang="en-IN" altLang="en-US" sz="3200" noProof="1"/>
          </a:p>
        </p:txBody>
      </p:sp>
      <p:pic>
        <p:nvPicPr>
          <p:cNvPr id="9" name="Picture 2" descr="Related image"/>
          <p:cNvPicPr>
            <a:picLocks noChangeAspect="1" noChangeArrowheads="1"/>
          </p:cNvPicPr>
          <p:nvPr/>
        </p:nvPicPr>
        <p:blipFill>
          <a:blip r:embed="rId2" cstate="print"/>
          <a:srcRect/>
          <a:stretch>
            <a:fillRect/>
          </a:stretch>
        </p:blipFill>
        <p:spPr bwMode="auto">
          <a:xfrm>
            <a:off x="5632057" y="4775799"/>
            <a:ext cx="3230246" cy="1638020"/>
          </a:xfrm>
          <a:prstGeom prst="rect">
            <a:avLst/>
          </a:prstGeom>
          <a:noFill/>
        </p:spPr>
      </p:pic>
    </p:spTree>
    <p:extLst>
      <p:ext uri="{BB962C8B-B14F-4D97-AF65-F5344CB8AC3E}">
        <p14:creationId xmlns:p14="http://schemas.microsoft.com/office/powerpoint/2010/main" val="10192888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ES-501_BG-001</Template>
  <TotalTime>5028</TotalTime>
  <Words>1746</Words>
  <Application>Microsoft Office PowerPoint</Application>
  <PresentationFormat>On-screen Show (4:3)</PresentationFormat>
  <Paragraphs>150</Paragraphs>
  <Slides>17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Algerian</vt:lpstr>
      <vt:lpstr>Arial</vt:lpstr>
      <vt:lpstr>Calibri</vt:lpstr>
      <vt:lpstr>Calibri Light</vt:lpstr>
      <vt:lpstr>Times New Roman</vt:lpstr>
      <vt:lpstr>Webdings</vt:lpstr>
      <vt:lpstr>Wingdings 3</vt:lpstr>
      <vt:lpstr>Office Theme</vt:lpstr>
      <vt:lpstr>PowerPoint Presentation</vt:lpstr>
      <vt:lpstr>PowerPoint Presentation</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PMG - 03</dc:creator>
  <cp:lastModifiedBy>admin</cp:lastModifiedBy>
  <cp:revision>444</cp:revision>
  <dcterms:created xsi:type="dcterms:W3CDTF">2017-01-12T05:32:14Z</dcterms:created>
  <dcterms:modified xsi:type="dcterms:W3CDTF">2020-06-17T11:38:49Z</dcterms:modified>
</cp:coreProperties>
</file>