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5"/>
  </p:sldMasterIdLst>
  <p:notesMasterIdLst>
    <p:notesMasterId r:id="rId40"/>
  </p:notesMasterIdLst>
  <p:sldIdLst>
    <p:sldId id="385" r:id="rId6"/>
    <p:sldId id="489" r:id="rId7"/>
    <p:sldId id="428" r:id="rId8"/>
    <p:sldId id="429" r:id="rId9"/>
    <p:sldId id="459" r:id="rId10"/>
    <p:sldId id="461" r:id="rId11"/>
    <p:sldId id="462" r:id="rId12"/>
    <p:sldId id="463" r:id="rId13"/>
    <p:sldId id="464" r:id="rId14"/>
    <p:sldId id="465" r:id="rId15"/>
    <p:sldId id="466" r:id="rId16"/>
    <p:sldId id="467" r:id="rId17"/>
    <p:sldId id="468" r:id="rId18"/>
    <p:sldId id="469" r:id="rId19"/>
    <p:sldId id="470" r:id="rId20"/>
    <p:sldId id="471" r:id="rId21"/>
    <p:sldId id="472" r:id="rId22"/>
    <p:sldId id="473" r:id="rId23"/>
    <p:sldId id="474" r:id="rId24"/>
    <p:sldId id="475" r:id="rId25"/>
    <p:sldId id="476" r:id="rId26"/>
    <p:sldId id="477" r:id="rId27"/>
    <p:sldId id="478" r:id="rId28"/>
    <p:sldId id="479" r:id="rId29"/>
    <p:sldId id="480" r:id="rId30"/>
    <p:sldId id="481" r:id="rId31"/>
    <p:sldId id="482" r:id="rId32"/>
    <p:sldId id="483" r:id="rId33"/>
    <p:sldId id="484" r:id="rId34"/>
    <p:sldId id="485" r:id="rId35"/>
    <p:sldId id="486" r:id="rId36"/>
    <p:sldId id="487" r:id="rId37"/>
    <p:sldId id="488" r:id="rId38"/>
    <p:sldId id="490" r:id="rId39"/>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C91EE"/>
    <a:srgbClr val="FF66CC"/>
    <a:srgbClr val="FF99CC"/>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737" autoAdjust="0"/>
  </p:normalViewPr>
  <p:slideViewPr>
    <p:cSldViewPr>
      <p:cViewPr varScale="1">
        <p:scale>
          <a:sx n="71" d="100"/>
          <a:sy n="71" d="100"/>
        </p:scale>
        <p:origin x="1218" y="5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8"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2BD8B4CB-620C-44DC-9CC9-701675A36E1E}" type="datetimeFigureOut">
              <a:rPr lang="en-US" smtClean="0"/>
              <a:pPr/>
              <a:t>17-Jun-20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A5462E2-F543-4B30-B078-C63253CE8CBB}" type="slidenum">
              <a:rPr lang="en-US" smtClean="0"/>
              <a:pPr/>
              <a:t>‹#›</a:t>
            </a:fld>
            <a:endParaRPr lang="en-US"/>
          </a:p>
        </p:txBody>
      </p:sp>
    </p:spTree>
    <p:extLst>
      <p:ext uri="{BB962C8B-B14F-4D97-AF65-F5344CB8AC3E}">
        <p14:creationId xmlns:p14="http://schemas.microsoft.com/office/powerpoint/2010/main" val="3991124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55195204-B3A2-4549-A478-C6D5DC0AA504}" type="slidenum">
              <a:rPr altLang="en-US"/>
              <a:pPr/>
              <a:t>3</a:t>
            </a:fld>
            <a:endParaRPr lang="en-IN" altLang="en-US"/>
          </a:p>
        </p:txBody>
      </p:sp>
      <p:sp>
        <p:nvSpPr>
          <p:cNvPr id="9219" name="Rectangle 7"/>
          <p:cNvSpPr txBox="1">
            <a:spLocks noGrp="1" noChangeArrowheads="1"/>
          </p:cNvSpPr>
          <p:nvPr/>
        </p:nvSpPr>
        <p:spPr bwMode="auto">
          <a:xfrm>
            <a:off x="3853590" y="9435262"/>
            <a:ext cx="2944085" cy="492964"/>
          </a:xfrm>
          <a:prstGeom prst="rect">
            <a:avLst/>
          </a:prstGeom>
          <a:noFill/>
          <a:ln w="9525">
            <a:noFill/>
            <a:miter lim="800000"/>
            <a:headEnd/>
            <a:tailEnd/>
          </a:ln>
        </p:spPr>
        <p:txBody>
          <a:bodyPr lIns="94824" tIns="47416" rIns="94824" bIns="47416" anchor="b"/>
          <a:lstStyle/>
          <a:p>
            <a:pPr algn="r" defTabSz="947738" eaLnBrk="1" hangingPunct="1"/>
            <a:fld id="{2487C2F3-73F3-4DE5-B0E5-C61F81B697D0}" type="slidenum">
              <a:rPr lang="en-GB" altLang="en-US" sz="1300"/>
              <a:pPr algn="r" defTabSz="947738" eaLnBrk="1" hangingPunct="1"/>
              <a:t>3</a:t>
            </a:fld>
            <a:endParaRPr lang="en-GB" altLang="en-US" sz="1300"/>
          </a:p>
        </p:txBody>
      </p:sp>
      <p:sp>
        <p:nvSpPr>
          <p:cNvPr id="9220" name="Rectangle 2"/>
          <p:cNvSpPr>
            <a:spLocks noGrp="1" noRot="1" noChangeAspect="1" noChangeArrowheads="1" noTextEdit="1"/>
          </p:cNvSpPr>
          <p:nvPr>
            <p:ph type="sldImg"/>
          </p:nvPr>
        </p:nvSpPr>
        <p:spPr>
          <a:xfrm>
            <a:off x="917575" y="744538"/>
            <a:ext cx="4964113" cy="3724275"/>
          </a:xfrm>
          <a:ln/>
        </p:spPr>
      </p:sp>
      <p:sp>
        <p:nvSpPr>
          <p:cNvPr id="9221" name="Rectangle 3"/>
          <p:cNvSpPr>
            <a:spLocks noGrp="1" noChangeArrowheads="1"/>
          </p:cNvSpPr>
          <p:nvPr>
            <p:ph type="body" idx="1"/>
          </p:nvPr>
        </p:nvSpPr>
        <p:spPr>
          <a:xfrm>
            <a:off x="906357" y="4715907"/>
            <a:ext cx="4984962" cy="4467701"/>
          </a:xfrm>
          <a:noFill/>
        </p:spPr>
        <p:txBody>
          <a:bodyPr lIns="94824" tIns="47416" rIns="94824" bIns="47416"/>
          <a:lstStyle/>
          <a:p>
            <a:pPr eaLnBrk="1" hangingPunct="1"/>
            <a:endParaRPr lang="de-DE" altLang="en-US" smtClean="0">
              <a:latin typeface="Arial" charset="0"/>
              <a:cs typeface="Arial" charset="0"/>
            </a:endParaRPr>
          </a:p>
        </p:txBody>
      </p:sp>
    </p:spTree>
    <p:extLst>
      <p:ext uri="{BB962C8B-B14F-4D97-AF65-F5344CB8AC3E}">
        <p14:creationId xmlns:p14="http://schemas.microsoft.com/office/powerpoint/2010/main" val="32898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xmlns="" id="{73176579-FE05-417F-8609-C7CAFF5E6B08}"/>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
        <p:nvSpPr>
          <p:cNvPr id="9" name="Date Placeholder 3">
            <a:extLst>
              <a:ext uri="{FF2B5EF4-FFF2-40B4-BE49-F238E27FC236}">
                <a16:creationId xmlns:a16="http://schemas.microsoft.com/office/drawing/2014/main" xmlns="" id="{3DFF2D0C-D2C9-46FB-ADF6-A99561CA6EB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3E882DF1-27FD-4ADD-91C2-9C181CCE0E13}" type="datetime1">
              <a:rPr lang="en-US" smtClean="0"/>
              <a:t>17-Jun-20</a:t>
            </a:fld>
            <a:endParaRPr lang="en-US" dirty="0"/>
          </a:p>
        </p:txBody>
      </p:sp>
      <p:sp>
        <p:nvSpPr>
          <p:cNvPr id="10" name="Footer Placeholder 4">
            <a:extLst>
              <a:ext uri="{FF2B5EF4-FFF2-40B4-BE49-F238E27FC236}">
                <a16:creationId xmlns:a16="http://schemas.microsoft.com/office/drawing/2014/main" xmlns="" id="{4F167844-14C8-4475-9827-0B1589FE1BEF}"/>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1" name="Slide Number Placeholder 5">
            <a:extLst>
              <a:ext uri="{FF2B5EF4-FFF2-40B4-BE49-F238E27FC236}">
                <a16:creationId xmlns:a16="http://schemas.microsoft.com/office/drawing/2014/main" xmlns="" id="{0249D29F-51EA-42FF-836F-210591C749A7}"/>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77782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F581E-3D60-4789-81BA-A8F1555C1ECB}" type="datetime1">
              <a:rPr lang="en-US" smtClean="0"/>
              <a:t>17-Jun-20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33090A-E985-4837-A97A-059404DB2C46}" type="slidenum">
              <a:rPr lang="en-US" smtClean="0"/>
              <a:t>‹#›</a:t>
            </a:fld>
            <a:endParaRPr lang="en-US"/>
          </a:p>
        </p:txBody>
      </p:sp>
      <p:sp>
        <p:nvSpPr>
          <p:cNvPr id="8" name="Rectangle 7">
            <a:extLst>
              <a:ext uri="{FF2B5EF4-FFF2-40B4-BE49-F238E27FC236}">
                <a16:creationId xmlns:a16="http://schemas.microsoft.com/office/drawing/2014/main" xmlns="" id="{A5820914-E4BC-433E-AEBE-0A380D1DF40F}"/>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6" dirty="0"/>
              <a:t>Competent People. Smarter Work Systems. Exceptional Customer Interactions.</a:t>
            </a:r>
          </a:p>
        </p:txBody>
      </p:sp>
    </p:spTree>
    <p:extLst>
      <p:ext uri="{BB962C8B-B14F-4D97-AF65-F5344CB8AC3E}">
        <p14:creationId xmlns:p14="http://schemas.microsoft.com/office/powerpoint/2010/main" val="1049542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xmlns="" id="{E70FB658-1DD4-4E67-9DD4-9075B9581AC7}"/>
              </a:ext>
            </a:extLst>
          </p:cNvPr>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5B3-901B-4884-9D3B-DD82244241A2}" type="datetime1">
              <a:rPr lang="en-US" smtClean="0"/>
              <a:t>17-Jun-20</a:t>
            </a:fld>
            <a:endParaRPr lang="en-US" dirty="0"/>
          </a:p>
        </p:txBody>
      </p:sp>
      <p:sp>
        <p:nvSpPr>
          <p:cNvPr id="7" name="Footer Placeholder 4">
            <a:extLst>
              <a:ext uri="{FF2B5EF4-FFF2-40B4-BE49-F238E27FC236}">
                <a16:creationId xmlns:a16="http://schemas.microsoft.com/office/drawing/2014/main" xmlns="" id="{45ABC8AF-6C8D-4E94-B42A-425E6E33DCB4}"/>
              </a:ext>
            </a:extLst>
          </p:cNvPr>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xmlns="" id="{EF3970AF-C2BE-4BB0-A0D9-0C90862EA158}"/>
              </a:ext>
            </a:extLst>
          </p:cNvPr>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929892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62B0F-90E2-412D-AE42-DE276FA4C40E}" type="datetime1">
              <a:rPr lang="en-US" smtClean="0"/>
              <a:t>17-Jun-20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33090A-E985-4837-A97A-059404DB2C46}" type="slidenum">
              <a:rPr lang="en-US" smtClean="0"/>
              <a:t>‹#›</a:t>
            </a:fld>
            <a:endParaRPr lang="en-US"/>
          </a:p>
        </p:txBody>
      </p:sp>
    </p:spTree>
    <p:extLst>
      <p:ext uri="{BB962C8B-B14F-4D97-AF65-F5344CB8AC3E}">
        <p14:creationId xmlns:p14="http://schemas.microsoft.com/office/powerpoint/2010/main" val="417565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www.pmg.engineering/" TargetMode="External"/><Relationship Id="rId3" Type="http://schemas.openxmlformats.org/officeDocument/2006/relationships/slideLayout" Target="../slideLayouts/slideLayout3.xml"/><Relationship Id="rId7" Type="http://schemas.openxmlformats.org/officeDocument/2006/relationships/hyperlink" Target="mailto:info@pmg.engineeri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alphaModFix amt="4000"/>
            <a:lum/>
          </a:blip>
          <a:srcRect/>
          <a:tile tx="0" ty="0" sx="77000" sy="77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6487" y="787183"/>
            <a:ext cx="7886700" cy="89215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768411"/>
            <a:ext cx="7886700" cy="44753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11898"/>
            <a:ext cx="2057400" cy="230190"/>
          </a:xfrm>
          <a:prstGeom prst="rect">
            <a:avLst/>
          </a:prstGeom>
        </p:spPr>
        <p:txBody>
          <a:bodyPr vert="horz" lIns="91440" tIns="45720" rIns="91440" bIns="45720" rtlCol="0" anchor="ctr"/>
          <a:lstStyle>
            <a:lvl1pPr algn="l">
              <a:defRPr sz="1200">
                <a:solidFill>
                  <a:schemeClr val="tx1">
                    <a:tint val="75000"/>
                  </a:schemeClr>
                </a:solidFill>
              </a:defRPr>
            </a:lvl1pPr>
          </a:lstStyle>
          <a:p>
            <a:fld id="{ABF94DA7-86D7-474D-A1B4-F15BA50BEFE7}" type="datetime1">
              <a:rPr lang="en-US" smtClean="0"/>
              <a:t>17-Jun-20</a:t>
            </a:fld>
            <a:endParaRPr lang="en-US" dirty="0"/>
          </a:p>
        </p:txBody>
      </p:sp>
      <p:sp>
        <p:nvSpPr>
          <p:cNvPr id="5" name="Footer Placeholder 4"/>
          <p:cNvSpPr>
            <a:spLocks noGrp="1"/>
          </p:cNvSpPr>
          <p:nvPr>
            <p:ph type="ftr" sz="quarter" idx="3"/>
          </p:nvPr>
        </p:nvSpPr>
        <p:spPr>
          <a:xfrm>
            <a:off x="3028950" y="6311898"/>
            <a:ext cx="3086100" cy="23019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11898"/>
            <a:ext cx="2057400" cy="230190"/>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cxnSp>
        <p:nvCxnSpPr>
          <p:cNvPr id="8" name="Straight Connector 7">
            <a:extLst>
              <a:ext uri="{FF2B5EF4-FFF2-40B4-BE49-F238E27FC236}">
                <a16:creationId xmlns:a16="http://schemas.microsoft.com/office/drawing/2014/main" xmlns="" id="{C0F075A5-6ECF-45AD-8CF3-F2A10412AC53}"/>
              </a:ext>
            </a:extLst>
          </p:cNvPr>
          <p:cNvCxnSpPr>
            <a:cxnSpLocks/>
          </p:cNvCxnSpPr>
          <p:nvPr userDrawn="1"/>
        </p:nvCxnSpPr>
        <p:spPr>
          <a:xfrm>
            <a:off x="636487" y="698107"/>
            <a:ext cx="7886700" cy="0"/>
          </a:xfrm>
          <a:prstGeom prst="line">
            <a:avLst/>
          </a:prstGeom>
        </p:spPr>
        <p:style>
          <a:lnRef idx="3">
            <a:schemeClr val="accent1"/>
          </a:lnRef>
          <a:fillRef idx="0">
            <a:schemeClr val="accent1"/>
          </a:fillRef>
          <a:effectRef idx="2">
            <a:schemeClr val="accent1"/>
          </a:effectRef>
          <a:fontRef idx="minor">
            <a:schemeClr val="tx1"/>
          </a:fontRef>
        </p:style>
      </p:cxnSp>
      <p:sp>
        <p:nvSpPr>
          <p:cNvPr id="9" name="Rectangle 8">
            <a:extLst>
              <a:ext uri="{FF2B5EF4-FFF2-40B4-BE49-F238E27FC236}">
                <a16:creationId xmlns:a16="http://schemas.microsoft.com/office/drawing/2014/main" xmlns="" id="{01D93101-9D13-482D-A0BE-6AB1F6CE3654}"/>
              </a:ext>
            </a:extLst>
          </p:cNvPr>
          <p:cNvSpPr/>
          <p:nvPr userDrawn="1"/>
        </p:nvSpPr>
        <p:spPr>
          <a:xfrm>
            <a:off x="0" y="6590348"/>
            <a:ext cx="9144000" cy="267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23" dirty="0"/>
              <a:t>Competent People. Smarter Work Systems. Exceptional Customer Interactions.</a:t>
            </a:r>
          </a:p>
        </p:txBody>
      </p:sp>
      <p:sp>
        <p:nvSpPr>
          <p:cNvPr id="12" name="Text Placeholder 2">
            <a:extLst>
              <a:ext uri="{FF2B5EF4-FFF2-40B4-BE49-F238E27FC236}">
                <a16:creationId xmlns:a16="http://schemas.microsoft.com/office/drawing/2014/main" xmlns="" id="{123DB47D-1AD0-4B44-BB13-503C998C195C}"/>
              </a:ext>
            </a:extLst>
          </p:cNvPr>
          <p:cNvSpPr txBox="1">
            <a:spLocks/>
          </p:cNvSpPr>
          <p:nvPr userDrawn="1"/>
        </p:nvSpPr>
        <p:spPr>
          <a:xfrm>
            <a:off x="628650" y="58232"/>
            <a:ext cx="3417341" cy="639875"/>
          </a:xfrm>
          <a:prstGeom prst="rect">
            <a:avLst/>
          </a:prstGeom>
        </p:spPr>
        <p:txBody>
          <a:bodyPr vert="horz" lIns="63305" tIns="31652" rIns="63305" bIns="31652"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62" b="1" dirty="0"/>
              <a:t>PMG Engineering Private Limited</a:t>
            </a:r>
          </a:p>
          <a:p>
            <a:pPr marL="0" indent="0">
              <a:lnSpc>
                <a:spcPct val="100000"/>
              </a:lnSpc>
              <a:spcBef>
                <a:spcPts val="0"/>
              </a:spcBef>
              <a:buNone/>
            </a:pPr>
            <a:r>
              <a:rPr lang="en-US" sz="1108" b="0" i="0" kern="1200" dirty="0">
                <a:solidFill>
                  <a:schemeClr val="tx1"/>
                </a:solidFill>
                <a:effectLst/>
                <a:latin typeface="+mn-lt"/>
                <a:ea typeface="+mn-ea"/>
                <a:cs typeface="+mn-cs"/>
              </a:rPr>
              <a:t>The End-to-End Engineering Company in Food Industry</a:t>
            </a:r>
          </a:p>
          <a:p>
            <a:pPr marL="0" indent="0">
              <a:lnSpc>
                <a:spcPct val="100000"/>
              </a:lnSpc>
              <a:spcBef>
                <a:spcPts val="0"/>
              </a:spcBef>
              <a:buNone/>
            </a:pPr>
            <a:r>
              <a:rPr lang="en-US" sz="1108" b="0" i="0" kern="1200" dirty="0" err="1">
                <a:solidFill>
                  <a:schemeClr val="tx1"/>
                </a:solidFill>
                <a:effectLst/>
                <a:latin typeface="+mn-lt"/>
                <a:ea typeface="+mn-ea"/>
                <a:cs typeface="+mn-cs"/>
                <a:hlinkClick r:id="rId7"/>
              </a:rPr>
              <a:t>info@pmg.engineering</a:t>
            </a:r>
            <a:r>
              <a:rPr lang="en-US" sz="1108" b="0" i="0" kern="1200" dirty="0">
                <a:solidFill>
                  <a:schemeClr val="tx1"/>
                </a:solidFill>
                <a:effectLst/>
                <a:latin typeface="+mn-lt"/>
                <a:ea typeface="+mn-ea"/>
                <a:cs typeface="+mn-cs"/>
              </a:rPr>
              <a:t> | </a:t>
            </a:r>
            <a:r>
              <a:rPr lang="en-US" sz="1108" b="0" i="0" kern="1200" dirty="0">
                <a:solidFill>
                  <a:schemeClr val="tx1"/>
                </a:solidFill>
                <a:effectLst/>
                <a:latin typeface="+mn-lt"/>
                <a:ea typeface="+mn-ea"/>
                <a:cs typeface="+mn-cs"/>
                <a:hlinkClick r:id="rId8"/>
              </a:rPr>
              <a:t>www.pmg.engineering</a:t>
            </a:r>
            <a:endParaRPr lang="en-US" sz="1108" b="0" i="0" kern="1200" dirty="0">
              <a:solidFill>
                <a:schemeClr val="tx1"/>
              </a:solidFill>
              <a:effectLst/>
              <a:latin typeface="+mn-lt"/>
              <a:ea typeface="+mn-ea"/>
              <a:cs typeface="+mn-cs"/>
            </a:endParaRPr>
          </a:p>
        </p:txBody>
      </p:sp>
      <p:sp>
        <p:nvSpPr>
          <p:cNvPr id="13" name="TextBox 12">
            <a:extLst>
              <a:ext uri="{FF2B5EF4-FFF2-40B4-BE49-F238E27FC236}">
                <a16:creationId xmlns:a16="http://schemas.microsoft.com/office/drawing/2014/main" xmlns="" id="{6620805C-D2DD-477E-877E-F4DEF1025626}"/>
              </a:ext>
            </a:extLst>
          </p:cNvPr>
          <p:cNvSpPr txBox="1"/>
          <p:nvPr userDrawn="1"/>
        </p:nvSpPr>
        <p:spPr>
          <a:xfrm>
            <a:off x="7028458" y="505951"/>
            <a:ext cx="1560042" cy="241476"/>
          </a:xfrm>
          <a:prstGeom prst="rect">
            <a:avLst/>
          </a:prstGeom>
          <a:noFill/>
        </p:spPr>
        <p:txBody>
          <a:bodyPr wrap="none" rtlCol="0">
            <a:spAutoFit/>
          </a:bodyPr>
          <a:lstStyle/>
          <a:p>
            <a:r>
              <a:rPr lang="en-US" sz="969" b="0" dirty="0">
                <a:solidFill>
                  <a:srgbClr val="FF8A04"/>
                </a:solidFill>
              </a:rPr>
              <a:t>Reputation built on </a:t>
            </a:r>
            <a:r>
              <a:rPr lang="en-US" sz="969" b="0" u="none" dirty="0">
                <a:solidFill>
                  <a:srgbClr val="FF8A04"/>
                </a:solidFill>
              </a:rPr>
              <a:t>Results</a:t>
            </a:r>
          </a:p>
        </p:txBody>
      </p:sp>
      <p:pic>
        <p:nvPicPr>
          <p:cNvPr id="14" name="Picture 13" descr="A picture containing clock&#10;&#10;Description automatically generated">
            <a:extLst>
              <a:ext uri="{FF2B5EF4-FFF2-40B4-BE49-F238E27FC236}">
                <a16:creationId xmlns:a16="http://schemas.microsoft.com/office/drawing/2014/main" xmlns="" id="{EDD520AD-DDE1-4DCD-9090-3F04B1CE750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003952" y="58232"/>
            <a:ext cx="1511398" cy="474785"/>
          </a:xfrm>
          <a:prstGeom prst="rect">
            <a:avLst/>
          </a:prstGeom>
        </p:spPr>
      </p:pic>
    </p:spTree>
    <p:extLst>
      <p:ext uri="{BB962C8B-B14F-4D97-AF65-F5344CB8AC3E}">
        <p14:creationId xmlns:p14="http://schemas.microsoft.com/office/powerpoint/2010/main" val="97757148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p:hf hdr="0" ftr="0" dt="0"/>
  <p:txStyles>
    <p:titleStyle>
      <a:lvl1pPr algn="l" defTabSz="91436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1" indent="-228591" algn="l" defTabSz="91436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72" indent="-228591" algn="l" defTabSz="91436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52" indent="-228591" algn="l" defTabSz="91436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33"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14"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95"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76"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5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37" indent="-228591" algn="l" defTabSz="91436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61" rtl="0" eaLnBrk="1" latinLnBrk="0" hangingPunct="1">
        <a:defRPr sz="1800" kern="1200">
          <a:solidFill>
            <a:schemeClr val="tx1"/>
          </a:solidFill>
          <a:latin typeface="+mn-lt"/>
          <a:ea typeface="+mn-ea"/>
          <a:cs typeface="+mn-cs"/>
        </a:defRPr>
      </a:lvl1pPr>
      <a:lvl2pPr marL="457181" algn="l" defTabSz="914361" rtl="0" eaLnBrk="1" latinLnBrk="0" hangingPunct="1">
        <a:defRPr sz="1800" kern="1200">
          <a:solidFill>
            <a:schemeClr val="tx1"/>
          </a:solidFill>
          <a:latin typeface="+mn-lt"/>
          <a:ea typeface="+mn-ea"/>
          <a:cs typeface="+mn-cs"/>
        </a:defRPr>
      </a:lvl2pPr>
      <a:lvl3pPr marL="914361" algn="l" defTabSz="914361" rtl="0" eaLnBrk="1" latinLnBrk="0" hangingPunct="1">
        <a:defRPr sz="1800" kern="1200">
          <a:solidFill>
            <a:schemeClr val="tx1"/>
          </a:solidFill>
          <a:latin typeface="+mn-lt"/>
          <a:ea typeface="+mn-ea"/>
          <a:cs typeface="+mn-cs"/>
        </a:defRPr>
      </a:lvl3pPr>
      <a:lvl4pPr marL="1371543" algn="l" defTabSz="914361" rtl="0" eaLnBrk="1" latinLnBrk="0" hangingPunct="1">
        <a:defRPr sz="1800" kern="1200">
          <a:solidFill>
            <a:schemeClr val="tx1"/>
          </a:solidFill>
          <a:latin typeface="+mn-lt"/>
          <a:ea typeface="+mn-ea"/>
          <a:cs typeface="+mn-cs"/>
        </a:defRPr>
      </a:lvl4pPr>
      <a:lvl5pPr marL="1828724" algn="l" defTabSz="914361" rtl="0" eaLnBrk="1" latinLnBrk="0" hangingPunct="1">
        <a:defRPr sz="1800" kern="1200">
          <a:solidFill>
            <a:schemeClr val="tx1"/>
          </a:solidFill>
          <a:latin typeface="+mn-lt"/>
          <a:ea typeface="+mn-ea"/>
          <a:cs typeface="+mn-cs"/>
        </a:defRPr>
      </a:lvl5pPr>
      <a:lvl6pPr marL="2285904" algn="l" defTabSz="914361" rtl="0" eaLnBrk="1" latinLnBrk="0" hangingPunct="1">
        <a:defRPr sz="1800" kern="1200">
          <a:solidFill>
            <a:schemeClr val="tx1"/>
          </a:solidFill>
          <a:latin typeface="+mn-lt"/>
          <a:ea typeface="+mn-ea"/>
          <a:cs typeface="+mn-cs"/>
        </a:defRPr>
      </a:lvl6pPr>
      <a:lvl7pPr marL="2743085" algn="l" defTabSz="914361" rtl="0" eaLnBrk="1" latinLnBrk="0" hangingPunct="1">
        <a:defRPr sz="1800" kern="1200">
          <a:solidFill>
            <a:schemeClr val="tx1"/>
          </a:solidFill>
          <a:latin typeface="+mn-lt"/>
          <a:ea typeface="+mn-ea"/>
          <a:cs typeface="+mn-cs"/>
        </a:defRPr>
      </a:lvl7pPr>
      <a:lvl8pPr marL="3200266" algn="l" defTabSz="914361" rtl="0" eaLnBrk="1" latinLnBrk="0" hangingPunct="1">
        <a:defRPr sz="1800" kern="1200">
          <a:solidFill>
            <a:schemeClr val="tx1"/>
          </a:solidFill>
          <a:latin typeface="+mn-lt"/>
          <a:ea typeface="+mn-ea"/>
          <a:cs typeface="+mn-cs"/>
        </a:defRPr>
      </a:lvl8pPr>
      <a:lvl9pPr marL="3657447" algn="l" defTabSz="91436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abhinav.pandey@pmg-consultants.com" TargetMode="External"/><Relationship Id="rId2" Type="http://schemas.openxmlformats.org/officeDocument/2006/relationships/hyperlink" Target="mailto:connect@pmg-consultants.com"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6400" y="599099"/>
            <a:ext cx="6186055" cy="2585323"/>
          </a:xfrm>
          <a:prstGeom prst="rect">
            <a:avLst/>
          </a:prstGeom>
        </p:spPr>
        <p:txBody>
          <a:bodyPr wrap="square">
            <a:spAutoFit/>
          </a:bodyPr>
          <a:lstStyle/>
          <a:p>
            <a:pPr algn="ctr"/>
            <a:r>
              <a:rPr lang="en-IN" sz="5400" b="1" dirty="0" smtClean="0">
                <a:latin typeface="Bodoni MT Black" panose="02070A03080606020203" pitchFamily="18" charset="0"/>
              </a:rPr>
              <a:t>ALCOHOL </a:t>
            </a:r>
          </a:p>
          <a:p>
            <a:pPr algn="ctr"/>
            <a:r>
              <a:rPr lang="en-IN" sz="5400" b="1" dirty="0" smtClean="0">
                <a:latin typeface="Bodoni MT Black" panose="02070A03080606020203" pitchFamily="18" charset="0"/>
              </a:rPr>
              <a:t>AND </a:t>
            </a:r>
          </a:p>
          <a:p>
            <a:pPr algn="ctr"/>
            <a:r>
              <a:rPr lang="en-IN" sz="5400" b="1" dirty="0" smtClean="0">
                <a:latin typeface="Bodoni MT Black" panose="02070A03080606020203" pitchFamily="18" charset="0"/>
              </a:rPr>
              <a:t>DRUGS</a:t>
            </a:r>
            <a:endParaRPr lang="en-US" sz="5400" dirty="0">
              <a:latin typeface="Bodoni MT Black" panose="02070A03080606020203" pitchFamily="18" charset="0"/>
            </a:endParaRPr>
          </a:p>
        </p:txBody>
      </p:sp>
      <p:pic>
        <p:nvPicPr>
          <p:cNvPr id="6" name="Picture 2" descr="Image result for ALCOHOL AND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184423"/>
            <a:ext cx="6186055" cy="3292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37702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defTabSz="801688">
              <a:buSzPct val="105000"/>
              <a:buFont typeface="Wingdings 3" pitchFamily="18" charset="2"/>
              <a:buChar char="p"/>
            </a:pPr>
            <a:r>
              <a:rPr lang="en-IN" b="1" dirty="0">
                <a:cs typeface="Arial" panose="020B0604020202020204" pitchFamily="34" charset="0"/>
              </a:rPr>
              <a:t> What is abuse of alcohol?</a:t>
            </a:r>
          </a:p>
          <a:p>
            <a:pPr marL="742950" lvl="1" indent="-285750" defTabSz="801688">
              <a:buSzPct val="105000"/>
              <a:buFont typeface="Wingdings 3" pitchFamily="18" charset="2"/>
              <a:buChar char=""/>
            </a:pPr>
            <a:r>
              <a:rPr lang="en-IN" dirty="0"/>
              <a:t>Alcohol abuse is a previous psychiatric diagnosis in which there is recurring harmful use of ethanol despite its negative consequences. </a:t>
            </a:r>
          </a:p>
          <a:p>
            <a:pPr marL="742950" lvl="1" indent="-285750" defTabSz="801688">
              <a:buSzPct val="105000"/>
              <a:buFont typeface="Wingdings 3" pitchFamily="18" charset="2"/>
              <a:buChar char=""/>
            </a:pPr>
            <a:r>
              <a:rPr lang="en-IN" dirty="0"/>
              <a:t>In 2013 it was reclassified as alcohol use disorder (alcoholism) along with alcohol </a:t>
            </a:r>
            <a:r>
              <a:rPr lang="en-IN" dirty="0" smtClean="0"/>
              <a:t>dependence. Binge </a:t>
            </a:r>
            <a:r>
              <a:rPr lang="en-IN" dirty="0"/>
              <a:t>drinking is another form of alcohol abuse.</a:t>
            </a:r>
            <a:endParaRPr lang="en-US" dirty="0"/>
          </a:p>
          <a:p>
            <a:pPr defTabSz="801688"/>
            <a:endParaRPr lang="en-US" b="1"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886200"/>
            <a:ext cx="4038600" cy="2509840"/>
          </a:xfrm>
          <a:prstGeom prst="rect">
            <a:avLst/>
          </a:prstGeom>
        </p:spPr>
      </p:pic>
    </p:spTree>
    <p:extLst>
      <p:ext uri="{BB962C8B-B14F-4D97-AF65-F5344CB8AC3E}">
        <p14:creationId xmlns:p14="http://schemas.microsoft.com/office/powerpoint/2010/main" val="1714479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defTabSz="801688">
              <a:buSzPct val="105000"/>
              <a:buFont typeface="Wingdings 3" pitchFamily="18" charset="2"/>
              <a:buChar char="p"/>
            </a:pPr>
            <a:r>
              <a:rPr lang="en-IN" b="1" dirty="0" smtClean="0">
                <a:cs typeface="Arial" panose="020B0604020202020204" pitchFamily="34" charset="0"/>
              </a:rPr>
              <a:t> </a:t>
            </a:r>
            <a:r>
              <a:rPr lang="en-IN" b="1" dirty="0">
                <a:cs typeface="Arial" panose="020B0604020202020204" pitchFamily="34" charset="0"/>
              </a:rPr>
              <a:t>Why drug addiction is a disease?</a:t>
            </a:r>
          </a:p>
          <a:p>
            <a:pPr marL="742950" lvl="1" indent="-285750" defTabSz="801688">
              <a:buSzPct val="105000"/>
              <a:buFont typeface="Wingdings 3" panose="05040102010807070707" pitchFamily="18" charset="2"/>
              <a:buChar char=""/>
            </a:pPr>
            <a:r>
              <a:rPr lang="en-IN" dirty="0" smtClean="0"/>
              <a:t>According </a:t>
            </a:r>
            <a:r>
              <a:rPr lang="en-IN" dirty="0"/>
              <a:t>to Drug Abuse.</a:t>
            </a:r>
          </a:p>
          <a:p>
            <a:pPr marL="742950" lvl="1" indent="-285750" defTabSz="801688">
              <a:buSzPct val="105000"/>
              <a:buFont typeface="Wingdings 3" panose="05040102010807070707" pitchFamily="18" charset="2"/>
              <a:buChar char=""/>
            </a:pPr>
            <a:r>
              <a:rPr lang="en-IN" dirty="0" err="1" smtClean="0"/>
              <a:t>Gov</a:t>
            </a:r>
            <a:r>
              <a:rPr lang="en-IN" dirty="0"/>
              <a:t>, “Addiction is a chronic, often relapsing brain disease that causes compulsive drug seeking and use, despite harmful consequences to the addicted individual and to those around him or her</a:t>
            </a:r>
            <a:r>
              <a:rPr lang="en-IN" dirty="0" smtClean="0"/>
              <a:t>.” But</a:t>
            </a:r>
            <a:r>
              <a:rPr lang="en-IN" dirty="0"/>
              <a:t> addiction is characterized by the inability to stop.</a:t>
            </a:r>
            <a:endParaRPr lang="en-US" dirty="0"/>
          </a:p>
          <a:p>
            <a:pPr>
              <a:buSzPct val="105000"/>
              <a:buFont typeface="Wingdings 3" pitchFamily="18" charset="2"/>
              <a:buChar char="p"/>
            </a:pPr>
            <a:r>
              <a:rPr lang="en-IN" dirty="0"/>
              <a:t> </a:t>
            </a:r>
            <a:r>
              <a:rPr lang="en-IN" b="1" dirty="0"/>
              <a:t>Why do people become drug addicts?</a:t>
            </a:r>
          </a:p>
          <a:p>
            <a:pPr marL="742950" lvl="1" indent="-285750">
              <a:buSzPct val="105000"/>
              <a:buFont typeface="Wingdings 3" pitchFamily="18" charset="2"/>
              <a:buChar char=""/>
            </a:pPr>
            <a:r>
              <a:rPr lang="en-IN" dirty="0" smtClean="0"/>
              <a:t>This </a:t>
            </a:r>
            <a:r>
              <a:rPr lang="en-IN" dirty="0"/>
              <a:t>is why drug addiction is also a relapsing disease. </a:t>
            </a:r>
          </a:p>
          <a:p>
            <a:pPr marL="742950" lvl="1" indent="-285750">
              <a:buSzPct val="105000"/>
              <a:buFont typeface="Wingdings 3" pitchFamily="18" charset="2"/>
              <a:buChar char=""/>
            </a:pPr>
            <a:r>
              <a:rPr lang="en-IN" dirty="0" smtClean="0"/>
              <a:t>They </a:t>
            </a:r>
            <a:r>
              <a:rPr lang="en-IN" dirty="0"/>
              <a:t>might take more of the drug, trying to achieve the same dopamine high. </a:t>
            </a:r>
          </a:p>
          <a:p>
            <a:pPr marL="742950" lvl="1" indent="-285750">
              <a:buSzPct val="105000"/>
              <a:buFont typeface="Wingdings 3" pitchFamily="18" charset="2"/>
              <a:buChar char=""/>
            </a:pPr>
            <a:r>
              <a:rPr lang="en-IN" dirty="0" smtClean="0"/>
              <a:t>No </a:t>
            </a:r>
            <a:r>
              <a:rPr lang="en-IN" dirty="0"/>
              <a:t>single factor can predict whether a person will become addicted to drugs.</a:t>
            </a:r>
          </a:p>
          <a:p>
            <a:pPr marL="742950" lvl="1" indent="-285750">
              <a:buSzPct val="105000"/>
              <a:buFont typeface="Wingdings 3" pitchFamily="18" charset="2"/>
              <a:buChar char=""/>
            </a:pPr>
            <a:r>
              <a:rPr lang="en-IN" dirty="0" smtClean="0"/>
              <a:t>A </a:t>
            </a:r>
            <a:r>
              <a:rPr lang="en-IN" dirty="0"/>
              <a:t>combination of genetic, environmental, and developmental factors influences risk for addiction.</a:t>
            </a:r>
            <a:endParaRPr lang="en-US" dirty="0"/>
          </a:p>
          <a:p>
            <a:endParaRPr lang="en-US" dirty="0"/>
          </a:p>
          <a:p>
            <a:pPr defTabSz="801688"/>
            <a:endParaRPr lang="en-US" b="1"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3074" name="Picture 2" descr="Image result for drug addi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648200"/>
            <a:ext cx="2590800" cy="1725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30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defTabSz="801688">
              <a:buSzPct val="105000"/>
              <a:buFont typeface="Wingdings 3" pitchFamily="18" charset="2"/>
              <a:buChar char="p"/>
            </a:pPr>
            <a:r>
              <a:rPr lang="en-IN" b="1" dirty="0" smtClean="0">
                <a:cs typeface="Arial" panose="020B0604020202020204" pitchFamily="34" charset="0"/>
              </a:rPr>
              <a:t> </a:t>
            </a:r>
            <a:r>
              <a:rPr lang="en-IN" b="1" dirty="0">
                <a:cs typeface="Arial" panose="020B0604020202020204" pitchFamily="34" charset="0"/>
              </a:rPr>
              <a:t>How alcohol is addictive?</a:t>
            </a:r>
          </a:p>
          <a:p>
            <a:pPr marL="742950" lvl="1" indent="-285750" defTabSz="801688">
              <a:buSzPct val="105000"/>
              <a:buFont typeface="Wingdings 3" pitchFamily="18" charset="2"/>
              <a:buChar char=""/>
            </a:pPr>
            <a:r>
              <a:rPr lang="en-IN" dirty="0"/>
              <a:t>Heavy Drinkers' Response to Alcohol. </a:t>
            </a:r>
            <a:r>
              <a:rPr lang="en-IN" dirty="0" smtClean="0"/>
              <a:t>The </a:t>
            </a:r>
            <a:r>
              <a:rPr lang="en-IN" dirty="0"/>
              <a:t>more they drink, the more endorphins are released, </a:t>
            </a:r>
          </a:p>
          <a:p>
            <a:pPr marL="742950" lvl="1" indent="-285750" defTabSz="801688">
              <a:buSzPct val="105000"/>
              <a:buFont typeface="Wingdings 3" pitchFamily="18" charset="2"/>
              <a:buChar char=""/>
            </a:pPr>
            <a:r>
              <a:rPr lang="en-IN" dirty="0" smtClean="0"/>
              <a:t>The </a:t>
            </a:r>
            <a:r>
              <a:rPr lang="en-IN" dirty="0"/>
              <a:t>happier they feel and the more likely they are to crave alcohol.</a:t>
            </a:r>
          </a:p>
          <a:p>
            <a:pPr marL="742950" lvl="1" indent="-285750" defTabSz="801688">
              <a:buSzPct val="105000"/>
              <a:buFont typeface="Wingdings 3" pitchFamily="18" charset="2"/>
              <a:buChar char=""/>
            </a:pPr>
            <a:r>
              <a:rPr lang="en-IN" dirty="0"/>
              <a:t>When cravings meet physical dependence, binge drinking or alcohol abuse turns into alcohol </a:t>
            </a:r>
            <a:r>
              <a:rPr lang="en-IN" dirty="0" smtClean="0"/>
              <a:t>addiction</a:t>
            </a:r>
          </a:p>
          <a:p>
            <a:pPr>
              <a:buSzPct val="105000"/>
              <a:buFont typeface="Wingdings 3" pitchFamily="18" charset="2"/>
              <a:buChar char="p"/>
            </a:pPr>
            <a:r>
              <a:rPr lang="en-IN" b="1" dirty="0">
                <a:cs typeface="Arial" panose="020B0604020202020204" pitchFamily="34" charset="0"/>
              </a:rPr>
              <a:t> What is alcohol addiction like?</a:t>
            </a:r>
            <a:endParaRPr lang="en-US" b="1" dirty="0">
              <a:cs typeface="Arial" panose="020B0604020202020204" pitchFamily="34" charset="0"/>
            </a:endParaRPr>
          </a:p>
          <a:p>
            <a:pPr marL="742950" lvl="1" indent="-285750">
              <a:buSzPct val="105000"/>
              <a:buFont typeface="Wingdings 3" pitchFamily="18" charset="2"/>
              <a:buChar char=""/>
            </a:pPr>
            <a:r>
              <a:rPr lang="en-IN" dirty="0"/>
              <a:t>Alcohol abuse means having unhealthy or dangerous drinking habits, such as drinking every day or drinking too much at a time. </a:t>
            </a:r>
            <a:r>
              <a:rPr lang="en-IN" dirty="0" smtClean="0"/>
              <a:t>If </a:t>
            </a:r>
            <a:r>
              <a:rPr lang="en-IN" dirty="0"/>
              <a:t>you continue to abuse alcohol,</a:t>
            </a:r>
          </a:p>
          <a:p>
            <a:pPr marL="742950" lvl="1" indent="-285750">
              <a:buSzPct val="105000"/>
              <a:buFont typeface="Wingdings 3" pitchFamily="18" charset="2"/>
              <a:buChar char=""/>
            </a:pPr>
            <a:r>
              <a:rPr lang="en-IN" dirty="0"/>
              <a:t>It can lead to alcohol dependence.</a:t>
            </a:r>
          </a:p>
          <a:p>
            <a:pPr marL="742950" lvl="1" indent="-285750">
              <a:buSzPct val="105000"/>
              <a:buFont typeface="Wingdings 3" pitchFamily="18" charset="2"/>
              <a:buChar char=""/>
            </a:pPr>
            <a:r>
              <a:rPr lang="en-IN" dirty="0"/>
              <a:t>Alcohol dependence is also called alcoholism.</a:t>
            </a:r>
          </a:p>
          <a:p>
            <a:pPr marL="742950" lvl="1" indent="-285750">
              <a:buSzPct val="105000"/>
              <a:buFont typeface="Wingdings 3" pitchFamily="18" charset="2"/>
              <a:buChar char=""/>
            </a:pPr>
            <a:r>
              <a:rPr lang="en-IN" dirty="0"/>
              <a:t>You are physically </a:t>
            </a:r>
            <a:r>
              <a:rPr lang="en-IN" dirty="0" smtClean="0"/>
              <a:t>or mentally</a:t>
            </a:r>
            <a:r>
              <a:rPr lang="en-IN" dirty="0"/>
              <a:t> addicted to alcohol.</a:t>
            </a:r>
            <a:endParaRPr lang="en-US" dirty="0"/>
          </a:p>
          <a:p>
            <a:pPr lvl="1" defTabSz="801688">
              <a:buSzPct val="105000"/>
              <a:buFont typeface="Wingdings 3" pitchFamily="18" charset="2"/>
              <a:buChar char=""/>
            </a:pPr>
            <a:endParaRPr lang="en-US" dirty="0"/>
          </a:p>
          <a:p>
            <a:pPr defTabSz="801688"/>
            <a:endParaRPr lang="en-US" b="1"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4495800"/>
            <a:ext cx="3066460" cy="1825624"/>
          </a:xfrm>
          <a:prstGeom prst="rect">
            <a:avLst/>
          </a:prstGeom>
        </p:spPr>
      </p:pic>
    </p:spTree>
    <p:extLst>
      <p:ext uri="{BB962C8B-B14F-4D97-AF65-F5344CB8AC3E}">
        <p14:creationId xmlns:p14="http://schemas.microsoft.com/office/powerpoint/2010/main" val="3637230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defTabSz="801688">
              <a:buSzPct val="105000"/>
              <a:buFont typeface="Wingdings 3" panose="05040102010807070707" pitchFamily="18" charset="2"/>
              <a:buChar char="p"/>
            </a:pPr>
            <a:r>
              <a:rPr lang="en-IN" b="1" dirty="0" smtClean="0">
                <a:cs typeface="Arial" panose="020B0604020202020204" pitchFamily="34" charset="0"/>
              </a:rPr>
              <a:t>What </a:t>
            </a:r>
            <a:r>
              <a:rPr lang="en-IN" b="1" dirty="0">
                <a:cs typeface="Arial" panose="020B0604020202020204" pitchFamily="34" charset="0"/>
              </a:rPr>
              <a:t>is alcohol addiction like?</a:t>
            </a:r>
          </a:p>
          <a:p>
            <a:pPr marL="742950" lvl="1" indent="-285750" defTabSz="801688">
              <a:buSzPct val="105000"/>
              <a:buFont typeface="Wingdings 3" pitchFamily="18" charset="2"/>
              <a:buChar char=""/>
            </a:pPr>
            <a:r>
              <a:rPr lang="en-IN" dirty="0"/>
              <a:t>Alcohol abuse means having unhealthy or dangerous drinking habits, such as drinking every day or drinking too much at a time. </a:t>
            </a:r>
            <a:endParaRPr lang="en-IN" dirty="0" smtClean="0"/>
          </a:p>
          <a:p>
            <a:pPr marL="742950" lvl="1" indent="-285750" defTabSz="801688">
              <a:buSzPct val="105000"/>
              <a:buFont typeface="Wingdings 3" pitchFamily="18" charset="2"/>
              <a:buChar char=""/>
            </a:pPr>
            <a:r>
              <a:rPr lang="en-IN" dirty="0" smtClean="0"/>
              <a:t>If </a:t>
            </a:r>
            <a:r>
              <a:rPr lang="en-IN" dirty="0"/>
              <a:t>you continue to abuse alcohol, it can lead to alcohol dependence. Alcohol dependence is also called alcoholism. </a:t>
            </a:r>
          </a:p>
          <a:p>
            <a:pPr marL="742950" lvl="1" indent="-285750" defTabSz="801688">
              <a:buSzPct val="105000"/>
              <a:buFont typeface="Wingdings 3" pitchFamily="18" charset="2"/>
              <a:buChar char=""/>
            </a:pPr>
            <a:r>
              <a:rPr lang="en-IN" dirty="0"/>
              <a:t>You are physically or mentally addicted to alcohol</a:t>
            </a:r>
            <a:r>
              <a:rPr lang="en-IN" dirty="0" smtClean="0"/>
              <a:t>.</a:t>
            </a:r>
          </a:p>
          <a:p>
            <a:pPr marL="285750" indent="-285750" defTabSz="801688">
              <a:buSzPct val="105000"/>
              <a:buFont typeface="Wingdings 3" panose="05040102010807070707" pitchFamily="18" charset="2"/>
              <a:buChar char="p"/>
            </a:pPr>
            <a:r>
              <a:rPr lang="en-IN" b="1" dirty="0">
                <a:cs typeface="Arial" panose="020B0604020202020204" pitchFamily="34" charset="0"/>
              </a:rPr>
              <a:t> How does drug addiction affect the brain?</a:t>
            </a:r>
          </a:p>
          <a:p>
            <a:pPr marL="742950" lvl="1" indent="-285750" defTabSz="801688">
              <a:buSzPct val="105000"/>
              <a:buFont typeface="Wingdings 3" pitchFamily="18" charset="2"/>
              <a:buChar char=""/>
            </a:pPr>
            <a:r>
              <a:rPr lang="en-IN" dirty="0"/>
              <a:t>Drugs are chemicals that affect the brain by tapping into its communication system </a:t>
            </a:r>
            <a:endParaRPr lang="en-IN" dirty="0" smtClean="0"/>
          </a:p>
          <a:p>
            <a:pPr marL="742950" lvl="1" indent="-285750" defTabSz="801688">
              <a:buSzPct val="105000"/>
              <a:buFont typeface="Wingdings 3" pitchFamily="18" charset="2"/>
              <a:buChar char=""/>
            </a:pPr>
            <a:r>
              <a:rPr lang="en-IN" dirty="0" smtClean="0"/>
              <a:t>Interfering </a:t>
            </a:r>
            <a:r>
              <a:rPr lang="en-IN" dirty="0"/>
              <a:t>with the way neurons normally send, receive, and process information. </a:t>
            </a:r>
          </a:p>
          <a:p>
            <a:pPr marL="742950" lvl="1" indent="-285750" defTabSz="801688">
              <a:buSzPct val="105000"/>
              <a:buFont typeface="Wingdings 3" pitchFamily="18" charset="2"/>
              <a:buChar char=""/>
            </a:pPr>
            <a:r>
              <a:rPr lang="en-IN" dirty="0"/>
              <a:t>Some drugs, such as marijuana and heroin, can activate neurons because their chemical structure mimics that of a natural neurotransmitter.</a:t>
            </a:r>
            <a:endParaRPr lang="en-US" dirty="0"/>
          </a:p>
          <a:p>
            <a:pPr defTabSz="801688"/>
            <a:endParaRPr lang="en-US" b="1" dirty="0">
              <a:cs typeface="Arial" panose="020B0604020202020204" pitchFamily="34" charset="0"/>
            </a:endParaRPr>
          </a:p>
          <a:p>
            <a:pPr lvl="1" defTabSz="801688">
              <a:buSzPct val="105000"/>
              <a:buFont typeface="Wingdings 3" pitchFamily="18" charset="2"/>
              <a:buChar char=""/>
            </a:pPr>
            <a:endParaRPr lang="en-US" dirty="0"/>
          </a:p>
          <a:p>
            <a:pPr defTabSz="801688"/>
            <a:endParaRPr lang="en-US" b="1" dirty="0">
              <a:cs typeface="Arial" panose="020B0604020202020204" pitchFamily="34" charset="0"/>
            </a:endParaRPr>
          </a:p>
          <a:p>
            <a:pPr defTabSz="801688"/>
            <a:endParaRPr lang="en-US" b="1"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044252"/>
            <a:ext cx="2494548" cy="1408684"/>
          </a:xfrm>
          <a:prstGeom prst="rect">
            <a:avLst/>
          </a:prstGeom>
        </p:spPr>
      </p:pic>
    </p:spTree>
    <p:extLst>
      <p:ext uri="{BB962C8B-B14F-4D97-AF65-F5344CB8AC3E}">
        <p14:creationId xmlns:p14="http://schemas.microsoft.com/office/powerpoint/2010/main" val="1532720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fontAlgn="base">
              <a:buSzPct val="105000"/>
              <a:buFont typeface="Wingdings 3" pitchFamily="18" charset="2"/>
              <a:buChar char="p"/>
            </a:pPr>
            <a:r>
              <a:rPr lang="en-IN" dirty="0"/>
              <a:t> </a:t>
            </a:r>
            <a:r>
              <a:rPr lang="en-IN" b="1" dirty="0"/>
              <a:t>Drugs are </a:t>
            </a:r>
            <a:r>
              <a:rPr lang="en-IN" b="1" dirty="0" smtClean="0"/>
              <a:t>chemicals</a:t>
            </a:r>
            <a:endParaRPr lang="en-IN" b="1" dirty="0"/>
          </a:p>
          <a:p>
            <a:pPr marL="742950" lvl="1" indent="-285750" fontAlgn="base">
              <a:buSzPct val="105000"/>
              <a:buFont typeface="Wingdings 3" pitchFamily="18" charset="2"/>
              <a:buChar char=""/>
            </a:pPr>
            <a:r>
              <a:rPr lang="en-IN" dirty="0" smtClean="0"/>
              <a:t>Different </a:t>
            </a:r>
            <a:r>
              <a:rPr lang="en-IN" dirty="0"/>
              <a:t>drugs, because of their chemical structures, can affect the body in different ways.</a:t>
            </a:r>
          </a:p>
          <a:p>
            <a:pPr marL="742950" lvl="1" indent="-285750" fontAlgn="base">
              <a:buSzPct val="105000"/>
              <a:buFont typeface="Wingdings 3" pitchFamily="18" charset="2"/>
              <a:buChar char=""/>
            </a:pPr>
            <a:r>
              <a:rPr lang="en-IN" dirty="0" smtClean="0"/>
              <a:t>In </a:t>
            </a:r>
            <a:r>
              <a:rPr lang="en-IN" dirty="0"/>
              <a:t>fact, some drugs can even change a person's body and brain in ways that last long after the person has stopped taking drugs, maybe even permanently.</a:t>
            </a:r>
          </a:p>
          <a:p>
            <a:pPr fontAlgn="base">
              <a:buSzPct val="105000"/>
              <a:buFont typeface="Wingdings 3" pitchFamily="18" charset="2"/>
              <a:buChar char="p"/>
            </a:pPr>
            <a:r>
              <a:rPr lang="en-IN" dirty="0"/>
              <a:t> </a:t>
            </a:r>
            <a:r>
              <a:rPr lang="en-IN" b="1" dirty="0"/>
              <a:t>Depending on the </a:t>
            </a:r>
            <a:r>
              <a:rPr lang="en-IN" b="1" dirty="0" smtClean="0"/>
              <a:t>drug </a:t>
            </a:r>
            <a:endParaRPr lang="en-IN" b="1" dirty="0"/>
          </a:p>
          <a:p>
            <a:pPr marL="742950" lvl="1" indent="-285750" fontAlgn="base">
              <a:buSzPct val="105000"/>
              <a:buFont typeface="Wingdings 3" panose="05040102010807070707" pitchFamily="18" charset="2"/>
              <a:buChar char=""/>
            </a:pPr>
            <a:r>
              <a:rPr lang="en-IN" dirty="0" smtClean="0"/>
              <a:t>It </a:t>
            </a:r>
            <a:r>
              <a:rPr lang="en-IN" dirty="0"/>
              <a:t>can enter the human body in a number of ways, including injection, inhalation, and ingestion. </a:t>
            </a:r>
          </a:p>
          <a:p>
            <a:pPr marL="742950" lvl="1" indent="-285750" fontAlgn="base">
              <a:buSzPct val="105000"/>
              <a:buFont typeface="Wingdings 3" panose="05040102010807070707" pitchFamily="18" charset="2"/>
              <a:buChar char=""/>
            </a:pPr>
            <a:r>
              <a:rPr lang="en-IN" dirty="0"/>
              <a:t>The method of how it enters the body impacts on how the drug affects the person. </a:t>
            </a:r>
          </a:p>
          <a:p>
            <a:pPr marL="742950" lvl="1" indent="-285750" fontAlgn="base">
              <a:buSzPct val="105000"/>
              <a:buFont typeface="Wingdings 3" panose="05040102010807070707" pitchFamily="18" charset="2"/>
              <a:buChar char=""/>
            </a:pPr>
            <a:r>
              <a:rPr lang="en-IN" dirty="0"/>
              <a:t>For example: injection takes the drug directly into the blood stream, providing more immediate effects; while ingestion requires the drug to pass through the digestive system, delaying the effects</a:t>
            </a:r>
            <a:r>
              <a:rPr lang="en-IN" dirty="0" smtClean="0"/>
              <a:t>.</a:t>
            </a:r>
          </a:p>
          <a:p>
            <a:pPr fontAlgn="base">
              <a:buSzPct val="105000"/>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5765718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fontAlgn="base">
              <a:buSzPct val="105000"/>
              <a:buFont typeface="Wingdings 3" pitchFamily="18" charset="2"/>
              <a:buChar char="p"/>
            </a:pPr>
            <a:r>
              <a:rPr lang="en-IN" b="1" dirty="0" smtClean="0"/>
              <a:t>Most </a:t>
            </a:r>
            <a:r>
              <a:rPr lang="en-IN" b="1" dirty="0"/>
              <a:t>abused drugs </a:t>
            </a:r>
          </a:p>
          <a:p>
            <a:pPr marL="742950" lvl="1" indent="-285750" fontAlgn="base">
              <a:buSzPct val="105000"/>
              <a:buFont typeface="Wingdings 3" pitchFamily="18" charset="2"/>
              <a:buChar char=""/>
            </a:pPr>
            <a:r>
              <a:rPr lang="en-IN" dirty="0" smtClean="0"/>
              <a:t>Directly </a:t>
            </a:r>
            <a:r>
              <a:rPr lang="en-IN" dirty="0"/>
              <a:t>or indirectly target the brain's reward system by flooding the circuit with dopamine.</a:t>
            </a:r>
          </a:p>
          <a:p>
            <a:pPr marL="742950" lvl="1" indent="-285750" fontAlgn="base">
              <a:buSzPct val="105000"/>
              <a:buFont typeface="Wingdings 3" pitchFamily="18" charset="2"/>
              <a:buChar char=""/>
            </a:pPr>
            <a:r>
              <a:rPr lang="en-IN" dirty="0" smtClean="0"/>
              <a:t>Dopamine </a:t>
            </a:r>
            <a:r>
              <a:rPr lang="en-IN" dirty="0"/>
              <a:t>is a neurotransmitter present in regions of the brain that regulate movement, emotion, cognition, motivation, and feelings of pleasure.</a:t>
            </a:r>
          </a:p>
          <a:p>
            <a:pPr marL="742950" lvl="1" indent="-285750" fontAlgn="base">
              <a:buSzPct val="105000"/>
              <a:buFont typeface="Wingdings 3" pitchFamily="18" charset="2"/>
              <a:buChar char=""/>
            </a:pPr>
            <a:r>
              <a:rPr lang="en-IN" dirty="0" smtClean="0"/>
              <a:t>When </a:t>
            </a:r>
            <a:r>
              <a:rPr lang="en-IN" dirty="0"/>
              <a:t>drugs enter the brain, they can actually change how the brain performs its jobs.</a:t>
            </a:r>
          </a:p>
          <a:p>
            <a:pPr marL="742950" lvl="1" indent="-285750" fontAlgn="base">
              <a:buSzPct val="105000"/>
              <a:buFont typeface="Wingdings 3" pitchFamily="18" charset="2"/>
              <a:buChar char=""/>
            </a:pPr>
            <a:r>
              <a:rPr lang="en-IN" dirty="0" smtClean="0"/>
              <a:t>These </a:t>
            </a:r>
            <a:r>
              <a:rPr lang="en-IN" dirty="0"/>
              <a:t>changes are what lead to compulsive drug use, the hallmark of addiction.</a:t>
            </a:r>
            <a:endParaRPr lang="en-US" dirty="0"/>
          </a:p>
          <a:p>
            <a:endParaRPr lang="en-US" b="1" dirty="0">
              <a:cs typeface="Arial" panose="020B0604020202020204" pitchFamily="34" charset="0"/>
            </a:endParaRPr>
          </a:p>
          <a:p>
            <a:pPr lvl="1" fontAlgn="base">
              <a:buSzPct val="105000"/>
              <a:buFont typeface="Wingdings 3" pitchFamily="18" charset="2"/>
              <a:buChar char="p"/>
            </a:pPr>
            <a:endParaRPr lang="en-IN" dirty="0"/>
          </a:p>
          <a:p>
            <a:pPr fontAlgn="base">
              <a:buSzPct val="105000"/>
              <a:buFont typeface="Wingdings 3" pitchFamily="18" charset="2"/>
              <a:buChar char=""/>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4098" name="Picture 2" descr="Related imag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0862" y="4315327"/>
            <a:ext cx="3242508" cy="216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939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fontAlgn="base">
              <a:buFont typeface="Wingdings 3" panose="05040102010807070707" pitchFamily="18" charset="2"/>
              <a:buChar char="p"/>
            </a:pPr>
            <a:r>
              <a:rPr lang="en-IN" b="1" dirty="0">
                <a:cs typeface="Arial" panose="020B0604020202020204" pitchFamily="34" charset="0"/>
              </a:rPr>
              <a:t>Injuries</a:t>
            </a:r>
          </a:p>
          <a:p>
            <a:pPr marL="742950" lvl="1" indent="-285750" fontAlgn="base">
              <a:buSzPct val="105000"/>
              <a:buFont typeface="Wingdings 3" pitchFamily="18" charset="2"/>
              <a:buChar char=""/>
            </a:pPr>
            <a:r>
              <a:rPr lang="en-IN" dirty="0" smtClean="0"/>
              <a:t>More </a:t>
            </a:r>
            <a:r>
              <a:rPr lang="en-IN" dirty="0"/>
              <a:t>deaths, illnesses and disabilities stem from substance abuse than from any other preventable health condition.</a:t>
            </a:r>
          </a:p>
          <a:p>
            <a:pPr marL="742950" lvl="1" indent="-285750" fontAlgn="base">
              <a:buSzPct val="105000"/>
              <a:buFont typeface="Wingdings 3" pitchFamily="18" charset="2"/>
              <a:buChar char=""/>
            </a:pPr>
            <a:r>
              <a:rPr lang="en-IN" dirty="0" smtClean="0"/>
              <a:t>Today</a:t>
            </a:r>
            <a:r>
              <a:rPr lang="en-IN" dirty="0"/>
              <a:t>, one in four deaths is attributable to illicit drug use. </a:t>
            </a:r>
          </a:p>
          <a:p>
            <a:pPr marL="742950" lvl="1" indent="-285750" fontAlgn="base">
              <a:buSzPct val="105000"/>
              <a:buFont typeface="Wingdings 3" pitchFamily="18" charset="2"/>
              <a:buChar char=""/>
            </a:pPr>
            <a:r>
              <a:rPr lang="en-IN" dirty="0" smtClean="0"/>
              <a:t>People </a:t>
            </a:r>
            <a:r>
              <a:rPr lang="en-IN" dirty="0"/>
              <a:t>who live with substance dependence have a higher risk of all bad outcomes including unintentional injuries, accidents, risk of domestic violence, medical problems, and death.</a:t>
            </a:r>
            <a:endParaRPr lang="en-US" dirty="0"/>
          </a:p>
          <a:p>
            <a:pPr fontAlgn="base"/>
            <a:endParaRPr lang="en-US" b="1"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7" name="Picture 2" descr="Image result for drink and drive"/>
          <p:cNvPicPr>
            <a:picLocks noChangeAspect="1" noChangeArrowheads="1"/>
          </p:cNvPicPr>
          <p:nvPr/>
        </p:nvPicPr>
        <p:blipFill>
          <a:blip r:embed="rId2" cstate="print"/>
          <a:srcRect/>
          <a:stretch>
            <a:fillRect/>
          </a:stretch>
        </p:blipFill>
        <p:spPr bwMode="auto">
          <a:xfrm>
            <a:off x="4837814" y="4114799"/>
            <a:ext cx="4001386" cy="2286000"/>
          </a:xfrm>
          <a:prstGeom prst="rect">
            <a:avLst/>
          </a:prstGeom>
          <a:noFill/>
        </p:spPr>
      </p:pic>
    </p:spTree>
    <p:extLst>
      <p:ext uri="{BB962C8B-B14F-4D97-AF65-F5344CB8AC3E}">
        <p14:creationId xmlns:p14="http://schemas.microsoft.com/office/powerpoint/2010/main" val="10971136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fontAlgn="base">
              <a:buSzPct val="105000"/>
              <a:buFont typeface="Wingdings 3" pitchFamily="18" charset="2"/>
              <a:buChar char="p"/>
            </a:pPr>
            <a:r>
              <a:rPr lang="en-IN" b="1" dirty="0"/>
              <a:t> Health Problems</a:t>
            </a:r>
          </a:p>
          <a:p>
            <a:r>
              <a:rPr lang="en-IN" dirty="0"/>
              <a:t>The impact of drug abuse and dependence can be far-reaching, affecting almost every organ in the human body. Drug use can</a:t>
            </a:r>
            <a:r>
              <a:rPr lang="en-IN" dirty="0" smtClean="0"/>
              <a:t>:</a:t>
            </a:r>
            <a:endParaRPr lang="en-US" dirty="0"/>
          </a:p>
          <a:p>
            <a:pPr marL="742950" lvl="1" indent="-285750" fontAlgn="base">
              <a:buSzPct val="105000"/>
              <a:buFont typeface="Wingdings 3" pitchFamily="18" charset="2"/>
              <a:buChar char=""/>
            </a:pPr>
            <a:r>
              <a:rPr lang="en-IN" dirty="0"/>
              <a:t>Weaken the immune system, increasing susceptibility to infections.</a:t>
            </a:r>
            <a:endParaRPr lang="en-US" dirty="0"/>
          </a:p>
          <a:p>
            <a:pPr marL="742950" lvl="1" indent="-285750" fontAlgn="base">
              <a:buSzPct val="105000"/>
              <a:buFont typeface="Wingdings 3" pitchFamily="18" charset="2"/>
              <a:buChar char=""/>
            </a:pPr>
            <a:r>
              <a:rPr lang="en-IN" dirty="0"/>
              <a:t>Cause cardiovascular conditions ranging from abnormal heart rate to heart attacks. Injected drugs can also lead to collapsed veins and infections of the blood vessels and heart valves.</a:t>
            </a:r>
            <a:endParaRPr lang="en-US" dirty="0"/>
          </a:p>
          <a:p>
            <a:pPr marL="742950" lvl="1" indent="-285750" fontAlgn="base">
              <a:buSzPct val="105000"/>
              <a:buFont typeface="Wingdings 3" pitchFamily="18" charset="2"/>
              <a:buChar char=""/>
            </a:pPr>
            <a:r>
              <a:rPr lang="en-IN" dirty="0"/>
              <a:t>Cause nausea, vomiting and abdominal pain.</a:t>
            </a:r>
            <a:endParaRPr lang="en-US" dirty="0"/>
          </a:p>
          <a:p>
            <a:pPr marL="742950" lvl="1" indent="-285750" fontAlgn="base">
              <a:buSzPct val="105000"/>
              <a:buFont typeface="Wingdings 3" pitchFamily="18" charset="2"/>
              <a:buChar char=""/>
            </a:pPr>
            <a:r>
              <a:rPr lang="en-IN" dirty="0"/>
              <a:t>Cause the liver to have to work harder, possibly causing significant damage or liver failure.</a:t>
            </a:r>
            <a:endParaRPr lang="en-US" dirty="0"/>
          </a:p>
          <a:p>
            <a:pPr marL="742950" lvl="1" indent="-285750" fontAlgn="base">
              <a:buSzPct val="105000"/>
              <a:buFont typeface="Wingdings 3" pitchFamily="18" charset="2"/>
              <a:buChar char=""/>
            </a:pPr>
            <a:r>
              <a:rPr lang="en-IN" dirty="0"/>
              <a:t>Cause seizures, stroke and widespread brain damage that can impact all aspects of daily life by causing problems with memory, attention and decision-making, including sustained mental confusion and permanent brain damage.</a:t>
            </a:r>
            <a:endParaRPr lang="en-US" dirty="0"/>
          </a:p>
          <a:p>
            <a:pPr marL="742950" lvl="1" indent="-285750" fontAlgn="base">
              <a:buSzPct val="105000"/>
              <a:buFont typeface="Wingdings 3" pitchFamily="18" charset="2"/>
              <a:buChar char=""/>
            </a:pPr>
            <a:r>
              <a:rPr lang="en-IN" dirty="0"/>
              <a:t>Produce global body changes such as breast development in men, dramatic fluctuations in appetite and increases in body temperature, which may impact a variety of health conditions.</a:t>
            </a:r>
            <a:endParaRPr lang="en-US" dirty="0"/>
          </a:p>
          <a:p>
            <a:pPr lvl="1" fontAlgn="base"/>
            <a:endParaRPr lang="en-US" b="1"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2725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fontAlgn="base">
              <a:buSzPct val="105000"/>
              <a:buFont typeface="Wingdings 3" pitchFamily="18" charset="2"/>
              <a:buChar char="p"/>
            </a:pPr>
            <a:r>
              <a:rPr lang="en-IN" b="1" dirty="0"/>
              <a:t> </a:t>
            </a:r>
            <a:r>
              <a:rPr lang="en-IN" b="1" dirty="0">
                <a:cs typeface="Arial" panose="020B0604020202020204" pitchFamily="34" charset="0"/>
              </a:rPr>
              <a:t>Effects on the Brain</a:t>
            </a:r>
          </a:p>
          <a:p>
            <a:r>
              <a:rPr lang="en-IN" dirty="0"/>
              <a:t>Although initial drug use may be voluntary, drugs have been shown to alter brain chemistry, which interferes with an individual's ability to make decisions and can lead to compulsive craving, seeking and use. This then becomes a substance dependency</a:t>
            </a:r>
            <a:r>
              <a:rPr lang="en-IN" dirty="0" smtClean="0"/>
              <a:t>.</a:t>
            </a:r>
            <a:endParaRPr lang="en-IN" dirty="0"/>
          </a:p>
          <a:p>
            <a:pPr marL="742950" lvl="1" indent="-285750" fontAlgn="base">
              <a:buSzPct val="105000"/>
              <a:buFont typeface="Wingdings 3" pitchFamily="18" charset="2"/>
              <a:buChar char=""/>
            </a:pPr>
            <a:r>
              <a:rPr lang="en-IN" dirty="0"/>
              <a:t>All drugs of abuse - nicotine, cocaine, marijuana, and others - effect the brain's "reward" circuit, which is part of the limbic system.</a:t>
            </a:r>
            <a:endParaRPr lang="en-US" dirty="0"/>
          </a:p>
          <a:p>
            <a:pPr marL="742950" lvl="1" indent="-285750" fontAlgn="base">
              <a:buSzPct val="105000"/>
              <a:buFont typeface="Wingdings 3" pitchFamily="18" charset="2"/>
              <a:buChar char=""/>
            </a:pPr>
            <a:r>
              <a:rPr lang="en-IN" dirty="0"/>
              <a:t>Drugs hijack this "reward" system, causing unusually large amounts of dopamine to flood the system.</a:t>
            </a:r>
            <a:endParaRPr lang="en-US" dirty="0"/>
          </a:p>
          <a:p>
            <a:pPr marL="742950" lvl="1" indent="-285750" fontAlgn="base">
              <a:buSzPct val="105000"/>
              <a:buFont typeface="Wingdings 3" pitchFamily="18" charset="2"/>
              <a:buChar char=""/>
            </a:pPr>
            <a:r>
              <a:rPr lang="en-IN" dirty="0"/>
              <a:t>This flood of dopamine is what causes the "high" or euphoria associated with drug abuse.</a:t>
            </a:r>
            <a:endParaRPr lang="en-US" dirty="0"/>
          </a:p>
          <a:p>
            <a:pPr fontAlgn="base">
              <a:buSzPct val="105000"/>
              <a:buFont typeface="Wingdings 3" pitchFamily="18" charset="2"/>
              <a:buChar char="p"/>
            </a:pPr>
            <a:r>
              <a:rPr lang="en-IN" b="1" dirty="0">
                <a:cs typeface="Arial" panose="020B0604020202020204" pitchFamily="34" charset="0"/>
              </a:rPr>
              <a:t> Behavioural Problems</a:t>
            </a:r>
          </a:p>
          <a:p>
            <a:pPr marL="742950" lvl="1" indent="-285750" fontAlgn="base">
              <a:buSzPct val="105000"/>
              <a:buFont typeface="Wingdings 3" pitchFamily="18" charset="2"/>
              <a:buChar char=""/>
            </a:pPr>
            <a:r>
              <a:rPr lang="en-IN" dirty="0" smtClean="0"/>
              <a:t>Aggressiveness</a:t>
            </a:r>
            <a:endParaRPr lang="en-US" dirty="0"/>
          </a:p>
          <a:p>
            <a:pPr marL="742950" lvl="1" indent="-285750" fontAlgn="base">
              <a:buSzPct val="105000"/>
              <a:buFont typeface="Wingdings 3" pitchFamily="18" charset="2"/>
              <a:buChar char=""/>
            </a:pPr>
            <a:r>
              <a:rPr lang="en-IN" dirty="0"/>
              <a:t>Hallucinations</a:t>
            </a:r>
            <a:endParaRPr lang="en-US" dirty="0"/>
          </a:p>
          <a:p>
            <a:pPr marL="742950" lvl="1" indent="-285750" fontAlgn="base">
              <a:buSzPct val="105000"/>
              <a:buFont typeface="Wingdings 3" pitchFamily="18" charset="2"/>
              <a:buChar char=""/>
            </a:pPr>
            <a:r>
              <a:rPr lang="en-IN" dirty="0"/>
              <a:t>Addiction</a:t>
            </a:r>
            <a:endParaRPr lang="en-US" dirty="0"/>
          </a:p>
          <a:p>
            <a:pPr marL="742950" lvl="1" indent="-285750" fontAlgn="base">
              <a:buSzPct val="105000"/>
              <a:buFont typeface="Wingdings 3" pitchFamily="18" charset="2"/>
              <a:buChar char=""/>
            </a:pPr>
            <a:r>
              <a:rPr lang="en-IN" dirty="0"/>
              <a:t>Impaired Judgment</a:t>
            </a:r>
            <a:endParaRPr lang="en-US" dirty="0"/>
          </a:p>
          <a:p>
            <a:pPr marL="742950" lvl="1" indent="-285750" fontAlgn="base">
              <a:buSzPct val="105000"/>
              <a:buFont typeface="Wingdings 3" pitchFamily="18" charset="2"/>
              <a:buChar char=""/>
            </a:pPr>
            <a:r>
              <a:rPr lang="en-IN" dirty="0"/>
              <a:t>Impulsiveness</a:t>
            </a:r>
            <a:endParaRPr lang="en-US" dirty="0"/>
          </a:p>
          <a:p>
            <a:pPr marL="742950" lvl="1" indent="-285750" fontAlgn="base">
              <a:buSzPct val="105000"/>
              <a:buFont typeface="Wingdings 3" pitchFamily="18" charset="2"/>
              <a:buChar char=""/>
            </a:pPr>
            <a:r>
              <a:rPr lang="en-IN" dirty="0"/>
              <a:t>Loss of Self-Control</a:t>
            </a:r>
            <a:endParaRPr lang="en-US" b="1" dirty="0">
              <a:cs typeface="Arial" panose="020B0604020202020204" pitchFamily="34" charset="0"/>
            </a:endParaRPr>
          </a:p>
          <a:p>
            <a:pPr lvl="1" fontAlgn="base"/>
            <a:endParaRPr lang="en-US" dirty="0"/>
          </a:p>
          <a:p>
            <a:pPr fontAlgn="base"/>
            <a:endParaRPr lang="en-US" b="1"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10242" name="Picture 2" descr="Image result for effects on the brain from dr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4075" y="4292370"/>
            <a:ext cx="2905125" cy="2108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819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fontAlgn="base">
              <a:buSzPct val="105000"/>
              <a:buFont typeface="Wingdings 3" panose="05040102010807070707" pitchFamily="18" charset="2"/>
              <a:buChar char="p"/>
            </a:pPr>
            <a:r>
              <a:rPr lang="en-IN" b="1" dirty="0" smtClean="0"/>
              <a:t>Birth </a:t>
            </a:r>
            <a:r>
              <a:rPr lang="en-IN" b="1" dirty="0"/>
              <a:t>Defect</a:t>
            </a:r>
          </a:p>
          <a:p>
            <a:pPr marL="742950" lvl="1" indent="-285750" fontAlgn="base">
              <a:buSzPct val="105000"/>
              <a:buFont typeface="Wingdings 3" pitchFamily="18" charset="2"/>
              <a:buChar char=""/>
            </a:pPr>
            <a:r>
              <a:rPr lang="en-IN" dirty="0"/>
              <a:t>Use of illicit drugs such as marijuana, cocaine, Ecstasy and other amphetamines, and heroin</a:t>
            </a:r>
          </a:p>
          <a:p>
            <a:pPr marL="742950" lvl="1" indent="-285750" fontAlgn="base">
              <a:buSzPct val="105000"/>
              <a:buFont typeface="Wingdings 3" pitchFamily="18" charset="2"/>
              <a:buChar char=""/>
            </a:pPr>
            <a:r>
              <a:rPr lang="en-IN" dirty="0"/>
              <a:t>These and other illicit drugs may pose various risks for pregnant women and their babies.</a:t>
            </a:r>
          </a:p>
          <a:p>
            <a:pPr marL="742950" lvl="1" indent="-285750" fontAlgn="base">
              <a:buSzPct val="105000"/>
              <a:buFont typeface="Wingdings 3" pitchFamily="18" charset="2"/>
              <a:buChar char=""/>
            </a:pPr>
            <a:r>
              <a:rPr lang="en-IN" dirty="0" smtClean="0"/>
              <a:t>Some </a:t>
            </a:r>
            <a:r>
              <a:rPr lang="en-IN" dirty="0"/>
              <a:t>of these drugs can cause a baby to be born too small or too soon, or to have withdrawal symptoms, birth defects or learning and behavioural problems.</a:t>
            </a:r>
          </a:p>
          <a:p>
            <a:pPr marL="742950" lvl="1" indent="-285750" fontAlgn="base">
              <a:buSzPct val="105000"/>
              <a:buFont typeface="Wingdings 3" pitchFamily="18" charset="2"/>
              <a:buChar char=""/>
            </a:pPr>
            <a:r>
              <a:rPr lang="en-IN" dirty="0" smtClean="0"/>
              <a:t>Additionally</a:t>
            </a:r>
            <a:r>
              <a:rPr lang="en-IN" dirty="0"/>
              <a:t>, illicit drugs may be prepared with impurities that may be harmful to a pregnancy.</a:t>
            </a:r>
          </a:p>
          <a:p>
            <a:pPr marL="742950" lvl="1" indent="-285750" fontAlgn="base">
              <a:buSzPct val="105000"/>
              <a:buFont typeface="Wingdings 3" pitchFamily="18" charset="2"/>
              <a:buChar char=""/>
            </a:pPr>
            <a:r>
              <a:rPr lang="en-IN" dirty="0" smtClean="0"/>
              <a:t>Finally</a:t>
            </a:r>
            <a:r>
              <a:rPr lang="en-IN" dirty="0"/>
              <a:t>, pregnant women who use illicit drugs may engage in hat place their pregnancy at risk, such as having extremely poor nutrition or developing sexually transmitted infections.</a:t>
            </a:r>
            <a:endParaRPr lang="en-US" dirty="0"/>
          </a:p>
          <a:p>
            <a:pPr>
              <a:buSzPct val="105000"/>
            </a:pPr>
            <a:endParaRPr lang="en-US" dirty="0"/>
          </a:p>
          <a:p>
            <a:pPr fontAlgn="base"/>
            <a:endParaRPr lang="en-US" dirty="0"/>
          </a:p>
          <a:p>
            <a:pPr fontAlgn="base"/>
            <a:endParaRPr lang="en-US" b="1"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7400" y="4800600"/>
            <a:ext cx="2971800" cy="1600200"/>
          </a:xfrm>
          <a:prstGeom prst="rect">
            <a:avLst/>
          </a:prstGeom>
        </p:spPr>
      </p:pic>
    </p:spTree>
    <p:extLst>
      <p:ext uri="{BB962C8B-B14F-4D97-AF65-F5344CB8AC3E}">
        <p14:creationId xmlns:p14="http://schemas.microsoft.com/office/powerpoint/2010/main" val="876709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631766"/>
            <a:ext cx="8229600" cy="681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3200" dirty="0" smtClean="0">
                <a:latin typeface="+mn-lt"/>
              </a:rPr>
              <a:t>ABOUT PMG</a:t>
            </a:r>
            <a:endParaRPr lang="en-IN" sz="3200" dirty="0">
              <a:latin typeface="+mn-lt"/>
              <a:cs typeface="Arial" panose="020B0604020202020204" pitchFamily="34" charset="0"/>
            </a:endParaRPr>
          </a:p>
        </p:txBody>
      </p:sp>
      <p:sp>
        <p:nvSpPr>
          <p:cNvPr id="7" name="Rectangle 6"/>
          <p:cNvSpPr/>
          <p:nvPr/>
        </p:nvSpPr>
        <p:spPr>
          <a:xfrm>
            <a:off x="159027" y="1796133"/>
            <a:ext cx="8786190" cy="2585323"/>
          </a:xfrm>
          <a:prstGeom prst="rect">
            <a:avLst/>
          </a:prstGeom>
        </p:spPr>
        <p:txBody>
          <a:bodyPr wrap="square">
            <a:spAutoFit/>
          </a:bodyPr>
          <a:lstStyle/>
          <a:p>
            <a:pPr lvl="0" fontAlgn="base">
              <a:spcBef>
                <a:spcPct val="0"/>
              </a:spcBef>
              <a:spcAft>
                <a:spcPct val="0"/>
              </a:spcAft>
            </a:pPr>
            <a:r>
              <a:rPr lang="en-US" sz="1600" dirty="0">
                <a:ea typeface="Calibri" panose="020F0502020204030204" pitchFamily="34" charset="0"/>
                <a:cs typeface="Times New Roman" panose="02020603050405020304" pitchFamily="18" charset="0"/>
              </a:rPr>
              <a:t>At PMG, </a:t>
            </a:r>
            <a:r>
              <a:rPr lang="en-US" sz="1600" dirty="0" smtClean="0">
                <a:ea typeface="Calibri" panose="020F0502020204030204" pitchFamily="34" charset="0"/>
                <a:cs typeface="Times New Roman" panose="02020603050405020304" pitchFamily="18" charset="0"/>
              </a:rPr>
              <a:t>we </a:t>
            </a:r>
            <a:r>
              <a:rPr lang="en-US" sz="1600" dirty="0">
                <a:ea typeface="Calibri" panose="020F0502020204030204" pitchFamily="34" charset="0"/>
                <a:cs typeface="Times New Roman" panose="02020603050405020304" pitchFamily="18" charset="0"/>
              </a:rPr>
              <a:t>deliver Engineering Design and Project Management </a:t>
            </a:r>
            <a:r>
              <a:rPr lang="en-US" sz="1600" dirty="0" smtClean="0">
                <a:ea typeface="Calibri" panose="020F0502020204030204" pitchFamily="34" charset="0"/>
                <a:cs typeface="Times New Roman" panose="02020603050405020304" pitchFamily="18" charset="0"/>
              </a:rPr>
              <a:t>scopes in </a:t>
            </a:r>
            <a:r>
              <a:rPr lang="en-US" sz="1600" dirty="0">
                <a:ea typeface="Calibri" panose="020F0502020204030204" pitchFamily="34" charset="0"/>
                <a:cs typeface="Times New Roman" panose="02020603050405020304" pitchFamily="18" charset="0"/>
              </a:rPr>
              <a:t>Food and Beverage industry. Our team of design engineers and engineering executives has rich experience in Project Planning, Design, Execution and Commissioning with key competencies in areas like 3D Plant Design, Hygienic Engineering, and Project Management. Our safe-by-choice, result-oriented, and pro-active work-ethics allow us deliver work scopes meeting objectives, complete stakeholder alignment and first-time quality</a:t>
            </a:r>
            <a:r>
              <a:rPr lang="en-US" sz="1600" dirty="0" smtClean="0">
                <a:ea typeface="Calibri" panose="020F0502020204030204" pitchFamily="34" charset="0"/>
                <a:cs typeface="Times New Roman" panose="02020603050405020304" pitchFamily="18" charset="0"/>
              </a:rPr>
              <a:t>.</a:t>
            </a:r>
          </a:p>
          <a:p>
            <a:pPr lvl="0" fontAlgn="base">
              <a:spcBef>
                <a:spcPct val="0"/>
              </a:spcBef>
              <a:spcAft>
                <a:spcPct val="0"/>
              </a:spcAft>
            </a:pPr>
            <a:endParaRPr lang="en-US" sz="1600" dirty="0"/>
          </a:p>
          <a:p>
            <a:pPr lvl="0" fontAlgn="base">
              <a:spcBef>
                <a:spcPct val="0"/>
              </a:spcBef>
              <a:spcAft>
                <a:spcPct val="0"/>
              </a:spcAft>
            </a:pPr>
            <a:r>
              <a:rPr lang="en-US" b="1" dirty="0" smtClean="0">
                <a:solidFill>
                  <a:srgbClr val="00B050"/>
                </a:solidFill>
                <a:ea typeface="Calibri" panose="020F0502020204030204" pitchFamily="34" charset="0"/>
                <a:cs typeface="Times New Roman" panose="02020603050405020304" pitchFamily="18" charset="0"/>
              </a:rPr>
              <a:t>PMG Knowledge Repository: </a:t>
            </a:r>
            <a:r>
              <a:rPr lang="en-US" b="1" dirty="0" smtClean="0">
                <a:ea typeface="Calibri" panose="020F0502020204030204" pitchFamily="34" charset="0"/>
                <a:cs typeface="Times New Roman" panose="02020603050405020304" pitchFamily="18" charset="0"/>
              </a:rPr>
              <a:t>Targeted</a:t>
            </a:r>
            <a:r>
              <a:rPr lang="en-US" b="1" dirty="0">
                <a:ea typeface="Calibri" panose="020F0502020204030204" pitchFamily="34" charset="0"/>
                <a:cs typeface="Times New Roman" panose="02020603050405020304" pitchFamily="18" charset="0"/>
              </a:rPr>
              <a:t> Knowledge Sharing &amp; Skill Development</a:t>
            </a:r>
            <a:endParaRPr lang="en-US" dirty="0"/>
          </a:p>
          <a:p>
            <a:pPr lvl="0" fontAlgn="base">
              <a:spcBef>
                <a:spcPct val="0"/>
              </a:spcBef>
              <a:spcAft>
                <a:spcPct val="0"/>
              </a:spcAft>
            </a:pPr>
            <a:r>
              <a:rPr lang="en-US" sz="1600" dirty="0" smtClean="0">
                <a:ea typeface="Calibri" panose="020F0502020204030204" pitchFamily="34" charset="0"/>
                <a:cs typeface="Times New Roman" panose="02020603050405020304" pitchFamily="18" charset="0"/>
              </a:rPr>
              <a:t>Precise </a:t>
            </a:r>
            <a:r>
              <a:rPr lang="en-US" sz="1600" dirty="0">
                <a:ea typeface="Calibri" panose="020F0502020204030204" pitchFamily="34" charset="0"/>
                <a:cs typeface="Times New Roman" panose="02020603050405020304" pitchFamily="18" charset="0"/>
              </a:rPr>
              <a:t>and focused training modules for the exhaustive set of people working in manufacturing </a:t>
            </a:r>
            <a:r>
              <a:rPr lang="en-US" sz="1600" dirty="0" smtClean="0">
                <a:ea typeface="Calibri" panose="020F0502020204030204" pitchFamily="34" charset="0"/>
                <a:cs typeface="Times New Roman" panose="02020603050405020304" pitchFamily="18" charset="0"/>
              </a:rPr>
              <a:t>industry, instilling </a:t>
            </a:r>
            <a:r>
              <a:rPr lang="en-US" sz="1600" dirty="0">
                <a:ea typeface="Calibri" panose="020F0502020204030204" pitchFamily="34" charset="0"/>
                <a:cs typeface="Times New Roman" panose="02020603050405020304" pitchFamily="18" charset="0"/>
              </a:rPr>
              <a:t>qualities of self-belief, creative thinking &amp; widened perspective.</a:t>
            </a:r>
            <a:endParaRPr lang="en-US" sz="1600" dirty="0"/>
          </a:p>
          <a:p>
            <a:pPr lvl="0" fontAlgn="base">
              <a:spcBef>
                <a:spcPct val="0"/>
              </a:spcBef>
              <a:spcAft>
                <a:spcPct val="0"/>
              </a:spcAft>
            </a:pPr>
            <a:endParaRPr lang="en-US" sz="1600" dirty="0"/>
          </a:p>
        </p:txBody>
      </p:sp>
      <p:sp>
        <p:nvSpPr>
          <p:cNvPr id="8" name="Rectangle 7"/>
          <p:cNvSpPr/>
          <p:nvPr/>
        </p:nvSpPr>
        <p:spPr>
          <a:xfrm>
            <a:off x="159027" y="1313411"/>
            <a:ext cx="8786190" cy="584775"/>
          </a:xfrm>
          <a:prstGeom prst="rect">
            <a:avLst/>
          </a:prstGeom>
        </p:spPr>
        <p:txBody>
          <a:bodyPr wrap="square">
            <a:spAutoFit/>
          </a:bodyPr>
          <a:lstStyle/>
          <a:p>
            <a:pPr>
              <a:spcAft>
                <a:spcPts val="3300"/>
              </a:spcAft>
            </a:pPr>
            <a:r>
              <a:rPr lang="en-IN" sz="1600" b="1" dirty="0">
                <a:solidFill>
                  <a:srgbClr val="00B050"/>
                </a:solidFill>
                <a:ea typeface="Calibri" panose="020F0502020204030204" pitchFamily="34" charset="0"/>
                <a:cs typeface="Times New Roman" panose="02020603050405020304" pitchFamily="18" charset="0"/>
              </a:rPr>
              <a:t>“BUILDING FOOD FACTORIES WITH TOP QUALITY STANDARDS OF NESTLE, </a:t>
            </a:r>
            <a:r>
              <a:rPr lang="en-IN" sz="1600" b="1" dirty="0" smtClean="0">
                <a:solidFill>
                  <a:srgbClr val="00B050"/>
                </a:solidFill>
                <a:ea typeface="Calibri" panose="020F0502020204030204" pitchFamily="34" charset="0"/>
                <a:cs typeface="Times New Roman" panose="02020603050405020304" pitchFamily="18" charset="0"/>
              </a:rPr>
              <a:t>MONDELEZ,ABBOTT</a:t>
            </a:r>
            <a:r>
              <a:rPr lang="en-IN" sz="1600" b="1" dirty="0">
                <a:solidFill>
                  <a:srgbClr val="00B050"/>
                </a:solidFill>
                <a:ea typeface="Calibri" panose="020F0502020204030204" pitchFamily="34" charset="0"/>
                <a:cs typeface="Times New Roman" panose="02020603050405020304" pitchFamily="18" charset="0"/>
              </a:rPr>
              <a:t>, </a:t>
            </a:r>
            <a:r>
              <a:rPr lang="en-IN" sz="1600" b="1" dirty="0" smtClean="0">
                <a:solidFill>
                  <a:srgbClr val="00B050"/>
                </a:solidFill>
                <a:ea typeface="Calibri" panose="020F0502020204030204" pitchFamily="34" charset="0"/>
                <a:cs typeface="Times New Roman" panose="02020603050405020304" pitchFamily="18" charset="0"/>
              </a:rPr>
              <a:t>   DANONE </a:t>
            </a:r>
            <a:r>
              <a:rPr lang="en-IN" sz="1600" b="1" dirty="0">
                <a:solidFill>
                  <a:srgbClr val="00B050"/>
                </a:solidFill>
                <a:ea typeface="Calibri" panose="020F0502020204030204" pitchFamily="34" charset="0"/>
                <a:cs typeface="Times New Roman" panose="02020603050405020304" pitchFamily="18" charset="0"/>
              </a:rPr>
              <a:t>USING 3D DESIGN AND HYGIENIC ENGINEERING.”</a:t>
            </a:r>
            <a:endParaRPr lang="en-US" sz="1100" dirty="0">
              <a:effectLst/>
              <a:ea typeface="Calibri" panose="020F0502020204030204" pitchFamily="34" charset="0"/>
              <a:cs typeface="Times New Roman" panose="02020603050405020304" pitchFamily="18" charset="0"/>
            </a:endParaRPr>
          </a:p>
        </p:txBody>
      </p:sp>
      <p:sp>
        <p:nvSpPr>
          <p:cNvPr id="9" name="TextBox 8"/>
          <p:cNvSpPr txBox="1"/>
          <p:nvPr/>
        </p:nvSpPr>
        <p:spPr>
          <a:xfrm>
            <a:off x="602974"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Clear </a:t>
            </a:r>
            <a:r>
              <a:rPr lang="en-US" sz="1400" dirty="0">
                <a:solidFill>
                  <a:srgbClr val="00B050"/>
                </a:solidFill>
              </a:rPr>
              <a:t>L</a:t>
            </a:r>
            <a:r>
              <a:rPr lang="en-US" sz="1400" dirty="0" smtClean="0">
                <a:solidFill>
                  <a:srgbClr val="00B050"/>
                </a:solidFill>
              </a:rPr>
              <a:t>earning Objectives</a:t>
            </a:r>
          </a:p>
          <a:p>
            <a:pPr>
              <a:buClr>
                <a:srgbClr val="00B050"/>
              </a:buClr>
            </a:pPr>
            <a:r>
              <a:rPr lang="en-US" sz="1400" dirty="0" smtClean="0"/>
              <a:t>Focused approach to skill development and     knowledge sharing</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Progressive Evaluation</a:t>
            </a:r>
          </a:p>
          <a:p>
            <a:pPr>
              <a:buClr>
                <a:srgbClr val="00B050"/>
              </a:buClr>
            </a:pPr>
            <a:r>
              <a:rPr lang="en-US" sz="1400" dirty="0" smtClean="0"/>
              <a:t>Gauging improvement on every step and keeping audience connected.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After-training follow-ups</a:t>
            </a:r>
          </a:p>
          <a:p>
            <a:pPr>
              <a:buClr>
                <a:srgbClr val="00B050"/>
              </a:buClr>
            </a:pPr>
            <a:r>
              <a:rPr lang="en-US" sz="1400" dirty="0" smtClean="0"/>
              <a:t>We systematically track differential progress of recipients after the training.</a:t>
            </a:r>
            <a:endParaRPr lang="en-US" sz="1400" dirty="0"/>
          </a:p>
        </p:txBody>
      </p:sp>
      <p:sp>
        <p:nvSpPr>
          <p:cNvPr id="13" name="TextBox 12"/>
          <p:cNvSpPr txBox="1"/>
          <p:nvPr/>
        </p:nvSpPr>
        <p:spPr>
          <a:xfrm>
            <a:off x="4644887" y="4279400"/>
            <a:ext cx="4041913" cy="2031325"/>
          </a:xfrm>
          <a:prstGeom prst="rect">
            <a:avLst/>
          </a:prstGeom>
          <a:noFill/>
        </p:spPr>
        <p:txBody>
          <a:bodyPr wrap="square" rtlCol="0">
            <a:spAutoFit/>
          </a:bodyPr>
          <a:lstStyle/>
          <a:p>
            <a:pPr marL="285750" indent="-285750">
              <a:buClr>
                <a:srgbClr val="00B050"/>
              </a:buClr>
              <a:buFont typeface="Webdings" panose="05030102010509060703" pitchFamily="18" charset="2"/>
              <a:buChar char=""/>
            </a:pPr>
            <a:r>
              <a:rPr lang="en-US" sz="1400" dirty="0" smtClean="0">
                <a:solidFill>
                  <a:srgbClr val="00B050"/>
                </a:solidFill>
              </a:rPr>
              <a:t>Audience Specific Approach</a:t>
            </a:r>
          </a:p>
          <a:p>
            <a:pPr>
              <a:buClr>
                <a:srgbClr val="00B050"/>
              </a:buClr>
            </a:pPr>
            <a:r>
              <a:rPr lang="en-US" sz="1400" dirty="0" smtClean="0"/>
              <a:t>Programs are fine-tuned to the ability and interests of the recipients.</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Multiple Awe-moments</a:t>
            </a:r>
          </a:p>
          <a:p>
            <a:pPr>
              <a:buClr>
                <a:srgbClr val="00B050"/>
              </a:buClr>
            </a:pPr>
            <a:r>
              <a:rPr lang="en-US" sz="1400" dirty="0" smtClean="0"/>
              <a:t>Awe-moments are refreshing and increase receptivity many-fold.</a:t>
            </a:r>
            <a:endParaRPr lang="en-US" sz="1400" dirty="0"/>
          </a:p>
          <a:p>
            <a:pPr marL="285750" indent="-285750">
              <a:buClr>
                <a:srgbClr val="00B050"/>
              </a:buClr>
              <a:buFont typeface="Webdings" panose="05030102010509060703" pitchFamily="18" charset="2"/>
              <a:buChar char=""/>
            </a:pPr>
            <a:r>
              <a:rPr lang="en-US" sz="1400" dirty="0" smtClean="0">
                <a:solidFill>
                  <a:srgbClr val="00B050"/>
                </a:solidFill>
              </a:rPr>
              <a:t>Seasoned Trainers</a:t>
            </a:r>
          </a:p>
          <a:p>
            <a:pPr>
              <a:buClr>
                <a:srgbClr val="00B050"/>
              </a:buClr>
            </a:pPr>
            <a:r>
              <a:rPr lang="en-US" sz="1400" dirty="0" smtClean="0"/>
              <a:t>PMG trainers are subject matter experts with substantial work experience.</a:t>
            </a:r>
            <a:endParaRPr lang="en-US" sz="1400" dirty="0"/>
          </a:p>
        </p:txBody>
      </p:sp>
    </p:spTree>
    <p:extLst>
      <p:ext uri="{BB962C8B-B14F-4D97-AF65-F5344CB8AC3E}">
        <p14:creationId xmlns:p14="http://schemas.microsoft.com/office/powerpoint/2010/main" val="1765337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fontAlgn="base">
              <a:buSzPct val="105000"/>
              <a:buFont typeface="Wingdings 3" pitchFamily="18" charset="2"/>
              <a:buChar char="p"/>
            </a:pPr>
            <a:r>
              <a:rPr lang="en-IN" b="1" dirty="0" smtClean="0"/>
              <a:t> </a:t>
            </a:r>
            <a:r>
              <a:rPr lang="en-IN" b="1" dirty="0"/>
              <a:t>Why is it bad to do drugs?</a:t>
            </a:r>
          </a:p>
          <a:p>
            <a:pPr marL="742950" lvl="1" indent="-285750" fontAlgn="base">
              <a:buSzPct val="105000"/>
              <a:buFont typeface="Wingdings 3" pitchFamily="18" charset="2"/>
              <a:buChar char=""/>
            </a:pPr>
            <a:r>
              <a:rPr lang="en-IN" dirty="0"/>
              <a:t>Illegal drugs aren't good for anyone, but they are particularly bad for a kid or teen whose body is still growing.</a:t>
            </a:r>
          </a:p>
          <a:p>
            <a:pPr marL="742950" lvl="1" indent="-285750" fontAlgn="base">
              <a:buSzPct val="105000"/>
              <a:buFont typeface="Wingdings 3" pitchFamily="18" charset="2"/>
              <a:buChar char=""/>
            </a:pPr>
            <a:r>
              <a:rPr lang="en-IN" dirty="0"/>
              <a:t>Illegal drugs can damage the brain, heart, and other important organs. Cocaine, for instance, can cause a heart attack — even in a kid or teen</a:t>
            </a:r>
            <a:r>
              <a:rPr lang="en-IN" dirty="0" smtClean="0"/>
              <a:t>.</a:t>
            </a:r>
          </a:p>
          <a:p>
            <a:pPr>
              <a:buSzPct val="105000"/>
              <a:buFont typeface="Wingdings 3" pitchFamily="18" charset="2"/>
              <a:buChar char="p"/>
            </a:pPr>
            <a:r>
              <a:rPr lang="en-IN" b="1" dirty="0"/>
              <a:t> Why we not to do Drugs</a:t>
            </a:r>
          </a:p>
          <a:p>
            <a:pPr marL="742950" lvl="1" indent="-285750" fontAlgn="base">
              <a:lnSpc>
                <a:spcPts val="1800"/>
              </a:lnSpc>
              <a:buSzPct val="105000"/>
              <a:buFont typeface="Wingdings 3" panose="05040102010807070707" pitchFamily="18" charset="2"/>
              <a:buChar char=""/>
            </a:pPr>
            <a:r>
              <a:rPr lang="en-IN" b="1" dirty="0"/>
              <a:t>Physical Addiction</a:t>
            </a:r>
          </a:p>
          <a:p>
            <a:pPr marL="1200150" lvl="2" indent="-285750">
              <a:lnSpc>
                <a:spcPts val="1800"/>
              </a:lnSpc>
              <a:buSzPct val="105000"/>
              <a:buFont typeface="Wingdings" panose="05000000000000000000" pitchFamily="2" charset="2"/>
              <a:buChar char="S"/>
            </a:pPr>
            <a:r>
              <a:rPr lang="en-IN" dirty="0" smtClean="0"/>
              <a:t>Drugs </a:t>
            </a:r>
            <a:r>
              <a:rPr lang="en-IN" dirty="0"/>
              <a:t>are physically addictive. </a:t>
            </a:r>
          </a:p>
          <a:p>
            <a:pPr marL="1200150" lvl="2" indent="-285750">
              <a:lnSpc>
                <a:spcPts val="1800"/>
              </a:lnSpc>
              <a:buSzPct val="105000"/>
              <a:buFont typeface="Wingdings" panose="05000000000000000000" pitchFamily="2" charset="2"/>
              <a:buChar char="S"/>
            </a:pPr>
            <a:r>
              <a:rPr lang="en-IN" dirty="0"/>
              <a:t>The easy way to understand this is to recognize that using drugs causes enormous disruption in the systems and biological processes of the body, especially in the chemistry of your brain.</a:t>
            </a:r>
          </a:p>
          <a:p>
            <a:pPr marL="1200150" lvl="2" indent="-285750">
              <a:lnSpc>
                <a:spcPts val="1800"/>
              </a:lnSpc>
              <a:buSzPct val="105000"/>
              <a:buFont typeface="Wingdings" panose="05000000000000000000" pitchFamily="2" charset="2"/>
              <a:buChar char="S"/>
            </a:pPr>
            <a:r>
              <a:rPr lang="en-IN" dirty="0"/>
              <a:t>To cope with this, the body compensates by adjusting its chemistry in terms of hormones, neurotransmitters and other substances.</a:t>
            </a:r>
          </a:p>
          <a:p>
            <a:pPr marL="1200150" lvl="2" indent="-285750">
              <a:lnSpc>
                <a:spcPts val="1800"/>
              </a:lnSpc>
              <a:buSzPct val="105000"/>
              <a:buFont typeface="Wingdings" panose="05000000000000000000" pitchFamily="2" charset="2"/>
              <a:buChar char="S"/>
            </a:pPr>
            <a:r>
              <a:rPr lang="en-IN" dirty="0"/>
              <a:t>Taking drugs out of the equation at this point is like pulling one leg out from under a three-legged stool. </a:t>
            </a:r>
          </a:p>
          <a:p>
            <a:pPr marL="1200150" lvl="2" indent="-285750">
              <a:lnSpc>
                <a:spcPts val="1800"/>
              </a:lnSpc>
              <a:buSzPct val="105000"/>
              <a:buFont typeface="Wingdings" panose="05000000000000000000" pitchFamily="2" charset="2"/>
              <a:buChar char="S"/>
            </a:pPr>
            <a:r>
              <a:rPr lang="en-IN" dirty="0"/>
              <a:t>The result is that the person experiences severely uncomfortable symptoms of withdrawal.</a:t>
            </a:r>
          </a:p>
          <a:p>
            <a:pPr marL="1200150" lvl="2" indent="-285750">
              <a:lnSpc>
                <a:spcPts val="1800"/>
              </a:lnSpc>
              <a:buSzPct val="105000"/>
              <a:buFont typeface="Wingdings" panose="05000000000000000000" pitchFamily="2" charset="2"/>
              <a:buChar char="S"/>
            </a:pPr>
            <a:r>
              <a:rPr lang="en-IN" dirty="0"/>
              <a:t>A drug addict will, in fact, very often not even feel like himself or herself without using drugs</a:t>
            </a:r>
            <a:endParaRPr lang="en-US" b="1" dirty="0"/>
          </a:p>
          <a:p>
            <a:pPr marL="1200150" lvl="2" indent="-285750" fontAlgn="base">
              <a:buSzPct val="105000"/>
              <a:buFont typeface="Wingdings" panose="05000000000000000000" pitchFamily="2" charset="2"/>
              <a:buChar char="S"/>
            </a:pPr>
            <a:endParaRPr lang="en-US" dirty="0"/>
          </a:p>
          <a:p>
            <a:pPr fontAlgn="base"/>
            <a:endParaRPr lang="en-US"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1340795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fontAlgn="base">
              <a:buSzPct val="105000"/>
              <a:buFont typeface="Wingdings 3" pitchFamily="18" charset="2"/>
              <a:buChar char="p"/>
            </a:pPr>
            <a:r>
              <a:rPr lang="en-IN" b="1" dirty="0" smtClean="0"/>
              <a:t>Why </a:t>
            </a:r>
            <a:r>
              <a:rPr lang="en-IN" b="1" dirty="0"/>
              <a:t>we not to do Drugs</a:t>
            </a:r>
          </a:p>
          <a:p>
            <a:pPr lvl="1" fontAlgn="base">
              <a:buSzPct val="105000"/>
              <a:buFont typeface="Wingdings 3" pitchFamily="18" charset="2"/>
              <a:buChar char=""/>
            </a:pPr>
            <a:r>
              <a:rPr lang="en-IN" b="1" dirty="0"/>
              <a:t>Emotional Addiction</a:t>
            </a:r>
            <a:endParaRPr lang="en-US" b="1" dirty="0"/>
          </a:p>
          <a:p>
            <a:pPr marL="1200150" lvl="2" indent="-285750" fontAlgn="base">
              <a:buSzPct val="105000"/>
              <a:buFont typeface="Wingdings" panose="05000000000000000000" pitchFamily="2" charset="2"/>
              <a:buChar char="S"/>
            </a:pPr>
            <a:r>
              <a:rPr lang="en-IN" dirty="0"/>
              <a:t>People normally start using drugs as a way to solve some type of problem, such as an unhappy home life, stress at work or social pressure. </a:t>
            </a:r>
          </a:p>
          <a:p>
            <a:pPr marL="1200150" lvl="2" indent="-285750" fontAlgn="base">
              <a:buSzPct val="105000"/>
              <a:buFont typeface="Wingdings" panose="05000000000000000000" pitchFamily="2" charset="2"/>
              <a:buChar char="S"/>
            </a:pPr>
            <a:r>
              <a:rPr lang="en-IN" dirty="0"/>
              <a:t>This doesn’t handle the problem, it only masks it. </a:t>
            </a:r>
          </a:p>
          <a:p>
            <a:pPr marL="1200150" lvl="2" indent="-285750" fontAlgn="base">
              <a:buSzPct val="105000"/>
              <a:buFont typeface="Wingdings" panose="05000000000000000000" pitchFamily="2" charset="2"/>
              <a:buChar char="S"/>
            </a:pPr>
            <a:r>
              <a:rPr lang="en-IN" dirty="0"/>
              <a:t>As time goes on, the person becomes more and more dependent on the drug as a coping mechanism and a way out. </a:t>
            </a:r>
          </a:p>
          <a:p>
            <a:pPr marL="1200150" lvl="2" indent="-285750" fontAlgn="base">
              <a:buSzPct val="105000"/>
              <a:buFont typeface="Wingdings" panose="05000000000000000000" pitchFamily="2" charset="2"/>
              <a:buChar char="S"/>
            </a:pPr>
            <a:r>
              <a:rPr lang="en-IN" dirty="0"/>
              <a:t>A person reaches a point where he or she has to get high to face an uncomfortable social situation, to perform at work or even merely to make it through the day</a:t>
            </a:r>
            <a:r>
              <a:rPr lang="en-IN" dirty="0" smtClean="0"/>
              <a:t>.</a:t>
            </a:r>
            <a:endParaRPr lang="en-US" dirty="0"/>
          </a:p>
          <a:p>
            <a:pPr lvl="1">
              <a:buSzPct val="105000"/>
              <a:buFont typeface="Wingdings 3" pitchFamily="18" charset="2"/>
              <a:buChar char=""/>
            </a:pPr>
            <a:r>
              <a:rPr lang="en-IN" b="1" dirty="0"/>
              <a:t>Enormous Expense</a:t>
            </a:r>
          </a:p>
          <a:p>
            <a:pPr marL="1200150" lvl="2" indent="-285750">
              <a:buSzPct val="105000"/>
              <a:buFont typeface="Wingdings" panose="05000000000000000000" pitchFamily="2" charset="2"/>
              <a:buChar char="S"/>
            </a:pPr>
            <a:r>
              <a:rPr lang="en-IN" dirty="0" smtClean="0"/>
              <a:t>Drugs </a:t>
            </a:r>
            <a:r>
              <a:rPr lang="en-IN" dirty="0"/>
              <a:t>are expensive even for casual use, but an addict needs to get high every week, every day or perhaps even several times per day. </a:t>
            </a:r>
          </a:p>
          <a:p>
            <a:pPr marL="1200150" lvl="2" indent="-285750">
              <a:buSzPct val="105000"/>
              <a:buFont typeface="Wingdings" panose="05000000000000000000" pitchFamily="2" charset="2"/>
              <a:buChar char="S"/>
            </a:pPr>
            <a:r>
              <a:rPr lang="en-IN" dirty="0" smtClean="0"/>
              <a:t>The </a:t>
            </a:r>
            <a:r>
              <a:rPr lang="en-IN" dirty="0"/>
              <a:t>costs of supporting such a habit can be astonishing. </a:t>
            </a:r>
          </a:p>
          <a:p>
            <a:pPr marL="1200150" lvl="2" indent="-285750">
              <a:buSzPct val="105000"/>
              <a:buFont typeface="Wingdings" panose="05000000000000000000" pitchFamily="2" charset="2"/>
              <a:buChar char="S"/>
            </a:pPr>
            <a:r>
              <a:rPr lang="en-IN" dirty="0" smtClean="0"/>
              <a:t>In </a:t>
            </a:r>
            <a:r>
              <a:rPr lang="en-IN" dirty="0"/>
              <a:t>other cases, the person is liable to resort to criminal activities to keep up the habit, or might look for cheaper, and more dangerous, ways to get high.</a:t>
            </a:r>
            <a:endParaRPr lang="en-US" b="1" dirty="0"/>
          </a:p>
          <a:p>
            <a:pPr fontAlgn="base"/>
            <a:endParaRPr lang="en-US"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1277503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smtClean="0">
                <a:solidFill>
                  <a:schemeClr val="bg1"/>
                </a:solidFill>
              </a:rPr>
              <a:t>Degrade </a:t>
            </a:r>
            <a:r>
              <a:rPr lang="en-IN" sz="2000" b="1" dirty="0">
                <a:solidFill>
                  <a:schemeClr val="bg1"/>
                </a:solidFill>
              </a:rPr>
              <a:t>Your Health</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anose="05000000000000000000" pitchFamily="2" charset="2"/>
              <a:buChar char="S"/>
            </a:pPr>
            <a:r>
              <a:rPr lang="en-IN" dirty="0"/>
              <a:t>Most drugs can easily be recognized as being poisons, a fact that is reflected by the term, “intoxication,” used to refer to the state of being under the influence of drugs. </a:t>
            </a:r>
            <a:endParaRPr lang="en-IN" dirty="0" smtClean="0"/>
          </a:p>
          <a:p>
            <a:pPr marL="1200150" lvl="2" indent="-285750" fontAlgn="base">
              <a:buSzPct val="105000"/>
              <a:buFont typeface="Wingdings" panose="05000000000000000000" pitchFamily="2" charset="2"/>
              <a:buChar char="S"/>
            </a:pPr>
            <a:r>
              <a:rPr lang="en-IN" dirty="0"/>
              <a:t>When a person keeps using drugs over a long period, he or she will tend to have a weaker immune system, his or her internal organs and glands won’t work as well, and the person will likely be sick more often. </a:t>
            </a:r>
          </a:p>
          <a:p>
            <a:pPr marL="1200150" lvl="2" indent="-285750" fontAlgn="base">
              <a:buSzPct val="105000"/>
              <a:buFont typeface="Wingdings" panose="05000000000000000000" pitchFamily="2" charset="2"/>
              <a:buChar char="S"/>
            </a:pPr>
            <a:r>
              <a:rPr lang="en-IN" dirty="0"/>
              <a:t>Addicts typically also suffer health problems due to the fact that they don’t take as good care of themselves as they should, from neglecting to exercise to eating a diet heavy in junk food to staying up for long hours without proper rest.</a:t>
            </a:r>
            <a:endParaRPr lang="en-IN" b="1" dirty="0"/>
          </a:p>
          <a:p>
            <a:pPr marL="1200150" lvl="2" indent="-285750" fontAlgn="base">
              <a:buSzPct val="105000"/>
              <a:buFont typeface="Wingdings" panose="05000000000000000000" pitchFamily="2" charset="2"/>
              <a:buChar char="S"/>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3031847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smtClean="0">
                <a:solidFill>
                  <a:schemeClr val="bg1"/>
                </a:solidFill>
              </a:rPr>
              <a:t>Accidents</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anose="05000000000000000000" pitchFamily="2" charset="2"/>
              <a:buChar char="S"/>
            </a:pPr>
            <a:r>
              <a:rPr lang="en-IN" dirty="0"/>
              <a:t>A drug addict is far more likely to end up in a car crash or other type of accident that may result in serious or even fatal injuries</a:t>
            </a:r>
            <a:r>
              <a:rPr lang="en-IN" dirty="0" smtClean="0"/>
              <a:t>.</a:t>
            </a:r>
          </a:p>
          <a:p>
            <a:pPr marL="1200150" lvl="2" indent="-285750" fontAlgn="base">
              <a:buSzPct val="105000"/>
              <a:buFont typeface="Wingdings" panose="05000000000000000000" pitchFamily="2" charset="2"/>
              <a:buChar char="S"/>
            </a:pPr>
            <a:r>
              <a:rPr lang="en-IN" dirty="0"/>
              <a:t>Spending so much time under the influence of drugs tends to dull the senses, increase reaction time and impair judgment, whether or not the person is high at the time of the accident</a:t>
            </a:r>
            <a:r>
              <a:rPr lang="en-IN" dirty="0" smtClean="0"/>
              <a:t>.</a:t>
            </a:r>
          </a:p>
          <a:p>
            <a:pPr marL="1200150" lvl="2" indent="-285750" fontAlgn="base">
              <a:buSzPct val="105000"/>
              <a:buFont typeface="Wingdings" panose="05000000000000000000" pitchFamily="2" charset="2"/>
              <a:buChar char="S"/>
            </a:pPr>
            <a:r>
              <a:rPr lang="en-IN" dirty="0"/>
              <a:t>To put it simply, people who use drugs don’t see the world around them as brightly and clearly as they should, and for this reason they are a serious liability to themselves and to the rest of us.</a:t>
            </a:r>
          </a:p>
          <a:p>
            <a:pPr lvl="1" fontAlgn="base">
              <a:buSzPct val="100000"/>
              <a:buFont typeface="Wingdings" pitchFamily="2" charset="2"/>
              <a:buChar char="S"/>
            </a:pPr>
            <a:endParaRPr lang="en-IN" dirty="0"/>
          </a:p>
          <a:p>
            <a:pPr lvl="1" fontAlgn="base">
              <a:buSzPct val="100000"/>
              <a:buFont typeface="Wingdings" pitchFamily="2" charset="2"/>
              <a:buChar char="S"/>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1331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4572000"/>
            <a:ext cx="3276602" cy="1843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3680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smtClean="0">
                <a:solidFill>
                  <a:schemeClr val="bg1"/>
                </a:solidFill>
              </a:rPr>
              <a:t>Arrest </a:t>
            </a:r>
            <a:r>
              <a:rPr lang="en-IN" sz="2000" b="1" dirty="0">
                <a:solidFill>
                  <a:schemeClr val="bg1"/>
                </a:solidFill>
              </a:rPr>
              <a:t>for Drug Possession</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itchFamily="2" charset="2"/>
              <a:buChar char="S"/>
            </a:pPr>
            <a:r>
              <a:rPr lang="en-IN" dirty="0" smtClean="0"/>
              <a:t>With </a:t>
            </a:r>
            <a:r>
              <a:rPr lang="en-IN" dirty="0"/>
              <a:t>the exception of Washington and Colorado, it is illegal to possess drugs in any state, and even in those states where marijuana has been legalized it is still against the law to possess more than a small amount of the drug</a:t>
            </a:r>
            <a:r>
              <a:rPr lang="en-IN" dirty="0" smtClean="0"/>
              <a:t>.</a:t>
            </a:r>
          </a:p>
          <a:p>
            <a:pPr marL="1200150" lvl="2" indent="-285750" fontAlgn="base">
              <a:buSzPct val="105000"/>
              <a:buFont typeface="Wingdings" pitchFamily="2" charset="2"/>
              <a:buChar char="S"/>
            </a:pPr>
            <a:r>
              <a:rPr lang="en-IN" dirty="0" smtClean="0"/>
              <a:t>An </a:t>
            </a:r>
            <a:r>
              <a:rPr lang="en-IN" dirty="0"/>
              <a:t>addict is at risk of being arrested for possession of drugs, and depending on the amount and type of drugs involved he or she may be charged with a misdemeanour or felony.</a:t>
            </a:r>
          </a:p>
          <a:p>
            <a:pPr marL="1200150" lvl="2" indent="-285750" fontAlgn="base">
              <a:buSzPct val="105000"/>
              <a:buFont typeface="Wingdings" pitchFamily="2" charset="2"/>
              <a:buChar char="S"/>
            </a:pPr>
            <a:r>
              <a:rPr lang="en-IN" dirty="0" smtClean="0"/>
              <a:t>Even </a:t>
            </a:r>
            <a:r>
              <a:rPr lang="en-IN" dirty="0"/>
              <a:t>if the person is able to avoid jail or prison, the arrest and possible conviction can carry consequences including heavy fines and court-ordered treatment, in addition to a lengthy period on probation and the prospect of having to live into the future with a criminal record.</a:t>
            </a:r>
          </a:p>
          <a:p>
            <a:pPr lvl="1" fontAlgn="base">
              <a:buSzPct val="100000"/>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8071509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a:solidFill>
                  <a:schemeClr val="bg1"/>
                </a:solidFill>
              </a:rPr>
              <a:t>Arrest for Other Drug-Related Crimes</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itchFamily="2" charset="2"/>
              <a:buChar char="S"/>
            </a:pPr>
            <a:r>
              <a:rPr lang="en-IN" dirty="0" smtClean="0"/>
              <a:t>Many </a:t>
            </a:r>
            <a:r>
              <a:rPr lang="en-IN" dirty="0"/>
              <a:t>drug addicts who manage to avoid an arrest for possession do still end up on the other side of the law for another reason</a:t>
            </a:r>
            <a:r>
              <a:rPr lang="en-IN" dirty="0" smtClean="0"/>
              <a:t>.</a:t>
            </a:r>
          </a:p>
          <a:p>
            <a:pPr marL="1200150" lvl="2" indent="-285750" fontAlgn="base">
              <a:buSzPct val="105000"/>
              <a:buFont typeface="Wingdings" pitchFamily="2" charset="2"/>
              <a:buChar char="S"/>
            </a:pPr>
            <a:r>
              <a:rPr lang="en-IN" dirty="0" smtClean="0"/>
              <a:t>Very </a:t>
            </a:r>
            <a:r>
              <a:rPr lang="en-IN" dirty="0"/>
              <a:t>often, the person is arrested for theft, burglary or robbery when attempting to steal money or items that can be sold to raise money for </a:t>
            </a:r>
            <a:r>
              <a:rPr lang="en-IN" dirty="0" smtClean="0"/>
              <a:t>drugs.</a:t>
            </a:r>
          </a:p>
          <a:p>
            <a:pPr marL="1200150" lvl="2" indent="-285750" fontAlgn="base">
              <a:buSzPct val="105000"/>
              <a:buFont typeface="Wingdings" pitchFamily="2" charset="2"/>
              <a:buChar char="S"/>
            </a:pPr>
            <a:r>
              <a:rPr lang="en-IN" dirty="0" smtClean="0"/>
              <a:t>In </a:t>
            </a:r>
            <a:r>
              <a:rPr lang="en-IN" dirty="0"/>
              <a:t>other cases, the person might be arrested for assault or another type of violent crime while acting under the influence of drugs. The addict might even be arrested for prostitution after resorting to this method of getting money to buy drugs.</a:t>
            </a:r>
            <a:endParaRPr lang="en-US" dirty="0"/>
          </a:p>
          <a:p>
            <a:pPr lvl="1" fontAlgn="base">
              <a:buSzPct val="100000"/>
            </a:pPr>
            <a:endParaRPr lang="en-IN" dirty="0"/>
          </a:p>
          <a:p>
            <a:pPr marL="1200150" lvl="2" indent="-285750" fontAlgn="base">
              <a:buSzPct val="105000"/>
              <a:buFont typeface="Wingdings" pitchFamily="2" charset="2"/>
              <a:buChar char="S"/>
            </a:pPr>
            <a:endParaRPr lang="en-IN" dirty="0"/>
          </a:p>
          <a:p>
            <a:pPr marL="1200150" lvl="2" indent="-285750" fontAlgn="base">
              <a:buSzPct val="105000"/>
              <a:buFont typeface="Wingdings" pitchFamily="2" charset="2"/>
              <a:buChar char="S"/>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18434" name="Picture 2" descr="Image result for Arrest for Other Drug-Related Crim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1" y="4267689"/>
            <a:ext cx="3352800" cy="213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0984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smtClean="0">
                <a:solidFill>
                  <a:schemeClr val="bg1"/>
                </a:solidFill>
              </a:rPr>
              <a:t>Squandered Potential</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itchFamily="2" charset="2"/>
              <a:buChar char="S"/>
            </a:pPr>
            <a:r>
              <a:rPr lang="en-IN" dirty="0" smtClean="0"/>
              <a:t>Even </a:t>
            </a:r>
            <a:r>
              <a:rPr lang="en-IN" dirty="0"/>
              <a:t>if the addict manages to avoid serious health complications and arrest, there is still the simple fact that drugs ruin lives</a:t>
            </a:r>
            <a:r>
              <a:rPr lang="en-IN" dirty="0" smtClean="0"/>
              <a:t>.</a:t>
            </a:r>
          </a:p>
          <a:p>
            <a:pPr marL="1200150" lvl="2" indent="-285750" fontAlgn="base">
              <a:buSzPct val="105000"/>
              <a:buFont typeface="Wingdings" pitchFamily="2" charset="2"/>
              <a:buChar char="S"/>
            </a:pPr>
            <a:r>
              <a:rPr lang="en-IN" dirty="0" smtClean="0"/>
              <a:t>Getting </a:t>
            </a:r>
            <a:r>
              <a:rPr lang="en-IN" dirty="0"/>
              <a:t>high all the time tends to smother personal ambition, so that the person doesn’t feel like doing anything or getting anywhere in life</a:t>
            </a:r>
            <a:r>
              <a:rPr lang="en-IN" dirty="0" smtClean="0"/>
              <a:t>.</a:t>
            </a:r>
          </a:p>
          <a:p>
            <a:pPr marL="1200150" lvl="2" indent="-285750" fontAlgn="base">
              <a:buSzPct val="105000"/>
              <a:buFont typeface="Wingdings" pitchFamily="2" charset="2"/>
              <a:buChar char="S"/>
            </a:pPr>
            <a:r>
              <a:rPr lang="en-IN" dirty="0" smtClean="0"/>
              <a:t>Mistakes</a:t>
            </a:r>
            <a:r>
              <a:rPr lang="en-IN" dirty="0"/>
              <a:t>, carelessness or perhaps even showing up to work high or using drugs in the workplace can all contribute to destroying the person’s goals and causing outrageous hardship.</a:t>
            </a: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spTree>
    <p:extLst>
      <p:ext uri="{BB962C8B-B14F-4D97-AF65-F5344CB8AC3E}">
        <p14:creationId xmlns:p14="http://schemas.microsoft.com/office/powerpoint/2010/main" val="4255518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a:solidFill>
                  <a:schemeClr val="bg1"/>
                </a:solidFill>
              </a:rPr>
              <a:t>Destroyed Personal Relationships</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anose="05000000000000000000" pitchFamily="2" charset="2"/>
              <a:buChar char="S"/>
            </a:pPr>
            <a:r>
              <a:rPr lang="en-IN" dirty="0" smtClean="0"/>
              <a:t>Drugs </a:t>
            </a:r>
            <a:r>
              <a:rPr lang="en-IN" dirty="0"/>
              <a:t>change a person, and they do so in many ways. One of these has to do with the fact that the “new experiences” that the addict has been living through usually change the way that he or she looks at the world</a:t>
            </a:r>
            <a:r>
              <a:rPr lang="en-IN" dirty="0" smtClean="0"/>
              <a:t>.</a:t>
            </a:r>
          </a:p>
          <a:p>
            <a:pPr marL="1200150" lvl="2" indent="-285750" fontAlgn="base">
              <a:buSzPct val="105000"/>
              <a:buFont typeface="Wingdings" panose="05000000000000000000" pitchFamily="2" charset="2"/>
              <a:buChar char="S"/>
            </a:pPr>
            <a:r>
              <a:rPr lang="en-IN" dirty="0" smtClean="0"/>
              <a:t>The </a:t>
            </a:r>
            <a:r>
              <a:rPr lang="en-IN" dirty="0"/>
              <a:t>person changes so much that his or her friends and family may feel like they don’t know the person anymore. Drug addicts also tend to be secretive about their activities, where they have been and with whom</a:t>
            </a:r>
            <a:r>
              <a:rPr lang="en-IN" dirty="0" smtClean="0"/>
              <a:t>.</a:t>
            </a:r>
          </a:p>
          <a:p>
            <a:pPr marL="1200150" lvl="2" indent="-285750" fontAlgn="base">
              <a:buSzPct val="105000"/>
              <a:buFont typeface="Wingdings" panose="05000000000000000000" pitchFamily="2" charset="2"/>
              <a:buChar char="S"/>
            </a:pPr>
            <a:r>
              <a:rPr lang="en-IN" dirty="0" smtClean="0"/>
              <a:t>The </a:t>
            </a:r>
            <a:r>
              <a:rPr lang="en-IN" dirty="0"/>
              <a:t>loss of trust and of common ground upon which to meet very often means that the addict will become so greatly estranged from his or her family and friends that the relationship is, for all extents and purposes, over.</a:t>
            </a: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266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269121"/>
            <a:ext cx="3200400" cy="212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041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a:spcAft>
                <a:spcPct val="20000"/>
              </a:spcAft>
            </a:pPr>
            <a:r>
              <a:rPr lang="en-IN" sz="2000" b="1" dirty="0">
                <a:solidFill>
                  <a:schemeClr val="bg1"/>
                </a:solidFill>
              </a:rPr>
              <a:t>Overdose</a:t>
            </a:r>
            <a:endParaRPr lang="en-IN" sz="2000"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1200150" lvl="2" indent="-285750" fontAlgn="base">
              <a:buSzPct val="105000"/>
              <a:buFont typeface="Wingdings" panose="05000000000000000000" pitchFamily="2" charset="2"/>
              <a:buChar char="S"/>
            </a:pPr>
            <a:r>
              <a:rPr lang="en-IN" dirty="0" smtClean="0"/>
              <a:t>Finally </a:t>
            </a:r>
            <a:r>
              <a:rPr lang="en-IN" dirty="0"/>
              <a:t>the last reason not to do drugs, there is the constant threat of overdose. Addicts routinely suffer an overdose, one that is often fatal, because they were “chasing the dragon” by constantly looking for a new way to get high, to reclaim the experiences they used to have when using drugs</a:t>
            </a:r>
            <a:r>
              <a:rPr lang="en-IN" dirty="0" smtClean="0"/>
              <a:t>.</a:t>
            </a:r>
          </a:p>
          <a:p>
            <a:pPr marL="1200150" lvl="2" indent="-285750" fontAlgn="base">
              <a:buSzPct val="105000"/>
              <a:buFont typeface="Wingdings" panose="05000000000000000000" pitchFamily="2" charset="2"/>
              <a:buChar char="S"/>
            </a:pPr>
            <a:r>
              <a:rPr lang="en-IN" dirty="0" smtClean="0"/>
              <a:t>This </a:t>
            </a:r>
            <a:r>
              <a:rPr lang="en-IN" dirty="0"/>
              <a:t>usually means using more and more of the drug, which predictably can result in an overdose</a:t>
            </a:r>
            <a:r>
              <a:rPr lang="en-IN" dirty="0" smtClean="0"/>
              <a:t>.</a:t>
            </a:r>
          </a:p>
          <a:p>
            <a:pPr marL="1200150" lvl="2" indent="-285750" fontAlgn="base">
              <a:buSzPct val="105000"/>
              <a:buFont typeface="Wingdings" panose="05000000000000000000" pitchFamily="2" charset="2"/>
              <a:buChar char="S"/>
            </a:pPr>
            <a:r>
              <a:rPr lang="en-IN" dirty="0" smtClean="0"/>
              <a:t>In </a:t>
            </a:r>
            <a:r>
              <a:rPr lang="en-IN" dirty="0"/>
              <a:t>other cases, they may have been trying a new drug and used more than what might have been even somewhat safe.</a:t>
            </a:r>
          </a:p>
          <a:p>
            <a:pPr lvl="2" fontAlgn="base">
              <a:buSzPct val="105000"/>
            </a:pPr>
            <a:endParaRPr lang="en-IN" dirty="0"/>
          </a:p>
          <a:p>
            <a:pPr marL="1200150" lvl="2" indent="-285750" fontAlgn="base">
              <a:buSzPct val="105000"/>
              <a:buFont typeface="Wingdings" panose="05000000000000000000" pitchFamily="2" charset="2"/>
              <a:buChar char="S"/>
            </a:pPr>
            <a:endParaRPr lang="en-IN"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IN" sz="3200" dirty="0" smtClean="0">
                <a:latin typeface="+mn-lt"/>
                <a:cs typeface="Arial" panose="020B0604020202020204" pitchFamily="34" charset="0"/>
              </a:rPr>
              <a:t>EFFECTS OF DRUG ABUSE AND ADDICTION</a:t>
            </a:r>
            <a:endParaRPr lang="en-US" sz="3200" dirty="0">
              <a:latin typeface="+mn-lt"/>
              <a:cs typeface="Arial" panose="020B0604020202020204" pitchFamily="34" charset="0"/>
            </a:endParaRPr>
          </a:p>
        </p:txBody>
      </p:sp>
      <p:pic>
        <p:nvPicPr>
          <p:cNvPr id="25602" name="Picture 2" descr="Image result for Overdo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706" y="3981450"/>
            <a:ext cx="3624494" cy="241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96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The ways to help prevent drug abuse</a:t>
            </a:r>
            <a:endParaRPr lang="en-US" sz="2000" b="1" dirty="0">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fontAlgn="base">
              <a:buSzPct val="105000"/>
              <a:buFont typeface="Wingdings 3" panose="05040102010807070707" pitchFamily="18" charset="2"/>
              <a:buChar char="p"/>
            </a:pPr>
            <a:r>
              <a:rPr lang="en-IN" b="1" dirty="0"/>
              <a:t>Effectively deal with peer </a:t>
            </a:r>
            <a:r>
              <a:rPr lang="en-IN" b="1" dirty="0" smtClean="0"/>
              <a:t>pressure</a:t>
            </a:r>
            <a:endParaRPr lang="en-IN" dirty="0"/>
          </a:p>
          <a:p>
            <a:pPr marL="742950" lvl="1" indent="-285750" fontAlgn="base">
              <a:buSzPct val="105000"/>
              <a:buFont typeface="Wingdings 3" panose="05040102010807070707" pitchFamily="18" charset="2"/>
              <a:buChar char=""/>
            </a:pPr>
            <a:r>
              <a:rPr lang="en-IN" dirty="0"/>
              <a:t>The biggest reason teens start using drugs is because their friends utilize peer pressure. </a:t>
            </a:r>
          </a:p>
          <a:p>
            <a:pPr marL="742950" lvl="1" indent="-285750" fontAlgn="base">
              <a:buSzPct val="105000"/>
              <a:buFont typeface="Wingdings 3" panose="05040102010807070707" pitchFamily="18" charset="2"/>
              <a:buChar char=""/>
            </a:pPr>
            <a:r>
              <a:rPr lang="en-IN" dirty="0"/>
              <a:t>No one likes to be left out, and teens (and yes, some adults, too) find themselves doing things they normally wouldn’t do, just to fit in. In these cases, you need to either find a better group of friends that won’t pressure you into doing harmful things, or you need to find a good way to say no. </a:t>
            </a:r>
          </a:p>
          <a:p>
            <a:pPr marL="742950" lvl="1" indent="-285750" fontAlgn="base">
              <a:buSzPct val="105000"/>
              <a:buFont typeface="Wingdings 3" panose="05040102010807070707" pitchFamily="18" charset="2"/>
              <a:buChar char=""/>
            </a:pPr>
            <a:r>
              <a:rPr lang="en-IN" dirty="0" smtClean="0"/>
              <a:t>Teens </a:t>
            </a:r>
            <a:r>
              <a:rPr lang="en-IN" dirty="0"/>
              <a:t>should prepare a good excuse or plan ahead of time, to keep from giving into tempting situations.</a:t>
            </a: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dirty="0" smtClean="0">
                <a:latin typeface="+mn-lt"/>
                <a:cs typeface="Arial" panose="020B0604020202020204" pitchFamily="34" charset="0"/>
              </a:rPr>
              <a:t>DRUGS ABUSE PREVENTION</a:t>
            </a:r>
            <a:endParaRPr lang="en-US" sz="3200" dirty="0">
              <a:latin typeface="+mn-lt"/>
              <a:cs typeface="Arial" panose="020B0604020202020204" pitchFamily="34" charset="0"/>
            </a:endParaRPr>
          </a:p>
        </p:txBody>
      </p:sp>
      <p:pic>
        <p:nvPicPr>
          <p:cNvPr id="24578" name="Picture 2" descr="Image result for Effectively deal with peer pre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210050"/>
            <a:ext cx="3810000" cy="219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739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85800"/>
            <a:ext cx="8229600" cy="533400"/>
          </a:xfrm>
        </p:spPr>
        <p:txBody>
          <a:bodyPr>
            <a:noAutofit/>
          </a:bodyPr>
          <a:lstStyle/>
          <a:p>
            <a:pPr eaLnBrk="1" hangingPunct="1"/>
            <a:r>
              <a:rPr lang="en-IN" altLang="en-US" sz="3200" noProof="1" smtClean="0"/>
              <a:t>AGENDA</a:t>
            </a:r>
          </a:p>
        </p:txBody>
      </p:sp>
      <p:sp>
        <p:nvSpPr>
          <p:cNvPr id="8196" name="Rectangle 48"/>
          <p:cNvSpPr>
            <a:spLocks noChangeArrowheads="1"/>
          </p:cNvSpPr>
          <p:nvPr/>
        </p:nvSpPr>
        <p:spPr bwMode="gray">
          <a:xfrm>
            <a:off x="323850" y="1555750"/>
            <a:ext cx="952500" cy="954088"/>
          </a:xfrm>
          <a:prstGeom prst="rect">
            <a:avLst/>
          </a:prstGeom>
          <a:solidFill>
            <a:srgbClr val="A5002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600" b="1" noProof="1">
                <a:solidFill>
                  <a:schemeClr val="bg1"/>
                </a:solidFill>
              </a:rPr>
              <a:t>1</a:t>
            </a:r>
          </a:p>
        </p:txBody>
      </p:sp>
      <p:sp>
        <p:nvSpPr>
          <p:cNvPr id="8197" name="Rectangle 49"/>
          <p:cNvSpPr>
            <a:spLocks noChangeArrowheads="1"/>
          </p:cNvSpPr>
          <p:nvPr/>
        </p:nvSpPr>
        <p:spPr bwMode="gray">
          <a:xfrm>
            <a:off x="1420813" y="1555750"/>
            <a:ext cx="7399337" cy="9540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Definition </a:t>
            </a:r>
            <a:endParaRPr lang="en-IN" altLang="en-US" sz="2000" noProof="1"/>
          </a:p>
        </p:txBody>
      </p:sp>
      <p:sp>
        <p:nvSpPr>
          <p:cNvPr id="8198" name="Rectangle 50"/>
          <p:cNvSpPr>
            <a:spLocks noChangeArrowheads="1"/>
          </p:cNvSpPr>
          <p:nvPr/>
        </p:nvSpPr>
        <p:spPr bwMode="gray">
          <a:xfrm>
            <a:off x="323850" y="2655888"/>
            <a:ext cx="952500" cy="954087"/>
          </a:xfrm>
          <a:prstGeom prst="rect">
            <a:avLst/>
          </a:prstGeom>
          <a:solidFill>
            <a:srgbClr val="A5002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600" b="1" noProof="1">
                <a:solidFill>
                  <a:schemeClr val="bg1"/>
                </a:solidFill>
              </a:rPr>
              <a:t>2</a:t>
            </a:r>
          </a:p>
        </p:txBody>
      </p:sp>
      <p:sp>
        <p:nvSpPr>
          <p:cNvPr id="8199" name="Rectangle 51"/>
          <p:cNvSpPr>
            <a:spLocks noChangeArrowheads="1"/>
          </p:cNvSpPr>
          <p:nvPr/>
        </p:nvSpPr>
        <p:spPr bwMode="gray">
          <a:xfrm>
            <a:off x="1420813" y="2655888"/>
            <a:ext cx="7399337" cy="9540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General Employ training Covers</a:t>
            </a:r>
            <a:endParaRPr lang="en-IN" altLang="en-US" sz="2000" noProof="1"/>
          </a:p>
        </p:txBody>
      </p:sp>
      <p:sp>
        <p:nvSpPr>
          <p:cNvPr id="8200" name="Rectangle 52"/>
          <p:cNvSpPr>
            <a:spLocks noChangeArrowheads="1"/>
          </p:cNvSpPr>
          <p:nvPr/>
        </p:nvSpPr>
        <p:spPr bwMode="gray">
          <a:xfrm>
            <a:off x="323850" y="3749675"/>
            <a:ext cx="952500" cy="954088"/>
          </a:xfrm>
          <a:prstGeom prst="rect">
            <a:avLst/>
          </a:prstGeom>
          <a:solidFill>
            <a:srgbClr val="A5002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600" b="1" noProof="1">
                <a:solidFill>
                  <a:schemeClr val="bg1"/>
                </a:solidFill>
              </a:rPr>
              <a:t>3</a:t>
            </a:r>
          </a:p>
        </p:txBody>
      </p:sp>
      <p:sp>
        <p:nvSpPr>
          <p:cNvPr id="8201" name="Rectangle 53"/>
          <p:cNvSpPr>
            <a:spLocks noChangeArrowheads="1"/>
          </p:cNvSpPr>
          <p:nvPr/>
        </p:nvSpPr>
        <p:spPr bwMode="gray">
          <a:xfrm>
            <a:off x="1420813" y="3749675"/>
            <a:ext cx="7399337" cy="954088"/>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Effect of Drugs Abuse and Addiction </a:t>
            </a:r>
            <a:endParaRPr lang="en-IN" altLang="en-US" sz="2000" noProof="1"/>
          </a:p>
        </p:txBody>
      </p:sp>
      <p:sp>
        <p:nvSpPr>
          <p:cNvPr id="8202" name="Rectangle 54"/>
          <p:cNvSpPr>
            <a:spLocks noChangeArrowheads="1"/>
          </p:cNvSpPr>
          <p:nvPr/>
        </p:nvSpPr>
        <p:spPr bwMode="gray">
          <a:xfrm>
            <a:off x="323850" y="4849813"/>
            <a:ext cx="952500" cy="954087"/>
          </a:xfrm>
          <a:prstGeom prst="rect">
            <a:avLst/>
          </a:prstGeom>
          <a:solidFill>
            <a:srgbClr val="A50021"/>
          </a:solidFill>
          <a:ln w="19050">
            <a:solidFill>
              <a:schemeClr val="tx1"/>
            </a:solidFill>
            <a:miter lim="800000"/>
            <a:headEnd/>
            <a:tailEnd/>
          </a:ln>
          <a:effectLst>
            <a:outerShdw dist="53882" dir="2700000" algn="ctr" rotWithShape="0">
              <a:srgbClr val="808080">
                <a:alpha val="50000"/>
              </a:srgbClr>
            </a:outerShdw>
          </a:effectLst>
        </p:spPr>
        <p:txBody>
          <a:bodyPr lIns="0" tIns="0" rIns="0" bIns="0" anchor="ctr"/>
          <a:lstStyle/>
          <a:p>
            <a:pPr algn="ctr" eaLnBrk="1" hangingPunct="1"/>
            <a:r>
              <a:rPr lang="en-IN" altLang="en-US" sz="3600" b="1" noProof="1">
                <a:solidFill>
                  <a:schemeClr val="bg1"/>
                </a:solidFill>
              </a:rPr>
              <a:t>4</a:t>
            </a:r>
          </a:p>
        </p:txBody>
      </p:sp>
      <p:sp>
        <p:nvSpPr>
          <p:cNvPr id="8203" name="Rectangle 55"/>
          <p:cNvSpPr>
            <a:spLocks noChangeArrowheads="1"/>
          </p:cNvSpPr>
          <p:nvPr/>
        </p:nvSpPr>
        <p:spPr bwMode="gray">
          <a:xfrm>
            <a:off x="1420813" y="4849813"/>
            <a:ext cx="7399337" cy="954087"/>
          </a:xfrm>
          <a:prstGeom prst="rect">
            <a:avLst/>
          </a:prstGeom>
          <a:gradFill rotWithShape="1">
            <a:gsLst>
              <a:gs pos="0">
                <a:srgbClr val="EAEAEA"/>
              </a:gs>
              <a:gs pos="100000">
                <a:srgbClr val="FFFFFF"/>
              </a:gs>
            </a:gsLst>
            <a:lin ang="0" scaled="1"/>
          </a:gradFill>
          <a:ln w="19050">
            <a:solidFill>
              <a:schemeClr val="tx1"/>
            </a:solidFill>
            <a:miter lim="800000"/>
            <a:headEnd/>
            <a:tailEnd/>
          </a:ln>
          <a:effectLst>
            <a:outerShdw dist="53882" dir="2700000" algn="ctr" rotWithShape="0">
              <a:srgbClr val="808080">
                <a:alpha val="50000"/>
              </a:srgbClr>
            </a:outerShdw>
          </a:effectLst>
        </p:spPr>
        <p:txBody>
          <a:bodyPr lIns="180000" tIns="36000" rIns="36000" bIns="36000" anchor="ctr"/>
          <a:lstStyle/>
          <a:p>
            <a:pPr eaLnBrk="1" hangingPunct="1">
              <a:spcAft>
                <a:spcPct val="20000"/>
              </a:spcAft>
            </a:pPr>
            <a:r>
              <a:rPr lang="en-IN" altLang="en-US" sz="2000" noProof="1" smtClean="0"/>
              <a:t>Drug Abuse Prevention </a:t>
            </a:r>
            <a:endParaRPr lang="en-IN" altLang="en-US" sz="2000" noProof="1"/>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The ways to help prevent drug abuse</a:t>
            </a:r>
            <a:endParaRPr lang="en-US" sz="2000" b="1" dirty="0">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fontAlgn="base">
              <a:buSzPct val="105000"/>
              <a:buFont typeface="Wingdings 3" panose="05040102010807070707" pitchFamily="18" charset="2"/>
              <a:buChar char="p"/>
            </a:pPr>
            <a:r>
              <a:rPr lang="en-IN" b="1" dirty="0"/>
              <a:t> Deal with life </a:t>
            </a:r>
            <a:r>
              <a:rPr lang="en-IN" b="1" dirty="0" smtClean="0"/>
              <a:t>pressure</a:t>
            </a:r>
            <a:r>
              <a:rPr lang="en-IN" dirty="0"/>
              <a:t> </a:t>
            </a:r>
          </a:p>
          <a:p>
            <a:pPr marL="742950" lvl="1" indent="-285750" fontAlgn="base">
              <a:buSzPct val="105000"/>
              <a:buFont typeface="Wingdings 3" panose="05040102010807070707" pitchFamily="18" charset="2"/>
              <a:buChar char=""/>
            </a:pPr>
            <a:r>
              <a:rPr lang="en-IN" dirty="0" smtClean="0"/>
              <a:t>People </a:t>
            </a:r>
            <a:r>
              <a:rPr lang="en-IN" dirty="0"/>
              <a:t>today are overworked and overwhelmed, and often feel like a good break or a reward is deserved. </a:t>
            </a:r>
          </a:p>
          <a:p>
            <a:pPr marL="742950" lvl="1" indent="-285750" fontAlgn="base">
              <a:buSzPct val="105000"/>
              <a:buFont typeface="Wingdings 3" panose="05040102010807070707" pitchFamily="18" charset="2"/>
              <a:buChar char=""/>
            </a:pPr>
            <a:r>
              <a:rPr lang="en-IN" dirty="0"/>
              <a:t>But in the end, drugs only make life more stressful </a:t>
            </a:r>
            <a:r>
              <a:rPr lang="en-IN" dirty="0" smtClean="0"/>
              <a:t>and </a:t>
            </a:r>
            <a:r>
              <a:rPr lang="en-IN" dirty="0"/>
              <a:t>many of us all too often fail to recognize this in the moment. </a:t>
            </a:r>
          </a:p>
          <a:p>
            <a:pPr marL="742950" lvl="1" indent="-285750" fontAlgn="base">
              <a:buSzPct val="105000"/>
              <a:buFont typeface="Wingdings 3" panose="05040102010807070707" pitchFamily="18" charset="2"/>
              <a:buChar char=""/>
            </a:pPr>
            <a:r>
              <a:rPr lang="en-IN" dirty="0"/>
              <a:t>To prevent using drugs as a reward, find other ways to handle stress and unwind. </a:t>
            </a:r>
          </a:p>
          <a:p>
            <a:pPr marL="742950" lvl="1" indent="-285750" fontAlgn="base">
              <a:buSzPct val="105000"/>
              <a:buFont typeface="Wingdings 3" panose="05040102010807070707" pitchFamily="18" charset="2"/>
              <a:buChar char=""/>
            </a:pPr>
            <a:r>
              <a:rPr lang="en-IN" dirty="0"/>
              <a:t>Take up exercising, read a good book, volunteer with the needy, create something. </a:t>
            </a:r>
          </a:p>
          <a:p>
            <a:pPr marL="742950" lvl="1" indent="-285750" fontAlgn="base">
              <a:buSzPct val="105000"/>
              <a:buFont typeface="Wingdings 3" panose="05040102010807070707" pitchFamily="18" charset="2"/>
              <a:buChar char=""/>
            </a:pPr>
            <a:r>
              <a:rPr lang="en-IN" dirty="0"/>
              <a:t>Anything positive and relaxing helps take the mind off using drugs to relieve stress.</a:t>
            </a: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dirty="0" smtClean="0">
                <a:latin typeface="+mn-lt"/>
                <a:cs typeface="Arial" panose="020B0604020202020204" pitchFamily="34" charset="0"/>
              </a:rPr>
              <a:t>DRUGS ABUSE PREVENTION</a:t>
            </a:r>
            <a:endParaRPr lang="en-US" sz="3200" dirty="0">
              <a:latin typeface="+mn-lt"/>
              <a:cs typeface="Arial" panose="020B0604020202020204" pitchFamily="34" charset="0"/>
            </a:endParaRPr>
          </a:p>
        </p:txBody>
      </p:sp>
      <p:pic>
        <p:nvPicPr>
          <p:cNvPr id="23554" name="Picture 2" descr="Image result for Deal with life press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4575" y="4362450"/>
            <a:ext cx="2714625" cy="203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187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The ways to help prevent drug abuse</a:t>
            </a:r>
            <a:endParaRPr lang="en-US" sz="2000" b="1" dirty="0">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fontAlgn="base">
              <a:buSzPct val="105000"/>
              <a:buFont typeface="Wingdings 3" panose="05040102010807070707" pitchFamily="18" charset="2"/>
              <a:buChar char="p"/>
            </a:pPr>
            <a:r>
              <a:rPr lang="en-IN" b="1" dirty="0" smtClean="0"/>
              <a:t>Seek </a:t>
            </a:r>
            <a:r>
              <a:rPr lang="en-IN" b="1" dirty="0"/>
              <a:t>help for mental </a:t>
            </a:r>
            <a:r>
              <a:rPr lang="en-IN" b="1" dirty="0" smtClean="0"/>
              <a:t>illness</a:t>
            </a:r>
            <a:r>
              <a:rPr lang="en-IN" dirty="0"/>
              <a:t> </a:t>
            </a:r>
          </a:p>
          <a:p>
            <a:pPr marL="742950" lvl="1" indent="-285750" fontAlgn="base">
              <a:buSzPct val="105000"/>
              <a:buFont typeface="Wingdings 3" panose="05040102010807070707" pitchFamily="18" charset="2"/>
              <a:buChar char=""/>
            </a:pPr>
            <a:r>
              <a:rPr lang="en-IN" dirty="0" smtClean="0"/>
              <a:t>Mental </a:t>
            </a:r>
            <a:r>
              <a:rPr lang="en-IN" dirty="0"/>
              <a:t>illness and substance abuse often go hand-in-hand. </a:t>
            </a:r>
          </a:p>
          <a:p>
            <a:pPr marL="742950" lvl="1" indent="-285750" fontAlgn="base">
              <a:buSzPct val="105000"/>
              <a:buFont typeface="Wingdings 3" panose="05040102010807070707" pitchFamily="18" charset="2"/>
              <a:buChar char=""/>
            </a:pPr>
            <a:r>
              <a:rPr lang="en-IN" dirty="0"/>
              <a:t>Those with a mental illness may turn to drugs as a way to ease the pain. </a:t>
            </a:r>
          </a:p>
          <a:p>
            <a:pPr marL="742950" lvl="1" indent="-285750" fontAlgn="base">
              <a:buSzPct val="105000"/>
              <a:buFont typeface="Wingdings 3" panose="05040102010807070707" pitchFamily="18" charset="2"/>
              <a:buChar char=""/>
            </a:pPr>
            <a:r>
              <a:rPr lang="en-IN" dirty="0" smtClean="0"/>
              <a:t>Those </a:t>
            </a:r>
            <a:r>
              <a:rPr lang="en-IN" dirty="0"/>
              <a:t>suffering from some form of mental illness, such as anxiety, depression or post-traumatic stress disorder should seek the help of a trained professional for treatment before it leads to substance abuse</a:t>
            </a: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dirty="0" smtClean="0">
                <a:latin typeface="+mn-lt"/>
                <a:cs typeface="Arial" panose="020B0604020202020204" pitchFamily="34" charset="0"/>
              </a:rPr>
              <a:t>DRUGS ABUSE PREVENTION</a:t>
            </a:r>
            <a:endParaRPr lang="en-US" sz="3200" dirty="0">
              <a:latin typeface="+mn-lt"/>
              <a:cs typeface="Arial" panose="020B0604020202020204" pitchFamily="34" charset="0"/>
            </a:endParaRPr>
          </a:p>
        </p:txBody>
      </p:sp>
      <p:pic>
        <p:nvPicPr>
          <p:cNvPr id="22530" name="Picture 2" descr="Image result for Seek help for mental illnes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6500" y="3856836"/>
            <a:ext cx="3822700" cy="2543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96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The ways to help prevent drug abuse</a:t>
            </a:r>
            <a:endParaRPr lang="en-US" sz="2000" b="1" dirty="0">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fontAlgn="base">
              <a:buSzPct val="105000"/>
              <a:buFont typeface="Wingdings 3" panose="05040102010807070707" pitchFamily="18" charset="2"/>
              <a:buChar char="p"/>
            </a:pPr>
            <a:r>
              <a:rPr lang="en-IN" b="1" dirty="0"/>
              <a:t> Examine the risk </a:t>
            </a:r>
            <a:r>
              <a:rPr lang="en-IN" b="1" dirty="0" smtClean="0"/>
              <a:t>factors</a:t>
            </a:r>
            <a:r>
              <a:rPr lang="en-IN" dirty="0"/>
              <a:t> </a:t>
            </a:r>
          </a:p>
          <a:p>
            <a:pPr marL="742950" lvl="1" indent="-285750" fontAlgn="base">
              <a:buSzPct val="105000"/>
              <a:buFont typeface="Wingdings 3" panose="05040102010807070707" pitchFamily="18" charset="2"/>
              <a:buChar char=""/>
            </a:pPr>
            <a:r>
              <a:rPr lang="en-IN" dirty="0" smtClean="0"/>
              <a:t>If </a:t>
            </a:r>
            <a:r>
              <a:rPr lang="en-IN" dirty="0"/>
              <a:t>you’re aware of the biological, environmental and physical risk factors you possess, you’re more likely to overcome them. </a:t>
            </a:r>
          </a:p>
          <a:p>
            <a:pPr marL="742950" lvl="1" indent="-285750" fontAlgn="base">
              <a:buSzPct val="105000"/>
              <a:buFont typeface="Wingdings 3" panose="05040102010807070707" pitchFamily="18" charset="2"/>
              <a:buChar char=""/>
            </a:pPr>
            <a:r>
              <a:rPr lang="en-IN" dirty="0"/>
              <a:t>A history of substance abuse in the family, living in a social setting that glorifies drug abuse and/or family life that models drug abuse can be risk factors.</a:t>
            </a: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dirty="0" smtClean="0">
                <a:latin typeface="+mn-lt"/>
                <a:cs typeface="Arial" panose="020B0604020202020204" pitchFamily="34" charset="0"/>
              </a:rPr>
              <a:t>DRUGS ABUSE PREVENTION</a:t>
            </a:r>
            <a:endParaRPr lang="en-US" sz="3200" dirty="0">
              <a:latin typeface="+mn-lt"/>
              <a:cs typeface="Arial" panose="020B0604020202020204" pitchFamily="34" charset="0"/>
            </a:endParaRPr>
          </a:p>
        </p:txBody>
      </p:sp>
      <p:pic>
        <p:nvPicPr>
          <p:cNvPr id="21506" name="Picture 2" descr="Image result for Examine the risk factors"/>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91000" y="3553782"/>
            <a:ext cx="4727575" cy="292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91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r>
              <a:rPr lang="en-IN" sz="2000" b="1" dirty="0">
                <a:solidFill>
                  <a:schemeClr val="bg1"/>
                </a:solidFill>
              </a:rPr>
              <a:t>The ways to help prevent drug abuse</a:t>
            </a:r>
            <a:endParaRPr lang="en-US" sz="2000" b="1" dirty="0">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anose="05040102010807070707" pitchFamily="18" charset="2"/>
              <a:buChar char="p"/>
            </a:pPr>
            <a:r>
              <a:rPr lang="en-IN" b="1" dirty="0" smtClean="0"/>
              <a:t>Keep </a:t>
            </a:r>
            <a:r>
              <a:rPr lang="en-IN" b="1" dirty="0"/>
              <a:t>a well-balanced </a:t>
            </a:r>
            <a:r>
              <a:rPr lang="en-IN" b="1" dirty="0" smtClean="0"/>
              <a:t>life</a:t>
            </a:r>
            <a:r>
              <a:rPr lang="en-IN" dirty="0"/>
              <a:t> </a:t>
            </a:r>
          </a:p>
          <a:p>
            <a:pPr marL="742950" lvl="1" indent="-285750">
              <a:buSzPct val="105000"/>
              <a:buFont typeface="Wingdings 3" panose="05040102010807070707" pitchFamily="18" charset="2"/>
              <a:buChar char=""/>
            </a:pPr>
            <a:r>
              <a:rPr lang="en-IN" dirty="0" smtClean="0"/>
              <a:t>People </a:t>
            </a:r>
            <a:r>
              <a:rPr lang="en-IN" dirty="0"/>
              <a:t>take up drugs when something in their life is not working, or when they’re unhappy about their lives or where their lives are going. Look at life’s big picture, and have priorities in order</a:t>
            </a:r>
            <a:endParaRPr lang="en-US" dirty="0"/>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r>
              <a:rPr lang="en-US" sz="3200" dirty="0" smtClean="0">
                <a:latin typeface="+mn-lt"/>
                <a:cs typeface="Arial" panose="020B0604020202020204" pitchFamily="34" charset="0"/>
              </a:rPr>
              <a:t>DRUGS ABUSE PREVENTION</a:t>
            </a:r>
            <a:endParaRPr lang="en-US" sz="3200" dirty="0">
              <a:latin typeface="+mn-lt"/>
              <a:cs typeface="Arial" panose="020B0604020202020204" pitchFamily="34" charset="0"/>
            </a:endParaRPr>
          </a:p>
        </p:txBody>
      </p:sp>
      <p:pic>
        <p:nvPicPr>
          <p:cNvPr id="20482" name="Picture 2" descr="Image result for Keep a well-balanced 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2766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55236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5900" y="1017920"/>
            <a:ext cx="8585200" cy="2554545"/>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About </a:t>
            </a:r>
            <a:r>
              <a:rPr kumimoji="0" lang="en-US" sz="2000" b="1" i="0" u="none" strike="noStrike" cap="none" normalizeH="0" baseline="0" dirty="0" smtClean="0">
                <a:ln>
                  <a:noFill/>
                </a:ln>
                <a:solidFill>
                  <a:srgbClr val="00B050"/>
                </a:solidFill>
                <a:effectLst/>
                <a:ea typeface="Calibri" panose="020F0502020204030204" pitchFamily="34" charset="0"/>
                <a:cs typeface="Arial" panose="020B0604020202020204" pitchFamily="34" charset="0"/>
              </a:rPr>
              <a:t>PMG Consultants</a:t>
            </a:r>
            <a:endParaRPr kumimoji="0" lang="en-US" sz="2000" b="1" i="0" u="none" strike="noStrike" cap="none" normalizeH="0" baseline="0" dirty="0" smtClean="0">
              <a:ln>
                <a:noFill/>
              </a:ln>
              <a:solidFill>
                <a:srgbClr val="00B050"/>
              </a:solidFill>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PMG Consultants is group of competent people with expertise in respective domains. Delivering commitments, exceeding expectations &amp; creating value for clients in every interaction is our non-negotiable objective. Using the most advanced design &amp; collaboration work systems, we aspire to become Inspirational business partners for our clients.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Get in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touch</a:t>
            </a:r>
            <a:endParaRPr kumimoji="0" lang="en-US" sz="2000" b="1" i="0" u="none" strike="noStrike" cap="none" normalizeH="0" baseline="0" dirty="0" smtClean="0">
              <a:ln>
                <a:noFill/>
              </a:ln>
              <a:solidFill>
                <a:srgbClr val="00B050"/>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anose="020F0502020204030204" pitchFamily="34" charset="0"/>
                <a:cs typeface="Arial" panose="020B0604020202020204" pitchFamily="34" charset="0"/>
              </a:rPr>
              <a:t>We would love to hear from you. Gauge our capabilities by speaking to us. You can visit us at our New Delhi Design Office, or meet our representative at your location.</a:t>
            </a:r>
            <a:endParaRPr kumimoji="0" lang="en-US"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endParaRPr>
          </a:p>
        </p:txBody>
      </p:sp>
      <p:sp>
        <p:nvSpPr>
          <p:cNvPr id="4" name="Rectangle 3"/>
          <p:cNvSpPr>
            <a:spLocks noChangeArrowheads="1"/>
          </p:cNvSpPr>
          <p:nvPr/>
        </p:nvSpPr>
        <p:spPr bwMode="auto">
          <a:xfrm>
            <a:off x="215900" y="3495522"/>
            <a:ext cx="8585200" cy="2165935"/>
          </a:xfrm>
          <a:prstGeom prst="rect">
            <a:avLst/>
          </a:prstGeom>
          <a:noFill/>
          <a:ln>
            <a:noFill/>
          </a:ln>
          <a:effectLst/>
        </p:spPr>
        <p:txBody>
          <a:bodyPr vert="horz" wrap="square" lIns="0" tIns="0" rIns="0" bIns="13330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Our </a:t>
            </a:r>
            <a:r>
              <a:rPr kumimoji="0" lang="en-US" sz="2000" b="1" i="0" u="none" strike="noStrike" cap="none" normalizeH="0" baseline="0" dirty="0" smtClean="0">
                <a:ln>
                  <a:noFill/>
                </a:ln>
                <a:solidFill>
                  <a:srgbClr val="00B050"/>
                </a:solidFill>
                <a:effectLst/>
                <a:ea typeface="Times New Roman" panose="02020603050405020304" pitchFamily="18" charset="0"/>
                <a:cs typeface="Arial" panose="020B0604020202020204" pitchFamily="34" charset="0"/>
              </a:rPr>
              <a:t>Office</a:t>
            </a:r>
            <a:endParaRPr lang="en-US" sz="2000" b="1" dirty="0">
              <a:solidFill>
                <a:srgbClr val="00B050"/>
              </a:solidFill>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Address:</a:t>
            </a:r>
            <a:endParaRPr kumimoji="0" lang="en-US" sz="1600" b="0" i="0" u="none" strike="noStrike" cap="none" normalizeH="0" baseline="0" dirty="0" smtClean="0">
              <a:ln>
                <a:noFill/>
              </a:ln>
              <a:effectLst/>
              <a:ea typeface="Calibri" panose="020F0502020204030204" pitchFamily="34" charset="0"/>
              <a:cs typeface="Times New Roman" panose="02020603050405020304" pitchFamily="18" charset="0"/>
            </a:endParaRPr>
          </a:p>
          <a:p>
            <a:r>
              <a:rPr lang="en-US" sz="1600" dirty="0"/>
              <a:t>162A/9, 3</a:t>
            </a:r>
            <a:r>
              <a:rPr lang="en-US" sz="1600" baseline="30000" dirty="0"/>
              <a:t>rd</a:t>
            </a:r>
            <a:r>
              <a:rPr lang="en-US" sz="1600" dirty="0"/>
              <a:t> Floor, </a:t>
            </a:r>
            <a:r>
              <a:rPr lang="en-US" sz="1600" dirty="0" err="1"/>
              <a:t>Kishangarh</a:t>
            </a:r>
            <a:r>
              <a:rPr lang="en-US" sz="1600" dirty="0"/>
              <a:t>, </a:t>
            </a:r>
            <a:endParaRPr lang="en-US" sz="1600" dirty="0" smtClean="0"/>
          </a:p>
          <a:p>
            <a:r>
              <a:rPr lang="en-US" sz="1600" dirty="0" err="1" smtClean="0"/>
              <a:t>Vasant</a:t>
            </a:r>
            <a:r>
              <a:rPr lang="en-US" sz="1600" dirty="0" smtClean="0"/>
              <a:t> </a:t>
            </a:r>
            <a:r>
              <a:rPr lang="en-US" sz="1600" dirty="0" err="1"/>
              <a:t>Kunj</a:t>
            </a:r>
            <a:r>
              <a:rPr lang="en-US" sz="1600" dirty="0"/>
              <a:t>, </a:t>
            </a:r>
            <a:r>
              <a:rPr lang="en-US" sz="1600" dirty="0" smtClean="0"/>
              <a:t>, New </a:t>
            </a:r>
            <a:r>
              <a:rPr lang="en-US" sz="1600" dirty="0"/>
              <a:t>Delhi, 110070</a:t>
            </a:r>
          </a:p>
          <a:p>
            <a:pPr marL="0" marR="0" lvl="0" indent="0" algn="l" defTabSz="914400" rtl="0" eaLnBrk="0" fontAlgn="base" latinLnBrk="0" hangingPunct="0">
              <a:lnSpc>
                <a:spcPct val="100000"/>
              </a:lnSpc>
              <a:spcBef>
                <a:spcPct val="0"/>
              </a:spcBef>
              <a:spcAft>
                <a:spcPct val="0"/>
              </a:spcAft>
              <a:buClrTx/>
              <a:buSzTx/>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Phone:</a:t>
            </a:r>
            <a:r>
              <a:rPr kumimoji="0" lang="en-US" sz="1600" b="0" i="0" u="none" strike="noStrike" cap="none" normalizeH="0" baseline="0" dirty="0" smtClean="0">
                <a:ln>
                  <a:noFill/>
                </a:ln>
                <a:effectLst/>
                <a:ea typeface="Times New Roman" panose="02020603050405020304" pitchFamily="18" charset="0"/>
                <a:cs typeface="Arial" panose="020B0604020202020204" pitchFamily="34" charset="0"/>
              </a:rPr>
              <a:t> +91-9871115995, +91-11-23361790</a:t>
            </a:r>
            <a:endParaRPr kumimoji="0" lang="en-US" sz="1600" b="0" i="0" u="none" strike="noStrike" cap="none" normalizeH="0" baseline="0" dirty="0" smtClean="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rPr>
              <a:t>Email: </a:t>
            </a:r>
            <a:r>
              <a:rPr kumimoji="0" lang="en-US" sz="1600" b="1" i="0" u="none" strike="noStrike" cap="none" normalizeH="0" baseline="0" dirty="0" smtClean="0">
                <a:ln>
                  <a:noFill/>
                </a:ln>
                <a:effectLst/>
                <a:ea typeface="Times New Roman" panose="02020603050405020304" pitchFamily="18" charset="0"/>
                <a:cs typeface="Arial" panose="020B0604020202020204" pitchFamily="34" charset="0"/>
                <a:hlinkClick r:id="rId2"/>
              </a:rPr>
              <a:t>connect@pmg-consultants.com</a:t>
            </a:r>
            <a:endParaRPr kumimoji="0" lang="en-US" sz="1600" b="1" i="0" u="none" strike="noStrike" cap="none" normalizeH="0" baseline="0" dirty="0" smtClean="0">
              <a:ln>
                <a:noFill/>
              </a:ln>
              <a:effectLs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1600">
                <a:hlinkClick r:id="rId3"/>
              </a:rPr>
              <a:t>a</a:t>
            </a:r>
            <a:r>
              <a:rPr lang="en-US" sz="1600" smtClean="0">
                <a:hlinkClick r:id="rId3"/>
              </a:rPr>
              <a:t>bhinav.pandey@pmg-consultants.com</a:t>
            </a:r>
            <a:endParaRPr lang="en-US" sz="1600" dirty="0" smtClean="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endParaRPr>
          </a:p>
        </p:txBody>
      </p:sp>
      <p:pic>
        <p:nvPicPr>
          <p:cNvPr id="1030" name="Picture 6" descr="http://www.pmg-consultants.com/wp-content/uploads/2015/01/7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1012" y="3780199"/>
            <a:ext cx="5289679" cy="2269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77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90800" y="4114800"/>
            <a:ext cx="5562600" cy="416011"/>
          </a:xfrm>
          <a:prstGeom prst="rect">
            <a:avLst/>
          </a:prstGeom>
        </p:spPr>
        <p:txBody>
          <a:bodyPr wrap="square">
            <a:spAutoFit/>
          </a:bodyPr>
          <a:lstStyle/>
          <a:p>
            <a:pPr algn="just">
              <a:lnSpc>
                <a:spcPct val="150000"/>
              </a:lnSpc>
            </a:pP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itchFamily="18" charset="2"/>
              <a:buChar char="p"/>
            </a:pPr>
            <a:r>
              <a:rPr lang="en-IN" dirty="0" smtClean="0"/>
              <a:t>Substance abuse, also known as drug abuse, is a patterned use of a drug in which the user consumes the substance in amounts or with methods which are harmful to themselves or others, and is a form of substance-related disorder.</a:t>
            </a:r>
            <a:endParaRPr lang="en-IN" dirty="0" smtClean="0">
              <a:cs typeface="Arial" panose="020B0604020202020204" pitchFamily="34" charset="0"/>
            </a:endParaRPr>
          </a:p>
          <a:p>
            <a:pPr marL="285750" indent="-285750">
              <a:buSzPct val="105000"/>
              <a:buFont typeface="Wingdings 3" pitchFamily="18" charset="2"/>
              <a:buChar char="p"/>
            </a:pPr>
            <a:r>
              <a:rPr lang="en-IN" dirty="0" smtClean="0"/>
              <a:t>Reduce health and social costs to the public of illegal drug use.</a:t>
            </a:r>
            <a:endParaRPr lang="en-IN" dirty="0" smtClean="0">
              <a:cs typeface="Arial" panose="020B0604020202020204" pitchFamily="34" charset="0"/>
            </a:endParaRPr>
          </a:p>
          <a:p>
            <a:pPr marL="285750" indent="-285750">
              <a:buSzPct val="105000"/>
              <a:buFont typeface="Wingdings 3" pitchFamily="18" charset="2"/>
              <a:buChar char="p"/>
            </a:pPr>
            <a:r>
              <a:rPr lang="en-IN" dirty="0" smtClean="0">
                <a:cs typeface="Arial" panose="020B0604020202020204" pitchFamily="34" charset="0"/>
              </a:rPr>
              <a:t>Drug dependence is a chronic, relapsing disorder that exacts an enormous cost on individuals, families, businesses, communities, and nations. </a:t>
            </a:r>
          </a:p>
          <a:p>
            <a:pPr marL="285750" indent="-285750">
              <a:buSzPct val="105000"/>
              <a:buFont typeface="Wingdings 3" pitchFamily="18" charset="2"/>
              <a:buChar char="p"/>
            </a:pPr>
            <a:r>
              <a:rPr lang="en-IN" dirty="0" smtClean="0">
                <a:cs typeface="Arial" panose="020B0604020202020204" pitchFamily="34" charset="0"/>
              </a:rPr>
              <a:t>Addicted individuals frequently engage in self- destructive and criminal behaviour</a:t>
            </a:r>
            <a:r>
              <a:rPr lang="en-IN"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9" name="Rectangle 8"/>
          <p:cNvSpPr/>
          <p:nvPr/>
        </p:nvSpPr>
        <p:spPr>
          <a:xfrm>
            <a:off x="381000" y="1371600"/>
            <a:ext cx="7162800" cy="464871"/>
          </a:xfrm>
          <a:prstGeom prst="rect">
            <a:avLst/>
          </a:prstGeom>
        </p:spPr>
        <p:txBody>
          <a:bodyPr wrap="square">
            <a:spAutoFit/>
          </a:bodyPr>
          <a:lstStyle/>
          <a:p>
            <a:pPr algn="just">
              <a:lnSpc>
                <a:spcPct val="150000"/>
              </a:lnSpc>
              <a:spcAft>
                <a:spcPct val="20000"/>
              </a:spcAft>
              <a:buClr>
                <a:schemeClr val="accent1"/>
              </a:buClr>
              <a:buSzPct val="105000"/>
            </a:pPr>
            <a:r>
              <a:rPr lang="en-IN" b="1" dirty="0" smtClean="0"/>
              <a:t> </a:t>
            </a:r>
            <a:endParaRPr lang="en-US" noProof="1"/>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4890" y="3962400"/>
            <a:ext cx="2246026" cy="2362200"/>
          </a:xfrm>
          <a:prstGeom prst="rect">
            <a:avLst/>
          </a:prstGeom>
          <a:ln>
            <a:noFill/>
          </a:ln>
          <a:effectLst>
            <a:outerShdw blurRad="292100" dist="139700" dir="2700000" algn="tl" rotWithShape="0">
              <a:srgbClr val="333333">
                <a:alpha val="65000"/>
              </a:srgbClr>
            </a:outerShdw>
          </a:effectLst>
        </p:spPr>
      </p:pic>
      <p:sp>
        <p:nvSpPr>
          <p:cNvPr id="12" name="Rectangle 2"/>
          <p:cNvSpPr txBox="1">
            <a:spLocks noChangeArrowheads="1"/>
          </p:cNvSpPr>
          <p:nvPr/>
        </p:nvSpPr>
        <p:spPr>
          <a:xfrm>
            <a:off x="457200" y="685800"/>
            <a:ext cx="82296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noProof="1"/>
              <a:t>DEFINITION</a:t>
            </a:r>
            <a:endParaRPr lang="en-IN" altLang="en-US" sz="3200" noProof="1"/>
          </a:p>
        </p:txBody>
      </p:sp>
    </p:spTree>
    <p:extLst>
      <p:ext uri="{BB962C8B-B14F-4D97-AF65-F5344CB8AC3E}">
        <p14:creationId xmlns:p14="http://schemas.microsoft.com/office/powerpoint/2010/main" val="3107476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anose="05040102010807070707" pitchFamily="18" charset="2"/>
              <a:buChar char="p"/>
            </a:pPr>
            <a:r>
              <a:rPr lang="en-IN" dirty="0">
                <a:cs typeface="Arial" panose="020B0604020202020204" pitchFamily="34" charset="0"/>
              </a:rPr>
              <a:t>Physical and mental effects of drug and alcohol abuse</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Identifying drug and alcohol impairment</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Reporting suspected impairment</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Available intervention methods</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Testing methods</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Common myths regarding alcohol and other drugs</a:t>
            </a:r>
            <a:endParaRPr lang="en-US" dirty="0">
              <a:cs typeface="Arial" panose="020B0604020202020204" pitchFamily="34" charset="0"/>
            </a:endParaRPr>
          </a:p>
          <a:p>
            <a:pPr marL="285750" indent="-285750">
              <a:buSzPct val="105000"/>
              <a:buFont typeface="Wingdings 3" panose="05040102010807070707" pitchFamily="18" charset="2"/>
              <a:buChar char="p"/>
            </a:pPr>
            <a:r>
              <a:rPr lang="en-IN" dirty="0">
                <a:cs typeface="Arial" panose="020B0604020202020204" pitchFamily="34" charset="0"/>
              </a:rPr>
              <a:t>Effects of "hang over's" and legal substances on employee performance</a:t>
            </a:r>
            <a:endParaRPr lang="en-US" dirty="0">
              <a:cs typeface="Arial" panose="020B0604020202020204" pitchFamily="34" charset="0"/>
            </a:endParaRPr>
          </a:p>
          <a:p>
            <a:pPr marL="285750" indent="-285750">
              <a:buSzPct val="105000"/>
              <a:buFont typeface="Wingdings 3" panose="05040102010807070707" pitchFamily="18" charset="2"/>
              <a:buChar char="p"/>
            </a:pPr>
            <a:endParaRPr lang="en-US"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spTree>
    <p:extLst>
      <p:ext uri="{BB962C8B-B14F-4D97-AF65-F5344CB8AC3E}">
        <p14:creationId xmlns:p14="http://schemas.microsoft.com/office/powerpoint/2010/main" val="2371110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itchFamily="18" charset="2"/>
              <a:buChar char=""/>
            </a:pPr>
            <a:r>
              <a:rPr lang="en-IN" dirty="0">
                <a:cs typeface="Arial" panose="020B0604020202020204" pitchFamily="34" charset="0"/>
              </a:rPr>
              <a:t>An overview of DOT testing rules and regulations regarding substance abuse</a:t>
            </a:r>
            <a:endParaRPr lang="en-US" dirty="0">
              <a:cs typeface="Arial" panose="020B0604020202020204" pitchFamily="34" charset="0"/>
            </a:endParaRPr>
          </a:p>
          <a:p>
            <a:pPr marL="285750" indent="-285750">
              <a:buSzPct val="105000"/>
              <a:buFont typeface="Wingdings 3" pitchFamily="18" charset="2"/>
              <a:buChar char=""/>
            </a:pPr>
            <a:r>
              <a:rPr lang="en-IN" dirty="0">
                <a:cs typeface="Arial" panose="020B0604020202020204" pitchFamily="34" charset="0"/>
              </a:rPr>
              <a:t>Procedures for testing safety sensitive employees</a:t>
            </a:r>
            <a:endParaRPr lang="en-US" dirty="0">
              <a:cs typeface="Arial" panose="020B0604020202020204" pitchFamily="34" charset="0"/>
            </a:endParaRPr>
          </a:p>
          <a:p>
            <a:pPr marL="285750" indent="-285750">
              <a:buSzPct val="105000"/>
              <a:buFont typeface="Wingdings 3" pitchFamily="18" charset="2"/>
              <a:buChar char=""/>
            </a:pPr>
            <a:r>
              <a:rPr lang="en-IN" dirty="0">
                <a:cs typeface="Arial" panose="020B0604020202020204" pitchFamily="34" charset="0"/>
              </a:rPr>
              <a:t>Specific drug testing protocol</a:t>
            </a:r>
            <a:endParaRPr lang="en-US" dirty="0">
              <a:cs typeface="Arial" panose="020B0604020202020204" pitchFamily="34" charset="0"/>
            </a:endParaRPr>
          </a:p>
          <a:p>
            <a:pPr marL="285750" indent="-285750">
              <a:buSzPct val="105000"/>
              <a:buFont typeface="Wingdings 3" pitchFamily="18" charset="2"/>
              <a:buChar char=""/>
            </a:pPr>
            <a:r>
              <a:rPr lang="en-IN" dirty="0">
                <a:cs typeface="Arial" panose="020B0604020202020204" pitchFamily="34" charset="0"/>
              </a:rPr>
              <a:t>Employer roles in the testing process</a:t>
            </a:r>
            <a:endParaRPr lang="en-US" dirty="0">
              <a:cs typeface="Arial" panose="020B0604020202020204" pitchFamily="34" charset="0"/>
            </a:endParaRPr>
          </a:p>
          <a:p>
            <a:pPr marL="285750" indent="-285750">
              <a:buSzPct val="105000"/>
              <a:buFont typeface="Wingdings 3" pitchFamily="18" charset="2"/>
              <a:buChar char=""/>
            </a:pPr>
            <a:r>
              <a:rPr lang="en-IN" dirty="0">
                <a:cs typeface="Arial" panose="020B0604020202020204" pitchFamily="34" charset="0"/>
              </a:rPr>
              <a:t>Ramifications of a positive test</a:t>
            </a:r>
            <a:endParaRPr lang="en-US" dirty="0">
              <a:cs typeface="Arial" panose="020B0604020202020204" pitchFamily="34" charset="0"/>
            </a:endParaRPr>
          </a:p>
          <a:p>
            <a:pPr marL="285750" indent="-285750">
              <a:buSzPct val="105000"/>
              <a:buFont typeface="Wingdings 3" pitchFamily="18" charset="2"/>
              <a:buChar char=""/>
            </a:pPr>
            <a:r>
              <a:rPr lang="en-IN" dirty="0">
                <a:cs typeface="Arial" panose="020B0604020202020204" pitchFamily="34" charset="0"/>
              </a:rPr>
              <a:t>Mode specific information</a:t>
            </a:r>
            <a:endParaRPr lang="en-US"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5"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9325" y="4800600"/>
            <a:ext cx="2225036" cy="1600199"/>
          </a:xfrm>
          <a:prstGeom prst="rect">
            <a:avLst/>
          </a:prstGeom>
        </p:spPr>
      </p:pic>
      <p:pic>
        <p:nvPicPr>
          <p:cNvPr id="7" name="Picture 6"/>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51525" y="3445717"/>
            <a:ext cx="1840804" cy="1338163"/>
          </a:xfrm>
          <a:prstGeom prst="rect">
            <a:avLst/>
          </a:prstGeom>
        </p:spPr>
      </p:pic>
    </p:spTree>
    <p:extLst>
      <p:ext uri="{BB962C8B-B14F-4D97-AF65-F5344CB8AC3E}">
        <p14:creationId xmlns:p14="http://schemas.microsoft.com/office/powerpoint/2010/main" val="742917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lvl="0" indent="-285750">
              <a:buSzPct val="105000"/>
              <a:buFont typeface="Wingdings 3" pitchFamily="18" charset="2"/>
              <a:buChar char="p"/>
            </a:pPr>
            <a:r>
              <a:rPr lang="en-US" b="1" dirty="0"/>
              <a:t>AIM</a:t>
            </a:r>
          </a:p>
          <a:p>
            <a:pPr marL="647700" lvl="1" indent="-190500">
              <a:buSzPct val="105000"/>
              <a:buFont typeface="Wingdings 3" pitchFamily="18" charset="2"/>
              <a:buChar char=""/>
            </a:pPr>
            <a:r>
              <a:rPr lang="en-IN" dirty="0">
                <a:cs typeface="Arial" panose="020B0604020202020204" pitchFamily="34" charset="0"/>
              </a:rPr>
              <a:t>Increased awareness about alcohol, cannabis, cocaine and New Psychoactive Substances (formerly known as ‘legal highs’)</a:t>
            </a:r>
            <a:endParaRPr lang="en-US" dirty="0">
              <a:cs typeface="Arial" panose="020B0604020202020204" pitchFamily="34" charset="0"/>
            </a:endParaRPr>
          </a:p>
          <a:p>
            <a:pPr marL="647700" lvl="1" indent="-190500">
              <a:buSzPct val="105000"/>
              <a:buFont typeface="Wingdings 3" pitchFamily="18" charset="2"/>
              <a:buChar char=""/>
            </a:pPr>
            <a:r>
              <a:rPr lang="en-IN" dirty="0">
                <a:cs typeface="Arial" panose="020B0604020202020204" pitchFamily="34" charset="0"/>
              </a:rPr>
              <a:t>Information about the law and associated risks of misusing </a:t>
            </a:r>
            <a:r>
              <a:rPr lang="en-IN" dirty="0" smtClean="0">
                <a:cs typeface="Arial" panose="020B0604020202020204" pitchFamily="34" charset="0"/>
              </a:rPr>
              <a:t>drugs</a:t>
            </a:r>
            <a:endParaRPr lang="en-US" dirty="0"/>
          </a:p>
          <a:p>
            <a:pPr marL="285750" indent="-285750">
              <a:buSzPct val="105000"/>
              <a:buFont typeface="Wingdings 3" pitchFamily="18" charset="2"/>
              <a:buChar char="p"/>
            </a:pPr>
            <a:r>
              <a:rPr lang="en-IN" b="1" dirty="0"/>
              <a:t>What is a drug?</a:t>
            </a:r>
          </a:p>
          <a:p>
            <a:pPr marL="742950" lvl="1" indent="-285750">
              <a:buSzPct val="105000"/>
              <a:buFont typeface="Wingdings 3" pitchFamily="18" charset="2"/>
              <a:buChar char=""/>
            </a:pPr>
            <a:r>
              <a:rPr lang="en-IN" dirty="0">
                <a:cs typeface="Arial" panose="020B0604020202020204" pitchFamily="34" charset="0"/>
              </a:rPr>
              <a:t>A drug is any chemical you take that affects the way your body and / or mind </a:t>
            </a:r>
            <a:r>
              <a:rPr lang="en-IN" dirty="0" smtClean="0">
                <a:cs typeface="Arial" panose="020B0604020202020204" pitchFamily="34" charset="0"/>
              </a:rPr>
              <a:t>works</a:t>
            </a:r>
            <a:endParaRPr lang="en-IN" dirty="0">
              <a:cs typeface="Arial" panose="020B0604020202020204" pitchFamily="34" charset="0"/>
            </a:endParaRPr>
          </a:p>
          <a:p>
            <a:pPr marL="285750" indent="-285750">
              <a:buSzPct val="105000"/>
              <a:buFont typeface="Wingdings 3" pitchFamily="18" charset="2"/>
              <a:buChar char="p"/>
            </a:pPr>
            <a:r>
              <a:rPr lang="en-IN" b="1" dirty="0"/>
              <a:t>Why do people take drugs?</a:t>
            </a:r>
          </a:p>
          <a:p>
            <a:pPr marL="742950" lvl="1" indent="-285750">
              <a:buSzPct val="105000"/>
              <a:buFont typeface="Wingdings 3" pitchFamily="18" charset="2"/>
              <a:buChar char="p"/>
            </a:pPr>
            <a:r>
              <a:rPr lang="en-IN" dirty="0">
                <a:cs typeface="Arial" panose="020B0604020202020204" pitchFamily="34" charset="0"/>
              </a:rPr>
              <a:t>People commonly fall into addiction because they begin using drugs to mask particular emotions that they are going through. The abuse makes them feel good and forget about the problem at hand. Eventually they think they can't live without drugs. Prescription drugs, street drugs and alcohol are more available than ever.</a:t>
            </a:r>
            <a:endParaRPr lang="en-US" dirty="0">
              <a:cs typeface="Arial" panose="020B0604020202020204" pitchFamily="34" charset="0"/>
            </a:endParaRPr>
          </a:p>
          <a:p>
            <a:pPr marL="285750" indent="-285750">
              <a:buSzPct val="105000"/>
              <a:buFont typeface="Wingdings 3" pitchFamily="18" charset="2"/>
              <a:buChar char="p"/>
            </a:pPr>
            <a:endParaRPr lang="en-US" dirty="0"/>
          </a:p>
          <a:p>
            <a:pPr marL="742950" lvl="1" indent="-285750">
              <a:buSzPct val="105000"/>
              <a:buFont typeface="Wingdings 3" pitchFamily="18" charset="2"/>
              <a:buChar char=""/>
            </a:pPr>
            <a:endParaRPr lang="en-US" dirty="0">
              <a:cs typeface="Arial" panose="020B0604020202020204" pitchFamily="34" charset="0"/>
            </a:endParaRPr>
          </a:p>
          <a:p>
            <a:pPr marL="285750" indent="-285750">
              <a:buSzPct val="105000"/>
            </a:pPr>
            <a:endParaRPr lang="en-US" dirty="0"/>
          </a:p>
          <a:p>
            <a:pPr marL="285750" lvl="0" indent="-285750">
              <a:buSzPct val="105000"/>
            </a:pPr>
            <a:endParaRPr lang="en-US" dirty="0"/>
          </a:p>
          <a:p>
            <a:pPr marL="285750" indent="-285750">
              <a:buSzPct val="105000"/>
            </a:pPr>
            <a:endParaRPr lang="en-US" dirty="0">
              <a:cs typeface="Arial" panose="020B0604020202020204" pitchFamily="34" charset="0"/>
            </a:endParaRPr>
          </a:p>
          <a:p>
            <a:pPr lvl="1">
              <a:buSzPct val="105000"/>
            </a:pPr>
            <a:endParaRPr lang="en-US" dirty="0">
              <a:cs typeface="Arial" panose="020B0604020202020204" pitchFamily="34" charset="0"/>
            </a:endParaRPr>
          </a:p>
          <a:p>
            <a:pPr marL="285750" indent="-285750">
              <a:buSzPct val="105000"/>
            </a:pPr>
            <a:endParaRPr lang="en-US" dirty="0"/>
          </a:p>
          <a:p>
            <a:pPr marL="285750" lvl="0" indent="-285750">
              <a:buSzPct val="105000"/>
            </a:pPr>
            <a:endParaRPr lang="en-US" dirty="0"/>
          </a:p>
          <a:p>
            <a:pPr marL="285750" indent="-285750">
              <a:buSzPct val="105000"/>
            </a:pPr>
            <a:endParaRPr lang="en-US"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9" name="Picture 2" descr="Related image"/>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76800" y="4720019"/>
            <a:ext cx="3429000" cy="1756980"/>
          </a:xfrm>
          <a:prstGeom prst="rect">
            <a:avLst/>
          </a:prstGeom>
          <a:noFill/>
        </p:spPr>
      </p:pic>
      <p:pic>
        <p:nvPicPr>
          <p:cNvPr id="10" name="Picture 4" descr="Image result for what is drugs"/>
          <p:cNvPicPr>
            <a:picLocks noChangeAspect="1" noChangeArrowheads="1"/>
          </p:cNvPicPr>
          <p:nvPr/>
        </p:nvPicPr>
        <p:blipFill>
          <a:blip r:embed="rId3" cstate="print"/>
          <a:srcRect/>
          <a:stretch>
            <a:fillRect/>
          </a:stretch>
        </p:blipFill>
        <p:spPr bwMode="auto">
          <a:xfrm>
            <a:off x="1752600" y="4876800"/>
            <a:ext cx="2895600" cy="1524000"/>
          </a:xfrm>
          <a:prstGeom prst="rect">
            <a:avLst/>
          </a:prstGeom>
          <a:noFill/>
        </p:spPr>
      </p:pic>
    </p:spTree>
    <p:extLst>
      <p:ext uri="{BB962C8B-B14F-4D97-AF65-F5344CB8AC3E}">
        <p14:creationId xmlns:p14="http://schemas.microsoft.com/office/powerpoint/2010/main" val="21526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marL="285750" indent="-285750">
              <a:buSzPct val="105000"/>
              <a:buFont typeface="Wingdings 3" pitchFamily="18" charset="2"/>
              <a:buChar char="p"/>
            </a:pPr>
            <a:r>
              <a:rPr lang="en-IN" b="1" dirty="0">
                <a:cs typeface="Arial" panose="020B0604020202020204" pitchFamily="34" charset="0"/>
              </a:rPr>
              <a:t>What do drugs lead to?</a:t>
            </a:r>
          </a:p>
          <a:p>
            <a:pPr marL="742950" lvl="1" indent="-285750">
              <a:buSzPct val="105000"/>
              <a:buFont typeface="Wingdings 3" pitchFamily="18" charset="2"/>
              <a:buChar char=""/>
            </a:pPr>
            <a:r>
              <a:rPr lang="en-IN" dirty="0">
                <a:cs typeface="Arial" panose="020B0604020202020204" pitchFamily="34" charset="0"/>
              </a:rPr>
              <a:t>Illegal drugs can cause things like hallucinations (seeing strange things), sickness, depression, liver and kidney problems and fits. </a:t>
            </a:r>
          </a:p>
          <a:p>
            <a:pPr marL="742950" lvl="1" indent="-285750">
              <a:buSzPct val="105000"/>
              <a:buFont typeface="Wingdings 3" pitchFamily="18" charset="2"/>
              <a:buChar char=""/>
            </a:pPr>
            <a:r>
              <a:rPr lang="en-IN" dirty="0">
                <a:cs typeface="Arial" panose="020B0604020202020204" pitchFamily="34" charset="0"/>
              </a:rPr>
              <a:t>Some illegal drugs can kill the first time the person takes them. </a:t>
            </a:r>
          </a:p>
          <a:p>
            <a:pPr marL="742950" lvl="1" indent="-285750">
              <a:buSzPct val="105000"/>
              <a:buFont typeface="Wingdings 3" pitchFamily="18" charset="2"/>
              <a:buChar char=""/>
            </a:pPr>
            <a:r>
              <a:rPr lang="en-IN" dirty="0">
                <a:cs typeface="Arial" panose="020B0604020202020204" pitchFamily="34" charset="0"/>
              </a:rPr>
              <a:t>Taking too much of any drug is called an overdose. </a:t>
            </a:r>
          </a:p>
          <a:p>
            <a:pPr marL="742950" lvl="1" indent="-285750">
              <a:buSzPct val="105000"/>
              <a:buFont typeface="Wingdings 3" pitchFamily="18" charset="2"/>
              <a:buChar char=""/>
            </a:pPr>
            <a:r>
              <a:rPr lang="en-IN" dirty="0">
                <a:cs typeface="Arial" panose="020B0604020202020204" pitchFamily="34" charset="0"/>
              </a:rPr>
              <a:t>A serious overdose of almost any drug can kill </a:t>
            </a:r>
            <a:r>
              <a:rPr lang="en-IN" dirty="0" smtClean="0">
                <a:cs typeface="Arial" panose="020B0604020202020204" pitchFamily="34" charset="0"/>
              </a:rPr>
              <a:t>you</a:t>
            </a:r>
          </a:p>
          <a:p>
            <a:pPr marL="285750" indent="-285750">
              <a:buSzPct val="105000"/>
              <a:buFont typeface="Wingdings 3" pitchFamily="18" charset="2"/>
              <a:buChar char="p"/>
            </a:pPr>
            <a:r>
              <a:rPr lang="en-IN" b="1" dirty="0">
                <a:cs typeface="Arial" panose="020B0604020202020204" pitchFamily="34" charset="0"/>
              </a:rPr>
              <a:t>What is drug and drug abuse?</a:t>
            </a:r>
          </a:p>
          <a:p>
            <a:pPr marL="742950" lvl="1" indent="-285750">
              <a:buSzPct val="105000"/>
              <a:buFont typeface="Wingdings 3" pitchFamily="18" charset="2"/>
              <a:buChar char=""/>
            </a:pPr>
            <a:r>
              <a:rPr lang="en-IN" dirty="0">
                <a:cs typeface="Arial" panose="020B0604020202020204" pitchFamily="34" charset="0"/>
              </a:rPr>
              <a:t>Drug addiction is a chronic, often relapsing brain disease that causes compulsive drug seeking and use, despite harmful consequences to the drug addict and those around them. </a:t>
            </a:r>
          </a:p>
          <a:p>
            <a:pPr marL="742950" lvl="1" indent="-285750">
              <a:buSzPct val="105000"/>
              <a:buFont typeface="Wingdings 3" pitchFamily="18" charset="2"/>
              <a:buChar char=""/>
            </a:pPr>
            <a:r>
              <a:rPr lang="en-IN" dirty="0">
                <a:cs typeface="Arial" panose="020B0604020202020204" pitchFamily="34" charset="0"/>
              </a:rPr>
              <a:t>Drug addiction is a brain disease because the abuse of drugs leads to changes in the structure and function of the </a:t>
            </a:r>
            <a:r>
              <a:rPr lang="en-IN" dirty="0" smtClean="0">
                <a:cs typeface="Arial" panose="020B0604020202020204" pitchFamily="34" charset="0"/>
              </a:rPr>
              <a:t>brain</a:t>
            </a:r>
            <a:endParaRPr lang="en-US"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7" name="Picture 2" descr="Image result for What do drugs lead to?"/>
          <p:cNvPicPr>
            <a:picLocks noChangeAspect="1" noChangeArrowheads="1"/>
          </p:cNvPicPr>
          <p:nvPr/>
        </p:nvPicPr>
        <p:blipFill rotWithShape="1">
          <a:blip r:embed="rId2" cstate="print"/>
          <a:srcRect b="12796"/>
          <a:stretch/>
        </p:blipFill>
        <p:spPr bwMode="auto">
          <a:xfrm>
            <a:off x="2057400" y="5105401"/>
            <a:ext cx="2769707" cy="1295399"/>
          </a:xfrm>
          <a:prstGeom prst="rect">
            <a:avLst/>
          </a:prstGeom>
          <a:noFill/>
        </p:spPr>
      </p:pic>
      <p:pic>
        <p:nvPicPr>
          <p:cNvPr id="11" name="Picture 4" descr="Image result for What is drug and drug abuse?"/>
          <p:cNvPicPr>
            <a:picLocks noChangeAspect="1" noChangeArrowheads="1"/>
          </p:cNvPicPr>
          <p:nvPr/>
        </p:nvPicPr>
        <p:blipFill>
          <a:blip r:embed="rId3" cstate="print"/>
          <a:srcRect/>
          <a:stretch>
            <a:fillRect/>
          </a:stretch>
        </p:blipFill>
        <p:spPr bwMode="auto">
          <a:xfrm>
            <a:off x="4953000" y="4855234"/>
            <a:ext cx="3276600" cy="1545566"/>
          </a:xfrm>
          <a:prstGeom prst="rect">
            <a:avLst/>
          </a:prstGeom>
          <a:noFill/>
        </p:spPr>
      </p:pic>
    </p:spTree>
    <p:extLst>
      <p:ext uri="{BB962C8B-B14F-4D97-AF65-F5344CB8AC3E}">
        <p14:creationId xmlns:p14="http://schemas.microsoft.com/office/powerpoint/2010/main" val="1572997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gray">
          <a:xfrm>
            <a:off x="152400" y="1311443"/>
            <a:ext cx="8763002" cy="457200"/>
          </a:xfrm>
          <a:prstGeom prst="rect">
            <a:avLst/>
          </a:prstGeom>
          <a:solidFill>
            <a:srgbClr val="A50021"/>
          </a:solidFill>
          <a:ln w="19050">
            <a:solidFill>
              <a:schemeClr val="tx1"/>
            </a:solidFill>
            <a:miter lim="800000"/>
            <a:headEnd/>
            <a:tailEnd/>
          </a:ln>
          <a:effectLst>
            <a:outerShdw dist="53882" dir="2700000" algn="ctr" rotWithShape="0">
              <a:srgbClr val="B2B2B2"/>
            </a:outerShdw>
          </a:effectLst>
        </p:spPr>
        <p:txBody>
          <a:bodyPr lIns="288000" tIns="0" rIns="0" bIns="0" anchor="ctr"/>
          <a:lstStyle/>
          <a:p>
            <a:pPr defTabSz="801688" eaLnBrk="0" hangingPunct="0"/>
            <a:r>
              <a:rPr lang="en-IN" sz="2000" b="1" dirty="0">
                <a:solidFill>
                  <a:schemeClr val="bg1"/>
                </a:solidFill>
              </a:rPr>
              <a:t>In addition, DOT Employee Awareness Training Includes:</a:t>
            </a:r>
            <a:endParaRPr lang="en-US" sz="2000" b="1" noProof="1">
              <a:solidFill>
                <a:schemeClr val="bg1"/>
              </a:solidFill>
            </a:endParaRPr>
          </a:p>
        </p:txBody>
      </p:sp>
      <p:sp>
        <p:nvSpPr>
          <p:cNvPr id="8" name="Rectangle 12"/>
          <p:cNvSpPr>
            <a:spLocks noChangeArrowheads="1"/>
          </p:cNvSpPr>
          <p:nvPr/>
        </p:nvSpPr>
        <p:spPr bwMode="gray">
          <a:xfrm>
            <a:off x="152401" y="1752600"/>
            <a:ext cx="8763001" cy="4724399"/>
          </a:xfrm>
          <a:prstGeom prst="rect">
            <a:avLst/>
          </a:prstGeom>
          <a:gradFill rotWithShape="1">
            <a:gsLst>
              <a:gs pos="0">
                <a:srgbClr val="F0F0F0"/>
              </a:gs>
              <a:gs pos="100000">
                <a:srgbClr val="FFFFFF"/>
              </a:gs>
            </a:gsLst>
            <a:lin ang="5400000" scaled="1"/>
          </a:gradFill>
          <a:ln w="19050">
            <a:solidFill>
              <a:schemeClr val="tx1"/>
            </a:solidFill>
            <a:miter lim="800000"/>
            <a:headEnd/>
            <a:tailEnd/>
          </a:ln>
          <a:effectLst>
            <a:outerShdw dist="53882" dir="2700000" algn="ctr" rotWithShape="0">
              <a:srgbClr val="B2B2B2"/>
            </a:outerShdw>
          </a:effectLst>
        </p:spPr>
        <p:txBody>
          <a:bodyPr lIns="108000" tIns="36000" rIns="36000" bIns="36000" anchor="t"/>
          <a:lstStyle/>
          <a:p>
            <a:pPr defTabSz="801688">
              <a:buSzPct val="105000"/>
              <a:buFont typeface="Wingdings 3" pitchFamily="18" charset="2"/>
              <a:buChar char="p"/>
            </a:pPr>
            <a:r>
              <a:rPr lang="en-IN" b="1" dirty="0">
                <a:cs typeface="Arial" panose="020B0604020202020204" pitchFamily="34" charset="0"/>
              </a:rPr>
              <a:t> Why do people become drug addicts?</a:t>
            </a:r>
          </a:p>
          <a:p>
            <a:pPr lvl="1">
              <a:buSzPct val="105000"/>
              <a:buFont typeface="Wingdings 3" pitchFamily="18" charset="2"/>
              <a:buChar char=""/>
            </a:pPr>
            <a:r>
              <a:rPr lang="en-GB" dirty="0"/>
              <a:t>To feel euphoric or feel nothing</a:t>
            </a:r>
            <a:endParaRPr lang="en-US" dirty="0"/>
          </a:p>
          <a:p>
            <a:pPr lvl="1">
              <a:buSzPct val="105000"/>
              <a:buFont typeface="Wingdings 3" pitchFamily="18" charset="2"/>
              <a:buChar char=""/>
            </a:pPr>
            <a:r>
              <a:rPr lang="en-GB" dirty="0"/>
              <a:t>To feel more confident</a:t>
            </a:r>
            <a:endParaRPr lang="en-US" dirty="0"/>
          </a:p>
          <a:p>
            <a:pPr lvl="1">
              <a:buSzPct val="105000"/>
              <a:buFont typeface="Wingdings 3" pitchFamily="18" charset="2"/>
              <a:buChar char=""/>
            </a:pPr>
            <a:r>
              <a:rPr lang="en-GB" dirty="0"/>
              <a:t>To work longer hours or </a:t>
            </a:r>
            <a:r>
              <a:rPr lang="en-GB" dirty="0" smtClean="0"/>
              <a:t>enhance performance</a:t>
            </a:r>
            <a:endParaRPr lang="en-US" dirty="0"/>
          </a:p>
          <a:p>
            <a:pPr lvl="1">
              <a:buSzPct val="105000"/>
              <a:buFont typeface="Wingdings 3" pitchFamily="18" charset="2"/>
              <a:buChar char=""/>
            </a:pPr>
            <a:r>
              <a:rPr lang="en-GB" dirty="0"/>
              <a:t>To belong to a social group (</a:t>
            </a:r>
            <a:r>
              <a:rPr lang="en-GB" dirty="0" smtClean="0"/>
              <a:t>peer pressure</a:t>
            </a:r>
            <a:r>
              <a:rPr lang="en-GB" dirty="0"/>
              <a:t>)</a:t>
            </a:r>
            <a:endParaRPr lang="en-US" dirty="0"/>
          </a:p>
          <a:p>
            <a:pPr lvl="1">
              <a:buSzPct val="105000"/>
              <a:buFont typeface="Wingdings 3" pitchFamily="18" charset="2"/>
              <a:buChar char=""/>
            </a:pPr>
            <a:r>
              <a:rPr lang="en-GB" dirty="0"/>
              <a:t>To kill time (alleviate boredom)</a:t>
            </a:r>
            <a:endParaRPr lang="en-US" dirty="0"/>
          </a:p>
          <a:p>
            <a:pPr lvl="1">
              <a:buSzPct val="105000"/>
              <a:buFont typeface="Wingdings 3" pitchFamily="18" charset="2"/>
              <a:buChar char=""/>
            </a:pPr>
            <a:r>
              <a:rPr lang="en-GB" dirty="0"/>
              <a:t>To alleviate physical pain and </a:t>
            </a:r>
            <a:r>
              <a:rPr lang="en-GB" dirty="0" smtClean="0"/>
              <a:t>other health </a:t>
            </a:r>
            <a:r>
              <a:rPr lang="en-GB" dirty="0"/>
              <a:t>problems</a:t>
            </a:r>
            <a:endParaRPr lang="en-US" dirty="0"/>
          </a:p>
          <a:p>
            <a:pPr lvl="1">
              <a:buSzPct val="105000"/>
              <a:buFont typeface="Wingdings 3" pitchFamily="18" charset="2"/>
              <a:buChar char=""/>
            </a:pPr>
            <a:r>
              <a:rPr lang="en-GB" dirty="0"/>
              <a:t>Because it is a habit</a:t>
            </a:r>
            <a:endParaRPr lang="en-US" dirty="0"/>
          </a:p>
          <a:p>
            <a:pPr lvl="1">
              <a:buSzPct val="105000"/>
              <a:buFont typeface="Wingdings 3" pitchFamily="18" charset="2"/>
              <a:buChar char=""/>
            </a:pPr>
            <a:r>
              <a:rPr lang="en-GB" dirty="0"/>
              <a:t>To satisfy cravings and avoid withdrawal </a:t>
            </a:r>
            <a:r>
              <a:rPr lang="en-GB" dirty="0" smtClean="0"/>
              <a:t>symptoms</a:t>
            </a:r>
            <a:endParaRPr lang="en-US" dirty="0"/>
          </a:p>
          <a:p>
            <a:pPr lvl="1">
              <a:buSzPct val="105000"/>
              <a:buFont typeface="Wingdings 3" pitchFamily="18" charset="2"/>
              <a:buChar char=""/>
            </a:pPr>
            <a:r>
              <a:rPr lang="en-GB" dirty="0"/>
              <a:t>For weight loss </a:t>
            </a:r>
            <a:endParaRPr lang="en-US" dirty="0"/>
          </a:p>
          <a:p>
            <a:pPr lvl="1">
              <a:buSzPct val="105000"/>
              <a:buFont typeface="Wingdings 3" pitchFamily="18" charset="2"/>
              <a:buChar char=""/>
            </a:pPr>
            <a:r>
              <a:rPr lang="en-GB" dirty="0"/>
              <a:t>To experience an altered state of </a:t>
            </a:r>
            <a:r>
              <a:rPr lang="en-GB" dirty="0" smtClean="0"/>
              <a:t>consciousness</a:t>
            </a:r>
            <a:endParaRPr lang="en-US" dirty="0"/>
          </a:p>
          <a:p>
            <a:pPr lvl="1">
              <a:buSzPct val="105000"/>
              <a:buFont typeface="Wingdings 3" pitchFamily="18" charset="2"/>
              <a:buChar char=""/>
            </a:pPr>
            <a:r>
              <a:rPr lang="en-GB" dirty="0"/>
              <a:t>To unwind after a stressful day</a:t>
            </a:r>
            <a:endParaRPr lang="en-US" dirty="0"/>
          </a:p>
          <a:p>
            <a:pPr defTabSz="801688"/>
            <a:endParaRPr lang="en-US" b="1" dirty="0">
              <a:cs typeface="Arial" panose="020B0604020202020204" pitchFamily="34" charset="0"/>
            </a:endParaRPr>
          </a:p>
        </p:txBody>
      </p:sp>
      <p:sp>
        <p:nvSpPr>
          <p:cNvPr id="12" name="Rectangle 2"/>
          <p:cNvSpPr txBox="1">
            <a:spLocks noChangeArrowheads="1"/>
          </p:cNvSpPr>
          <p:nvPr/>
        </p:nvSpPr>
        <p:spPr>
          <a:xfrm>
            <a:off x="0" y="685800"/>
            <a:ext cx="9067800"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801688" eaLnBrk="0" hangingPunct="0"/>
            <a:r>
              <a:rPr lang="en-IN" sz="3200" dirty="0" smtClean="0">
                <a:latin typeface="+mn-lt"/>
              </a:rPr>
              <a:t>GENERAL EMPLOYEE AWARENESS TRAINING COVERS</a:t>
            </a:r>
            <a:endParaRPr lang="en-US" sz="3200" noProof="1">
              <a:latin typeface="+mn-lt"/>
            </a:endParaRPr>
          </a:p>
        </p:txBody>
      </p:sp>
      <p:pic>
        <p:nvPicPr>
          <p:cNvPr id="2050" name="Picture 2" descr="Image result for drug addic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328412"/>
            <a:ext cx="3124200" cy="207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6777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CreateDate xmlns="B6023AA3-3CEE-413F-91F8-322A2644F388" xsi:nil="true"/>
    <wic_System_Copyright xmlns="http://schemas.microsoft.com/sharepoint/v3/fields" xsi:nil="true"/>
    <_dlc_DocId xmlns="0f0eb950-47b7-49a7-b2b9-b0c411c9c3b8">VJPUPS4RKR3C-4-97</_dlc_DocId>
    <_dlc_DocIdUrl xmlns="0f0eb950-47b7-49a7-b2b9-b0c411c9c3b8">
      <Url>http://thenest-aoa-in.nestle.com/_layouts/DocIdRedir.aspx?ID=VJPUPS4RKR3C-4-97</Url>
      <Description>VJPUPS4RKR3C-4-97</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B1185A5A6DA634F89857E7C01440748" ma:contentTypeVersion="1" ma:contentTypeDescription="Upload an image." ma:contentTypeScope="" ma:versionID="89928a2722378c5a305ce3eb8532539f">
  <xsd:schema xmlns:xsd="http://www.w3.org/2001/XMLSchema" xmlns:xs="http://www.w3.org/2001/XMLSchema" xmlns:p="http://schemas.microsoft.com/office/2006/metadata/properties" xmlns:ns1="http://schemas.microsoft.com/sharepoint/v3" xmlns:ns2="B6023AA3-3CEE-413F-91F8-322A2644F388" xmlns:ns3="http://schemas.microsoft.com/sharepoint/v3/fields" xmlns:ns4="0f0eb950-47b7-49a7-b2b9-b0c411c9c3b8" targetNamespace="http://schemas.microsoft.com/office/2006/metadata/properties" ma:root="true" ma:fieldsID="415cc3288ccbe700ad9137c8513b77d6" ns1:_="" ns2:_="" ns3:_="" ns4:_="">
    <xsd:import namespace="http://schemas.microsoft.com/sharepoint/v3"/>
    <xsd:import namespace="B6023AA3-3CEE-413F-91F8-322A2644F388"/>
    <xsd:import namespace="http://schemas.microsoft.com/sharepoint/v3/fields"/>
    <xsd:import namespace="0f0eb950-47b7-49a7-b2b9-b0c411c9c3b8"/>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023AA3-3CEE-413F-91F8-322A2644F388"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0eb950-47b7-49a7-b2b9-b0c411c9c3b8"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F0180CB-08B1-436B-9799-0C76022FBD6C}">
  <ds:schemaRefs>
    <ds:schemaRef ds:uri="http://purl.org/dc/elements/1.1/"/>
    <ds:schemaRef ds:uri="http://schemas.microsoft.com/office/2006/metadata/properties"/>
    <ds:schemaRef ds:uri="http://schemas.microsoft.com/sharepoint/v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0f0eb950-47b7-49a7-b2b9-b0c411c9c3b8"/>
    <ds:schemaRef ds:uri="http://schemas.microsoft.com/sharepoint/v3/fields"/>
    <ds:schemaRef ds:uri="B6023AA3-3CEE-413F-91F8-322A2644F388"/>
    <ds:schemaRef ds:uri="http://www.w3.org/XML/1998/namespace"/>
  </ds:schemaRefs>
</ds:datastoreItem>
</file>

<file path=customXml/itemProps2.xml><?xml version="1.0" encoding="utf-8"?>
<ds:datastoreItem xmlns:ds="http://schemas.openxmlformats.org/officeDocument/2006/customXml" ds:itemID="{7C728180-122B-4C3C-A2BE-33F0F3836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6023AA3-3CEE-413F-91F8-322A2644F388"/>
    <ds:schemaRef ds:uri="http://schemas.microsoft.com/sharepoint/v3/fields"/>
    <ds:schemaRef ds:uri="0f0eb950-47b7-49a7-b2b9-b0c411c9c3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4455A5-5B1F-42D7-89F4-4C018F6FE882}">
  <ds:schemaRefs>
    <ds:schemaRef ds:uri="http://schemas.microsoft.com/sharepoint/v3/contenttype/forms"/>
  </ds:schemaRefs>
</ds:datastoreItem>
</file>

<file path=customXml/itemProps4.xml><?xml version="1.0" encoding="utf-8"?>
<ds:datastoreItem xmlns:ds="http://schemas.openxmlformats.org/officeDocument/2006/customXml" ds:itemID="{576FB07F-DD47-4C62-89FB-E79CBDA66930}">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ES-501_BG-001</Template>
  <TotalTime>7872</TotalTime>
  <Words>2520</Words>
  <Application>Microsoft Office PowerPoint</Application>
  <PresentationFormat>On-screen Show (4:3)</PresentationFormat>
  <Paragraphs>282</Paragraphs>
  <Slides>34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Bodoni MT Black</vt:lpstr>
      <vt:lpstr>Calibri</vt:lpstr>
      <vt:lpstr>Calibri Light</vt:lpstr>
      <vt:lpstr>Times New Roman</vt:lpstr>
      <vt:lpstr>Webdings</vt:lpstr>
      <vt:lpstr>Wingdings</vt:lpstr>
      <vt:lpstr>Wingdings 3</vt:lpstr>
      <vt:lpstr>Office Theme</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Gaurav Bansal</dc:creator>
  <cp:lastModifiedBy>admin</cp:lastModifiedBy>
  <cp:revision>1306</cp:revision>
  <cp:lastPrinted>2014-11-21T06:58:07Z</cp:lastPrinted>
  <dcterms:created xsi:type="dcterms:W3CDTF">2014-04-07T11:41:40Z</dcterms:created>
  <dcterms:modified xsi:type="dcterms:W3CDTF">2020-06-17T11:40:40Z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0x0101009148F5A04DDD49CBA7127AADA5FB792B00AADE34325A8B49CDA8BB4DB53328F21400CB1185A5A6DA634F89857E7C01440748</vt:lpwstr>
  </property>
  <property fmtid="{D5CDD505-2E9C-101B-9397-08002B2CF9AE}" pid="3" name="_dlc_DocIdItemGuid">
    <vt:lpwstr>69089008-09ec-4558-8149-065431535be3</vt:lpwstr>
  </property>
</Properties>
</file>