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9"/>
  </p:notesMasterIdLst>
  <p:sldIdLst>
    <p:sldId id="256" r:id="rId6"/>
    <p:sldId id="361" r:id="rId7"/>
    <p:sldId id="332" r:id="rId8"/>
    <p:sldId id="274"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2"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99CC"/>
    <a:srgbClr val="FFFFCC"/>
    <a:srgbClr val="FF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660"/>
  </p:normalViewPr>
  <p:slideViewPr>
    <p:cSldViewPr>
      <p:cViewPr varScale="1">
        <p:scale>
          <a:sx n="67" d="100"/>
          <a:sy n="67" d="100"/>
        </p:scale>
        <p:origin x="1398"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17-Jun-20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0833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61994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5480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30350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13960689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sp>
        <p:nvSpPr>
          <p:cNvPr id="4" name="Rectangle 3"/>
          <p:cNvSpPr/>
          <p:nvPr/>
        </p:nvSpPr>
        <p:spPr>
          <a:xfrm>
            <a:off x="1355490" y="418912"/>
            <a:ext cx="6655988" cy="1938992"/>
          </a:xfrm>
          <a:prstGeom prst="rect">
            <a:avLst/>
          </a:prstGeom>
        </p:spPr>
        <p:txBody>
          <a:bodyPr wrap="none">
            <a:spAutoFit/>
          </a:bodyPr>
          <a:lstStyle/>
          <a:p>
            <a:pPr algn="ctr"/>
            <a:r>
              <a:rPr lang="en-IN" sz="6000" b="1" dirty="0" smtClean="0">
                <a:latin typeface="Gabriola" panose="04040605051002020D02" pitchFamily="82" charset="0"/>
                <a:cs typeface="Arial" panose="020B0604020202020204" pitchFamily="34" charset="0"/>
              </a:rPr>
              <a:t>CONFINED SPACE ENTRY </a:t>
            </a:r>
          </a:p>
          <a:p>
            <a:pPr algn="ctr"/>
            <a:r>
              <a:rPr lang="en-IN" sz="6000" b="1" dirty="0" smtClean="0">
                <a:latin typeface="Gabriola" panose="04040605051002020D02" pitchFamily="82" charset="0"/>
                <a:cs typeface="Arial" panose="020B0604020202020204" pitchFamily="34" charset="0"/>
              </a:rPr>
              <a:t>HAZARD</a:t>
            </a:r>
            <a:endParaRPr lang="en-US" sz="6000" dirty="0">
              <a:latin typeface="Gabriola" panose="04040605051002020D02" pitchFamily="82" charset="0"/>
            </a:endParaRPr>
          </a:p>
        </p:txBody>
      </p:sp>
      <p:pic>
        <p:nvPicPr>
          <p:cNvPr id="1026" name="Picture 2" descr="Image result for CONFINED SPACE ENTRY HAZ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122644"/>
            <a:ext cx="5219700" cy="327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912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IN" sz="2000" b="1" dirty="0">
                <a:solidFill>
                  <a:schemeClr val="bg1"/>
                </a:solidFill>
              </a:rPr>
              <a:t>Combustible gases and vapours</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gn="just">
              <a:buSzPct val="105000"/>
              <a:buFont typeface="Wingdings 3" pitchFamily="18" charset="2"/>
              <a:buChar char="p"/>
            </a:pPr>
            <a:r>
              <a:rPr lang="en-IN" b="1" dirty="0">
                <a:cs typeface="Arial" panose="020B0604020202020204" pitchFamily="34" charset="0"/>
              </a:rPr>
              <a:t> Chemical reactions </a:t>
            </a:r>
          </a:p>
          <a:p>
            <a:pPr marL="742950" lvl="1" indent="-285750" algn="just">
              <a:buSzPct val="105000"/>
              <a:buFont typeface="Wingdings 3" pitchFamily="18" charset="2"/>
              <a:buChar char=""/>
            </a:pPr>
            <a:r>
              <a:rPr lang="en-IN" dirty="0" smtClean="0">
                <a:cs typeface="Arial" panose="020B0604020202020204" pitchFamily="34" charset="0"/>
              </a:rPr>
              <a:t>Chemical </a:t>
            </a:r>
            <a:r>
              <a:rPr lang="en-IN" dirty="0">
                <a:cs typeface="Arial" panose="020B0604020202020204" pitchFamily="34" charset="0"/>
              </a:rPr>
              <a:t>reactions forming flammable atmospheres occur when surfaces are initially exposed to the atmosphere, or when chemicals combine to form flammable gases. </a:t>
            </a:r>
          </a:p>
          <a:p>
            <a:pPr marL="742950" lvl="1" indent="-285750" algn="just">
              <a:buSzPct val="105000"/>
              <a:buFont typeface="Wingdings 3" pitchFamily="18" charset="2"/>
              <a:buChar char=""/>
            </a:pPr>
            <a:r>
              <a:rPr lang="en-IN" dirty="0">
                <a:cs typeface="Arial" panose="020B0604020202020204" pitchFamily="34" charset="0"/>
              </a:rPr>
              <a:t>This condition arises when dilute sulphuric acid reacts with iron to form hydrogen or when calcium carbide makes contact with water to form acetylene</a:t>
            </a:r>
            <a:r>
              <a:rPr lang="en-IN" dirty="0" smtClean="0">
                <a:cs typeface="Arial" panose="020B0604020202020204" pitchFamily="34" charset="0"/>
              </a:rPr>
              <a:t>.</a:t>
            </a:r>
          </a:p>
          <a:p>
            <a:pPr algn="just">
              <a:lnSpc>
                <a:spcPct val="150000"/>
              </a:lnSpc>
              <a:buSzPct val="105000"/>
              <a:buFont typeface="Wingdings 3" pitchFamily="18" charset="2"/>
              <a:buChar char="p"/>
            </a:pPr>
            <a:r>
              <a:rPr lang="en-IN" b="1" dirty="0">
                <a:cs typeface="Arial" panose="020B0604020202020204" pitchFamily="34" charset="0"/>
              </a:rPr>
              <a:t> Pyrophoric substances</a:t>
            </a:r>
            <a:endParaRPr lang="en-IN" dirty="0">
              <a:cs typeface="Arial" panose="020B0604020202020204" pitchFamily="34" charset="0"/>
            </a:endParaRPr>
          </a:p>
          <a:p>
            <a:pPr marL="742950" lvl="1" indent="-285750" algn="just">
              <a:buSzPct val="105000"/>
              <a:buFont typeface="Wingdings 3" panose="05040102010807070707" pitchFamily="18" charset="2"/>
              <a:buChar char=""/>
            </a:pPr>
            <a:r>
              <a:rPr lang="en-IN" dirty="0" smtClean="0">
                <a:cs typeface="Arial" panose="020B0604020202020204" pitchFamily="34" charset="0"/>
              </a:rPr>
              <a:t>Deposits </a:t>
            </a:r>
            <a:r>
              <a:rPr lang="en-IN" dirty="0">
                <a:cs typeface="Arial" panose="020B0604020202020204" pitchFamily="34" charset="0"/>
              </a:rPr>
              <a:t>of pyrophoric substances (carbon, ferrous oxide, ferrous sulphate, iron, etc.) can be found in tanks used by the chemical and petroleum industry.</a:t>
            </a:r>
          </a:p>
          <a:p>
            <a:pPr marL="742950" lvl="1" indent="-285750" algn="just">
              <a:buSzPct val="105000"/>
              <a:buFont typeface="Wingdings 3" panose="05040102010807070707" pitchFamily="18" charset="2"/>
              <a:buChar char=""/>
            </a:pPr>
            <a:r>
              <a:rPr lang="en-IN" dirty="0" smtClean="0">
                <a:cs typeface="Arial" panose="020B0604020202020204" pitchFamily="34" charset="0"/>
              </a:rPr>
              <a:t>These </a:t>
            </a:r>
            <a:r>
              <a:rPr lang="en-IN" dirty="0">
                <a:cs typeface="Arial" panose="020B0604020202020204" pitchFamily="34" charset="0"/>
              </a:rPr>
              <a:t>tanks containing flammable deposits will spontaneously ignite upon exposure to air</a:t>
            </a:r>
            <a:r>
              <a:rPr lang="en-IN" dirty="0" smtClean="0">
                <a:cs typeface="Arial" panose="020B0604020202020204" pitchFamily="34" charset="0"/>
              </a:rPr>
              <a:t>.</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CONFINED SPACE ENTRY HAZARD</a:t>
            </a:r>
            <a:endParaRPr lang="en-US" sz="3000" dirty="0">
              <a:latin typeface="+mn-lt"/>
            </a:endParaRPr>
          </a:p>
        </p:txBody>
      </p:sp>
      <p:pic>
        <p:nvPicPr>
          <p:cNvPr id="9" name="Picture 2" descr="Image result for Chemical Reacti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6600" y="4876800"/>
            <a:ext cx="2971800" cy="1530684"/>
          </a:xfrm>
          <a:prstGeom prst="rect">
            <a:avLst/>
          </a:prstGeom>
          <a:noFill/>
        </p:spPr>
      </p:pic>
      <p:pic>
        <p:nvPicPr>
          <p:cNvPr id="12" name="Picture 4" descr="Image result for Pyrophoric substances"/>
          <p:cNvPicPr>
            <a:picLocks noChangeAspect="1" noChangeArrowheads="1"/>
          </p:cNvPicPr>
          <p:nvPr/>
        </p:nvPicPr>
        <p:blipFill>
          <a:blip r:embed="rId3" cstate="print"/>
          <a:srcRect/>
          <a:stretch>
            <a:fillRect/>
          </a:stretch>
        </p:blipFill>
        <p:spPr bwMode="auto">
          <a:xfrm>
            <a:off x="6248400" y="4876800"/>
            <a:ext cx="2587840" cy="1530684"/>
          </a:xfrm>
          <a:prstGeom prst="rect">
            <a:avLst/>
          </a:prstGeom>
          <a:noFill/>
        </p:spPr>
      </p:pic>
    </p:spTree>
    <p:extLst>
      <p:ext uri="{BB962C8B-B14F-4D97-AF65-F5344CB8AC3E}">
        <p14:creationId xmlns:p14="http://schemas.microsoft.com/office/powerpoint/2010/main" val="2531715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IN" sz="2000" b="1" dirty="0">
                <a:solidFill>
                  <a:schemeClr val="bg1"/>
                </a:solidFill>
              </a:rPr>
              <a:t>Combustible gases and vapours</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gn="just">
              <a:lnSpc>
                <a:spcPct val="150000"/>
              </a:lnSpc>
              <a:buSzPct val="105000"/>
              <a:buFont typeface="Wingdings 3" pitchFamily="18" charset="2"/>
              <a:buChar char="p"/>
            </a:pPr>
            <a:r>
              <a:rPr lang="en-IN" b="1" dirty="0">
                <a:cs typeface="Arial" panose="020B0604020202020204" pitchFamily="34" charset="0"/>
              </a:rPr>
              <a:t> Dust</a:t>
            </a:r>
            <a:endParaRPr lang="en-US" dirty="0">
              <a:cs typeface="Arial" panose="020B0604020202020204" pitchFamily="34" charset="0"/>
            </a:endParaRPr>
          </a:p>
          <a:p>
            <a:pPr marL="742950" lvl="1" indent="-285750">
              <a:buSzPct val="105000"/>
              <a:buFont typeface="Wingdings 3" pitchFamily="18" charset="2"/>
              <a:buChar char=""/>
            </a:pPr>
            <a:r>
              <a:rPr lang="en-IN" dirty="0">
                <a:cs typeface="Arial" panose="020B0604020202020204" pitchFamily="34" charset="0"/>
              </a:rPr>
              <a:t>Combustible dust concentrations are usually found during the process of loading, unloading, and Conveying grain products nitrated fertilizers, finely ground chemical products, and any other combustible material.</a:t>
            </a:r>
          </a:p>
          <a:p>
            <a:pPr marL="742950" lvl="1" indent="-285750">
              <a:buSzPct val="105000"/>
              <a:buFont typeface="Wingdings 3" pitchFamily="18" charset="2"/>
              <a:buChar char=""/>
            </a:pPr>
            <a:r>
              <a:rPr lang="en-IN" dirty="0">
                <a:cs typeface="Arial" panose="020B0604020202020204" pitchFamily="34" charset="0"/>
              </a:rPr>
              <a:t>High charges of static electricity, which rapidly accumulate during periods of relatively low humidity (below 50%), can cause certain substances to accumulate electrostatic charges of sufficient energy to produce sparks and ignite a flammable atmosphere. </a:t>
            </a:r>
          </a:p>
          <a:p>
            <a:pPr marL="742950" lvl="1" indent="-285750">
              <a:buSzPct val="105000"/>
              <a:buFont typeface="Wingdings 3" pitchFamily="18" charset="2"/>
              <a:buChar char=""/>
            </a:pPr>
            <a:r>
              <a:rPr lang="en-IN" dirty="0">
                <a:cs typeface="Arial" panose="020B0604020202020204" pitchFamily="34" charset="0"/>
              </a:rPr>
              <a:t>These sparks may also cause explosions when the right air or oxygen to dust or gas mixture is present</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CONFINED SPACE ENTRY HAZARD</a:t>
            </a:r>
            <a:endParaRPr lang="en-US" sz="3000" dirty="0">
              <a:latin typeface="+mn-lt"/>
            </a:endParaRPr>
          </a:p>
        </p:txBody>
      </p:sp>
      <p:pic>
        <p:nvPicPr>
          <p:cNvPr id="10" name="Picture 2" descr="Image result for DUST pictures"/>
          <p:cNvPicPr>
            <a:picLocks noChangeAspect="1" noChangeArrowheads="1"/>
          </p:cNvPicPr>
          <p:nvPr/>
        </p:nvPicPr>
        <p:blipFill rotWithShape="1">
          <a:blip r:embed="rId2" cstate="print"/>
          <a:srcRect b="6527"/>
          <a:stretch/>
        </p:blipFill>
        <p:spPr bwMode="auto">
          <a:xfrm>
            <a:off x="6553200" y="4572000"/>
            <a:ext cx="2286000" cy="1818821"/>
          </a:xfrm>
          <a:prstGeom prst="rect">
            <a:avLst/>
          </a:prstGeom>
          <a:noFill/>
        </p:spPr>
      </p:pic>
    </p:spTree>
    <p:extLst>
      <p:ext uri="{BB962C8B-B14F-4D97-AF65-F5344CB8AC3E}">
        <p14:creationId xmlns:p14="http://schemas.microsoft.com/office/powerpoint/2010/main" val="797905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IN" sz="2000" b="1" dirty="0">
                <a:solidFill>
                  <a:schemeClr val="bg1"/>
                </a:solidFill>
              </a:rPr>
              <a:t>Sources</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The </a:t>
            </a:r>
            <a:r>
              <a:rPr lang="en-IN" dirty="0"/>
              <a:t>substances to be regarded as toxic in a confined space can cover the entire spectrum of gases, vapours, and finely divided airborne dust in industry.</a:t>
            </a:r>
          </a:p>
          <a:p>
            <a:pPr marL="742950" lvl="1" indent="-285750">
              <a:buSzPct val="105000"/>
              <a:buFont typeface="Wingdings 3" pitchFamily="18" charset="2"/>
              <a:buChar char=""/>
            </a:pPr>
            <a:r>
              <a:rPr lang="en-GB" dirty="0" smtClean="0">
                <a:cs typeface="Arial" panose="020B0604020202020204" pitchFamily="34" charset="0"/>
              </a:rPr>
              <a:t>The </a:t>
            </a:r>
            <a:r>
              <a:rPr lang="en-GB" dirty="0">
                <a:cs typeface="Arial" panose="020B0604020202020204" pitchFamily="34" charset="0"/>
              </a:rPr>
              <a:t>manufacturing process (for example, in producing polyvinyl chloride, hydrogen chloride is used as well as vinyl chloride monomer, which is carcinogenic). </a:t>
            </a:r>
          </a:p>
          <a:p>
            <a:pPr marL="742950" lvl="1" indent="-285750">
              <a:buSzPct val="105000"/>
              <a:buFont typeface="Wingdings 3" pitchFamily="18" charset="2"/>
              <a:buChar char=""/>
            </a:pPr>
            <a:r>
              <a:rPr lang="en-GB" dirty="0">
                <a:cs typeface="Arial" panose="020B0604020202020204" pitchFamily="34" charset="0"/>
              </a:rPr>
              <a:t>The product stored [removing decomposed organic material from a tank can liberate toxic substances, such as hydrogen sulphide (H2S)]. </a:t>
            </a:r>
            <a:endParaRPr lang="en-US" dirty="0">
              <a:cs typeface="Arial" panose="020B0604020202020204" pitchFamily="34" charset="0"/>
            </a:endParaRPr>
          </a:p>
          <a:p>
            <a:pPr marL="742950" lvl="1" indent="-285750">
              <a:buSzPct val="105000"/>
              <a:buFont typeface="Wingdings 3" pitchFamily="18" charset="2"/>
              <a:buChar char=""/>
            </a:pPr>
            <a:r>
              <a:rPr lang="en-GB" dirty="0">
                <a:cs typeface="Arial" panose="020B0604020202020204" pitchFamily="34" charset="0"/>
              </a:rPr>
              <a:t>The operation performed in the confined space (for example, welding or brazing with metals capable of producing toxic fumes). </a:t>
            </a:r>
            <a:endParaRPr lang="en-US" dirty="0">
              <a:cs typeface="Arial" panose="020B0604020202020204" pitchFamily="34" charset="0"/>
            </a:endParaRPr>
          </a:p>
          <a:p>
            <a:pPr marL="742950" lvl="1" indent="-285750">
              <a:buSzPct val="105000"/>
              <a:buFont typeface="Wingdings 3" pitchFamily="18" charset="2"/>
              <a:buChar char=""/>
            </a:pPr>
            <a:r>
              <a:rPr lang="en-GB" dirty="0">
                <a:cs typeface="Arial" panose="020B0604020202020204" pitchFamily="34" charset="0"/>
              </a:rPr>
              <a:t>During loading, unloading, formulation, and production, mechanical and/or human error may also produce toxic gases, which are not part of the planned operation</a:t>
            </a:r>
            <a:endParaRPr lang="en-US" dirty="0">
              <a:cs typeface="Arial" panose="020B0604020202020204" pitchFamily="34" charset="0"/>
            </a:endParaRPr>
          </a:p>
          <a:p>
            <a:pPr>
              <a:buSzPct val="105000"/>
            </a:pPr>
            <a:endParaRPr lang="en-IN" dirty="0"/>
          </a:p>
          <a:p>
            <a:pPr>
              <a:buSzPct val="105000"/>
              <a:buFont typeface="Wingdings 3" pitchFamily="18" charset="2"/>
              <a:buChar char="p"/>
            </a:pP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TOXIC ATMOSPHERE</a:t>
            </a:r>
            <a:endParaRPr lang="en-US" sz="3200" dirty="0"/>
          </a:p>
        </p:txBody>
      </p:sp>
      <p:pic>
        <p:nvPicPr>
          <p:cNvPr id="9" name="Picture 2" descr="Image result for The product stored [removing decomposed organic material from a tank can liberate toxic substances, such as hydrogen sulphide (H2S)]."/>
          <p:cNvPicPr>
            <a:picLocks noChangeAspect="1" noChangeArrowheads="1"/>
          </p:cNvPicPr>
          <p:nvPr/>
        </p:nvPicPr>
        <p:blipFill>
          <a:blip r:embed="rId2" cstate="print"/>
          <a:srcRect/>
          <a:stretch>
            <a:fillRect/>
          </a:stretch>
        </p:blipFill>
        <p:spPr bwMode="auto">
          <a:xfrm>
            <a:off x="7200900" y="4495800"/>
            <a:ext cx="1638300" cy="1936173"/>
          </a:xfrm>
          <a:prstGeom prst="rect">
            <a:avLst/>
          </a:prstGeom>
          <a:noFill/>
        </p:spPr>
      </p:pic>
    </p:spTree>
    <p:extLst>
      <p:ext uri="{BB962C8B-B14F-4D97-AF65-F5344CB8AC3E}">
        <p14:creationId xmlns:p14="http://schemas.microsoft.com/office/powerpoint/2010/main" val="1429878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IN" sz="2000" b="1" dirty="0">
                <a:solidFill>
                  <a:schemeClr val="bg1"/>
                </a:solidFill>
              </a:rPr>
              <a:t>Sources</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anose="05040102010807070707" pitchFamily="18" charset="2"/>
              <a:buChar char="p"/>
            </a:pPr>
            <a:r>
              <a:rPr lang="en-IN" dirty="0" smtClean="0"/>
              <a:t>The </a:t>
            </a:r>
            <a:r>
              <a:rPr lang="en-IN" dirty="0"/>
              <a:t>substances to be regarded as toxic in a confined space can cover the entire spectrum of gases, vapours, and finely divided airborne dust in industry</a:t>
            </a:r>
          </a:p>
          <a:p>
            <a:pPr marL="742950" lvl="1" indent="-285750">
              <a:lnSpc>
                <a:spcPct val="150000"/>
              </a:lnSpc>
              <a:buSzPct val="105000"/>
              <a:buFont typeface="Wingdings 3" pitchFamily="18" charset="2"/>
              <a:buChar char=""/>
            </a:pPr>
            <a:r>
              <a:rPr lang="en-IN" dirty="0" smtClean="0">
                <a:cs typeface="Arial" panose="020B0604020202020204" pitchFamily="34" charset="0"/>
              </a:rPr>
              <a:t>Carbon </a:t>
            </a:r>
            <a:r>
              <a:rPr lang="en-IN" dirty="0">
                <a:cs typeface="Arial" panose="020B0604020202020204" pitchFamily="34" charset="0"/>
              </a:rPr>
              <a:t>monoxide (CO), which may build up in a confined space and which is an insidious toxic gas because of its poor warning properties</a:t>
            </a:r>
          </a:p>
          <a:p>
            <a:pPr marL="742950" lvl="1" indent="-285750">
              <a:lnSpc>
                <a:spcPct val="150000"/>
              </a:lnSpc>
              <a:buSzPct val="105000"/>
              <a:buFont typeface="Wingdings 3" pitchFamily="18" charset="2"/>
              <a:buChar char=""/>
            </a:pPr>
            <a:r>
              <a:rPr lang="en-GB" dirty="0">
                <a:cs typeface="Arial" panose="020B0604020202020204" pitchFamily="34" charset="0"/>
              </a:rPr>
              <a:t>In welding operations, oxides of nitrogen and ozone are gases of major toxicological importance, and incomplete oxidation may occur and carbon monoxide can form as a by-product.</a:t>
            </a:r>
            <a:endParaRPr lang="en-US" dirty="0">
              <a:cs typeface="Arial" panose="020B0604020202020204" pitchFamily="34" charset="0"/>
            </a:endParaRPr>
          </a:p>
          <a:p>
            <a:pPr lvl="0">
              <a:lnSpc>
                <a:spcPct val="150000"/>
              </a:lnSpc>
              <a:buSzPct val="105000"/>
            </a:pP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TOXIC ATMOSPHERE</a:t>
            </a:r>
            <a:endParaRPr lang="en-US" sz="3200" dirty="0"/>
          </a:p>
        </p:txBody>
      </p:sp>
      <p:pic>
        <p:nvPicPr>
          <p:cNvPr id="10" name="Picture 9"/>
          <p:cNvPicPr>
            <a:picLocks noChangeAspect="1"/>
          </p:cNvPicPr>
          <p:nvPr/>
        </p:nvPicPr>
        <p:blipFill>
          <a:blip r:embed="rId2" cstate="print"/>
          <a:stretch>
            <a:fillRect/>
          </a:stretch>
        </p:blipFill>
        <p:spPr>
          <a:xfrm>
            <a:off x="6934200" y="4149436"/>
            <a:ext cx="1905000" cy="2251364"/>
          </a:xfrm>
          <a:prstGeom prst="rect">
            <a:avLst/>
          </a:prstGeom>
        </p:spPr>
      </p:pic>
    </p:spTree>
    <p:extLst>
      <p:ext uri="{BB962C8B-B14F-4D97-AF65-F5344CB8AC3E}">
        <p14:creationId xmlns:p14="http://schemas.microsoft.com/office/powerpoint/2010/main" val="2661886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solidFill>
                  <a:schemeClr val="bg1"/>
                </a:solidFill>
              </a:rPr>
              <a:t>Formation of CO	</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anose="05040102010807070707" pitchFamily="18" charset="2"/>
              <a:buChar char="p"/>
            </a:pPr>
            <a:r>
              <a:rPr lang="en-GB" dirty="0" smtClean="0">
                <a:cs typeface="Arial" panose="020B0604020202020204" pitchFamily="34" charset="0"/>
              </a:rPr>
              <a:t>CO </a:t>
            </a:r>
            <a:r>
              <a:rPr lang="en-GB" dirty="0">
                <a:cs typeface="Arial" panose="020B0604020202020204" pitchFamily="34" charset="0"/>
              </a:rPr>
              <a:t>is formed from incomplete combustion of organic materials such as wood, coal, gas, oil, and gasoline. It can also be formed from microbial decomposition of organic matter in sewers, silos, and fermentation tanks.</a:t>
            </a:r>
          </a:p>
          <a:p>
            <a:pPr marL="742950" lvl="1" indent="-285750">
              <a:lnSpc>
                <a:spcPct val="150000"/>
              </a:lnSpc>
              <a:buSzPct val="105000"/>
              <a:buFont typeface="Wingdings 3" pitchFamily="18" charset="2"/>
              <a:buChar char=""/>
            </a:pPr>
            <a:r>
              <a:rPr lang="en-GB" dirty="0">
                <a:cs typeface="Arial" panose="020B0604020202020204" pitchFamily="34" charset="0"/>
              </a:rPr>
              <a:t>Decomposition reactions in sewage treatment plants. There have been fatal accidents due to and lack of ventilation in confined spaces. </a:t>
            </a:r>
            <a:endParaRPr lang="en-US" dirty="0">
              <a:cs typeface="Arial" panose="020B0604020202020204" pitchFamily="34" charset="0"/>
            </a:endParaRPr>
          </a:p>
          <a:p>
            <a:pPr marL="742950" lvl="1" indent="-285750">
              <a:lnSpc>
                <a:spcPct val="150000"/>
              </a:lnSpc>
              <a:buSzPct val="105000"/>
              <a:buFont typeface="Wingdings 3" pitchFamily="18" charset="2"/>
              <a:buChar char=""/>
            </a:pPr>
            <a:r>
              <a:rPr lang="en-GB" dirty="0">
                <a:cs typeface="Arial" panose="020B0604020202020204" pitchFamily="34" charset="0"/>
              </a:rPr>
              <a:t>Formation of silo gas in grain storage elevators</a:t>
            </a:r>
            <a:endParaRPr lang="en-US" dirty="0">
              <a:cs typeface="Arial" panose="020B0604020202020204" pitchFamily="34" charset="0"/>
            </a:endParaRPr>
          </a:p>
          <a:p>
            <a:pPr lvl="0">
              <a:lnSpc>
                <a:spcPct val="150000"/>
              </a:lnSpc>
              <a:buSzPct val="105000"/>
            </a:pPr>
            <a:endParaRPr lang="en-US" dirty="0">
              <a:cs typeface="Arial" panose="020B0604020202020204" pitchFamily="34" charset="0"/>
            </a:endParaRPr>
          </a:p>
          <a:p>
            <a:pPr>
              <a:buSzPct val="105000"/>
            </a:pPr>
            <a:endParaRPr lang="en-US" dirty="0"/>
          </a:p>
          <a:p>
            <a:pPr>
              <a:buSzPct val="105000"/>
            </a:pPr>
            <a:endParaRPr lang="en-IN"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cs typeface="Arial" panose="020B0604020202020204" pitchFamily="34" charset="0"/>
              </a:rPr>
              <a:t>DETAILS ABOUT CO ATMOSPHERES</a:t>
            </a:r>
            <a:endParaRPr lang="en-US" sz="3200" dirty="0">
              <a:cs typeface="Arial" panose="020B0604020202020204" pitchFamily="34" charset="0"/>
            </a:endParaRPr>
          </a:p>
        </p:txBody>
      </p:sp>
    </p:spTree>
    <p:extLst>
      <p:ext uri="{BB962C8B-B14F-4D97-AF65-F5344CB8AC3E}">
        <p14:creationId xmlns:p14="http://schemas.microsoft.com/office/powerpoint/2010/main" val="219252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solidFill>
                  <a:schemeClr val="bg1"/>
                </a:solidFill>
                <a:cs typeface="Arial" panose="020B0604020202020204" pitchFamily="34" charset="0"/>
              </a:rPr>
              <a:t>Properties</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itchFamily="18" charset="2"/>
              <a:buChar char="p"/>
            </a:pPr>
            <a:r>
              <a:rPr lang="en-GB" dirty="0" smtClean="0">
                <a:cs typeface="Arial" panose="020B0604020202020204" pitchFamily="34" charset="0"/>
              </a:rPr>
              <a:t>CO </a:t>
            </a:r>
            <a:r>
              <a:rPr lang="en-GB" dirty="0">
                <a:cs typeface="Arial" panose="020B0604020202020204" pitchFamily="34" charset="0"/>
              </a:rPr>
              <a:t>is a relatively abundant odourless, colourless gas that has approximately the same density as air. </a:t>
            </a:r>
          </a:p>
          <a:p>
            <a:pPr marL="285750" indent="-285750" algn="just">
              <a:lnSpc>
                <a:spcPct val="150000"/>
              </a:lnSpc>
              <a:buSzPct val="105000"/>
              <a:buFont typeface="Wingdings 3" pitchFamily="18" charset="2"/>
              <a:buChar char="p"/>
            </a:pPr>
            <a:r>
              <a:rPr lang="en-GB" dirty="0" smtClean="0">
                <a:cs typeface="Arial" panose="020B0604020202020204" pitchFamily="34" charset="0"/>
              </a:rPr>
              <a:t>Therefore</a:t>
            </a:r>
            <a:r>
              <a:rPr lang="en-GB" dirty="0">
                <a:cs typeface="Arial" panose="020B0604020202020204" pitchFamily="34" charset="0"/>
              </a:rPr>
              <a:t>, any untested atmosphere must be suspect. </a:t>
            </a:r>
          </a:p>
          <a:p>
            <a:pPr marL="285750" indent="-285750" algn="just">
              <a:lnSpc>
                <a:spcPct val="150000"/>
              </a:lnSpc>
              <a:buSzPct val="105000"/>
              <a:buFont typeface="Wingdings 3" pitchFamily="18" charset="2"/>
              <a:buChar char="p"/>
            </a:pPr>
            <a:r>
              <a:rPr lang="en-GB" dirty="0" smtClean="0">
                <a:cs typeface="Arial" panose="020B0604020202020204" pitchFamily="34" charset="0"/>
              </a:rPr>
              <a:t>It </a:t>
            </a:r>
            <a:r>
              <a:rPr lang="en-GB" dirty="0">
                <a:cs typeface="Arial" panose="020B0604020202020204" pitchFamily="34" charset="0"/>
              </a:rPr>
              <a:t>must also be noted that a safe reading on a combustible gas indicator does not ensure that CO is not present. </a:t>
            </a:r>
          </a:p>
          <a:p>
            <a:pPr marL="285750" indent="-285750" algn="just">
              <a:lnSpc>
                <a:spcPct val="150000"/>
              </a:lnSpc>
              <a:buSzPct val="105000"/>
              <a:buFont typeface="Wingdings 3" pitchFamily="18" charset="2"/>
              <a:buChar char="p"/>
            </a:pPr>
            <a:r>
              <a:rPr lang="en-GB" dirty="0" smtClean="0">
                <a:cs typeface="Arial" panose="020B0604020202020204" pitchFamily="34" charset="0"/>
              </a:rPr>
              <a:t>Carbon </a:t>
            </a:r>
            <a:r>
              <a:rPr lang="en-GB" dirty="0">
                <a:cs typeface="Arial" panose="020B0604020202020204" pitchFamily="34" charset="0"/>
              </a:rPr>
              <a:t>monoxide must be tested for specifically.</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p>
          <a:p>
            <a:pPr>
              <a:buSzPct val="105000"/>
            </a:pPr>
            <a:endParaRPr lang="en-IN" dirty="0"/>
          </a:p>
          <a:p>
            <a:pPr>
              <a:buSzPct val="105000"/>
              <a:buFont typeface="Wingdings 3" pitchFamily="18" charset="2"/>
              <a:buChar char="p"/>
            </a:pP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cs typeface="Arial" panose="020B0604020202020204" pitchFamily="34" charset="0"/>
              </a:rPr>
              <a:t>DETAILS ABOUT CO ATMOSPHERES</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3152757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GB" sz="2000" b="1" dirty="0">
                <a:solidFill>
                  <a:schemeClr val="bg1"/>
                </a:solidFill>
              </a:rPr>
              <a:t>Formation of </a:t>
            </a:r>
            <a:r>
              <a:rPr lang="en-GB" sz="2000" b="1" dirty="0" smtClean="0">
                <a:solidFill>
                  <a:schemeClr val="bg1"/>
                </a:solidFill>
              </a:rPr>
              <a:t>CO</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ct val="150000"/>
              </a:lnSpc>
              <a:buSzPct val="105000"/>
              <a:buFont typeface="Wingdings 3" pitchFamily="18" charset="2"/>
              <a:buChar char="p"/>
            </a:pPr>
            <a:r>
              <a:rPr lang="en-IN" dirty="0">
                <a:cs typeface="Arial" panose="020B0604020202020204" pitchFamily="34" charset="0"/>
              </a:rPr>
              <a:t> Early stages of CO intoxication are nausea and headache. </a:t>
            </a:r>
          </a:p>
          <a:p>
            <a:pPr>
              <a:lnSpc>
                <a:spcPct val="150000"/>
              </a:lnSpc>
              <a:buSzPct val="105000"/>
              <a:buFont typeface="Wingdings 3" pitchFamily="18" charset="2"/>
              <a:buChar char="p"/>
            </a:pPr>
            <a:r>
              <a:rPr lang="en-IN" dirty="0">
                <a:cs typeface="Arial" panose="020B0604020202020204" pitchFamily="34" charset="0"/>
              </a:rPr>
              <a:t>Carbon monoxide may be fatal at 1000 ppm in air, and is considered dangerous at 200 ppm, because it forms carboxyhemoglobin in the blood, which prevents the distribution of oxygen in the </a:t>
            </a:r>
            <a:r>
              <a:rPr lang="en-IN" dirty="0" smtClean="0">
                <a:cs typeface="Arial" panose="020B0604020202020204" pitchFamily="34" charset="0"/>
              </a:rPr>
              <a:t>body</a:t>
            </a:r>
          </a:p>
          <a:p>
            <a:pPr>
              <a:buSzPct val="105000"/>
            </a:pPr>
            <a:endParaRPr lang="en-US" dirty="0"/>
          </a:p>
          <a:p>
            <a:pPr>
              <a:buSzPct val="105000"/>
            </a:pPr>
            <a:endParaRPr lang="en-IN" dirty="0"/>
          </a:p>
          <a:p>
            <a:pPr>
              <a:buSzPct val="105000"/>
            </a:pP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cs typeface="Arial" panose="020B0604020202020204" pitchFamily="34" charset="0"/>
              </a:rPr>
              <a:t>DETAILS ABOUT CO ATMOSPHERES</a:t>
            </a:r>
            <a:endParaRPr lang="en-US" sz="3200" dirty="0">
              <a:latin typeface="+mn-lt"/>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6326960" y="3581400"/>
            <a:ext cx="2469943" cy="2895600"/>
          </a:xfrm>
          <a:prstGeom prst="rect">
            <a:avLst/>
          </a:prstGeom>
          <a:ln>
            <a:noFill/>
          </a:ln>
          <a:effectLst>
            <a:softEdge rad="112500"/>
          </a:effectLst>
        </p:spPr>
      </p:pic>
    </p:spTree>
    <p:extLst>
      <p:ext uri="{BB962C8B-B14F-4D97-AF65-F5344CB8AC3E}">
        <p14:creationId xmlns:p14="http://schemas.microsoft.com/office/powerpoint/2010/main" val="1842848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41910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Primary irritants</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41910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Primary irritants exert no systemic toxic effects (effects on the entire body). </a:t>
            </a:r>
            <a:endParaRPr lang="en-US" dirty="0"/>
          </a:p>
          <a:p>
            <a:pPr marL="285750" lvl="0" indent="-285750">
              <a:buSzPct val="105000"/>
              <a:buFont typeface="Wingdings 3" panose="05040102010807070707" pitchFamily="18" charset="2"/>
              <a:buChar char="p"/>
            </a:pPr>
            <a:r>
              <a:rPr lang="en-IN" dirty="0" smtClean="0"/>
              <a:t>Examples </a:t>
            </a:r>
            <a:r>
              <a:rPr lang="en-IN" dirty="0"/>
              <a:t>of primary irritants are chlorine, ozone, hydrochloric acid, hydrofluoric acid, sulphuric acid, nitrogen dioxide, ammonia, and sulphur dioxide</a:t>
            </a:r>
            <a:endParaRPr lang="en-US" dirty="0"/>
          </a:p>
          <a:p>
            <a:pPr>
              <a:buSzPct val="105000"/>
            </a:pP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IRRITANT (CORROSIVE) ATMOSPHERES</a:t>
            </a:r>
            <a:endParaRPr lang="en-US" sz="3200" dirty="0">
              <a:latin typeface="+mn-lt"/>
              <a:cs typeface="Arial" panose="020B0604020202020204" pitchFamily="34" charset="0"/>
            </a:endParaRPr>
          </a:p>
        </p:txBody>
      </p:sp>
      <p:sp>
        <p:nvSpPr>
          <p:cNvPr id="9" name="Rectangle 2"/>
          <p:cNvSpPr>
            <a:spLocks noChangeArrowheads="1"/>
          </p:cNvSpPr>
          <p:nvPr/>
        </p:nvSpPr>
        <p:spPr bwMode="gray">
          <a:xfrm>
            <a:off x="4654550" y="1219200"/>
            <a:ext cx="41910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Secondary irritants</a:t>
            </a:r>
            <a:endParaRPr lang="en-US" sz="2000" dirty="0">
              <a:solidFill>
                <a:schemeClr val="bg1"/>
              </a:solidFill>
              <a:cs typeface="Arial" panose="020B0604020202020204" pitchFamily="34" charset="0"/>
            </a:endParaRPr>
          </a:p>
        </p:txBody>
      </p:sp>
      <p:sp>
        <p:nvSpPr>
          <p:cNvPr id="10" name="Rectangle 9"/>
          <p:cNvSpPr>
            <a:spLocks noChangeArrowheads="1"/>
          </p:cNvSpPr>
          <p:nvPr/>
        </p:nvSpPr>
        <p:spPr bwMode="gray">
          <a:xfrm>
            <a:off x="4654550" y="1600200"/>
            <a:ext cx="41910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Secondary irritants are those that may produce systemic toxic effects in addition to surface irritation. </a:t>
            </a:r>
            <a:endParaRPr lang="en-US" dirty="0"/>
          </a:p>
          <a:p>
            <a:pPr marL="285750" lvl="0" indent="-285750">
              <a:buSzPct val="105000"/>
              <a:buFont typeface="Wingdings 3" panose="05040102010807070707" pitchFamily="18" charset="2"/>
              <a:buChar char="p"/>
            </a:pPr>
            <a:r>
              <a:rPr lang="en-IN" dirty="0" smtClean="0"/>
              <a:t>Examples </a:t>
            </a:r>
            <a:r>
              <a:rPr lang="en-IN" dirty="0"/>
              <a:t>of secondary irritants include benzene, carbon tetrachloride, ethyl chloride, trichloroethane, trichloroethylene, and chloropropene.</a:t>
            </a:r>
            <a:endParaRPr lang="en-US" dirty="0"/>
          </a:p>
          <a:p>
            <a:pPr>
              <a:buSzPct val="105000"/>
            </a:pPr>
            <a:r>
              <a:rPr lang="en-US" dirty="0"/>
              <a:t> </a:t>
            </a:r>
          </a:p>
        </p:txBody>
      </p:sp>
      <p:pic>
        <p:nvPicPr>
          <p:cNvPr id="11" name="Picture 2" descr="Image result for Primary irritants exert no systemic toxic effects (effects on the entire body)."/>
          <p:cNvPicPr>
            <a:picLocks noChangeAspect="1" noChangeArrowheads="1"/>
          </p:cNvPicPr>
          <p:nvPr/>
        </p:nvPicPr>
        <p:blipFill>
          <a:blip r:embed="rId2" cstate="print"/>
          <a:srcRect/>
          <a:stretch>
            <a:fillRect/>
          </a:stretch>
        </p:blipFill>
        <p:spPr bwMode="auto">
          <a:xfrm>
            <a:off x="5334000" y="4292601"/>
            <a:ext cx="3486150" cy="2133599"/>
          </a:xfrm>
          <a:prstGeom prst="rect">
            <a:avLst/>
          </a:prstGeom>
          <a:noFill/>
        </p:spPr>
      </p:pic>
      <p:pic>
        <p:nvPicPr>
          <p:cNvPr id="12" name="Picture 4" descr="Related image"/>
          <p:cNvPicPr>
            <a:picLocks noChangeAspect="1" noChangeArrowheads="1"/>
          </p:cNvPicPr>
          <p:nvPr/>
        </p:nvPicPr>
        <p:blipFill>
          <a:blip r:embed="rId3" cstate="print"/>
          <a:srcRect/>
          <a:stretch>
            <a:fillRect/>
          </a:stretch>
        </p:blipFill>
        <p:spPr bwMode="auto">
          <a:xfrm>
            <a:off x="1030516" y="4292601"/>
            <a:ext cx="3312884" cy="2108199"/>
          </a:xfrm>
          <a:prstGeom prst="rect">
            <a:avLst/>
          </a:prstGeom>
          <a:noFill/>
        </p:spPr>
      </p:pic>
    </p:spTree>
    <p:extLst>
      <p:ext uri="{BB962C8B-B14F-4D97-AF65-F5344CB8AC3E}">
        <p14:creationId xmlns:p14="http://schemas.microsoft.com/office/powerpoint/2010/main" val="1340176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 Effect</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itchFamily="18" charset="2"/>
              <a:buChar char="p"/>
            </a:pPr>
            <a:r>
              <a:rPr lang="en-IN" dirty="0" smtClean="0">
                <a:cs typeface="Arial" panose="020B0604020202020204" pitchFamily="34" charset="0"/>
              </a:rPr>
              <a:t>Prolonged </a:t>
            </a:r>
            <a:r>
              <a:rPr lang="en-IN" dirty="0">
                <a:cs typeface="Arial" panose="020B0604020202020204" pitchFamily="34" charset="0"/>
              </a:rPr>
              <a:t>exposure at irritant or corrosive concentrations in a confined space may produce little or no evidence of irritation. </a:t>
            </a:r>
          </a:p>
          <a:p>
            <a:pPr marL="285750" indent="-285750" algn="just">
              <a:lnSpc>
                <a:spcPct val="150000"/>
              </a:lnSpc>
              <a:buSzPct val="105000"/>
              <a:buFont typeface="Wingdings 3" pitchFamily="18" charset="2"/>
              <a:buChar char="p"/>
            </a:pPr>
            <a:r>
              <a:rPr lang="en-IN" dirty="0">
                <a:cs typeface="Arial" panose="020B0604020202020204" pitchFamily="34" charset="0"/>
              </a:rPr>
              <a:t>This may result in a general weakening of the defence reflexes from changes in sensitivity. </a:t>
            </a:r>
          </a:p>
          <a:p>
            <a:pPr marL="285750" indent="-285750" algn="just">
              <a:lnSpc>
                <a:spcPct val="150000"/>
              </a:lnSpc>
              <a:buSzPct val="105000"/>
              <a:buFont typeface="Wingdings 3" pitchFamily="18" charset="2"/>
              <a:buChar char="p"/>
            </a:pPr>
            <a:r>
              <a:rPr lang="en-IN" dirty="0">
                <a:cs typeface="Arial" panose="020B0604020202020204" pitchFamily="34" charset="0"/>
              </a:rPr>
              <a:t>The danger in this situation is that the worker is usually not aware of any increase in his/her exposure to toxic substances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IRRITANT (CORROSIVE) ATMOSPHERES</a:t>
            </a:r>
            <a:endParaRPr lang="en-US" sz="3200" dirty="0">
              <a:latin typeface="+mn-lt"/>
              <a:cs typeface="Arial" panose="020B0604020202020204" pitchFamily="34" charset="0"/>
            </a:endParaRPr>
          </a:p>
        </p:txBody>
      </p:sp>
      <p:pic>
        <p:nvPicPr>
          <p:cNvPr id="9" name="Picture 2" descr="Image result for Prolonged exposure at irritant or corrosive concentrations in a confined space"/>
          <p:cNvPicPr>
            <a:picLocks noChangeAspect="1" noChangeArrowheads="1"/>
          </p:cNvPicPr>
          <p:nvPr/>
        </p:nvPicPr>
        <p:blipFill>
          <a:blip r:embed="rId2" cstate="print"/>
          <a:srcRect/>
          <a:stretch>
            <a:fillRect/>
          </a:stretch>
        </p:blipFill>
        <p:spPr bwMode="auto">
          <a:xfrm>
            <a:off x="5410200" y="4323844"/>
            <a:ext cx="3429000" cy="2076956"/>
          </a:xfrm>
          <a:prstGeom prst="rect">
            <a:avLst/>
          </a:prstGeom>
          <a:noFill/>
        </p:spPr>
      </p:pic>
    </p:spTree>
    <p:extLst>
      <p:ext uri="{BB962C8B-B14F-4D97-AF65-F5344CB8AC3E}">
        <p14:creationId xmlns:p14="http://schemas.microsoft.com/office/powerpoint/2010/main" val="187740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 </a:t>
            </a:r>
            <a:r>
              <a:rPr lang="en-IN" sz="2000" b="1" dirty="0">
                <a:solidFill>
                  <a:schemeClr val="bg1"/>
                </a:solidFill>
              </a:rPr>
              <a:t>Normal atmosphere </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itchFamily="18" charset="2"/>
              <a:buChar char="p"/>
            </a:pPr>
            <a:r>
              <a:rPr lang="en-IN" dirty="0" smtClean="0">
                <a:cs typeface="Arial" panose="020B0604020202020204" pitchFamily="34" charset="0"/>
              </a:rPr>
              <a:t>The </a:t>
            </a:r>
            <a:r>
              <a:rPr lang="en-IN" dirty="0">
                <a:cs typeface="Arial" panose="020B0604020202020204" pitchFamily="34" charset="0"/>
              </a:rPr>
              <a:t>normal atmosphere is composed approximately of 20.9% oxygen and 78.1% nitrogen, and 1% argon with small amounts of various other gases. </a:t>
            </a:r>
          </a:p>
          <a:p>
            <a:pPr marL="285750" indent="-285750" algn="just">
              <a:lnSpc>
                <a:spcPct val="150000"/>
              </a:lnSpc>
              <a:buSzPct val="105000"/>
              <a:buFont typeface="Wingdings 3" pitchFamily="18" charset="2"/>
              <a:buChar char="p"/>
            </a:pPr>
            <a:r>
              <a:rPr lang="en-IN" dirty="0">
                <a:cs typeface="Arial" panose="020B0604020202020204" pitchFamily="34" charset="0"/>
              </a:rPr>
              <a:t>Reduction of oxygen in a confined space may be the result of either consumption or </a:t>
            </a:r>
            <a:r>
              <a:rPr lang="en-IN" dirty="0" smtClean="0">
                <a:cs typeface="Arial" panose="020B0604020202020204" pitchFamily="34" charset="0"/>
              </a:rPr>
              <a:t>displacement.</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ASPHYXIATING ATMOSPHERES</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25933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1250948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Oxygen consumption</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itchFamily="18" charset="2"/>
              <a:buChar char="p"/>
            </a:pPr>
            <a:r>
              <a:rPr lang="en-IN" dirty="0" smtClean="0">
                <a:cs typeface="Arial" panose="020B0604020202020204" pitchFamily="34" charset="0"/>
              </a:rPr>
              <a:t>The </a:t>
            </a:r>
            <a:r>
              <a:rPr lang="en-IN" dirty="0">
                <a:cs typeface="Arial" panose="020B0604020202020204" pitchFamily="34" charset="0"/>
              </a:rPr>
              <a:t>consumption of oxygen takes place during combustion of flammable substances, as in welding, heating, cutting, and brazing.</a:t>
            </a:r>
          </a:p>
          <a:p>
            <a:pPr marL="285750" indent="-285750">
              <a:lnSpc>
                <a:spcPct val="150000"/>
              </a:lnSpc>
              <a:buSzPct val="105000"/>
              <a:buFont typeface="Wingdings 3" pitchFamily="18" charset="2"/>
              <a:buChar char="p"/>
            </a:pPr>
            <a:r>
              <a:rPr lang="en-IN" dirty="0" smtClean="0">
                <a:cs typeface="Arial" panose="020B0604020202020204" pitchFamily="34" charset="0"/>
              </a:rPr>
              <a:t>A </a:t>
            </a:r>
            <a:r>
              <a:rPr lang="en-IN" dirty="0">
                <a:cs typeface="Arial" panose="020B0604020202020204" pitchFamily="34" charset="0"/>
              </a:rPr>
              <a:t>more subtle consumption of oxygen occurs during bacterial action, as in the fermentation process. </a:t>
            </a:r>
          </a:p>
          <a:p>
            <a:pPr marL="285750" indent="-285750">
              <a:lnSpc>
                <a:spcPct val="150000"/>
              </a:lnSpc>
              <a:buSzPct val="105000"/>
              <a:buFont typeface="Wingdings 3" pitchFamily="18" charset="2"/>
              <a:buChar char="p"/>
            </a:pPr>
            <a:r>
              <a:rPr lang="en-IN" dirty="0" smtClean="0">
                <a:cs typeface="Arial" panose="020B0604020202020204" pitchFamily="34" charset="0"/>
              </a:rPr>
              <a:t>Oxygen </a:t>
            </a:r>
            <a:r>
              <a:rPr lang="en-IN" dirty="0">
                <a:cs typeface="Arial" panose="020B0604020202020204" pitchFamily="34" charset="0"/>
              </a:rPr>
              <a:t>may also be consumed during chemical reactions as in the formation of rust on the exposed surface of the confined space (iron oxide). </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ASPHYXIATING ATMOSPHERES</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3912617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Oxygen consumption</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itchFamily="18" charset="2"/>
              <a:buChar char="p"/>
            </a:pPr>
            <a:r>
              <a:rPr lang="en-IN" dirty="0" smtClean="0">
                <a:cs typeface="Arial" panose="020B0604020202020204" pitchFamily="34" charset="0"/>
              </a:rPr>
              <a:t>A </a:t>
            </a:r>
            <a:r>
              <a:rPr lang="en-IN" dirty="0">
                <a:cs typeface="Arial" panose="020B0604020202020204" pitchFamily="34" charset="0"/>
              </a:rPr>
              <a:t>second factor in oxygen deficiency is displacement by another gas. </a:t>
            </a:r>
          </a:p>
          <a:p>
            <a:pPr marL="285750" indent="-285750" algn="just">
              <a:lnSpc>
                <a:spcPct val="150000"/>
              </a:lnSpc>
              <a:buSzPct val="105000"/>
              <a:buFont typeface="Wingdings 3" pitchFamily="18" charset="2"/>
              <a:buChar char="p"/>
            </a:pPr>
            <a:r>
              <a:rPr lang="en-IN" dirty="0">
                <a:cs typeface="Arial" panose="020B0604020202020204" pitchFamily="34" charset="0"/>
              </a:rPr>
              <a:t>Examples of gases that are used to displace air, and therefore reduce the oxygen level are helium, argon, and nitrogen. </a:t>
            </a:r>
          </a:p>
          <a:p>
            <a:pPr marL="285750" indent="-285750" algn="just">
              <a:lnSpc>
                <a:spcPct val="150000"/>
              </a:lnSpc>
              <a:buSzPct val="105000"/>
              <a:buFont typeface="Wingdings 3" pitchFamily="18" charset="2"/>
              <a:buChar char="p"/>
            </a:pPr>
            <a:r>
              <a:rPr lang="en-IN" dirty="0">
                <a:cs typeface="Arial" panose="020B0604020202020204" pitchFamily="34" charset="0"/>
              </a:rPr>
              <a:t>Carbon dioxide may also be used to displace air and can occur naturally in sewers, storage bins, wells, tunnels, wine vats, and grain elevators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ASPHYXIATING ATMOSPHERES</a:t>
            </a:r>
            <a:endParaRPr lang="en-US" sz="3200" dirty="0">
              <a:latin typeface="+mn-lt"/>
              <a:cs typeface="Arial" panose="020B0604020202020204" pitchFamily="34" charset="0"/>
            </a:endParaRPr>
          </a:p>
        </p:txBody>
      </p:sp>
      <p:pic>
        <p:nvPicPr>
          <p:cNvPr id="5" name="Picture 4"/>
          <p:cNvPicPr>
            <a:picLocks noChangeAspect="1"/>
          </p:cNvPicPr>
          <p:nvPr/>
        </p:nvPicPr>
        <p:blipFill rotWithShape="1">
          <a:blip r:embed="rId2" cstate="print"/>
          <a:srcRect l="1576" t="23224" r="-1576" b="9242"/>
          <a:stretch/>
        </p:blipFill>
        <p:spPr>
          <a:xfrm>
            <a:off x="6584950" y="3810000"/>
            <a:ext cx="2209800" cy="2519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0989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 Effect of oxygen deprivation</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itchFamily="18" charset="2"/>
              <a:buChar char="p"/>
            </a:pPr>
            <a:r>
              <a:rPr lang="en-IN" dirty="0" smtClean="0">
                <a:cs typeface="Arial" panose="020B0604020202020204" pitchFamily="34" charset="0"/>
              </a:rPr>
              <a:t>The </a:t>
            </a:r>
            <a:r>
              <a:rPr lang="en-IN" dirty="0">
                <a:cs typeface="Arial" panose="020B0604020202020204" pitchFamily="34" charset="0"/>
              </a:rPr>
              <a:t>consumption of oxygen takes place during combustion of flammable substances, as in welding, heating, cutting, and brazing. </a:t>
            </a:r>
          </a:p>
          <a:p>
            <a:pPr marL="285750" indent="-285750">
              <a:lnSpc>
                <a:spcPct val="150000"/>
              </a:lnSpc>
              <a:buSzPct val="105000"/>
              <a:buFont typeface="Wingdings 3" pitchFamily="18" charset="2"/>
              <a:buChar char="p"/>
            </a:pPr>
            <a:r>
              <a:rPr lang="en-IN" dirty="0">
                <a:cs typeface="Arial" panose="020B0604020202020204" pitchFamily="34" charset="0"/>
              </a:rPr>
              <a:t>A more subtle consumption of oxygen occurs during bacterial action, as in the fermentation process. </a:t>
            </a:r>
          </a:p>
          <a:p>
            <a:pPr marL="285750" indent="-285750">
              <a:lnSpc>
                <a:spcPct val="150000"/>
              </a:lnSpc>
              <a:buSzPct val="105000"/>
              <a:buFont typeface="Wingdings 3" pitchFamily="18" charset="2"/>
              <a:buChar char="p"/>
            </a:pPr>
            <a:r>
              <a:rPr lang="en-IN" dirty="0">
                <a:cs typeface="Arial" panose="020B0604020202020204" pitchFamily="34" charset="0"/>
              </a:rPr>
              <a:t>Oxygen may also be consumed during chemical reactions as in the formation of rust on the exposed surface of the confined space (iron oxide). </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ASPHYXIATING ATMOSPHERES</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4112119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 Effect of oxygen deprivation</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ct val="150000"/>
              </a:lnSpc>
              <a:buSzPct val="105000"/>
            </a:pP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ASPHYXIATING ATMOSPHERES</a:t>
            </a:r>
            <a:endParaRPr lang="en-US" sz="3200" dirty="0">
              <a:latin typeface="+mn-lt"/>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70690230"/>
              </p:ext>
            </p:extLst>
          </p:nvPr>
        </p:nvGraphicFramePr>
        <p:xfrm>
          <a:off x="323850" y="1676403"/>
          <a:ext cx="8496300" cy="4648198"/>
        </p:xfrm>
        <a:graphic>
          <a:graphicData uri="http://schemas.openxmlformats.org/drawingml/2006/table">
            <a:tbl>
              <a:tblPr>
                <a:tableStyleId>{D7AC3CCA-C797-4891-BE02-D94E43425B78}</a:tableStyleId>
              </a:tblPr>
              <a:tblGrid>
                <a:gridCol w="1504950"/>
                <a:gridCol w="6991350"/>
              </a:tblGrid>
              <a:tr h="680225">
                <a:tc>
                  <a:txBody>
                    <a:bodyPr/>
                    <a:lstStyle/>
                    <a:p>
                      <a:pPr marL="0" marR="0" algn="ctr">
                        <a:lnSpc>
                          <a:spcPct val="115000"/>
                        </a:lnSpc>
                        <a:spcBef>
                          <a:spcPts val="0"/>
                        </a:spcBef>
                        <a:spcAft>
                          <a:spcPts val="0"/>
                        </a:spcAft>
                      </a:pPr>
                      <a:r>
                        <a:rPr lang="en-GB" sz="1800" dirty="0">
                          <a:effectLst/>
                        </a:rPr>
                        <a:t>O</a:t>
                      </a:r>
                      <a:r>
                        <a:rPr lang="en-GB" sz="1800" baseline="-25000" dirty="0">
                          <a:effectLst/>
                        </a:rPr>
                        <a:t>2</a:t>
                      </a:r>
                      <a:r>
                        <a:rPr lang="en-GB" sz="1800" dirty="0">
                          <a:effectLst/>
                        </a:rPr>
                        <a:t> level</a:t>
                      </a:r>
                      <a:endParaRPr lang="en-US"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tc>
                <a:tc>
                  <a:txBody>
                    <a:bodyPr/>
                    <a:lstStyle/>
                    <a:p>
                      <a:pPr marL="0" marR="0" algn="ctr">
                        <a:lnSpc>
                          <a:spcPct val="115000"/>
                        </a:lnSpc>
                        <a:spcBef>
                          <a:spcPts val="0"/>
                        </a:spcBef>
                        <a:spcAft>
                          <a:spcPts val="0"/>
                        </a:spcAft>
                      </a:pPr>
                      <a:r>
                        <a:rPr lang="en-GB" sz="1800" dirty="0">
                          <a:effectLst/>
                        </a:rPr>
                        <a:t>Effect</a:t>
                      </a:r>
                      <a:endParaRPr lang="en-US"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tc>
              </a:tr>
              <a:tr h="1322657">
                <a:tc>
                  <a:txBody>
                    <a:bodyPr/>
                    <a:lstStyle/>
                    <a:p>
                      <a:pPr marL="0" marR="0" algn="ctr">
                        <a:lnSpc>
                          <a:spcPct val="115000"/>
                        </a:lnSpc>
                        <a:spcBef>
                          <a:spcPts val="0"/>
                        </a:spcBef>
                        <a:spcAft>
                          <a:spcPts val="0"/>
                        </a:spcAft>
                      </a:pPr>
                      <a:r>
                        <a:rPr lang="en-GB" sz="1400" dirty="0">
                          <a:effectLst/>
                        </a:rPr>
                        <a:t>17 %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c>
                  <a:txBody>
                    <a:bodyPr/>
                    <a:lstStyle/>
                    <a:p>
                      <a:pPr marL="0" marR="0">
                        <a:lnSpc>
                          <a:spcPct val="115000"/>
                        </a:lnSpc>
                        <a:spcBef>
                          <a:spcPts val="0"/>
                        </a:spcBef>
                        <a:spcAft>
                          <a:spcPts val="0"/>
                        </a:spcAft>
                      </a:pPr>
                      <a:r>
                        <a:rPr lang="en-GB" sz="1400" dirty="0">
                          <a:effectLst/>
                        </a:rPr>
                        <a:t>The first sign of hypoxia is deterioration of night vision, which is not noticeable until a normal oxygen concentration is restored. Physiologic effects are increased breathing volume and accelerated heartbeat.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r>
              <a:tr h="793594">
                <a:tc>
                  <a:txBody>
                    <a:bodyPr/>
                    <a:lstStyle/>
                    <a:p>
                      <a:pPr marL="0" marR="0" algn="ctr">
                        <a:lnSpc>
                          <a:spcPct val="115000"/>
                        </a:lnSpc>
                        <a:spcBef>
                          <a:spcPts val="0"/>
                        </a:spcBef>
                        <a:spcAft>
                          <a:spcPts val="0"/>
                        </a:spcAft>
                      </a:pPr>
                      <a:r>
                        <a:rPr lang="en-GB" sz="1400" dirty="0">
                          <a:effectLst/>
                        </a:rPr>
                        <a:t>14-16%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c>
                  <a:txBody>
                    <a:bodyPr/>
                    <a:lstStyle/>
                    <a:p>
                      <a:pPr marL="0" marR="0">
                        <a:lnSpc>
                          <a:spcPct val="115000"/>
                        </a:lnSpc>
                        <a:spcBef>
                          <a:spcPts val="0"/>
                        </a:spcBef>
                        <a:spcAft>
                          <a:spcPts val="0"/>
                        </a:spcAft>
                      </a:pPr>
                      <a:r>
                        <a:rPr lang="en-GB" sz="1400" dirty="0">
                          <a:effectLst/>
                        </a:rPr>
                        <a:t>Increased breathing volume, accelerated heartbeat, very poor muscular coordination, rapid fatigue, and intermittent respiration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r>
              <a:tr h="793594">
                <a:tc>
                  <a:txBody>
                    <a:bodyPr/>
                    <a:lstStyle/>
                    <a:p>
                      <a:pPr marL="0" marR="0" algn="ctr">
                        <a:lnSpc>
                          <a:spcPct val="115000"/>
                        </a:lnSpc>
                        <a:spcBef>
                          <a:spcPts val="0"/>
                        </a:spcBef>
                        <a:spcAft>
                          <a:spcPts val="0"/>
                        </a:spcAft>
                      </a:pPr>
                      <a:r>
                        <a:rPr lang="en-GB" sz="1400" dirty="0">
                          <a:effectLst/>
                        </a:rPr>
                        <a:t>14-16%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c>
                  <a:txBody>
                    <a:bodyPr/>
                    <a:lstStyle/>
                    <a:p>
                      <a:pPr marL="0" marR="0">
                        <a:lnSpc>
                          <a:spcPct val="115000"/>
                        </a:lnSpc>
                        <a:spcBef>
                          <a:spcPts val="0"/>
                        </a:spcBef>
                        <a:spcAft>
                          <a:spcPts val="0"/>
                        </a:spcAft>
                      </a:pPr>
                      <a:r>
                        <a:rPr lang="en-GB" sz="1400" dirty="0">
                          <a:effectLst/>
                        </a:rPr>
                        <a:t>Increased breathing volume, accelerated heartbeat, very poor muscular coordination, rapid fatigue, and intermittent respiration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r>
              <a:tr h="529064">
                <a:tc>
                  <a:txBody>
                    <a:bodyPr/>
                    <a:lstStyle/>
                    <a:p>
                      <a:pPr marL="0" marR="0" algn="ctr">
                        <a:lnSpc>
                          <a:spcPct val="115000"/>
                        </a:lnSpc>
                        <a:spcBef>
                          <a:spcPts val="0"/>
                        </a:spcBef>
                        <a:spcAft>
                          <a:spcPts val="0"/>
                        </a:spcAft>
                      </a:pPr>
                      <a:r>
                        <a:rPr lang="en-GB" sz="1400" dirty="0">
                          <a:effectLst/>
                        </a:rPr>
                        <a:t>6-10 %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c>
                  <a:txBody>
                    <a:bodyPr/>
                    <a:lstStyle/>
                    <a:p>
                      <a:pPr marL="0" marR="0">
                        <a:lnSpc>
                          <a:spcPct val="115000"/>
                        </a:lnSpc>
                        <a:spcBef>
                          <a:spcPts val="0"/>
                        </a:spcBef>
                        <a:spcAft>
                          <a:spcPts val="0"/>
                        </a:spcAft>
                      </a:pPr>
                      <a:r>
                        <a:rPr lang="en-GB" sz="1400" dirty="0">
                          <a:effectLst/>
                        </a:rPr>
                        <a:t>Nausea, vomiting, inability to perform, and unconsciousness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r>
              <a:tr h="529064">
                <a:tc>
                  <a:txBody>
                    <a:bodyPr/>
                    <a:lstStyle/>
                    <a:p>
                      <a:pPr marL="0" marR="0" algn="ctr">
                        <a:lnSpc>
                          <a:spcPct val="115000"/>
                        </a:lnSpc>
                        <a:spcBef>
                          <a:spcPts val="0"/>
                        </a:spcBef>
                        <a:spcAft>
                          <a:spcPts val="0"/>
                        </a:spcAft>
                      </a:pPr>
                      <a:r>
                        <a:rPr lang="en-GB" sz="1400" dirty="0">
                          <a:effectLst/>
                        </a:rPr>
                        <a:t>Below 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c>
                  <a:txBody>
                    <a:bodyPr/>
                    <a:lstStyle/>
                    <a:p>
                      <a:pPr marL="0" marR="0">
                        <a:lnSpc>
                          <a:spcPct val="115000"/>
                        </a:lnSpc>
                        <a:spcBef>
                          <a:spcPts val="0"/>
                        </a:spcBef>
                        <a:spcAft>
                          <a:spcPts val="0"/>
                        </a:spcAft>
                      </a:pPr>
                      <a:r>
                        <a:rPr lang="en-GB" sz="1400" dirty="0">
                          <a:effectLst/>
                        </a:rPr>
                        <a:t>Spasmodic breathing, convulsive movements, and death in minutes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0" marB="0" anchor="ctr"/>
                </a:tc>
              </a:tr>
            </a:tbl>
          </a:graphicData>
        </a:graphic>
      </p:graphicFrame>
    </p:spTree>
    <p:extLst>
      <p:ext uri="{BB962C8B-B14F-4D97-AF65-F5344CB8AC3E}">
        <p14:creationId xmlns:p14="http://schemas.microsoft.com/office/powerpoint/2010/main" val="3408860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 Precautions</a:t>
            </a:r>
            <a:endParaRPr lang="en-US" sz="2000" b="1"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The following precautions need to be taken to prevent hazards due to mechanical effects:</a:t>
            </a:r>
            <a:endParaRPr lang="en-US" dirty="0"/>
          </a:p>
          <a:p>
            <a:pPr marL="742950" lvl="1" indent="-285750">
              <a:buSzPct val="105000"/>
              <a:buFont typeface="Wingdings 3" panose="05040102010807070707" pitchFamily="18" charset="2"/>
              <a:buChar char=""/>
            </a:pPr>
            <a:r>
              <a:rPr lang="en-GB" dirty="0" smtClean="0"/>
              <a:t>If </a:t>
            </a:r>
            <a:r>
              <a:rPr lang="en-GB" dirty="0"/>
              <a:t>activation of electrical or mechanical equipment would cause injury, each piece of equipment should be manually isolated to prevent inadvertent activation before workers enter or while they work in a confined space. </a:t>
            </a:r>
            <a:endParaRPr lang="en-US" dirty="0"/>
          </a:p>
          <a:p>
            <a:pPr marL="742950" lvl="1" indent="-285750">
              <a:buSzPct val="105000"/>
              <a:buFont typeface="Wingdings 3" panose="05040102010807070707" pitchFamily="18" charset="2"/>
              <a:buChar char=""/>
            </a:pPr>
            <a:r>
              <a:rPr lang="en-IN" dirty="0"/>
              <a:t>The build-up of static charge due to mechanical cleaning, such as abrasive blasting, in connection with the potential presence of flammable vapours or gases, influence the precautions that must be taken.</a:t>
            </a:r>
            <a:endParaRPr lang="en-US" dirty="0"/>
          </a:p>
          <a:p>
            <a:pPr marL="742950" lvl="1" indent="-285750">
              <a:buSzPct val="105000"/>
              <a:buFont typeface="Wingdings 3" panose="05040102010807070707" pitchFamily="18" charset="2"/>
              <a:buChar char=""/>
            </a:pPr>
            <a:r>
              <a:rPr lang="en-GB" dirty="0"/>
              <a:t>To prevent vapour leaks, flashbacks, and other hazards, workers should completely isolate the space. To completely isolate a confined space, the closing of valves is not sufficient. All pipes must be physically disconnected or isolation blanks bolted in place. </a:t>
            </a:r>
            <a:endParaRPr lang="en-US" dirty="0"/>
          </a:p>
          <a:p>
            <a:pPr>
              <a:buSzPct val="105000"/>
            </a:pP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MECHANICAL HAZARDS</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2088936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 Precautions</a:t>
            </a:r>
            <a:endParaRPr lang="en-US" sz="2000" b="1"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anose="05040102010807070707" pitchFamily="18" charset="2"/>
              <a:buChar char=""/>
            </a:pPr>
            <a:r>
              <a:rPr lang="en-GB" dirty="0" smtClean="0">
                <a:cs typeface="Arial" panose="020B0604020202020204" pitchFamily="34" charset="0"/>
              </a:rPr>
              <a:t>Other </a:t>
            </a:r>
            <a:r>
              <a:rPr lang="en-GB" dirty="0">
                <a:cs typeface="Arial" panose="020B0604020202020204" pitchFamily="34" charset="0"/>
              </a:rPr>
              <a:t>special precautions must be taken in cases where flammable liquids or vapours may re-contaminate the confined space. The pipes blanked or disconnected should be inspected and tested for leakage to check the effectiveness of the procedure.</a:t>
            </a:r>
          </a:p>
          <a:p>
            <a:pPr marL="742950" lvl="1" indent="-285750" algn="just">
              <a:buSzPct val="105000"/>
              <a:buFont typeface="Wingdings 3" pitchFamily="18" charset="2"/>
              <a:buChar char=""/>
            </a:pPr>
            <a:r>
              <a:rPr lang="en-GB" dirty="0" smtClean="0">
                <a:cs typeface="Arial" panose="020B0604020202020204" pitchFamily="34" charset="0"/>
              </a:rPr>
              <a:t>Other </a:t>
            </a:r>
            <a:r>
              <a:rPr lang="en-GB" dirty="0">
                <a:cs typeface="Arial" panose="020B0604020202020204" pitchFamily="34" charset="0"/>
              </a:rPr>
              <a:t>areas of concern are steam valves, pressure lines, and chemical transfer pipes. </a:t>
            </a:r>
          </a:p>
          <a:p>
            <a:pPr marL="742950" lvl="1" indent="-285750" algn="just">
              <a:buSzPct val="105000"/>
              <a:buFont typeface="Wingdings 3" pitchFamily="18" charset="2"/>
              <a:buChar char=""/>
            </a:pPr>
            <a:r>
              <a:rPr lang="en-IN" dirty="0" smtClean="0">
                <a:cs typeface="Arial" panose="020B0604020202020204" pitchFamily="34" charset="0"/>
              </a:rPr>
              <a:t>A </a:t>
            </a:r>
            <a:r>
              <a:rPr lang="en-IN" dirty="0">
                <a:cs typeface="Arial" panose="020B0604020202020204" pitchFamily="34" charset="0"/>
              </a:rPr>
              <a:t>less apparent hazard is the space referred to as a void, such as double walled vessels, which must be given special consideration in blanking off and inserting</a:t>
            </a:r>
            <a:endParaRPr lang="en-US" dirty="0">
              <a:cs typeface="Arial" panose="020B0604020202020204" pitchFamily="34" charset="0"/>
            </a:endParaRPr>
          </a:p>
          <a:p>
            <a:pPr marL="742950" lvl="1" indent="-285750">
              <a:buSzPct val="105000"/>
              <a:buFont typeface="Wingdings 3" panose="05040102010807070707" pitchFamily="18" charset="2"/>
              <a:buChar char=""/>
            </a:pPr>
            <a:endParaRPr lang="en-US" dirty="0"/>
          </a:p>
          <a:p>
            <a:pPr>
              <a:buSzPct val="105000"/>
            </a:pP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MECHANICAL HAZARDS</a:t>
            </a:r>
            <a:endParaRPr lang="en-US" sz="3200" dirty="0">
              <a:latin typeface="+mn-lt"/>
              <a:cs typeface="Arial" panose="020B0604020202020204" pitchFamily="34" charset="0"/>
            </a:endParaRPr>
          </a:p>
        </p:txBody>
      </p:sp>
      <p:pic>
        <p:nvPicPr>
          <p:cNvPr id="5" name="Picture 2" descr="Related image"/>
          <p:cNvPicPr>
            <a:picLocks noChangeAspect="1" noChangeArrowheads="1"/>
          </p:cNvPicPr>
          <p:nvPr/>
        </p:nvPicPr>
        <p:blipFill>
          <a:blip r:embed="rId2" cstate="print"/>
          <a:srcRect/>
          <a:stretch>
            <a:fillRect/>
          </a:stretch>
        </p:blipFill>
        <p:spPr bwMode="auto">
          <a:xfrm>
            <a:off x="5162551" y="4038600"/>
            <a:ext cx="3657599" cy="2362200"/>
          </a:xfrm>
          <a:prstGeom prst="rect">
            <a:avLst/>
          </a:prstGeom>
          <a:noFill/>
        </p:spPr>
      </p:pic>
    </p:spTree>
    <p:extLst>
      <p:ext uri="{BB962C8B-B14F-4D97-AF65-F5344CB8AC3E}">
        <p14:creationId xmlns:p14="http://schemas.microsoft.com/office/powerpoint/2010/main" val="672420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 Factors involved</a:t>
            </a:r>
            <a:endParaRPr lang="en-US" sz="2000" b="1"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GB" dirty="0"/>
              <a:t>The following four factors influence the interchange of heat between people and their environment:</a:t>
            </a:r>
            <a:endParaRPr lang="en-US" dirty="0"/>
          </a:p>
          <a:p>
            <a:pPr marL="742950" lvl="1" indent="-285750">
              <a:buSzPct val="105000"/>
              <a:buFont typeface="Wingdings 3" panose="05040102010807070707" pitchFamily="18" charset="2"/>
              <a:buChar char=""/>
            </a:pPr>
            <a:r>
              <a:rPr lang="en-GB" dirty="0"/>
              <a:t>Air temperature</a:t>
            </a:r>
            <a:endParaRPr lang="en-US" dirty="0"/>
          </a:p>
          <a:p>
            <a:pPr marL="742950" lvl="1" indent="-285750">
              <a:buSzPct val="105000"/>
              <a:buFont typeface="Wingdings 3" panose="05040102010807070707" pitchFamily="18" charset="2"/>
              <a:buChar char=""/>
            </a:pPr>
            <a:r>
              <a:rPr lang="en-GB" dirty="0"/>
              <a:t>Air velocity</a:t>
            </a:r>
            <a:endParaRPr lang="en-US" dirty="0"/>
          </a:p>
          <a:p>
            <a:pPr marL="742950" lvl="1" indent="-285750">
              <a:buSzPct val="105000"/>
              <a:buFont typeface="Wingdings 3" panose="05040102010807070707" pitchFamily="18" charset="2"/>
              <a:buChar char=""/>
            </a:pPr>
            <a:r>
              <a:rPr lang="en-GB" dirty="0"/>
              <a:t>Moisture contained in the air</a:t>
            </a:r>
            <a:endParaRPr lang="en-US" dirty="0"/>
          </a:p>
          <a:p>
            <a:pPr marL="742950" lvl="1" indent="-285750">
              <a:buSzPct val="105000"/>
              <a:buFont typeface="Wingdings 3" panose="05040102010807070707" pitchFamily="18" charset="2"/>
              <a:buChar char=""/>
            </a:pPr>
            <a:r>
              <a:rPr lang="en-GB" dirty="0"/>
              <a:t>Radiant heat. </a:t>
            </a:r>
            <a:endParaRPr lang="en-US" dirty="0"/>
          </a:p>
          <a:p>
            <a:pPr marL="285750" lvl="0" indent="-285750">
              <a:buSzPct val="105000"/>
              <a:buFont typeface="Wingdings 3" panose="05040102010807070707" pitchFamily="18" charset="2"/>
              <a:buChar char="p"/>
            </a:pPr>
            <a:r>
              <a:rPr lang="en-IN" dirty="0"/>
              <a:t>Because of the nature and design of most confined spaces, moisture content and radiant heat are difficult to control.</a:t>
            </a:r>
            <a:endParaRPr lang="en-US" dirty="0"/>
          </a:p>
          <a:p>
            <a:r>
              <a:rPr lang="en-US" dirty="0"/>
              <a:t> </a:t>
            </a: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THERMAL EFFECTS</a:t>
            </a:r>
            <a:endParaRPr lang="en-US" sz="3200" dirty="0">
              <a:latin typeface="+mn-lt"/>
              <a:cs typeface="Arial" panose="020B0604020202020204" pitchFamily="34" charset="0"/>
            </a:endParaRPr>
          </a:p>
        </p:txBody>
      </p:sp>
      <p:pic>
        <p:nvPicPr>
          <p:cNvPr id="9" name="Picture 8"/>
          <p:cNvPicPr>
            <a:picLocks noChangeAspect="1"/>
          </p:cNvPicPr>
          <p:nvPr/>
        </p:nvPicPr>
        <p:blipFill>
          <a:blip r:embed="rId2" cstate="print"/>
          <a:stretch>
            <a:fillRect/>
          </a:stretch>
        </p:blipFill>
        <p:spPr>
          <a:xfrm>
            <a:off x="4649086" y="3810000"/>
            <a:ext cx="4171064" cy="2562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8221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THERMAL EFFECTS</a:t>
            </a:r>
            <a:endParaRPr lang="en-US" sz="3200" dirty="0">
              <a:latin typeface="+mn-lt"/>
              <a:cs typeface="Arial" panose="020B0604020202020204" pitchFamily="34" charset="0"/>
            </a:endParaRPr>
          </a:p>
        </p:txBody>
      </p:sp>
      <p:sp>
        <p:nvSpPr>
          <p:cNvPr id="10" name="Rectangle 2"/>
          <p:cNvSpPr>
            <a:spLocks noChangeArrowheads="1"/>
          </p:cNvSpPr>
          <p:nvPr/>
        </p:nvSpPr>
        <p:spPr bwMode="gray">
          <a:xfrm>
            <a:off x="228600" y="1219200"/>
            <a:ext cx="41910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Effect of high temperature</a:t>
            </a:r>
            <a:endParaRPr lang="en-US" sz="2000" dirty="0">
              <a:solidFill>
                <a:schemeClr val="bg1"/>
              </a:solidFill>
              <a:cs typeface="Arial" panose="020B0604020202020204" pitchFamily="34" charset="0"/>
            </a:endParaRPr>
          </a:p>
        </p:txBody>
      </p:sp>
      <p:sp>
        <p:nvSpPr>
          <p:cNvPr id="11" name="Rectangle 10"/>
          <p:cNvSpPr>
            <a:spLocks noChangeArrowheads="1"/>
          </p:cNvSpPr>
          <p:nvPr/>
        </p:nvSpPr>
        <p:spPr bwMode="gray">
          <a:xfrm>
            <a:off x="228600" y="1600200"/>
            <a:ext cx="41910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itchFamily="18" charset="2"/>
              <a:buChar char="p"/>
            </a:pPr>
            <a:r>
              <a:rPr lang="en-IN" dirty="0" smtClean="0">
                <a:cs typeface="Arial" panose="020B0604020202020204" pitchFamily="34" charset="0"/>
              </a:rPr>
              <a:t>As </a:t>
            </a:r>
            <a:r>
              <a:rPr lang="en-IN" dirty="0">
                <a:cs typeface="Arial" panose="020B0604020202020204" pitchFamily="34" charset="0"/>
              </a:rPr>
              <a:t>the body temperature rises progressively, workers will continue to function until the body temperature reaches approximately 102</a:t>
            </a:r>
            <a:r>
              <a:rPr lang="en-IN" baseline="30000" dirty="0">
                <a:cs typeface="Arial" panose="020B0604020202020204" pitchFamily="34" charset="0"/>
              </a:rPr>
              <a:t>o</a:t>
            </a:r>
            <a:r>
              <a:rPr lang="en-IN" dirty="0">
                <a:cs typeface="Arial" panose="020B0604020202020204" pitchFamily="34" charset="0"/>
              </a:rPr>
              <a:t>F. </a:t>
            </a:r>
          </a:p>
          <a:p>
            <a:pPr marL="285750" indent="-285750">
              <a:lnSpc>
                <a:spcPct val="150000"/>
              </a:lnSpc>
              <a:buSzPct val="105000"/>
              <a:buFont typeface="Wingdings 3" pitchFamily="18" charset="2"/>
              <a:buChar char="p"/>
            </a:pPr>
            <a:r>
              <a:rPr lang="en-IN" dirty="0" smtClean="0">
                <a:cs typeface="Arial" panose="020B0604020202020204" pitchFamily="34" charset="0"/>
              </a:rPr>
              <a:t>When </a:t>
            </a:r>
            <a:r>
              <a:rPr lang="en-IN" dirty="0">
                <a:cs typeface="Arial" panose="020B0604020202020204" pitchFamily="34" charset="0"/>
              </a:rPr>
              <a:t>this body temperature is exceeded, the workers are less efficient, and are prone to heat exhaustion, heat cramps, or heat stroke</a:t>
            </a:r>
            <a:endParaRPr lang="en-US" dirty="0"/>
          </a:p>
        </p:txBody>
      </p:sp>
      <p:sp>
        <p:nvSpPr>
          <p:cNvPr id="12" name="Rectangle 2"/>
          <p:cNvSpPr>
            <a:spLocks noChangeArrowheads="1"/>
          </p:cNvSpPr>
          <p:nvPr/>
        </p:nvSpPr>
        <p:spPr bwMode="gray">
          <a:xfrm>
            <a:off x="4654550" y="1219200"/>
            <a:ext cx="41910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Effect of low temperature</a:t>
            </a:r>
            <a:endParaRPr lang="en-US" sz="2000" dirty="0">
              <a:solidFill>
                <a:schemeClr val="bg1"/>
              </a:solidFill>
              <a:cs typeface="Arial" panose="020B0604020202020204" pitchFamily="34" charset="0"/>
            </a:endParaRPr>
          </a:p>
        </p:txBody>
      </p:sp>
      <p:sp>
        <p:nvSpPr>
          <p:cNvPr id="13" name="Rectangle 12"/>
          <p:cNvSpPr>
            <a:spLocks noChangeArrowheads="1"/>
          </p:cNvSpPr>
          <p:nvPr/>
        </p:nvSpPr>
        <p:spPr bwMode="gray">
          <a:xfrm>
            <a:off x="4654550" y="1600200"/>
            <a:ext cx="41910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itchFamily="18" charset="2"/>
              <a:buChar char="p"/>
            </a:pPr>
            <a:r>
              <a:rPr lang="en-GB" dirty="0" smtClean="0">
                <a:cs typeface="Arial" panose="020B0604020202020204" pitchFamily="34" charset="0"/>
              </a:rPr>
              <a:t>In </a:t>
            </a:r>
            <a:r>
              <a:rPr lang="en-GB" dirty="0">
                <a:cs typeface="Arial" panose="020B0604020202020204" pitchFamily="34" charset="0"/>
              </a:rPr>
              <a:t>a cold environment, certain physiologic mechanisms come into play, which tend to limit heat loss and increase heat production.</a:t>
            </a:r>
          </a:p>
          <a:p>
            <a:pPr marL="285750" indent="-285750">
              <a:lnSpc>
                <a:spcPct val="150000"/>
              </a:lnSpc>
              <a:buSzPct val="105000"/>
              <a:buFont typeface="Wingdings 3" pitchFamily="18" charset="2"/>
              <a:buChar char="p"/>
            </a:pPr>
            <a:r>
              <a:rPr lang="en-GB" dirty="0" smtClean="0">
                <a:cs typeface="Arial" panose="020B0604020202020204" pitchFamily="34" charset="0"/>
              </a:rPr>
              <a:t>The </a:t>
            </a:r>
            <a:r>
              <a:rPr lang="en-GB" dirty="0">
                <a:cs typeface="Arial" panose="020B0604020202020204" pitchFamily="34" charset="0"/>
              </a:rPr>
              <a:t>most severe strain in cold conditions is chilling of the extremities so that activity is restricted</a:t>
            </a:r>
            <a:endParaRPr lang="en-US" dirty="0"/>
          </a:p>
        </p:txBody>
      </p:sp>
    </p:spTree>
    <p:extLst>
      <p:ext uri="{BB962C8B-B14F-4D97-AF65-F5344CB8AC3E}">
        <p14:creationId xmlns:p14="http://schemas.microsoft.com/office/powerpoint/2010/main" val="1406170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Working conditions</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anose="05040102010807070707" pitchFamily="18" charset="2"/>
              <a:buChar char="p"/>
            </a:pPr>
            <a:r>
              <a:rPr lang="en-IN" dirty="0">
                <a:cs typeface="Arial" panose="020B0604020202020204" pitchFamily="34" charset="0"/>
              </a:rPr>
              <a:t>Protective insulated clothing for both hot and cold environments will add additional bulk to the worker and must be considered in allowing for movement in the confined space and exit time. Therefore, air temperature of the environment becomes an important consideration when evaluating working conditions in confined spaces.</a:t>
            </a: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THERMAL EFFECTS</a:t>
            </a:r>
            <a:endParaRPr lang="en-US" sz="3200" dirty="0">
              <a:latin typeface="+mn-lt"/>
              <a:cs typeface="Arial" panose="020B0604020202020204" pitchFamily="34" charset="0"/>
            </a:endParaRPr>
          </a:p>
        </p:txBody>
      </p:sp>
      <p:pic>
        <p:nvPicPr>
          <p:cNvPr id="10" name="Picture 9"/>
          <p:cNvPicPr>
            <a:picLocks noChangeAspect="1"/>
          </p:cNvPicPr>
          <p:nvPr/>
        </p:nvPicPr>
        <p:blipFill rotWithShape="1">
          <a:blip r:embed="rId2" cstate="print"/>
          <a:srcRect t="-1" r="5610" b="16655"/>
          <a:stretch/>
        </p:blipFill>
        <p:spPr>
          <a:xfrm>
            <a:off x="5924550" y="3505200"/>
            <a:ext cx="2895600" cy="289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043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cs typeface="Arial" panose="020B0604020202020204" pitchFamily="34" charset="0"/>
              </a:rPr>
              <a:t>NOISE</a:t>
            </a:r>
            <a:endParaRPr lang="en-US" sz="3200" dirty="0">
              <a:latin typeface="+mn-lt"/>
              <a:cs typeface="Arial" panose="020B0604020202020204" pitchFamily="34" charset="0"/>
            </a:endParaRPr>
          </a:p>
        </p:txBody>
      </p:sp>
      <p:sp>
        <p:nvSpPr>
          <p:cNvPr id="10" name="Rectangle 2"/>
          <p:cNvSpPr>
            <a:spLocks noChangeArrowheads="1"/>
          </p:cNvSpPr>
          <p:nvPr/>
        </p:nvSpPr>
        <p:spPr bwMode="gray">
          <a:xfrm>
            <a:off x="228600" y="1219200"/>
            <a:ext cx="41910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Effect of confined space</a:t>
            </a:r>
            <a:endParaRPr lang="en-US" sz="2000" dirty="0">
              <a:solidFill>
                <a:schemeClr val="bg1"/>
              </a:solidFill>
              <a:cs typeface="Arial" panose="020B0604020202020204" pitchFamily="34" charset="0"/>
            </a:endParaRPr>
          </a:p>
        </p:txBody>
      </p:sp>
      <p:sp>
        <p:nvSpPr>
          <p:cNvPr id="11" name="Rectangle 10"/>
          <p:cNvSpPr>
            <a:spLocks noChangeArrowheads="1"/>
          </p:cNvSpPr>
          <p:nvPr/>
        </p:nvSpPr>
        <p:spPr bwMode="gray">
          <a:xfrm>
            <a:off x="228600" y="1600200"/>
            <a:ext cx="41910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itchFamily="18" charset="2"/>
              <a:buChar char="p"/>
            </a:pPr>
            <a:r>
              <a:rPr lang="en-IN" dirty="0" smtClean="0">
                <a:cs typeface="Arial" panose="020B0604020202020204" pitchFamily="34" charset="0"/>
              </a:rPr>
              <a:t>Noise </a:t>
            </a:r>
            <a:r>
              <a:rPr lang="en-IN" dirty="0">
                <a:cs typeface="Arial" panose="020B0604020202020204" pitchFamily="34" charset="0"/>
              </a:rPr>
              <a:t>problems are usually intensified in confined spaces because the interior tends to cause sound to reverberate and thus expose the worker to higher sound levels than those found in an open environment</a:t>
            </a:r>
            <a:r>
              <a:rPr lang="en-IN" dirty="0" smtClean="0">
                <a:cs typeface="Arial" panose="020B0604020202020204" pitchFamily="34" charset="0"/>
              </a:rPr>
              <a:t>.</a:t>
            </a:r>
            <a:endParaRPr lang="en-US" dirty="0">
              <a:cs typeface="Arial" panose="020B0604020202020204" pitchFamily="34" charset="0"/>
            </a:endParaRPr>
          </a:p>
        </p:txBody>
      </p:sp>
      <p:sp>
        <p:nvSpPr>
          <p:cNvPr id="12" name="Rectangle 2"/>
          <p:cNvSpPr>
            <a:spLocks noChangeArrowheads="1"/>
          </p:cNvSpPr>
          <p:nvPr/>
        </p:nvSpPr>
        <p:spPr bwMode="gray">
          <a:xfrm>
            <a:off x="4654550" y="1219200"/>
            <a:ext cx="41910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Effect of noise</a:t>
            </a:r>
            <a:endParaRPr lang="en-US" sz="2000" dirty="0">
              <a:solidFill>
                <a:schemeClr val="bg1"/>
              </a:solidFill>
              <a:cs typeface="Arial" panose="020B0604020202020204" pitchFamily="34" charset="0"/>
            </a:endParaRPr>
          </a:p>
        </p:txBody>
      </p:sp>
      <p:sp>
        <p:nvSpPr>
          <p:cNvPr id="13" name="Rectangle 12"/>
          <p:cNvSpPr>
            <a:spLocks noChangeArrowheads="1"/>
          </p:cNvSpPr>
          <p:nvPr/>
        </p:nvSpPr>
        <p:spPr bwMode="gray">
          <a:xfrm>
            <a:off x="4654550" y="1600200"/>
            <a:ext cx="41910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50000"/>
              </a:lnSpc>
              <a:buSzPct val="105000"/>
              <a:buFont typeface="Wingdings 3" pitchFamily="18" charset="2"/>
              <a:buChar char="p"/>
            </a:pPr>
            <a:r>
              <a:rPr lang="en-GB" dirty="0" smtClean="0">
                <a:cs typeface="Arial" panose="020B0604020202020204" pitchFamily="34" charset="0"/>
              </a:rPr>
              <a:t>Intensified </a:t>
            </a:r>
            <a:r>
              <a:rPr lang="en-GB" dirty="0">
                <a:cs typeface="Arial" panose="020B0604020202020204" pitchFamily="34" charset="0"/>
              </a:rPr>
              <a:t>noise increases the risk of hearing damage to workers that could result in temporary or permanent loss of hearing</a:t>
            </a:r>
            <a:endParaRPr lang="en-US" dirty="0">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1323970" y="4648200"/>
            <a:ext cx="3019429" cy="1752600"/>
          </a:xfrm>
          <a:prstGeom prst="rect">
            <a:avLst/>
          </a:prstGeom>
        </p:spPr>
      </p:pic>
      <p:pic>
        <p:nvPicPr>
          <p:cNvPr id="9" name="Picture 8"/>
          <p:cNvPicPr>
            <a:picLocks noChangeAspect="1"/>
          </p:cNvPicPr>
          <p:nvPr/>
        </p:nvPicPr>
        <p:blipFill>
          <a:blip r:embed="rId3" cstate="print"/>
          <a:stretch>
            <a:fillRect/>
          </a:stretch>
        </p:blipFill>
        <p:spPr>
          <a:xfrm>
            <a:off x="5631740" y="4648200"/>
            <a:ext cx="3131260" cy="1733376"/>
          </a:xfrm>
          <a:prstGeom prst="rect">
            <a:avLst/>
          </a:prstGeom>
        </p:spPr>
      </p:pic>
    </p:spTree>
    <p:extLst>
      <p:ext uri="{BB962C8B-B14F-4D97-AF65-F5344CB8AC3E}">
        <p14:creationId xmlns:p14="http://schemas.microsoft.com/office/powerpoint/2010/main" val="501093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6"/>
          <p:cNvSpPr>
            <a:spLocks noChangeArrowheads="1"/>
          </p:cNvSpPr>
          <p:nvPr/>
        </p:nvSpPr>
        <p:spPr bwMode="gray">
          <a:xfrm>
            <a:off x="323850" y="1371600"/>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1</a:t>
            </a:r>
          </a:p>
        </p:txBody>
      </p:sp>
      <p:sp>
        <p:nvSpPr>
          <p:cNvPr id="5" name="Rectangle 77"/>
          <p:cNvSpPr>
            <a:spLocks noChangeArrowheads="1"/>
          </p:cNvSpPr>
          <p:nvPr/>
        </p:nvSpPr>
        <p:spPr bwMode="gray">
          <a:xfrm>
            <a:off x="762000" y="1371600"/>
            <a:ext cx="8058150" cy="2952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dirty="0">
                <a:latin typeface="+mn-lt"/>
              </a:rPr>
              <a:t>Definition of Confined </a:t>
            </a:r>
            <a:r>
              <a:rPr lang="en-IN" dirty="0" smtClean="0">
                <a:latin typeface="+mn-lt"/>
              </a:rPr>
              <a:t>Space</a:t>
            </a:r>
            <a:r>
              <a:rPr lang="en-IN" altLang="en-US" noProof="1" smtClean="0">
                <a:latin typeface="+mn-lt"/>
              </a:rPr>
              <a:t> </a:t>
            </a:r>
            <a:endParaRPr lang="en-IN" altLang="en-US" noProof="1">
              <a:latin typeface="+mn-lt"/>
            </a:endParaRPr>
          </a:p>
        </p:txBody>
      </p:sp>
      <p:sp>
        <p:nvSpPr>
          <p:cNvPr id="6" name="Rectangle 78"/>
          <p:cNvSpPr>
            <a:spLocks noChangeArrowheads="1"/>
          </p:cNvSpPr>
          <p:nvPr/>
        </p:nvSpPr>
        <p:spPr bwMode="gray">
          <a:xfrm>
            <a:off x="323850" y="1812925"/>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2</a:t>
            </a:r>
          </a:p>
        </p:txBody>
      </p:sp>
      <p:sp>
        <p:nvSpPr>
          <p:cNvPr id="7" name="Rectangle 79"/>
          <p:cNvSpPr>
            <a:spLocks noChangeArrowheads="1"/>
          </p:cNvSpPr>
          <p:nvPr/>
        </p:nvSpPr>
        <p:spPr bwMode="gray">
          <a:xfrm>
            <a:off x="762000" y="18129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Confined Space at </a:t>
            </a:r>
            <a:r>
              <a:rPr lang="en-IN" altLang="en-US" noProof="1" smtClean="0">
                <a:latin typeface="+mn-lt"/>
              </a:rPr>
              <a:t>Workplace</a:t>
            </a:r>
            <a:endParaRPr lang="en-IN" altLang="en-US" noProof="1">
              <a:latin typeface="+mn-lt"/>
            </a:endParaRPr>
          </a:p>
        </p:txBody>
      </p:sp>
      <p:sp>
        <p:nvSpPr>
          <p:cNvPr id="8" name="Rectangle 80"/>
          <p:cNvSpPr>
            <a:spLocks noChangeArrowheads="1"/>
          </p:cNvSpPr>
          <p:nvPr/>
        </p:nvSpPr>
        <p:spPr bwMode="gray">
          <a:xfrm>
            <a:off x="323850" y="2252663"/>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3</a:t>
            </a:r>
          </a:p>
        </p:txBody>
      </p:sp>
      <p:sp>
        <p:nvSpPr>
          <p:cNvPr id="9" name="Rectangle 81"/>
          <p:cNvSpPr>
            <a:spLocks noChangeArrowheads="1"/>
          </p:cNvSpPr>
          <p:nvPr/>
        </p:nvSpPr>
        <p:spPr bwMode="gray">
          <a:xfrm>
            <a:off x="762000" y="225266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Flammable </a:t>
            </a:r>
            <a:r>
              <a:rPr lang="en-IN" altLang="en-US" noProof="1" smtClean="0">
                <a:latin typeface="+mn-lt"/>
              </a:rPr>
              <a:t>Atmosphere</a:t>
            </a:r>
            <a:endParaRPr lang="en-IN" altLang="en-US" noProof="1">
              <a:latin typeface="+mn-lt"/>
            </a:endParaRPr>
          </a:p>
        </p:txBody>
      </p:sp>
      <p:sp>
        <p:nvSpPr>
          <p:cNvPr id="10" name="Rectangle 82"/>
          <p:cNvSpPr>
            <a:spLocks noChangeArrowheads="1"/>
          </p:cNvSpPr>
          <p:nvPr/>
        </p:nvSpPr>
        <p:spPr bwMode="gray">
          <a:xfrm>
            <a:off x="323850" y="2689225"/>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4</a:t>
            </a:r>
          </a:p>
        </p:txBody>
      </p:sp>
      <p:sp>
        <p:nvSpPr>
          <p:cNvPr id="11" name="Rectangle 83"/>
          <p:cNvSpPr>
            <a:spLocks noChangeArrowheads="1"/>
          </p:cNvSpPr>
          <p:nvPr/>
        </p:nvSpPr>
        <p:spPr bwMode="gray">
          <a:xfrm>
            <a:off x="762000" y="26892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Toxic </a:t>
            </a:r>
            <a:r>
              <a:rPr lang="en-IN" altLang="en-US" noProof="1" smtClean="0">
                <a:latin typeface="+mn-lt"/>
              </a:rPr>
              <a:t>Atmosphare</a:t>
            </a:r>
            <a:endParaRPr lang="en-IN" altLang="en-US" noProof="1">
              <a:latin typeface="+mn-lt"/>
            </a:endParaRPr>
          </a:p>
        </p:txBody>
      </p:sp>
      <p:sp>
        <p:nvSpPr>
          <p:cNvPr id="12" name="Rectangle 84"/>
          <p:cNvSpPr>
            <a:spLocks noChangeArrowheads="1"/>
          </p:cNvSpPr>
          <p:nvPr/>
        </p:nvSpPr>
        <p:spPr bwMode="gray">
          <a:xfrm>
            <a:off x="323850" y="3127375"/>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5</a:t>
            </a:r>
          </a:p>
        </p:txBody>
      </p:sp>
      <p:sp>
        <p:nvSpPr>
          <p:cNvPr id="13" name="Rectangle 85"/>
          <p:cNvSpPr>
            <a:spLocks noChangeArrowheads="1"/>
          </p:cNvSpPr>
          <p:nvPr/>
        </p:nvSpPr>
        <p:spPr bwMode="gray">
          <a:xfrm>
            <a:off x="762000" y="31273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Details About CO </a:t>
            </a:r>
            <a:r>
              <a:rPr lang="en-IN" altLang="en-US" noProof="1" smtClean="0">
                <a:latin typeface="+mn-lt"/>
              </a:rPr>
              <a:t>Atmosphere</a:t>
            </a:r>
            <a:endParaRPr lang="en-IN" altLang="en-US" noProof="1">
              <a:latin typeface="+mn-lt"/>
            </a:endParaRPr>
          </a:p>
        </p:txBody>
      </p:sp>
      <p:sp>
        <p:nvSpPr>
          <p:cNvPr id="14" name="Rectangle 86"/>
          <p:cNvSpPr>
            <a:spLocks noChangeArrowheads="1"/>
          </p:cNvSpPr>
          <p:nvPr/>
        </p:nvSpPr>
        <p:spPr bwMode="gray">
          <a:xfrm>
            <a:off x="323850" y="3567113"/>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6</a:t>
            </a:r>
          </a:p>
        </p:txBody>
      </p:sp>
      <p:sp>
        <p:nvSpPr>
          <p:cNvPr id="15" name="Rectangle 87"/>
          <p:cNvSpPr>
            <a:spLocks noChangeArrowheads="1"/>
          </p:cNvSpPr>
          <p:nvPr/>
        </p:nvSpPr>
        <p:spPr bwMode="gray">
          <a:xfrm>
            <a:off x="762000" y="356711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Irritant (Corrosive) </a:t>
            </a:r>
            <a:r>
              <a:rPr lang="en-IN" altLang="en-US" noProof="1" smtClean="0">
                <a:latin typeface="+mn-lt"/>
              </a:rPr>
              <a:t>Atmosphere</a:t>
            </a:r>
            <a:endParaRPr lang="en-IN" altLang="en-US" noProof="1">
              <a:latin typeface="+mn-lt"/>
            </a:endParaRPr>
          </a:p>
        </p:txBody>
      </p:sp>
      <p:sp>
        <p:nvSpPr>
          <p:cNvPr id="16" name="Rectangle 88"/>
          <p:cNvSpPr>
            <a:spLocks noChangeArrowheads="1"/>
          </p:cNvSpPr>
          <p:nvPr/>
        </p:nvSpPr>
        <p:spPr bwMode="gray">
          <a:xfrm>
            <a:off x="323850" y="4005263"/>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7</a:t>
            </a:r>
          </a:p>
        </p:txBody>
      </p:sp>
      <p:sp>
        <p:nvSpPr>
          <p:cNvPr id="17" name="Rectangle 89"/>
          <p:cNvSpPr>
            <a:spLocks noChangeArrowheads="1"/>
          </p:cNvSpPr>
          <p:nvPr/>
        </p:nvSpPr>
        <p:spPr bwMode="gray">
          <a:xfrm>
            <a:off x="762000" y="4005263"/>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Asphyxiating </a:t>
            </a:r>
            <a:r>
              <a:rPr lang="en-IN" altLang="en-US" noProof="1" smtClean="0">
                <a:latin typeface="+mn-lt"/>
              </a:rPr>
              <a:t>Atmospheres</a:t>
            </a:r>
            <a:endParaRPr lang="en-IN" altLang="en-US" noProof="1">
              <a:latin typeface="+mn-lt"/>
            </a:endParaRPr>
          </a:p>
        </p:txBody>
      </p:sp>
      <p:sp>
        <p:nvSpPr>
          <p:cNvPr id="18" name="Rectangle 90"/>
          <p:cNvSpPr>
            <a:spLocks noChangeArrowheads="1"/>
          </p:cNvSpPr>
          <p:nvPr/>
        </p:nvSpPr>
        <p:spPr bwMode="gray">
          <a:xfrm>
            <a:off x="323850" y="4446588"/>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8</a:t>
            </a:r>
          </a:p>
        </p:txBody>
      </p:sp>
      <p:sp>
        <p:nvSpPr>
          <p:cNvPr id="19" name="Rectangle 91"/>
          <p:cNvSpPr>
            <a:spLocks noChangeArrowheads="1"/>
          </p:cNvSpPr>
          <p:nvPr/>
        </p:nvSpPr>
        <p:spPr bwMode="gray">
          <a:xfrm>
            <a:off x="762000" y="4446588"/>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Mechnical </a:t>
            </a:r>
            <a:r>
              <a:rPr lang="en-IN" altLang="en-US" noProof="1" smtClean="0">
                <a:latin typeface="+mn-lt"/>
              </a:rPr>
              <a:t>Hazards</a:t>
            </a:r>
            <a:endParaRPr lang="en-IN" altLang="en-US" noProof="1">
              <a:latin typeface="+mn-lt"/>
            </a:endParaRPr>
          </a:p>
        </p:txBody>
      </p:sp>
      <p:sp>
        <p:nvSpPr>
          <p:cNvPr id="20" name="Rectangle 92"/>
          <p:cNvSpPr>
            <a:spLocks noChangeArrowheads="1"/>
          </p:cNvSpPr>
          <p:nvPr/>
        </p:nvSpPr>
        <p:spPr bwMode="gray">
          <a:xfrm>
            <a:off x="323850" y="4883150"/>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9</a:t>
            </a:r>
          </a:p>
        </p:txBody>
      </p:sp>
      <p:sp>
        <p:nvSpPr>
          <p:cNvPr id="21" name="Rectangle 93"/>
          <p:cNvSpPr>
            <a:spLocks noChangeArrowheads="1"/>
          </p:cNvSpPr>
          <p:nvPr/>
        </p:nvSpPr>
        <p:spPr bwMode="gray">
          <a:xfrm>
            <a:off x="762000" y="488315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Thermal </a:t>
            </a:r>
            <a:r>
              <a:rPr lang="en-IN" altLang="en-US" noProof="1" smtClean="0">
                <a:latin typeface="+mn-lt"/>
              </a:rPr>
              <a:t>Effects </a:t>
            </a:r>
            <a:endParaRPr lang="en-IN" altLang="en-US" noProof="1">
              <a:latin typeface="+mn-lt"/>
            </a:endParaRPr>
          </a:p>
        </p:txBody>
      </p:sp>
      <p:sp>
        <p:nvSpPr>
          <p:cNvPr id="22" name="Rectangle 94"/>
          <p:cNvSpPr>
            <a:spLocks noChangeArrowheads="1"/>
          </p:cNvSpPr>
          <p:nvPr/>
        </p:nvSpPr>
        <p:spPr bwMode="gray">
          <a:xfrm>
            <a:off x="323850" y="5324475"/>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solidFill>
                  <a:schemeClr val="bg1"/>
                </a:solidFill>
                <a:latin typeface="+mn-lt"/>
              </a:rPr>
              <a:t>10</a:t>
            </a:r>
          </a:p>
        </p:txBody>
      </p:sp>
      <p:sp>
        <p:nvSpPr>
          <p:cNvPr id="23" name="Rectangle 95"/>
          <p:cNvSpPr>
            <a:spLocks noChangeArrowheads="1"/>
          </p:cNvSpPr>
          <p:nvPr/>
        </p:nvSpPr>
        <p:spPr bwMode="gray">
          <a:xfrm>
            <a:off x="762000" y="532447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Noise</a:t>
            </a:r>
            <a:endParaRPr lang="en-US" altLang="en-US" noProof="1">
              <a:latin typeface="+mn-lt"/>
            </a:endParaRPr>
          </a:p>
        </p:txBody>
      </p:sp>
      <p:sp>
        <p:nvSpPr>
          <p:cNvPr id="24" name="Rectangle 94"/>
          <p:cNvSpPr>
            <a:spLocks noChangeArrowheads="1"/>
          </p:cNvSpPr>
          <p:nvPr/>
        </p:nvSpPr>
        <p:spPr bwMode="gray">
          <a:xfrm>
            <a:off x="323850" y="5740400"/>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smtClean="0">
                <a:solidFill>
                  <a:schemeClr val="bg1"/>
                </a:solidFill>
                <a:latin typeface="+mn-lt"/>
              </a:rPr>
              <a:t>11</a:t>
            </a:r>
            <a:endParaRPr lang="en-US" altLang="en-US" b="1" noProof="1">
              <a:solidFill>
                <a:schemeClr val="bg1"/>
              </a:solidFill>
              <a:latin typeface="+mn-lt"/>
            </a:endParaRPr>
          </a:p>
        </p:txBody>
      </p:sp>
      <p:sp>
        <p:nvSpPr>
          <p:cNvPr id="25" name="Rectangle 95"/>
          <p:cNvSpPr>
            <a:spLocks noChangeArrowheads="1"/>
          </p:cNvSpPr>
          <p:nvPr/>
        </p:nvSpPr>
        <p:spPr bwMode="gray">
          <a:xfrm>
            <a:off x="762000" y="574040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Vibration</a:t>
            </a:r>
            <a:endParaRPr lang="en-US" altLang="en-US" noProof="1">
              <a:latin typeface="+mn-lt"/>
            </a:endParaRPr>
          </a:p>
        </p:txBody>
      </p:sp>
      <p:sp>
        <p:nvSpPr>
          <p:cNvPr id="26" name="Rectangle 94"/>
          <p:cNvSpPr>
            <a:spLocks noChangeArrowheads="1"/>
          </p:cNvSpPr>
          <p:nvPr/>
        </p:nvSpPr>
        <p:spPr bwMode="gray">
          <a:xfrm>
            <a:off x="323850" y="6156325"/>
            <a:ext cx="293688" cy="295275"/>
          </a:xfrm>
          <a:prstGeom prst="rect">
            <a:avLst/>
          </a:prstGeom>
          <a:solidFill>
            <a:srgbClr val="292929"/>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smtClean="0">
                <a:solidFill>
                  <a:schemeClr val="bg1"/>
                </a:solidFill>
                <a:latin typeface="+mn-lt"/>
              </a:rPr>
              <a:t>12</a:t>
            </a:r>
            <a:endParaRPr lang="en-US" altLang="en-US" b="1" noProof="1">
              <a:solidFill>
                <a:schemeClr val="bg1"/>
              </a:solidFill>
              <a:latin typeface="+mn-lt"/>
            </a:endParaRPr>
          </a:p>
        </p:txBody>
      </p:sp>
      <p:sp>
        <p:nvSpPr>
          <p:cNvPr id="27" name="Rectangle 95"/>
          <p:cNvSpPr>
            <a:spLocks noChangeArrowheads="1"/>
          </p:cNvSpPr>
          <p:nvPr/>
        </p:nvSpPr>
        <p:spPr bwMode="gray">
          <a:xfrm>
            <a:off x="762000" y="615632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Other Hazards</a:t>
            </a:r>
            <a:endParaRPr lang="en-US" altLang="en-US" noProof="1">
              <a:latin typeface="+mn-lt"/>
            </a:endParaRPr>
          </a:p>
        </p:txBody>
      </p:sp>
      <p:sp>
        <p:nvSpPr>
          <p:cNvPr id="2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noProof="1" smtClean="0">
                <a:latin typeface="+mn-lt"/>
              </a:rPr>
              <a:t>AGENDA</a:t>
            </a:r>
            <a:r>
              <a:rPr lang="en-IN" altLang="en-US" sz="3200" noProof="1" smtClean="0">
                <a:solidFill>
                  <a:schemeClr val="bg1"/>
                </a:solidFill>
                <a:latin typeface="+mn-lt"/>
              </a:rPr>
              <a:t>da</a:t>
            </a:r>
          </a:p>
        </p:txBody>
      </p:sp>
    </p:spTree>
    <p:extLst>
      <p:ext uri="{BB962C8B-B14F-4D97-AF65-F5344CB8AC3E}">
        <p14:creationId xmlns:p14="http://schemas.microsoft.com/office/powerpoint/2010/main" val="3591241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IN" sz="2000" b="1" dirty="0">
                <a:solidFill>
                  <a:schemeClr val="bg1"/>
                </a:solidFill>
                <a:cs typeface="Arial" panose="020B0604020202020204" pitchFamily="34" charset="0"/>
              </a:rPr>
              <a:t>Effect</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anose="05040102010807070707" pitchFamily="18" charset="2"/>
              <a:buChar char="p"/>
            </a:pPr>
            <a:r>
              <a:rPr lang="en-GB" dirty="0" smtClean="0">
                <a:cs typeface="Arial" panose="020B0604020202020204" pitchFamily="34" charset="0"/>
              </a:rPr>
              <a:t>Whole </a:t>
            </a:r>
            <a:r>
              <a:rPr lang="en-GB" dirty="0">
                <a:cs typeface="Arial" panose="020B0604020202020204" pitchFamily="34" charset="0"/>
              </a:rPr>
              <a:t>body vibration may affect multiple body parts and organs depending upon the vibration characteristics</a:t>
            </a:r>
            <a:r>
              <a:rPr lang="en-GB" dirty="0"/>
              <a:t>. </a:t>
            </a:r>
            <a:endParaRPr lang="en-GB" dirty="0" smtClean="0"/>
          </a:p>
          <a:p>
            <a:pPr marL="285750" indent="-285750" algn="just">
              <a:lnSpc>
                <a:spcPct val="150000"/>
              </a:lnSpc>
              <a:buSzPct val="105000"/>
              <a:buFont typeface="Wingdings 3" panose="05040102010807070707" pitchFamily="18" charset="2"/>
              <a:buChar char="p"/>
            </a:pPr>
            <a:r>
              <a:rPr lang="en-IN" dirty="0" smtClean="0">
                <a:cs typeface="Arial" panose="020B0604020202020204" pitchFamily="34" charset="0"/>
              </a:rPr>
              <a:t>Segmental </a:t>
            </a:r>
            <a:r>
              <a:rPr lang="en-IN" dirty="0">
                <a:cs typeface="Arial" panose="020B0604020202020204" pitchFamily="34" charset="0"/>
              </a:rPr>
              <a:t>vibration, unlike whole body vibration, appears to be more localized in creating injury to the fingers and hands of workers using tools, such as pneumatic hammers, rotary grinders or other hand tools which cause vibration.</a:t>
            </a:r>
            <a:endParaRPr lang="en-US" dirty="0">
              <a:cs typeface="Arial" panose="020B0604020202020204" pitchFamily="34" charset="0"/>
            </a:endParaRPr>
          </a:p>
          <a:p>
            <a:r>
              <a:rPr lang="en-IN" dirty="0"/>
              <a:t> </a:t>
            </a:r>
            <a:endParaRPr lang="en-US" dirty="0"/>
          </a:p>
          <a:p>
            <a:pPr marL="285750" indent="-285750" algn="just">
              <a:lnSpc>
                <a:spcPct val="150000"/>
              </a:lnSpc>
              <a:buSzPct val="105000"/>
              <a:buFont typeface="Wingdings 3" panose="05040102010807070707"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cs typeface="Arial" panose="020B0604020202020204" pitchFamily="34" charset="0"/>
              </a:rPr>
              <a:t>VIBRATION</a:t>
            </a:r>
            <a:endParaRPr lang="en-US" sz="3200" dirty="0">
              <a:cs typeface="Arial" panose="020B0604020202020204" pitchFamily="34" charset="0"/>
            </a:endParaRPr>
          </a:p>
        </p:txBody>
      </p:sp>
      <p:pic>
        <p:nvPicPr>
          <p:cNvPr id="9" name="Picture 8"/>
          <p:cNvPicPr>
            <a:picLocks noChangeAspect="1"/>
          </p:cNvPicPr>
          <p:nvPr/>
        </p:nvPicPr>
        <p:blipFill>
          <a:blip r:embed="rId2" cstate="print"/>
          <a:stretch>
            <a:fillRect/>
          </a:stretch>
        </p:blipFill>
        <p:spPr>
          <a:xfrm>
            <a:off x="6457950" y="3733800"/>
            <a:ext cx="2362200" cy="2647293"/>
          </a:xfrm>
          <a:prstGeom prst="rect">
            <a:avLst/>
          </a:prstGeom>
        </p:spPr>
      </p:pic>
    </p:spTree>
    <p:extLst>
      <p:ext uri="{BB962C8B-B14F-4D97-AF65-F5344CB8AC3E}">
        <p14:creationId xmlns:p14="http://schemas.microsoft.com/office/powerpoint/2010/main" val="833247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Overview</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buSzPct val="105000"/>
              <a:buFont typeface="Wingdings 3" panose="05040102010807070707" pitchFamily="18" charset="2"/>
              <a:buChar char="p"/>
            </a:pPr>
            <a:r>
              <a:rPr lang="en-IN" dirty="0" smtClean="0">
                <a:cs typeface="Arial" panose="020B0604020202020204" pitchFamily="34" charset="0"/>
              </a:rPr>
              <a:t>Some </a:t>
            </a:r>
            <a:r>
              <a:rPr lang="en-IN" dirty="0">
                <a:cs typeface="Arial" panose="020B0604020202020204" pitchFamily="34" charset="0"/>
              </a:rPr>
              <a:t>physical hazards cannot be eliminated because of the nature of the confined space or the work to be performed.</a:t>
            </a:r>
          </a:p>
          <a:p>
            <a:pPr marL="285750" indent="-285750" algn="just">
              <a:lnSpc>
                <a:spcPct val="150000"/>
              </a:lnSpc>
              <a:buSzPct val="105000"/>
              <a:buFont typeface="Wingdings 3" panose="05040102010807070707" pitchFamily="18" charset="2"/>
              <a:buChar char="p"/>
            </a:pPr>
            <a:r>
              <a:rPr lang="en-IN" dirty="0">
                <a:cs typeface="Arial" panose="020B0604020202020204" pitchFamily="34" charset="0"/>
              </a:rPr>
              <a:t>These hazards include such items as scaffolding, surface residues, and structural hazards</a:t>
            </a:r>
            <a:r>
              <a:rPr lang="en-IN" dirty="0" smtClean="0">
                <a:cs typeface="Arial" panose="020B0604020202020204" pitchFamily="34" charset="0"/>
              </a:rPr>
              <a:t>.</a:t>
            </a:r>
          </a:p>
          <a:p>
            <a:pPr marL="285750" indent="-285750" algn="just">
              <a:lnSpc>
                <a:spcPct val="150000"/>
              </a:lnSpc>
              <a:buSzPct val="105000"/>
              <a:buFont typeface="Wingdings 3" panose="05040102010807070707" pitchFamily="18" charset="2"/>
              <a:buChar char="p"/>
            </a:pPr>
            <a:r>
              <a:rPr lang="en-IN" b="1" dirty="0" smtClean="0">
                <a:cs typeface="Arial" panose="020B0604020202020204" pitchFamily="34" charset="0"/>
              </a:rPr>
              <a:t>Scaffolding</a:t>
            </a:r>
            <a:endParaRPr lang="en-IN" b="1" dirty="0">
              <a:cs typeface="Arial" panose="020B0604020202020204" pitchFamily="34" charset="0"/>
            </a:endParaRPr>
          </a:p>
          <a:p>
            <a:pPr>
              <a:buSzPct val="105000"/>
              <a:buFont typeface="Wingdings 3" pitchFamily="18" charset="2"/>
              <a:buChar char="p"/>
            </a:pPr>
            <a:r>
              <a:rPr lang="en-US" dirty="0">
                <a:cs typeface="Arial" pitchFamily="34" charset="0"/>
              </a:rPr>
              <a:t> Here are several hazards to watch out for when using scaffolding:</a:t>
            </a:r>
          </a:p>
          <a:p>
            <a:pPr marL="742950" lvl="1" indent="-285750">
              <a:buSzPct val="105000"/>
              <a:buFont typeface="Wingdings 3" pitchFamily="18" charset="2"/>
              <a:buChar char=""/>
            </a:pPr>
            <a:r>
              <a:rPr lang="en-US" dirty="0">
                <a:cs typeface="Arial" pitchFamily="34" charset="0"/>
              </a:rPr>
              <a:t>Falls from elevation. This is the most common scaffolding hazard. </a:t>
            </a:r>
          </a:p>
          <a:p>
            <a:pPr marL="742950" lvl="1" indent="-285750">
              <a:buSzPct val="105000"/>
              <a:buFont typeface="Wingdings 3" pitchFamily="18" charset="2"/>
              <a:buChar char=""/>
            </a:pPr>
            <a:r>
              <a:rPr lang="en-US" dirty="0">
                <a:cs typeface="Arial" pitchFamily="34" charset="0"/>
              </a:rPr>
              <a:t>Bad planking. Another cause of scaffold-related incidents is unsecured planking. </a:t>
            </a:r>
          </a:p>
          <a:p>
            <a:pPr marL="742950" lvl="1" indent="-285750">
              <a:buSzPct val="105000"/>
              <a:buFont typeface="Wingdings 3" pitchFamily="18" charset="2"/>
              <a:buChar char=""/>
            </a:pPr>
            <a:r>
              <a:rPr lang="en-US" dirty="0">
                <a:cs typeface="Arial" pitchFamily="34" charset="0"/>
              </a:rPr>
              <a:t>Getting struck by falling tools or debris. </a:t>
            </a:r>
          </a:p>
          <a:p>
            <a:pPr marL="742950" lvl="1" indent="-285750">
              <a:buSzPct val="105000"/>
              <a:buFont typeface="Wingdings 3" pitchFamily="18" charset="2"/>
              <a:buChar char=""/>
            </a:pPr>
            <a:r>
              <a:rPr lang="en-US" dirty="0">
                <a:cs typeface="Arial" pitchFamily="34" charset="0"/>
              </a:rPr>
              <a:t>Electrocution</a:t>
            </a:r>
          </a:p>
          <a:p>
            <a:pPr algn="just">
              <a:lnSpc>
                <a:spcPct val="150000"/>
              </a:lnSpc>
              <a:buSzPct val="105000"/>
              <a:buFont typeface="Wingdings 3" pitchFamily="18" charset="2"/>
              <a:buChar char=""/>
            </a:pPr>
            <a:endParaRPr lang="en-US" dirty="0">
              <a:cs typeface="Arial" pitchFamily="34" charset="0"/>
            </a:endParaRPr>
          </a:p>
          <a:p>
            <a:r>
              <a:rPr lang="en-IN" dirty="0"/>
              <a:t> </a:t>
            </a: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rPr>
              <a:t>OTHER HAZARDS</a:t>
            </a:r>
            <a:endParaRPr lang="en-US" sz="3200" dirty="0">
              <a:latin typeface="+mn-lt"/>
            </a:endParaRPr>
          </a:p>
        </p:txBody>
      </p:sp>
      <p:pic>
        <p:nvPicPr>
          <p:cNvPr id="10" name="Picture 9"/>
          <p:cNvPicPr>
            <a:picLocks noChangeAspect="1"/>
          </p:cNvPicPr>
          <p:nvPr/>
        </p:nvPicPr>
        <p:blipFill rotWithShape="1">
          <a:blip r:embed="rId2" cstate="print"/>
          <a:srcRect b="17014"/>
          <a:stretch/>
        </p:blipFill>
        <p:spPr>
          <a:xfrm>
            <a:off x="5086350" y="4572000"/>
            <a:ext cx="3733800" cy="1748118"/>
          </a:xfrm>
          <a:prstGeom prst="rect">
            <a:avLst/>
          </a:prstGeom>
        </p:spPr>
      </p:pic>
    </p:spTree>
    <p:extLst>
      <p:ext uri="{BB962C8B-B14F-4D97-AF65-F5344CB8AC3E}">
        <p14:creationId xmlns:p14="http://schemas.microsoft.com/office/powerpoint/2010/main" val="3562103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Overview</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a:latin typeface="Arial" panose="020B0604020202020204" pitchFamily="34" charset="0"/>
                <a:cs typeface="Arial" panose="020B0604020202020204" pitchFamily="34" charset="0"/>
              </a:rPr>
              <a:t> Surface residues </a:t>
            </a:r>
            <a:endParaRPr lang="en-IN" dirty="0" smtClean="0">
              <a:cs typeface="Arial" panose="020B0604020202020204" pitchFamily="34" charset="0"/>
            </a:endParaRPr>
          </a:p>
          <a:p>
            <a:pPr marL="742950" lvl="1" indent="-285750">
              <a:buSzPct val="105000"/>
              <a:buFont typeface="Wingdings 3" pitchFamily="18" charset="2"/>
              <a:buChar char=""/>
            </a:pPr>
            <a:r>
              <a:rPr lang="en-IN" dirty="0" smtClean="0">
                <a:cs typeface="Arial" panose="020B0604020202020204" pitchFamily="34" charset="0"/>
              </a:rPr>
              <a:t>Surface </a:t>
            </a:r>
            <a:r>
              <a:rPr lang="en-IN" dirty="0">
                <a:cs typeface="Arial" panose="020B0604020202020204" pitchFamily="34" charset="0"/>
              </a:rPr>
              <a:t>residues in confined spaces can increase </a:t>
            </a:r>
          </a:p>
          <a:p>
            <a:pPr marL="742950" lvl="1" indent="-285750">
              <a:buSzPct val="105000"/>
              <a:buFont typeface="Wingdings 3" pitchFamily="18" charset="2"/>
              <a:buChar char=""/>
            </a:pPr>
            <a:r>
              <a:rPr lang="en-IN" dirty="0" smtClean="0">
                <a:cs typeface="Arial" panose="020B0604020202020204" pitchFamily="34" charset="0"/>
              </a:rPr>
              <a:t>The </a:t>
            </a:r>
            <a:r>
              <a:rPr lang="en-IN" dirty="0">
                <a:cs typeface="Arial" panose="020B0604020202020204" pitchFamily="34" charset="0"/>
              </a:rPr>
              <a:t>already hazardous conditions of electrical shock, reaction of incompatible materials, liberation of toxic substances, and bodily injury due to slips and falls. </a:t>
            </a:r>
          </a:p>
          <a:p>
            <a:pPr marL="742950" lvl="1" indent="-285750">
              <a:buSzPct val="105000"/>
              <a:buFont typeface="Wingdings 3" pitchFamily="18" charset="2"/>
              <a:buChar char=""/>
            </a:pPr>
            <a:r>
              <a:rPr lang="en-IN" dirty="0" smtClean="0">
                <a:cs typeface="Arial" panose="020B0604020202020204" pitchFamily="34" charset="0"/>
              </a:rPr>
              <a:t>Without </a:t>
            </a:r>
            <a:r>
              <a:rPr lang="en-IN" dirty="0">
                <a:cs typeface="Arial" panose="020B0604020202020204" pitchFamily="34" charset="0"/>
              </a:rPr>
              <a:t>protective clothing, additional hazards to health may arise due to surface </a:t>
            </a:r>
            <a:r>
              <a:rPr lang="en-IN" dirty="0" smtClean="0">
                <a:cs typeface="Arial" panose="020B0604020202020204" pitchFamily="34" charset="0"/>
              </a:rPr>
              <a:t>residues</a:t>
            </a:r>
          </a:p>
          <a:p>
            <a:pPr marL="285750" indent="-285750">
              <a:buSzPct val="105000"/>
              <a:buFont typeface="Wingdings 3" panose="05040102010807070707" pitchFamily="18" charset="2"/>
              <a:buChar char="p"/>
            </a:pPr>
            <a:r>
              <a:rPr lang="en-IN" b="1" dirty="0">
                <a:latin typeface="Arial" panose="020B0604020202020204" pitchFamily="34" charset="0"/>
                <a:cs typeface="Arial" panose="020B0604020202020204" pitchFamily="34" charset="0"/>
              </a:rPr>
              <a:t>Structural hazards</a:t>
            </a:r>
            <a:endParaRPr lang="en-US" dirty="0">
              <a:latin typeface="Arial" panose="020B0604020202020204" pitchFamily="34" charset="0"/>
              <a:cs typeface="Arial" panose="020B0604020202020204" pitchFamily="34" charset="0"/>
            </a:endParaRPr>
          </a:p>
          <a:p>
            <a:pPr marL="742950" lvl="1" indent="-285750">
              <a:buSzPct val="105000"/>
              <a:buFont typeface="Wingdings 3" pitchFamily="18" charset="2"/>
              <a:buChar char=""/>
            </a:pPr>
            <a:r>
              <a:rPr lang="en-IN" dirty="0" smtClean="0"/>
              <a:t>Structural </a:t>
            </a:r>
            <a:r>
              <a:rPr lang="en-IN" dirty="0"/>
              <a:t>hazards within a confined space such as baffles in horizontal tanks, trays in vertical towers, bends in tunnels, overhead structural members, or scaffolding installed for maintenance constitute physical hazards, which are exacerbated by the physical surroundings.</a:t>
            </a:r>
          </a:p>
          <a:p>
            <a:pPr marL="742950" lvl="1" indent="-285750">
              <a:buSzPct val="105000"/>
              <a:buFont typeface="Wingdings 3" pitchFamily="18" charset="2"/>
              <a:buChar char=""/>
            </a:pPr>
            <a:r>
              <a:rPr lang="en-IN" dirty="0" smtClean="0"/>
              <a:t>In </a:t>
            </a:r>
            <a:r>
              <a:rPr lang="en-IN" dirty="0"/>
              <a:t>dealing with structural hazards, workers must review and enforce safety precautions to assure safety.</a:t>
            </a:r>
            <a:endParaRPr lang="en-US" dirty="0"/>
          </a:p>
          <a:p>
            <a:pPr>
              <a:buSzPct val="105000"/>
              <a:buFont typeface="Wingdings 3" pitchFamily="18" charset="2"/>
              <a:buChar char=""/>
            </a:pP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mn-lt"/>
              </a:rPr>
              <a:t>OTHER HAZARDS</a:t>
            </a:r>
            <a:endParaRPr lang="en-US" sz="3200" dirty="0">
              <a:latin typeface="+mn-lt"/>
            </a:endParaRPr>
          </a:p>
        </p:txBody>
      </p:sp>
      <p:pic>
        <p:nvPicPr>
          <p:cNvPr id="9" name="Picture 8"/>
          <p:cNvPicPr>
            <a:picLocks noChangeAspect="1"/>
          </p:cNvPicPr>
          <p:nvPr/>
        </p:nvPicPr>
        <p:blipFill>
          <a:blip r:embed="rId2" cstate="print"/>
          <a:stretch>
            <a:fillRect/>
          </a:stretch>
        </p:blipFill>
        <p:spPr>
          <a:xfrm>
            <a:off x="4648200" y="5027839"/>
            <a:ext cx="2209800" cy="1298121"/>
          </a:xfrm>
          <a:prstGeom prst="rect">
            <a:avLst/>
          </a:prstGeom>
        </p:spPr>
      </p:pic>
      <p:pic>
        <p:nvPicPr>
          <p:cNvPr id="11" name="Picture 10"/>
          <p:cNvPicPr>
            <a:picLocks noChangeAspect="1"/>
          </p:cNvPicPr>
          <p:nvPr/>
        </p:nvPicPr>
        <p:blipFill rotWithShape="1">
          <a:blip r:embed="rId3" cstate="print"/>
          <a:srcRect b="15879"/>
          <a:stretch/>
        </p:blipFill>
        <p:spPr>
          <a:xfrm>
            <a:off x="6858000" y="5027839"/>
            <a:ext cx="1962150" cy="1298120"/>
          </a:xfrm>
          <a:prstGeom prst="rect">
            <a:avLst/>
          </a:prstGeom>
        </p:spPr>
      </p:pic>
    </p:spTree>
    <p:extLst>
      <p:ext uri="{BB962C8B-B14F-4D97-AF65-F5344CB8AC3E}">
        <p14:creationId xmlns:p14="http://schemas.microsoft.com/office/powerpoint/2010/main" val="1913853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a:hlinkClick r:id="rId3"/>
              </a:rPr>
              <a:t>a</a:t>
            </a:r>
            <a:r>
              <a:rPr lang="en-US" sz="1600" smtClean="0">
                <a:hlinkClick r:id="rId3"/>
              </a:rPr>
              <a:t>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96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Definition of Confined Space</a:t>
            </a:r>
            <a:r>
              <a:rPr lang="en-IN" sz="2000" dirty="0" smtClean="0">
                <a:solidFill>
                  <a:schemeClr val="bg1"/>
                </a:solidFill>
                <a:cs typeface="Arial" panose="020B0604020202020204" pitchFamily="34" charset="0"/>
              </a:rPr>
              <a:t>?</a:t>
            </a:r>
            <a:endParaRPr lang="en-US" sz="2000" dirty="0">
              <a:solidFill>
                <a:schemeClr val="bg1"/>
              </a:solidFill>
              <a:cs typeface="Arial" panose="020B0604020202020204" pitchFamily="34" charset="0"/>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gn="just">
              <a:lnSpc>
                <a:spcPct val="150000"/>
              </a:lnSpc>
              <a:spcAft>
                <a:spcPct val="40000"/>
              </a:spcAft>
              <a:buSzPct val="105000"/>
              <a:buFont typeface="Wingdings 3" panose="05040102010807070707" pitchFamily="18" charset="2"/>
              <a:buChar char="p"/>
            </a:pPr>
            <a:r>
              <a:rPr lang="en-US" sz="1600" dirty="0">
                <a:cs typeface="Arial" panose="020B0604020202020204" pitchFamily="34" charset="0"/>
              </a:rPr>
              <a:t>It can be any space of an enclosed nature where there is a risk of death or serious injury from hazardous substances or dangerous conditions </a:t>
            </a:r>
            <a:r>
              <a:rPr lang="en-US" sz="1600" dirty="0" smtClean="0">
                <a:cs typeface="Arial" panose="020B0604020202020204" pitchFamily="34" charset="0"/>
              </a:rPr>
              <a:t>(e.g. </a:t>
            </a:r>
            <a:r>
              <a:rPr lang="en-US" sz="1600" dirty="0">
                <a:cs typeface="Arial" panose="020B0604020202020204" pitchFamily="34" charset="0"/>
              </a:rPr>
              <a:t>lack of oxygen</a:t>
            </a:r>
            <a:r>
              <a:rPr lang="en-US" dirty="0"/>
              <a:t>)</a:t>
            </a:r>
            <a:endParaRPr lang="en-US" noProof="1"/>
          </a:p>
        </p:txBody>
      </p:sp>
      <p:pic>
        <p:nvPicPr>
          <p:cNvPr id="32770" name="Picture 2" descr="Image result for confined Space"/>
          <p:cNvPicPr>
            <a:picLocks noChangeAspect="1" noChangeArrowheads="1"/>
          </p:cNvPicPr>
          <p:nvPr/>
        </p:nvPicPr>
        <p:blipFill>
          <a:blip r:embed="rId2" cstate="print"/>
          <a:srcRect/>
          <a:stretch>
            <a:fillRect/>
          </a:stretch>
        </p:blipFill>
        <p:spPr bwMode="auto">
          <a:xfrm>
            <a:off x="2082814" y="3886200"/>
            <a:ext cx="4978372" cy="2522824"/>
          </a:xfrm>
          <a:prstGeom prst="rect">
            <a:avLst/>
          </a:prstGeom>
          <a:noFill/>
        </p:spPr>
      </p:pic>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CONFINED SPACE ENTRY HAZARD</a:t>
            </a:r>
            <a:endParaRPr lang="en-US" sz="3000" dirty="0">
              <a:latin typeface="+mn-lt"/>
            </a:endParaRPr>
          </a:p>
        </p:txBody>
      </p:sp>
    </p:spTree>
    <p:extLst>
      <p:ext uri="{BB962C8B-B14F-4D97-AF65-F5344CB8AC3E}">
        <p14:creationId xmlns:p14="http://schemas.microsoft.com/office/powerpoint/2010/main" val="2146019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IN" sz="2000" b="1" dirty="0">
                <a:solidFill>
                  <a:schemeClr val="bg1"/>
                </a:solidFill>
              </a:rPr>
              <a:t>Confined spaces at workplace</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ct val="20000"/>
              </a:spcAft>
              <a:buSzPct val="105000"/>
              <a:buFont typeface="Wingdings 3" panose="05040102010807070707" pitchFamily="18" charset="2"/>
              <a:buChar char="p"/>
            </a:pPr>
            <a:r>
              <a:rPr lang="en-IN" dirty="0" smtClean="0"/>
              <a:t>Tanks</a:t>
            </a:r>
          </a:p>
          <a:p>
            <a:pPr marL="285750" indent="-285750">
              <a:spcAft>
                <a:spcPct val="20000"/>
              </a:spcAft>
              <a:buSzPct val="105000"/>
              <a:buFont typeface="Wingdings 3" panose="05040102010807070707" pitchFamily="18" charset="2"/>
              <a:buChar char="p"/>
            </a:pPr>
            <a:r>
              <a:rPr lang="en-IN" dirty="0" smtClean="0"/>
              <a:t>Storage </a:t>
            </a:r>
            <a:r>
              <a:rPr lang="en-IN" dirty="0"/>
              <a:t>bins</a:t>
            </a:r>
            <a:endParaRPr lang="en-US" dirty="0"/>
          </a:p>
          <a:p>
            <a:pPr marL="285750" indent="-285750">
              <a:spcAft>
                <a:spcPct val="20000"/>
              </a:spcAft>
              <a:buSzPct val="105000"/>
              <a:buFont typeface="Wingdings 3" panose="05040102010807070707" pitchFamily="18" charset="2"/>
              <a:buChar char="p"/>
            </a:pPr>
            <a:r>
              <a:rPr lang="en-IN" dirty="0"/>
              <a:t>Boilers </a:t>
            </a:r>
            <a:endParaRPr lang="en-US" dirty="0"/>
          </a:p>
          <a:p>
            <a:pPr marL="285750" indent="-285750">
              <a:spcAft>
                <a:spcPct val="20000"/>
              </a:spcAft>
              <a:buSzPct val="105000"/>
              <a:buFont typeface="Wingdings 3" panose="05040102010807070707" pitchFamily="18" charset="2"/>
              <a:buChar char="p"/>
            </a:pPr>
            <a:r>
              <a:rPr lang="en-IN" dirty="0"/>
              <a:t>Double hulls</a:t>
            </a:r>
            <a:endParaRPr lang="en-US" dirty="0"/>
          </a:p>
          <a:p>
            <a:pPr marL="285750" indent="-285750">
              <a:spcAft>
                <a:spcPct val="20000"/>
              </a:spcAft>
              <a:buSzPct val="105000"/>
              <a:buFont typeface="Wingdings 3" panose="05040102010807070707" pitchFamily="18" charset="2"/>
              <a:buChar char="p"/>
            </a:pPr>
            <a:r>
              <a:rPr lang="en-IN" dirty="0"/>
              <a:t>Vats </a:t>
            </a:r>
            <a:endParaRPr lang="en-US" dirty="0"/>
          </a:p>
          <a:p>
            <a:pPr marL="285750" indent="-285750">
              <a:spcAft>
                <a:spcPct val="20000"/>
              </a:spcAft>
              <a:buSzPct val="105000"/>
              <a:buFont typeface="Wingdings 3" panose="05040102010807070707" pitchFamily="18" charset="2"/>
              <a:buChar char="p"/>
            </a:pPr>
            <a:r>
              <a:rPr lang="en-IN" dirty="0"/>
              <a:t>Pumping stations</a:t>
            </a:r>
            <a:endParaRPr lang="en-US" noProof="1"/>
          </a:p>
          <a:p>
            <a:pPr marL="285750" indent="-285750">
              <a:spcAft>
                <a:spcPct val="20000"/>
              </a:spcAft>
              <a:buSzPct val="105000"/>
              <a:buFont typeface="Wingdings 3" panose="05040102010807070707" pitchFamily="18" charset="2"/>
              <a:buChar char="p"/>
            </a:pPr>
            <a:r>
              <a:rPr lang="en-IN" dirty="0"/>
              <a:t>Kilns </a:t>
            </a:r>
            <a:endParaRPr lang="en-US" dirty="0"/>
          </a:p>
          <a:p>
            <a:pPr marL="285750" indent="-285750">
              <a:spcAft>
                <a:spcPct val="20000"/>
              </a:spcAft>
              <a:buSzPct val="105000"/>
              <a:buFont typeface="Wingdings 3" panose="05040102010807070707" pitchFamily="18" charset="2"/>
              <a:buChar char="p"/>
            </a:pPr>
            <a:r>
              <a:rPr lang="en-IN" dirty="0"/>
              <a:t>Pits, sumps</a:t>
            </a:r>
            <a:endParaRPr lang="en-US" dirty="0"/>
          </a:p>
          <a:p>
            <a:pPr marL="285750" indent="-285750">
              <a:spcAft>
                <a:spcPct val="20000"/>
              </a:spcAft>
              <a:buSzPct val="105000"/>
              <a:buFont typeface="Wingdings 3" panose="05040102010807070707" pitchFamily="18" charset="2"/>
              <a:buChar char="p"/>
            </a:pPr>
            <a:r>
              <a:rPr lang="en-IN" dirty="0"/>
              <a:t>Vaults </a:t>
            </a:r>
            <a:endParaRPr lang="en-US" dirty="0"/>
          </a:p>
          <a:p>
            <a:pPr marL="285750" indent="-285750">
              <a:spcAft>
                <a:spcPct val="20000"/>
              </a:spcAft>
              <a:buSzPct val="105000"/>
              <a:buFont typeface="Wingdings 3" panose="05040102010807070707" pitchFamily="18" charset="2"/>
              <a:buChar char="p"/>
            </a:pPr>
            <a:endParaRPr lang="en-US" noProof="1"/>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t>CONFINED SPACE ENTRY HAZARD</a:t>
            </a:r>
            <a:endParaRPr lang="en-US" sz="3000" dirty="0"/>
          </a:p>
        </p:txBody>
      </p:sp>
      <p:sp>
        <p:nvSpPr>
          <p:cNvPr id="2" name="Rectangle 1"/>
          <p:cNvSpPr/>
          <p:nvPr/>
        </p:nvSpPr>
        <p:spPr>
          <a:xfrm>
            <a:off x="4953000" y="1647277"/>
            <a:ext cx="3657600" cy="2696123"/>
          </a:xfrm>
          <a:prstGeom prst="rect">
            <a:avLst/>
          </a:prstGeom>
        </p:spPr>
        <p:txBody>
          <a:bodyPr wrap="square">
            <a:spAutoFit/>
          </a:bodyPr>
          <a:lstStyle/>
          <a:p>
            <a:pPr marL="285750" indent="-285750">
              <a:spcAft>
                <a:spcPct val="20000"/>
              </a:spcAft>
              <a:buSzPct val="105000"/>
              <a:buFont typeface="Wingdings 3" panose="05040102010807070707" pitchFamily="18" charset="2"/>
              <a:buChar char="p"/>
            </a:pPr>
            <a:r>
              <a:rPr lang="en-IN" dirty="0"/>
              <a:t>Vessels</a:t>
            </a:r>
            <a:endParaRPr lang="en-US" dirty="0"/>
          </a:p>
          <a:p>
            <a:pPr marL="285750" indent="-285750">
              <a:spcAft>
                <a:spcPct val="20000"/>
              </a:spcAft>
              <a:buSzPct val="105000"/>
              <a:buFont typeface="Wingdings 3" panose="05040102010807070707" pitchFamily="18" charset="2"/>
              <a:buChar char="p"/>
            </a:pPr>
            <a:r>
              <a:rPr lang="en-IN" dirty="0"/>
              <a:t>Silos </a:t>
            </a:r>
            <a:endParaRPr lang="en-US" dirty="0"/>
          </a:p>
          <a:p>
            <a:pPr marL="285750" indent="-285750">
              <a:spcAft>
                <a:spcPct val="20000"/>
              </a:spcAft>
              <a:buSzPct val="105000"/>
              <a:buFont typeface="Wingdings 3" panose="05040102010807070707" pitchFamily="18" charset="2"/>
              <a:buChar char="p"/>
            </a:pPr>
            <a:r>
              <a:rPr lang="en-IN" dirty="0"/>
              <a:t>Manholes</a:t>
            </a:r>
            <a:endParaRPr lang="en-US" dirty="0"/>
          </a:p>
          <a:p>
            <a:pPr marL="285750" indent="-285750">
              <a:spcAft>
                <a:spcPct val="20000"/>
              </a:spcAft>
              <a:buSzPct val="105000"/>
              <a:buFont typeface="Wingdings 3" panose="05040102010807070707" pitchFamily="18" charset="2"/>
              <a:buChar char="p"/>
            </a:pPr>
            <a:r>
              <a:rPr lang="en-IN" dirty="0"/>
              <a:t>Pipelines </a:t>
            </a:r>
            <a:endParaRPr lang="en-US" dirty="0"/>
          </a:p>
          <a:p>
            <a:pPr marL="285750" indent="-285750">
              <a:spcAft>
                <a:spcPct val="20000"/>
              </a:spcAft>
              <a:buSzPct val="105000"/>
              <a:buFont typeface="Wingdings 3" panose="05040102010807070707" pitchFamily="18" charset="2"/>
              <a:buChar char="p"/>
            </a:pPr>
            <a:r>
              <a:rPr lang="en-IN" dirty="0"/>
              <a:t>Water reservoirs</a:t>
            </a:r>
            <a:endParaRPr lang="en-US" dirty="0"/>
          </a:p>
          <a:p>
            <a:pPr marL="285750" indent="-285750">
              <a:spcAft>
                <a:spcPct val="20000"/>
              </a:spcAft>
              <a:buSzPct val="105000"/>
              <a:buFont typeface="Wingdings 3" panose="05040102010807070707" pitchFamily="18" charset="2"/>
              <a:buChar char="p"/>
            </a:pPr>
            <a:r>
              <a:rPr lang="en-IN" dirty="0"/>
              <a:t>Sewers </a:t>
            </a:r>
            <a:endParaRPr lang="en-US" dirty="0"/>
          </a:p>
          <a:p>
            <a:pPr marL="285750" indent="-285750">
              <a:spcAft>
                <a:spcPct val="20000"/>
              </a:spcAft>
              <a:buSzPct val="105000"/>
              <a:buFont typeface="Wingdings 3" panose="05040102010807070707" pitchFamily="18" charset="2"/>
              <a:buChar char="p"/>
            </a:pPr>
            <a:r>
              <a:rPr lang="en-IN" dirty="0"/>
              <a:t>Other similar spaces</a:t>
            </a:r>
            <a:endParaRPr lang="en-US" dirty="0"/>
          </a:p>
          <a:p>
            <a:pPr marL="285750" indent="-285750">
              <a:spcAft>
                <a:spcPct val="20000"/>
              </a:spcAft>
              <a:buSzPct val="105000"/>
              <a:buFont typeface="Wingdings 3" panose="05040102010807070707" pitchFamily="18" charset="2"/>
              <a:buChar char="p"/>
            </a:pPr>
            <a:r>
              <a:rPr lang="en-IN" dirty="0"/>
              <a:t>Manure pits</a:t>
            </a:r>
            <a:endParaRPr lang="en-US" dirty="0"/>
          </a:p>
        </p:txBody>
      </p:sp>
    </p:spTree>
    <p:extLst>
      <p:ext uri="{BB962C8B-B14F-4D97-AF65-F5344CB8AC3E}">
        <p14:creationId xmlns:p14="http://schemas.microsoft.com/office/powerpoint/2010/main" val="3693783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solidFill>
                  <a:schemeClr val="bg1"/>
                </a:solidFill>
              </a:rPr>
              <a:t>Flammable Atmospheres</a:t>
            </a:r>
            <a:endParaRPr lang="en-US" sz="2000" b="1"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smtClean="0"/>
              <a:t>A </a:t>
            </a:r>
            <a:r>
              <a:rPr lang="en-US" dirty="0"/>
              <a:t>flammable atmosphere generally arises from enriched oxygen atmospheres, vaporization of flammable liquids, byproducts of work, chemical reactions, concentrations of combustible dusts, and desorption of chemical from inner surfaces of the confined </a:t>
            </a:r>
            <a:r>
              <a:rPr lang="en-US" dirty="0" smtClean="0"/>
              <a:t>space</a:t>
            </a:r>
            <a:endParaRPr lang="en-US" dirty="0"/>
          </a:p>
          <a:p>
            <a:pPr>
              <a:buSzPct val="105000"/>
            </a:pP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CONFINED SPACE ENTRY HAZARD</a:t>
            </a:r>
            <a:endParaRPr lang="en-US" sz="3000" dirty="0">
              <a:latin typeface="+mn-lt"/>
            </a:endParaRPr>
          </a:p>
        </p:txBody>
      </p:sp>
      <p:pic>
        <p:nvPicPr>
          <p:cNvPr id="2050" name="Picture 2" descr="Image result for Flammable Atmo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0" y="3352800"/>
            <a:ext cx="4038600" cy="303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0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solidFill>
                  <a:schemeClr val="bg1"/>
                </a:solidFill>
              </a:rPr>
              <a:t>Flammable Atmospheres</a:t>
            </a:r>
            <a:endParaRPr lang="en-US" sz="2000" b="1"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cs typeface="Arial" panose="020B0604020202020204" pitchFamily="34" charset="0"/>
              </a:rPr>
              <a:t> </a:t>
            </a:r>
            <a:r>
              <a:rPr lang="en-IN" dirty="0" smtClean="0">
                <a:cs typeface="Arial" panose="020B0604020202020204" pitchFamily="34" charset="0"/>
              </a:rPr>
              <a:t>  </a:t>
            </a:r>
            <a:r>
              <a:rPr lang="en-IN" b="1" dirty="0" smtClean="0"/>
              <a:t>Combustible </a:t>
            </a:r>
            <a:r>
              <a:rPr lang="en-IN" b="1" dirty="0"/>
              <a:t>gases and vapours</a:t>
            </a:r>
            <a:endParaRPr lang="en-US" dirty="0"/>
          </a:p>
          <a:p>
            <a:pPr marL="742950" lvl="1" indent="-285750">
              <a:buSzPct val="105000"/>
              <a:buFont typeface="Wingdings 3" panose="05040102010807070707" pitchFamily="18" charset="2"/>
              <a:buChar char=""/>
            </a:pPr>
            <a:r>
              <a:rPr lang="en-US" dirty="0"/>
              <a:t>The main parameters which describe the ability of mixtures of substances in air to propagate </a:t>
            </a:r>
          </a:p>
          <a:p>
            <a:pPr marL="742950" lvl="1" indent="-285750">
              <a:buSzPct val="105000"/>
              <a:buFont typeface="Wingdings 3" panose="05040102010807070707" pitchFamily="18" charset="2"/>
              <a:buChar char=""/>
            </a:pPr>
            <a:r>
              <a:rPr lang="en-US" dirty="0"/>
              <a:t>A flame and/or explode are flammable limits, flash points and auto-ignition temperatures. </a:t>
            </a:r>
          </a:p>
          <a:p>
            <a:pPr marL="742950" lvl="1" indent="-285750">
              <a:buSzPct val="105000"/>
              <a:buFont typeface="Wingdings 3" panose="05040102010807070707" pitchFamily="18" charset="2"/>
              <a:buChar char=""/>
            </a:pPr>
            <a:r>
              <a:rPr lang="en-US" dirty="0"/>
              <a:t>None of these parameters are basic physic-chemical properties of a substance or mixture but are defined by standard tests and, for this reason, values are given to the nearest integer. </a:t>
            </a:r>
          </a:p>
          <a:p>
            <a:pPr marL="742950" lvl="1" indent="-285750">
              <a:buSzPct val="105000"/>
              <a:buFont typeface="Wingdings 3" panose="05040102010807070707" pitchFamily="18" charset="2"/>
              <a:buChar char=""/>
            </a:pPr>
            <a:r>
              <a:rPr lang="en-US" dirty="0"/>
              <a:t>If the test conditions are varied, then the values of the parameters will change. </a:t>
            </a:r>
          </a:p>
          <a:p>
            <a:pPr marL="742950" lvl="1" indent="-285750">
              <a:buSzPct val="105000"/>
              <a:buFont typeface="Wingdings 3" panose="05040102010807070707" pitchFamily="18" charset="2"/>
              <a:buChar char=""/>
            </a:pPr>
            <a:r>
              <a:rPr lang="en-US" dirty="0"/>
              <a:t>In particular, values will change considerably if the concentration of oxygen in the mixture is changed.</a:t>
            </a:r>
          </a:p>
          <a:p>
            <a:r>
              <a:rPr lang="en-US" dirty="0"/>
              <a:t> </a:t>
            </a: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CONFINED SPACE ENTRY HAZARD</a:t>
            </a:r>
            <a:endParaRPr lang="en-US" sz="3000" dirty="0">
              <a:latin typeface="+mn-lt"/>
            </a:endParaRPr>
          </a:p>
        </p:txBody>
      </p:sp>
      <p:pic>
        <p:nvPicPr>
          <p:cNvPr id="9" name="Picture 2" descr="Image result for flammable atmosphere area pic"/>
          <p:cNvPicPr>
            <a:picLocks noChangeAspect="1" noChangeArrowheads="1"/>
          </p:cNvPicPr>
          <p:nvPr/>
        </p:nvPicPr>
        <p:blipFill>
          <a:blip r:embed="rId2" cstate="print"/>
          <a:srcRect/>
          <a:stretch>
            <a:fillRect/>
          </a:stretch>
        </p:blipFill>
        <p:spPr bwMode="auto">
          <a:xfrm>
            <a:off x="7162800" y="4476044"/>
            <a:ext cx="1676400" cy="1924756"/>
          </a:xfrm>
          <a:prstGeom prst="rect">
            <a:avLst/>
          </a:prstGeom>
          <a:noFill/>
        </p:spPr>
      </p:pic>
    </p:spTree>
    <p:extLst>
      <p:ext uri="{BB962C8B-B14F-4D97-AF65-F5344CB8AC3E}">
        <p14:creationId xmlns:p14="http://schemas.microsoft.com/office/powerpoint/2010/main" val="422396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IN" sz="2000" b="1" dirty="0">
                <a:solidFill>
                  <a:schemeClr val="bg1"/>
                </a:solidFill>
              </a:rPr>
              <a:t>Combustible gases and vapours</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The main parameters which describe the ability of mixtures of substances in air to propagate a flame and/or explode are flammable limits, flash points and auto-ignition temperatures. </a:t>
            </a:r>
          </a:p>
          <a:p>
            <a:pPr marL="285750" lvl="0" indent="-285750">
              <a:buSzPct val="105000"/>
              <a:buFont typeface="Wingdings 3" panose="05040102010807070707" pitchFamily="18" charset="2"/>
              <a:buChar char="p"/>
            </a:pPr>
            <a:r>
              <a:rPr lang="en-US" dirty="0"/>
              <a:t>None of these parameters are basic physic-chemical properties of a substance or mixture but are defined by standard tests and, for this reason, values are given to the nearest integer. </a:t>
            </a:r>
          </a:p>
          <a:p>
            <a:pPr marL="285750" lvl="0" indent="-285750">
              <a:buSzPct val="105000"/>
              <a:buFont typeface="Wingdings 3" panose="05040102010807070707" pitchFamily="18" charset="2"/>
              <a:buChar char="p"/>
            </a:pPr>
            <a:r>
              <a:rPr lang="en-US" dirty="0"/>
              <a:t>If the test conditions are varied, then the values of the parameters will change. </a:t>
            </a:r>
          </a:p>
          <a:p>
            <a:pPr marL="285750" lvl="0" indent="-285750">
              <a:buSzPct val="105000"/>
              <a:buFont typeface="Wingdings 3" panose="05040102010807070707" pitchFamily="18" charset="2"/>
              <a:buChar char="p"/>
            </a:pPr>
            <a:r>
              <a:rPr lang="en-US" dirty="0"/>
              <a:t>In particular, values will change considerably if the concentration of oxygen in the mixture is changed</a:t>
            </a:r>
            <a:r>
              <a:rPr lang="en-US" dirty="0" smtClean="0"/>
              <a:t>.</a:t>
            </a:r>
            <a:endParaRPr lang="en-US" dirty="0"/>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CONFINED SPACE ENTRY HAZARD</a:t>
            </a:r>
            <a:endParaRPr lang="en-US" sz="3000" dirty="0">
              <a:latin typeface="+mn-lt"/>
            </a:endParaRPr>
          </a:p>
        </p:txBody>
      </p:sp>
      <p:pic>
        <p:nvPicPr>
          <p:cNvPr id="5" name="Picture 2" descr="Image result for combustible gas and Vapour"/>
          <p:cNvPicPr>
            <a:picLocks noChangeAspect="1" noChangeArrowheads="1"/>
          </p:cNvPicPr>
          <p:nvPr/>
        </p:nvPicPr>
        <p:blipFill>
          <a:blip r:embed="rId2" cstate="print"/>
          <a:srcRect/>
          <a:stretch>
            <a:fillRect/>
          </a:stretch>
        </p:blipFill>
        <p:spPr bwMode="auto">
          <a:xfrm>
            <a:off x="6019800" y="4267200"/>
            <a:ext cx="2819400" cy="2133600"/>
          </a:xfrm>
          <a:prstGeom prst="rect">
            <a:avLst/>
          </a:prstGeom>
          <a:noFill/>
        </p:spPr>
      </p:pic>
    </p:spTree>
    <p:extLst>
      <p:ext uri="{BB962C8B-B14F-4D97-AF65-F5344CB8AC3E}">
        <p14:creationId xmlns:p14="http://schemas.microsoft.com/office/powerpoint/2010/main" val="188154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219200"/>
            <a:ext cx="8686800" cy="376238"/>
          </a:xfrm>
          <a:prstGeom prst="rect">
            <a:avLst/>
          </a:prstGeom>
          <a:solidFill>
            <a:srgbClr val="292929"/>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solidFill>
                  <a:schemeClr val="bg1"/>
                </a:solidFill>
              </a:rPr>
              <a:t> </a:t>
            </a:r>
            <a:r>
              <a:rPr lang="en-IN" sz="2000" b="1" dirty="0">
                <a:solidFill>
                  <a:schemeClr val="bg1"/>
                </a:solidFill>
              </a:rPr>
              <a:t>Combustible gases and vapours</a:t>
            </a:r>
            <a:endParaRPr lang="en-US" sz="2000" dirty="0">
              <a:solidFill>
                <a:schemeClr val="bg1"/>
              </a:solidFill>
            </a:endParaRPr>
          </a:p>
        </p:txBody>
      </p:sp>
      <p:sp>
        <p:nvSpPr>
          <p:cNvPr id="7" name="Rectangle 6"/>
          <p:cNvSpPr>
            <a:spLocks noChangeArrowheads="1"/>
          </p:cNvSpPr>
          <p:nvPr/>
        </p:nvSpPr>
        <p:spPr bwMode="gray">
          <a:xfrm>
            <a:off x="228600" y="1600200"/>
            <a:ext cx="86868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b="1" dirty="0"/>
              <a:t>By-products of work procedures</a:t>
            </a:r>
            <a:endParaRPr lang="en-US" b="1" dirty="0"/>
          </a:p>
          <a:p>
            <a:pPr marL="742950" lvl="1" indent="-285750">
              <a:buSzPct val="105000"/>
              <a:buFont typeface="Wingdings 3" panose="05040102010807070707" pitchFamily="18" charset="2"/>
              <a:buChar char=""/>
            </a:pPr>
            <a:r>
              <a:rPr lang="en-IN" dirty="0"/>
              <a:t>The by-products of work procedures can generate flammable or explosive conditions within a confined space. </a:t>
            </a:r>
            <a:endParaRPr lang="en-US" dirty="0"/>
          </a:p>
          <a:p>
            <a:pPr marL="742950" lvl="1" indent="-285750">
              <a:buSzPct val="105000"/>
              <a:buFont typeface="Wingdings 3" panose="05040102010807070707" pitchFamily="18" charset="2"/>
              <a:buChar char=""/>
            </a:pPr>
            <a:r>
              <a:rPr lang="en-IN" dirty="0"/>
              <a:t>Specific kinds of work such as spray painting can result in the release of explosive gases or vapours.</a:t>
            </a:r>
            <a:endParaRPr lang="en-US" dirty="0"/>
          </a:p>
          <a:p>
            <a:pPr marL="285750" lvl="0" indent="-285750">
              <a:buSzPct val="105000"/>
              <a:buFont typeface="Wingdings 3" panose="05040102010807070707" pitchFamily="18" charset="2"/>
              <a:buChar char="p"/>
            </a:pPr>
            <a:r>
              <a:rPr lang="en-IN" b="1" dirty="0" smtClean="0"/>
              <a:t>Welding</a:t>
            </a:r>
            <a:endParaRPr lang="en-US" b="1" dirty="0"/>
          </a:p>
          <a:p>
            <a:pPr marL="742950" lvl="1" indent="-285750">
              <a:buSzPct val="105000"/>
              <a:buFont typeface="Wingdings 3" panose="05040102010807070707" pitchFamily="18" charset="2"/>
              <a:buChar char=""/>
            </a:pPr>
            <a:r>
              <a:rPr lang="en-IN" dirty="0"/>
              <a:t>Welding in a confined space is a major cause of explosions in areas that contain combustible gas.</a:t>
            </a:r>
            <a:endParaRPr lang="en-US" dirty="0"/>
          </a:p>
          <a:p>
            <a:r>
              <a:rPr lang="en-US" dirty="0"/>
              <a:t> </a:t>
            </a:r>
          </a:p>
        </p:txBody>
      </p:sp>
      <p:sp>
        <p:nvSpPr>
          <p:cNvPr id="8" name="Rectangle 2"/>
          <p:cNvSpPr txBox="1">
            <a:spLocks noChangeArrowheads="1"/>
          </p:cNvSpPr>
          <p:nvPr/>
        </p:nvSpPr>
        <p:spPr>
          <a:xfrm>
            <a:off x="323850" y="609600"/>
            <a:ext cx="84963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CONFINED SPACE ENTRY HAZARD</a:t>
            </a:r>
            <a:endParaRPr lang="en-US" sz="3000" dirty="0">
              <a:latin typeface="+mn-lt"/>
            </a:endParaRPr>
          </a:p>
        </p:txBody>
      </p:sp>
      <p:pic>
        <p:nvPicPr>
          <p:cNvPr id="10" name="Picture 2" descr="Image result for explosive gases in spray painting work"/>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82700" y="4648200"/>
            <a:ext cx="3276600" cy="1668087"/>
          </a:xfrm>
          <a:prstGeom prst="rect">
            <a:avLst/>
          </a:prstGeom>
          <a:noFill/>
        </p:spPr>
      </p:pic>
      <p:pic>
        <p:nvPicPr>
          <p:cNvPr id="11" name="Picture 4" descr="Image result for welding explosion in confined space"/>
          <p:cNvPicPr>
            <a:picLocks noChangeAspect="1" noChangeArrowheads="1"/>
          </p:cNvPicPr>
          <p:nvPr/>
        </p:nvPicPr>
        <p:blipFill>
          <a:blip r:embed="rId3" cstate="print"/>
          <a:srcRect/>
          <a:stretch>
            <a:fillRect/>
          </a:stretch>
        </p:blipFill>
        <p:spPr bwMode="auto">
          <a:xfrm>
            <a:off x="4572000" y="4648200"/>
            <a:ext cx="3429000" cy="1672849"/>
          </a:xfrm>
          <a:prstGeom prst="rect">
            <a:avLst/>
          </a:prstGeom>
          <a:noFill/>
        </p:spPr>
      </p:pic>
    </p:spTree>
    <p:extLst>
      <p:ext uri="{BB962C8B-B14F-4D97-AF65-F5344CB8AC3E}">
        <p14:creationId xmlns:p14="http://schemas.microsoft.com/office/powerpoint/2010/main" val="3977863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6F0180CB-08B1-436B-9799-0C76022FBD6C}">
  <ds:schemaRefs>
    <ds:schemaRef ds:uri="http://schemas.microsoft.com/sharepoint/v3/fields"/>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0f0eb950-47b7-49a7-b2b9-b0c411c9c3b8"/>
    <ds:schemaRef ds:uri="B6023AA3-3CEE-413F-91F8-322A2644F388"/>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ES-501_BG-001</Template>
  <TotalTime>5320</TotalTime>
  <Words>2511</Words>
  <Application>Microsoft Office PowerPoint</Application>
  <PresentationFormat>On-screen Show (4:3)</PresentationFormat>
  <Paragraphs>257</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Gabriola</vt:lpstr>
      <vt:lpstr>Times New Roman</vt:lpstr>
      <vt:lpstr>Webdings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admin</cp:lastModifiedBy>
  <cp:revision>808</cp:revision>
  <cp:lastPrinted>2014-11-21T06:58:07Z</cp:lastPrinted>
  <dcterms:created xsi:type="dcterms:W3CDTF">2014-04-07T11:41:40Z</dcterms:created>
  <dcterms:modified xsi:type="dcterms:W3CDTF">2020-06-17T11:41:12Z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