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12"/>
  </p:notesMasterIdLst>
  <p:handoutMasterIdLst>
    <p:handoutMasterId r:id="rId13"/>
  </p:handoutMasterIdLst>
  <p:sldIdLst>
    <p:sldId id="270" r:id="rId2"/>
    <p:sldId id="274" r:id="rId3"/>
    <p:sldId id="275" r:id="rId4"/>
    <p:sldId id="285" r:id="rId5"/>
    <p:sldId id="286" r:id="rId6"/>
    <p:sldId id="287" r:id="rId7"/>
    <p:sldId id="288" r:id="rId8"/>
    <p:sldId id="290" r:id="rId9"/>
    <p:sldId id="289" r:id="rId10"/>
    <p:sldId id="292"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Times New Roman" panose="02020603050405020304" pitchFamily="18"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Times New Roman" panose="02020603050405020304" pitchFamily="18"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Times New Roman" panose="02020603050405020304" pitchFamily="18"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Times New Roman" panose="02020603050405020304" pitchFamily="18" charset="0"/>
      </a:defRPr>
    </a:lvl5pPr>
    <a:lvl6pPr marL="2286000" algn="l" defTabSz="914400" rtl="0" eaLnBrk="1" latinLnBrk="0" hangingPunct="1">
      <a:defRPr kern="1200">
        <a:solidFill>
          <a:schemeClr val="tx1"/>
        </a:solidFill>
        <a:latin typeface="Arial" panose="020B0604020202020204" pitchFamily="34" charset="0"/>
        <a:ea typeface="+mn-ea"/>
        <a:cs typeface="Times New Roman" panose="02020603050405020304" pitchFamily="18" charset="0"/>
      </a:defRPr>
    </a:lvl6pPr>
    <a:lvl7pPr marL="2743200" algn="l" defTabSz="914400" rtl="0" eaLnBrk="1" latinLnBrk="0" hangingPunct="1">
      <a:defRPr kern="1200">
        <a:solidFill>
          <a:schemeClr val="tx1"/>
        </a:solidFill>
        <a:latin typeface="Arial" panose="020B0604020202020204" pitchFamily="34" charset="0"/>
        <a:ea typeface="+mn-ea"/>
        <a:cs typeface="Times New Roman" panose="02020603050405020304" pitchFamily="18" charset="0"/>
      </a:defRPr>
    </a:lvl7pPr>
    <a:lvl8pPr marL="3200400" algn="l" defTabSz="914400" rtl="0" eaLnBrk="1" latinLnBrk="0" hangingPunct="1">
      <a:defRPr kern="1200">
        <a:solidFill>
          <a:schemeClr val="tx1"/>
        </a:solidFill>
        <a:latin typeface="Arial" panose="020B0604020202020204" pitchFamily="34" charset="0"/>
        <a:ea typeface="+mn-ea"/>
        <a:cs typeface="Times New Roman" panose="02020603050405020304" pitchFamily="18" charset="0"/>
      </a:defRPr>
    </a:lvl8pPr>
    <a:lvl9pPr marL="3657600" algn="l" defTabSz="914400" rtl="0" eaLnBrk="1" latinLnBrk="0" hangingPunct="1">
      <a:defRPr kern="1200">
        <a:solidFill>
          <a:schemeClr val="tx1"/>
        </a:solidFill>
        <a:latin typeface="Arial" panose="020B0604020202020204" pitchFamily="34"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25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581" autoAdjust="0"/>
  </p:normalViewPr>
  <p:slideViewPr>
    <p:cSldViewPr>
      <p:cViewPr varScale="1">
        <p:scale>
          <a:sx n="87" d="100"/>
          <a:sy n="87" d="100"/>
        </p:scale>
        <p:origin x="1688"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243EAA-D26F-B2DA-CC45-E730DF9EC88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a:extLst>
              <a:ext uri="{FF2B5EF4-FFF2-40B4-BE49-F238E27FC236}">
                <a16:creationId xmlns:a16="http://schemas.microsoft.com/office/drawing/2014/main" id="{5ED53357-248C-CEBD-01D2-8565837C27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30A5F4A2-3DCD-487F-A875-4C1C31A12FEC}" type="datetimeFigureOut">
              <a:rPr lang="en-US"/>
              <a:pPr>
                <a:defRPr/>
              </a:pPr>
              <a:t>4/15/2025</a:t>
            </a:fld>
            <a:endParaRPr lang="en-US"/>
          </a:p>
        </p:txBody>
      </p:sp>
      <p:sp>
        <p:nvSpPr>
          <p:cNvPr id="4" name="Footer Placeholder 3">
            <a:extLst>
              <a:ext uri="{FF2B5EF4-FFF2-40B4-BE49-F238E27FC236}">
                <a16:creationId xmlns:a16="http://schemas.microsoft.com/office/drawing/2014/main" id="{6BF42E0D-71C1-A21B-8364-3704B4EC906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a:extLst>
              <a:ext uri="{FF2B5EF4-FFF2-40B4-BE49-F238E27FC236}">
                <a16:creationId xmlns:a16="http://schemas.microsoft.com/office/drawing/2014/main" id="{B1BC78BE-BDB3-3143-9C29-71D863304791}"/>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13A1C47-E661-49DA-9943-24AC079954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4686CB-A26F-2631-64A0-407E56A847E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Times New Roman" charset="0"/>
              </a:defRPr>
            </a:lvl1pPr>
          </a:lstStyle>
          <a:p>
            <a:pPr>
              <a:defRPr/>
            </a:pPr>
            <a:endParaRPr lang="en-IN"/>
          </a:p>
        </p:txBody>
      </p:sp>
      <p:sp>
        <p:nvSpPr>
          <p:cNvPr id="3" name="Date Placeholder 2">
            <a:extLst>
              <a:ext uri="{FF2B5EF4-FFF2-40B4-BE49-F238E27FC236}">
                <a16:creationId xmlns:a16="http://schemas.microsoft.com/office/drawing/2014/main" id="{AC350D89-D7B6-0965-C0F1-051549F537C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Times New Roman" charset="0"/>
              </a:defRPr>
            </a:lvl1pPr>
          </a:lstStyle>
          <a:p>
            <a:pPr>
              <a:defRPr/>
            </a:pPr>
            <a:fld id="{0FC17C73-BDDB-42AA-A650-B8DA7C2E19CC}" type="datetimeFigureOut">
              <a:rPr lang="en-IN"/>
              <a:pPr>
                <a:defRPr/>
              </a:pPr>
              <a:t>15-04-2025</a:t>
            </a:fld>
            <a:endParaRPr lang="en-IN" dirty="0"/>
          </a:p>
        </p:txBody>
      </p:sp>
      <p:sp>
        <p:nvSpPr>
          <p:cNvPr id="4" name="Slide Image Placeholder 3">
            <a:extLst>
              <a:ext uri="{FF2B5EF4-FFF2-40B4-BE49-F238E27FC236}">
                <a16:creationId xmlns:a16="http://schemas.microsoft.com/office/drawing/2014/main" id="{72295D92-DBF4-1A11-E48A-CC4BD402E8B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dirty="0"/>
          </a:p>
        </p:txBody>
      </p:sp>
      <p:sp>
        <p:nvSpPr>
          <p:cNvPr id="5" name="Notes Placeholder 4">
            <a:extLst>
              <a:ext uri="{FF2B5EF4-FFF2-40B4-BE49-F238E27FC236}">
                <a16:creationId xmlns:a16="http://schemas.microsoft.com/office/drawing/2014/main" id="{0347AFD3-01A3-0AA9-A7D2-0193B352B01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3F39E453-BC73-BF3F-9B4A-DA91CFBCEB6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Times New Roman" charset="0"/>
              </a:defRPr>
            </a:lvl1pPr>
          </a:lstStyle>
          <a:p>
            <a:pPr>
              <a:defRPr/>
            </a:pPr>
            <a:endParaRPr lang="en-IN"/>
          </a:p>
        </p:txBody>
      </p:sp>
      <p:sp>
        <p:nvSpPr>
          <p:cNvPr id="7" name="Slide Number Placeholder 6">
            <a:extLst>
              <a:ext uri="{FF2B5EF4-FFF2-40B4-BE49-F238E27FC236}">
                <a16:creationId xmlns:a16="http://schemas.microsoft.com/office/drawing/2014/main" id="{6991ECB9-5319-D620-C10C-838D4658D80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8BD041D-49D8-4654-8F96-B23C733A08E0}" type="slidenum">
              <a:rPr lang="en-IN" altLang="en-US"/>
              <a:pPr/>
              <a:t>‹#›</a:t>
            </a:fld>
            <a:endParaRPr lang="en-I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2F39609-CC4E-8EC0-8ACD-8E6085BABF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Times New Roman" panose="02020603050405020304" pitchFamily="18" charset="0"/>
              </a:defRPr>
            </a:lvl1pPr>
            <a:lvl2pPr marL="742950" indent="-285750">
              <a:defRPr>
                <a:solidFill>
                  <a:schemeClr val="tx1"/>
                </a:solidFill>
                <a:latin typeface="Arial" panose="020B0604020202020204" pitchFamily="34" charset="0"/>
                <a:cs typeface="Times New Roman" panose="02020603050405020304" pitchFamily="18" charset="0"/>
              </a:defRPr>
            </a:lvl2pPr>
            <a:lvl3pPr marL="1143000" indent="-228600">
              <a:defRPr>
                <a:solidFill>
                  <a:schemeClr val="tx1"/>
                </a:solidFill>
                <a:latin typeface="Arial" panose="020B0604020202020204" pitchFamily="34" charset="0"/>
                <a:cs typeface="Times New Roman" panose="02020603050405020304" pitchFamily="18" charset="0"/>
              </a:defRPr>
            </a:lvl3pPr>
            <a:lvl4pPr marL="1600200" indent="-228600">
              <a:defRPr>
                <a:solidFill>
                  <a:schemeClr val="tx1"/>
                </a:solidFill>
                <a:latin typeface="Arial" panose="020B0604020202020204" pitchFamily="34" charset="0"/>
                <a:cs typeface="Times New Roman" panose="02020603050405020304" pitchFamily="18" charset="0"/>
              </a:defRPr>
            </a:lvl4pPr>
            <a:lvl5pPr marL="2057400" indent="-22860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fld id="{6C8F47DA-4702-483D-870E-FCB3E8930C34}" type="slidenum">
              <a:rPr lang="en-US" altLang="en-US"/>
              <a:pPr/>
              <a:t>2</a:t>
            </a:fld>
            <a:endParaRPr lang="en-IN" altLang="en-US"/>
          </a:p>
        </p:txBody>
      </p:sp>
      <p:sp>
        <p:nvSpPr>
          <p:cNvPr id="9219" name="Rectangle 7">
            <a:extLst>
              <a:ext uri="{FF2B5EF4-FFF2-40B4-BE49-F238E27FC236}">
                <a16:creationId xmlns:a16="http://schemas.microsoft.com/office/drawing/2014/main" id="{56A35A5D-A2B0-87EA-198B-2D99E19A96CA}"/>
              </a:ext>
            </a:extLst>
          </p:cNvPr>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Times New Roman" panose="02020603050405020304" pitchFamily="18" charset="0"/>
              </a:defRPr>
            </a:lvl1pPr>
            <a:lvl2pPr marL="742950" indent="-285750" defTabSz="947738">
              <a:defRPr>
                <a:solidFill>
                  <a:schemeClr val="tx1"/>
                </a:solidFill>
                <a:latin typeface="Arial" panose="020B0604020202020204" pitchFamily="34" charset="0"/>
                <a:cs typeface="Times New Roman" panose="02020603050405020304" pitchFamily="18" charset="0"/>
              </a:defRPr>
            </a:lvl2pPr>
            <a:lvl3pPr marL="1143000" indent="-228600" defTabSz="947738">
              <a:defRPr>
                <a:solidFill>
                  <a:schemeClr val="tx1"/>
                </a:solidFill>
                <a:latin typeface="Arial" panose="020B0604020202020204" pitchFamily="34" charset="0"/>
                <a:cs typeface="Times New Roman" panose="02020603050405020304" pitchFamily="18" charset="0"/>
              </a:defRPr>
            </a:lvl3pPr>
            <a:lvl4pPr marL="1600200" indent="-228600" defTabSz="947738">
              <a:defRPr>
                <a:solidFill>
                  <a:schemeClr val="tx1"/>
                </a:solidFill>
                <a:latin typeface="Arial" panose="020B0604020202020204" pitchFamily="34" charset="0"/>
                <a:cs typeface="Times New Roman" panose="02020603050405020304" pitchFamily="18" charset="0"/>
              </a:defRPr>
            </a:lvl4pPr>
            <a:lvl5pPr marL="2057400" indent="-228600" defTabSz="947738">
              <a:defRPr>
                <a:solidFill>
                  <a:schemeClr val="tx1"/>
                </a:solidFill>
                <a:latin typeface="Arial" panose="020B0604020202020204" pitchFamily="34" charset="0"/>
                <a:cs typeface="Times New Roman" panose="02020603050405020304" pitchFamily="18"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algn="r" eaLnBrk="1" hangingPunct="1"/>
            <a:fld id="{8E096182-BA7D-4C6C-BFD2-1B5DBA5DF57E}" type="slidenum">
              <a:rPr lang="en-GB" altLang="en-US" sz="1300"/>
              <a:pPr algn="r" eaLnBrk="1" hangingPunct="1"/>
              <a:t>2</a:t>
            </a:fld>
            <a:endParaRPr lang="en-GB" altLang="en-US" sz="1300"/>
          </a:p>
        </p:txBody>
      </p:sp>
      <p:sp>
        <p:nvSpPr>
          <p:cNvPr id="9220" name="Rectangle 2">
            <a:extLst>
              <a:ext uri="{FF2B5EF4-FFF2-40B4-BE49-F238E27FC236}">
                <a16:creationId xmlns:a16="http://schemas.microsoft.com/office/drawing/2014/main" id="{A97CBA1B-3F88-F06D-EB94-AE18CFCF5F75}"/>
              </a:ext>
            </a:extLst>
          </p:cNvPr>
          <p:cNvSpPr>
            <a:spLocks noGrp="1" noRot="1" noChangeAspect="1" noChangeArrowheads="1" noTextEdit="1"/>
          </p:cNvSpPr>
          <p:nvPr>
            <p:ph type="sldImg"/>
          </p:nvPr>
        </p:nvSpPr>
        <p:spPr bwMode="auto">
          <a:xfrm>
            <a:off x="1143000" y="685800"/>
            <a:ext cx="4573588"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3">
            <a:extLst>
              <a:ext uri="{FF2B5EF4-FFF2-40B4-BE49-F238E27FC236}">
                <a16:creationId xmlns:a16="http://schemas.microsoft.com/office/drawing/2014/main" id="{D2173EE1-1033-1FFB-4A69-DE4412794CF4}"/>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824" tIns="47416" rIns="94824" bIns="47416" numCol="1" anchor="t" anchorCtr="0" compatLnSpc="1">
            <a:prstTxWarp prst="textNoShape">
              <a:avLst/>
            </a:prstTxWarp>
          </a:bodyPr>
          <a:lstStyle/>
          <a:p>
            <a:pPr eaLnBrk="1" hangingPunct="1">
              <a:spcBef>
                <a:spcPct val="0"/>
              </a:spcBef>
            </a:pPr>
            <a:endParaRPr lang="de-DE"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8A715E-2940-578C-F4B1-1F9576DF1B04}"/>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EC59BF8F-86E2-6243-CC2B-B5522BFC5914}"/>
              </a:ext>
            </a:extLst>
          </p:cNvPr>
          <p:cNvSpPr>
            <a:spLocks noGrp="1"/>
          </p:cNvSpPr>
          <p:nvPr>
            <p:ph type="dt" sz="half" idx="10"/>
          </p:nvPr>
        </p:nvSpPr>
        <p:spPr/>
        <p:txBody>
          <a:bodyPr/>
          <a:lstStyle>
            <a:lvl1pPr algn="l">
              <a:defRPr sz="1200" smtClean="0">
                <a:solidFill>
                  <a:schemeClr val="tx1">
                    <a:tint val="75000"/>
                  </a:schemeClr>
                </a:solidFill>
              </a:defRPr>
            </a:lvl1pPr>
          </a:lstStyle>
          <a:p>
            <a:pPr>
              <a:defRPr/>
            </a:pPr>
            <a:fld id="{E60B1FB0-472A-4C62-912D-4AC4F0B33E0B}" type="datetime1">
              <a:rPr lang="en-US"/>
              <a:pPr>
                <a:defRPr/>
              </a:pPr>
              <a:t>4/15/2025</a:t>
            </a:fld>
            <a:endParaRPr lang="en-US" dirty="0"/>
          </a:p>
        </p:txBody>
      </p:sp>
      <p:sp>
        <p:nvSpPr>
          <p:cNvPr id="6" name="Footer Placeholder 4">
            <a:extLst>
              <a:ext uri="{FF2B5EF4-FFF2-40B4-BE49-F238E27FC236}">
                <a16:creationId xmlns:a16="http://schemas.microsoft.com/office/drawing/2014/main" id="{054FA1A1-E628-FA77-9494-52265612067E}"/>
              </a:ext>
            </a:extLst>
          </p:cNvPr>
          <p:cNvSpPr>
            <a:spLocks noGrp="1"/>
          </p:cNvSpPr>
          <p:nvPr>
            <p:ph type="ftr" sz="quarter" idx="11"/>
          </p:nvPr>
        </p:nvSpPr>
        <p:spPr/>
        <p:txBody>
          <a:bodyPr/>
          <a:lstStyle>
            <a:lvl1pPr algn="ctr">
              <a:defRPr sz="1200" dirty="0">
                <a:solidFill>
                  <a:schemeClr val="tx1">
                    <a:tint val="75000"/>
                  </a:schemeClr>
                </a:solidFill>
              </a:defRPr>
            </a:lvl1pPr>
          </a:lstStyle>
          <a:p>
            <a:pPr>
              <a:defRPr/>
            </a:pPr>
            <a:endParaRPr lang="en-US"/>
          </a:p>
        </p:txBody>
      </p:sp>
      <p:sp>
        <p:nvSpPr>
          <p:cNvPr id="7" name="Slide Number Placeholder 5">
            <a:extLst>
              <a:ext uri="{FF2B5EF4-FFF2-40B4-BE49-F238E27FC236}">
                <a16:creationId xmlns:a16="http://schemas.microsoft.com/office/drawing/2014/main" id="{A7FDB8EA-8F75-1E8F-2B2E-CAC0285708A6}"/>
              </a:ext>
            </a:extLst>
          </p:cNvPr>
          <p:cNvSpPr>
            <a:spLocks noGrp="1"/>
          </p:cNvSpPr>
          <p:nvPr>
            <p:ph type="sldNum" sz="quarter" idx="12"/>
          </p:nvPr>
        </p:nvSpPr>
        <p:spPr/>
        <p:txBody>
          <a:bodyPr/>
          <a:lstStyle>
            <a:lvl1pPr>
              <a:defRPr/>
            </a:lvl1pPr>
          </a:lstStyle>
          <a:p>
            <a:fld id="{3D413755-75C6-479C-B95E-26DE89400939}" type="slidenum">
              <a:rPr lang="en-US" altLang="en-US"/>
              <a:pPr/>
              <a:t>‹#›</a:t>
            </a:fld>
            <a:endParaRPr lang="en-US" altLang="en-US"/>
          </a:p>
        </p:txBody>
      </p:sp>
    </p:spTree>
    <p:extLst>
      <p:ext uri="{BB962C8B-B14F-4D97-AF65-F5344CB8AC3E}">
        <p14:creationId xmlns:p14="http://schemas.microsoft.com/office/powerpoint/2010/main" val="2600423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E322B2E-34EF-B622-EF6F-5BB08D7CF094}"/>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66" dirty="0"/>
              <a:t>Competent People. Smarter Work Systems. Exceptional Customer Interactions.</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164CAB-C906-8E57-2C72-2253FF99AE60}"/>
              </a:ext>
            </a:extLst>
          </p:cNvPr>
          <p:cNvSpPr>
            <a:spLocks noGrp="1"/>
          </p:cNvSpPr>
          <p:nvPr>
            <p:ph type="dt" sz="half" idx="10"/>
          </p:nvPr>
        </p:nvSpPr>
        <p:spPr/>
        <p:txBody>
          <a:bodyPr/>
          <a:lstStyle>
            <a:lvl1pPr>
              <a:defRPr/>
            </a:lvl1pPr>
          </a:lstStyle>
          <a:p>
            <a:pPr>
              <a:defRPr/>
            </a:pPr>
            <a:fld id="{00F770B5-06CC-4BE8-9D1D-974B83C0A2C9}" type="datetime1">
              <a:rPr lang="en-US"/>
              <a:pPr>
                <a:defRPr/>
              </a:pPr>
              <a:t>4/15/2025</a:t>
            </a:fld>
            <a:endParaRPr lang="en-US"/>
          </a:p>
        </p:txBody>
      </p:sp>
      <p:sp>
        <p:nvSpPr>
          <p:cNvPr id="6" name="Footer Placeholder 4">
            <a:extLst>
              <a:ext uri="{FF2B5EF4-FFF2-40B4-BE49-F238E27FC236}">
                <a16:creationId xmlns:a16="http://schemas.microsoft.com/office/drawing/2014/main" id="{A04F1F69-F189-5B69-C2C5-0F802C4E6F7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B0F0A93-CE1E-843C-DF4C-B292930D3942}"/>
              </a:ext>
            </a:extLst>
          </p:cNvPr>
          <p:cNvSpPr>
            <a:spLocks noGrp="1"/>
          </p:cNvSpPr>
          <p:nvPr>
            <p:ph type="sldNum" sz="quarter" idx="12"/>
          </p:nvPr>
        </p:nvSpPr>
        <p:spPr/>
        <p:txBody>
          <a:bodyPr/>
          <a:lstStyle>
            <a:lvl1pPr>
              <a:defRPr/>
            </a:lvl1pPr>
          </a:lstStyle>
          <a:p>
            <a:fld id="{3F8D8BFB-40FF-4159-BF85-FF7DEA18340C}" type="slidenum">
              <a:rPr lang="en-US" altLang="en-US"/>
              <a:pPr/>
              <a:t>‹#›</a:t>
            </a:fld>
            <a:endParaRPr lang="en-US" altLang="en-US"/>
          </a:p>
        </p:txBody>
      </p:sp>
    </p:spTree>
    <p:extLst>
      <p:ext uri="{BB962C8B-B14F-4D97-AF65-F5344CB8AC3E}">
        <p14:creationId xmlns:p14="http://schemas.microsoft.com/office/powerpoint/2010/main" val="1311815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F486B3DB-BB66-2C5C-3C9C-76010DBD42B8}"/>
              </a:ext>
            </a:extLst>
          </p:cNvPr>
          <p:cNvSpPr>
            <a:spLocks noGrp="1"/>
          </p:cNvSpPr>
          <p:nvPr>
            <p:ph type="dt" sz="half" idx="10"/>
          </p:nvPr>
        </p:nvSpPr>
        <p:spPr/>
        <p:txBody>
          <a:bodyPr/>
          <a:lstStyle>
            <a:lvl1pPr>
              <a:defRPr/>
            </a:lvl1pPr>
          </a:lstStyle>
          <a:p>
            <a:pPr>
              <a:defRPr/>
            </a:pPr>
            <a:fld id="{FD48935C-4F06-41F3-972C-DDBE16F8C3B5}" type="datetime1">
              <a:rPr lang="en-US"/>
              <a:pPr>
                <a:defRPr/>
              </a:pPr>
              <a:t>4/15/2025</a:t>
            </a:fld>
            <a:endParaRPr lang="en-US" dirty="0"/>
          </a:p>
        </p:txBody>
      </p:sp>
      <p:sp>
        <p:nvSpPr>
          <p:cNvPr id="4" name="Footer Placeholder 4">
            <a:extLst>
              <a:ext uri="{FF2B5EF4-FFF2-40B4-BE49-F238E27FC236}">
                <a16:creationId xmlns:a16="http://schemas.microsoft.com/office/drawing/2014/main" id="{83ED7D80-3AD2-EF03-B929-71D85F2CF97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3E19CA8-0EB1-5830-6E73-31BC67B8F8CD}"/>
              </a:ext>
            </a:extLst>
          </p:cNvPr>
          <p:cNvSpPr>
            <a:spLocks noGrp="1"/>
          </p:cNvSpPr>
          <p:nvPr>
            <p:ph type="sldNum" sz="quarter" idx="12"/>
          </p:nvPr>
        </p:nvSpPr>
        <p:spPr/>
        <p:txBody>
          <a:bodyPr/>
          <a:lstStyle>
            <a:lvl1pPr>
              <a:defRPr/>
            </a:lvl1pPr>
          </a:lstStyle>
          <a:p>
            <a:fld id="{BA2EDDE0-D956-4522-A0F0-E293940ADB28}" type="slidenum">
              <a:rPr lang="en-US" altLang="en-US"/>
              <a:pPr/>
              <a:t>‹#›</a:t>
            </a:fld>
            <a:endParaRPr lang="en-US" altLang="en-US"/>
          </a:p>
        </p:txBody>
      </p:sp>
    </p:spTree>
    <p:extLst>
      <p:ext uri="{BB962C8B-B14F-4D97-AF65-F5344CB8AC3E}">
        <p14:creationId xmlns:p14="http://schemas.microsoft.com/office/powerpoint/2010/main" val="1169241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3265FE1-FAEC-FAA3-0B61-4C699CC7DD88}"/>
              </a:ext>
            </a:extLst>
          </p:cNvPr>
          <p:cNvSpPr>
            <a:spLocks noGrp="1"/>
          </p:cNvSpPr>
          <p:nvPr>
            <p:ph type="dt" sz="half" idx="10"/>
          </p:nvPr>
        </p:nvSpPr>
        <p:spPr/>
        <p:txBody>
          <a:bodyPr/>
          <a:lstStyle>
            <a:lvl1pPr>
              <a:defRPr/>
            </a:lvl1pPr>
          </a:lstStyle>
          <a:p>
            <a:pPr>
              <a:defRPr/>
            </a:pPr>
            <a:fld id="{B1E41C9A-511F-4C88-ABFB-38252568B618}" type="datetime1">
              <a:rPr lang="en-US"/>
              <a:pPr>
                <a:defRPr/>
              </a:pPr>
              <a:t>4/15/2025</a:t>
            </a:fld>
            <a:endParaRPr lang="en-US" dirty="0"/>
          </a:p>
        </p:txBody>
      </p:sp>
      <p:sp>
        <p:nvSpPr>
          <p:cNvPr id="3" name="Footer Placeholder 4">
            <a:extLst>
              <a:ext uri="{FF2B5EF4-FFF2-40B4-BE49-F238E27FC236}">
                <a16:creationId xmlns:a16="http://schemas.microsoft.com/office/drawing/2014/main" id="{DEEA01EC-D41E-5EAE-959F-E5C1BB9C41B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E3CD737-48D5-E13D-0C05-451AFD7806D3}"/>
              </a:ext>
            </a:extLst>
          </p:cNvPr>
          <p:cNvSpPr>
            <a:spLocks noGrp="1"/>
          </p:cNvSpPr>
          <p:nvPr>
            <p:ph type="sldNum" sz="quarter" idx="12"/>
          </p:nvPr>
        </p:nvSpPr>
        <p:spPr/>
        <p:txBody>
          <a:bodyPr/>
          <a:lstStyle>
            <a:lvl1pPr>
              <a:defRPr/>
            </a:lvl1pPr>
          </a:lstStyle>
          <a:p>
            <a:fld id="{71C6ABB2-BF98-432A-BEFC-A5C47DC17D5F}" type="slidenum">
              <a:rPr lang="en-US" altLang="en-US"/>
              <a:pPr/>
              <a:t>‹#›</a:t>
            </a:fld>
            <a:endParaRPr lang="en-US" altLang="en-US"/>
          </a:p>
        </p:txBody>
      </p:sp>
    </p:spTree>
    <p:extLst>
      <p:ext uri="{BB962C8B-B14F-4D97-AF65-F5344CB8AC3E}">
        <p14:creationId xmlns:p14="http://schemas.microsoft.com/office/powerpoint/2010/main" val="2696478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C2965FA-9114-A992-F59C-267A8A82161F}"/>
              </a:ext>
            </a:extLst>
          </p:cNvPr>
          <p:cNvSpPr>
            <a:spLocks noGrp="1"/>
          </p:cNvSpPr>
          <p:nvPr>
            <p:ph type="title"/>
          </p:nvPr>
        </p:nvSpPr>
        <p:spPr bwMode="auto">
          <a:xfrm>
            <a:off x="636588" y="787400"/>
            <a:ext cx="78867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CD57E0E-A1A6-812D-F065-87F5BC478B2E}"/>
              </a:ext>
            </a:extLst>
          </p:cNvPr>
          <p:cNvSpPr>
            <a:spLocks noGrp="1"/>
          </p:cNvSpPr>
          <p:nvPr>
            <p:ph type="body" idx="1"/>
          </p:nvPr>
        </p:nvSpPr>
        <p:spPr bwMode="auto">
          <a:xfrm>
            <a:off x="628650" y="1768475"/>
            <a:ext cx="7886700" cy="447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710CB66-9B04-AD76-2505-566E4C90E9E7}"/>
              </a:ext>
            </a:extLst>
          </p:cNvPr>
          <p:cNvSpPr>
            <a:spLocks noGrp="1"/>
          </p:cNvSpPr>
          <p:nvPr>
            <p:ph type="dt" sz="half" idx="2"/>
          </p:nvPr>
        </p:nvSpPr>
        <p:spPr>
          <a:xfrm>
            <a:off x="628650" y="6311900"/>
            <a:ext cx="2057400" cy="230188"/>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5307E4D2-6088-4ABD-9C9A-7D415A1BD573}" type="datetime1">
              <a:rPr lang="en-US"/>
              <a:pPr>
                <a:defRPr/>
              </a:pPr>
              <a:t>4/15/2025</a:t>
            </a:fld>
            <a:endParaRPr lang="en-US" dirty="0"/>
          </a:p>
        </p:txBody>
      </p:sp>
      <p:sp>
        <p:nvSpPr>
          <p:cNvPr id="5" name="Footer Placeholder 4">
            <a:extLst>
              <a:ext uri="{FF2B5EF4-FFF2-40B4-BE49-F238E27FC236}">
                <a16:creationId xmlns:a16="http://schemas.microsoft.com/office/drawing/2014/main" id="{57C68E64-4BE5-C651-B9A2-3F011EA1FCEF}"/>
              </a:ext>
            </a:extLst>
          </p:cNvPr>
          <p:cNvSpPr>
            <a:spLocks noGrp="1"/>
          </p:cNvSpPr>
          <p:nvPr>
            <p:ph type="ftr" sz="quarter" idx="3"/>
          </p:nvPr>
        </p:nvSpPr>
        <p:spPr>
          <a:xfrm>
            <a:off x="3028950" y="6311900"/>
            <a:ext cx="3086100" cy="230188"/>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7D1372F5-3D50-A755-88DB-CF3B798D5C2E}"/>
              </a:ext>
            </a:extLst>
          </p:cNvPr>
          <p:cNvSpPr>
            <a:spLocks noGrp="1"/>
          </p:cNvSpPr>
          <p:nvPr>
            <p:ph type="sldNum" sz="quarter" idx="4"/>
          </p:nvPr>
        </p:nvSpPr>
        <p:spPr>
          <a:xfrm>
            <a:off x="6457950" y="6311900"/>
            <a:ext cx="2057400" cy="23018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660848D-828E-4EBA-9613-FCA70D74F0BF}" type="slidenum">
              <a:rPr lang="en-US" altLang="en-US"/>
              <a:pPr/>
              <a:t>‹#›</a:t>
            </a:fld>
            <a:endParaRPr lang="en-US" altLang="en-US"/>
          </a:p>
        </p:txBody>
      </p:sp>
      <p:cxnSp>
        <p:nvCxnSpPr>
          <p:cNvPr id="8" name="Straight Connector 7">
            <a:extLst>
              <a:ext uri="{FF2B5EF4-FFF2-40B4-BE49-F238E27FC236}">
                <a16:creationId xmlns:a16="http://schemas.microsoft.com/office/drawing/2014/main" id="{3B0D3638-AF8A-A773-85F5-233AE000789C}"/>
              </a:ext>
            </a:extLst>
          </p:cNvPr>
          <p:cNvCxnSpPr>
            <a:cxnSpLocks/>
          </p:cNvCxnSpPr>
          <p:nvPr userDrawn="1"/>
        </p:nvCxnSpPr>
        <p:spPr>
          <a:xfrm>
            <a:off x="636588" y="698500"/>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A4F69BFB-C752-0636-99B8-37957E87B85C}"/>
              </a:ext>
            </a:extLst>
          </p:cNvPr>
          <p:cNvSpPr/>
          <p:nvPr userDrawn="1"/>
        </p:nvSpPr>
        <p:spPr>
          <a:xfrm>
            <a:off x="0" y="6589713"/>
            <a:ext cx="9144000" cy="268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42086CCE-AED8-583A-7B71-B29CFDC545BA}"/>
              </a:ext>
            </a:extLst>
          </p:cNvPr>
          <p:cNvSpPr txBox="1">
            <a:spLocks/>
          </p:cNvSpPr>
          <p:nvPr userDrawn="1"/>
        </p:nvSpPr>
        <p:spPr>
          <a:xfrm>
            <a:off x="628650" y="58738"/>
            <a:ext cx="3417888" cy="639762"/>
          </a:xfrm>
          <a:prstGeom prst="rect">
            <a:avLst/>
          </a:prstGeom>
        </p:spPr>
        <p:txBody>
          <a:bodyPr lIns="63305" tIns="31652" rIns="63305" bIns="31652">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defRPr/>
            </a:pPr>
            <a:r>
              <a:rPr lang="en-US" sz="1662" b="1" dirty="0"/>
              <a:t>PMG Engineering Private Limited</a:t>
            </a:r>
          </a:p>
          <a:p>
            <a:pPr marL="0" indent="0">
              <a:lnSpc>
                <a:spcPct val="100000"/>
              </a:lnSpc>
              <a:spcBef>
                <a:spcPts val="0"/>
              </a:spcBef>
              <a:buFont typeface="Arial" panose="020B0604020202020204" pitchFamily="34" charset="0"/>
              <a:buNone/>
              <a:defRPr/>
            </a:pPr>
            <a:r>
              <a:rPr lang="en-US" sz="1108" dirty="0"/>
              <a:t>The End-to-End Engineering Company in Food Industry</a:t>
            </a:r>
          </a:p>
          <a:p>
            <a:pPr marL="0" indent="0">
              <a:lnSpc>
                <a:spcPct val="100000"/>
              </a:lnSpc>
              <a:spcBef>
                <a:spcPts val="0"/>
              </a:spcBef>
              <a:buFont typeface="Arial" panose="020B0604020202020204" pitchFamily="34" charset="0"/>
              <a:buNone/>
              <a:defRPr/>
            </a:pPr>
            <a:r>
              <a:rPr lang="en-US" sz="1108" dirty="0" err="1">
                <a:hlinkClick r:id="rId7"/>
              </a:rPr>
              <a:t>info@pmg.engineering</a:t>
            </a:r>
            <a:r>
              <a:rPr lang="en-US" sz="1108" dirty="0"/>
              <a:t> | </a:t>
            </a:r>
            <a:r>
              <a:rPr lang="en-US" sz="1108" dirty="0">
                <a:hlinkClick r:id="rId8"/>
              </a:rPr>
              <a:t>www.pmg.engineering</a:t>
            </a:r>
            <a:endParaRPr lang="en-US" sz="1108" dirty="0"/>
          </a:p>
        </p:txBody>
      </p:sp>
      <p:sp>
        <p:nvSpPr>
          <p:cNvPr id="13" name="TextBox 12">
            <a:extLst>
              <a:ext uri="{FF2B5EF4-FFF2-40B4-BE49-F238E27FC236}">
                <a16:creationId xmlns:a16="http://schemas.microsoft.com/office/drawing/2014/main" id="{F4301C4E-6857-5954-9AD5-2DD7C18EAF9D}"/>
              </a:ext>
            </a:extLst>
          </p:cNvPr>
          <p:cNvSpPr txBox="1"/>
          <p:nvPr userDrawn="1"/>
        </p:nvSpPr>
        <p:spPr>
          <a:xfrm>
            <a:off x="7027863" y="506413"/>
            <a:ext cx="1673225" cy="241300"/>
          </a:xfrm>
          <a:prstGeom prst="rect">
            <a:avLst/>
          </a:prstGeom>
          <a:noFill/>
        </p:spPr>
        <p:txBody>
          <a:bodyPr wrap="none">
            <a:spAutoFit/>
          </a:bodyPr>
          <a:lstStyle/>
          <a:p>
            <a:pPr>
              <a:defRPr/>
            </a:pPr>
            <a:r>
              <a:rPr lang="en-US" sz="969" dirty="0">
                <a:solidFill>
                  <a:srgbClr val="FF8A04"/>
                </a:solidFill>
              </a:rPr>
              <a:t>Reputation built on Results</a:t>
            </a:r>
          </a:p>
        </p:txBody>
      </p:sp>
      <p:pic>
        <p:nvPicPr>
          <p:cNvPr id="1035" name="Picture 13" descr="A picture containing clock&#10;&#10;Description automatically generated">
            <a:extLst>
              <a:ext uri="{FF2B5EF4-FFF2-40B4-BE49-F238E27FC236}">
                <a16:creationId xmlns:a16="http://schemas.microsoft.com/office/drawing/2014/main" id="{BD87EB7E-91EA-4992-4AE9-1F5790D9F552}"/>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7004050" y="58738"/>
            <a:ext cx="1511300" cy="47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96" r:id="rId1"/>
    <p:sldLayoutId id="2147483797" r:id="rId2"/>
    <p:sldLayoutId id="2147483794" r:id="rId3"/>
    <p:sldLayoutId id="2147483795" r:id="rId4"/>
  </p:sldLayoutIdLst>
  <p:hf hdr="0" ftr="0" dt="0"/>
  <p:txStyles>
    <p:titleStyle>
      <a:lvl1pPr algn="l" defTabSz="912813" rtl="0" fontAlgn="base">
        <a:lnSpc>
          <a:spcPct val="90000"/>
        </a:lnSpc>
        <a:spcBef>
          <a:spcPct val="0"/>
        </a:spcBef>
        <a:spcAft>
          <a:spcPct val="0"/>
        </a:spcAft>
        <a:defRPr sz="4400" kern="1200">
          <a:solidFill>
            <a:schemeClr val="tx1"/>
          </a:solidFill>
          <a:latin typeface="+mj-lt"/>
          <a:ea typeface="+mj-ea"/>
          <a:cs typeface="+mj-cs"/>
        </a:defRPr>
      </a:lvl1pPr>
      <a:lvl2pPr algn="l" defTabSz="912813" rtl="0" fontAlgn="base">
        <a:lnSpc>
          <a:spcPct val="90000"/>
        </a:lnSpc>
        <a:spcBef>
          <a:spcPct val="0"/>
        </a:spcBef>
        <a:spcAft>
          <a:spcPct val="0"/>
        </a:spcAft>
        <a:defRPr sz="4400">
          <a:solidFill>
            <a:schemeClr val="tx1"/>
          </a:solidFill>
          <a:latin typeface="Calibri Light" panose="020F0302020204030204" pitchFamily="34" charset="0"/>
        </a:defRPr>
      </a:lvl2pPr>
      <a:lvl3pPr algn="l" defTabSz="912813" rtl="0" fontAlgn="base">
        <a:lnSpc>
          <a:spcPct val="90000"/>
        </a:lnSpc>
        <a:spcBef>
          <a:spcPct val="0"/>
        </a:spcBef>
        <a:spcAft>
          <a:spcPct val="0"/>
        </a:spcAft>
        <a:defRPr sz="4400">
          <a:solidFill>
            <a:schemeClr val="tx1"/>
          </a:solidFill>
          <a:latin typeface="Calibri Light" panose="020F0302020204030204" pitchFamily="34" charset="0"/>
        </a:defRPr>
      </a:lvl3pPr>
      <a:lvl4pPr algn="l" defTabSz="912813" rtl="0" fontAlgn="base">
        <a:lnSpc>
          <a:spcPct val="90000"/>
        </a:lnSpc>
        <a:spcBef>
          <a:spcPct val="0"/>
        </a:spcBef>
        <a:spcAft>
          <a:spcPct val="0"/>
        </a:spcAft>
        <a:defRPr sz="4400">
          <a:solidFill>
            <a:schemeClr val="tx1"/>
          </a:solidFill>
          <a:latin typeface="Calibri Light" panose="020F0302020204030204" pitchFamily="34" charset="0"/>
        </a:defRPr>
      </a:lvl4pPr>
      <a:lvl5pPr algn="l" defTabSz="912813"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defTabSz="912813"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defTabSz="912813"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defTabSz="912813"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defTabSz="912813"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7013" indent="-227013" algn="l" defTabSz="912813"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4213" indent="-227013" algn="l" defTabSz="912813"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1413" indent="-227013" algn="l" defTabSz="912813"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5986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5813" indent="-227013" algn="l" defTabSz="912813"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667E77-2C43-0435-2C0C-755347C96C5A}"/>
              </a:ext>
            </a:extLst>
          </p:cNvPr>
          <p:cNvSpPr/>
          <p:nvPr/>
        </p:nvSpPr>
        <p:spPr>
          <a:xfrm>
            <a:off x="1447800" y="838200"/>
            <a:ext cx="6341223" cy="1107996"/>
          </a:xfrm>
          <a:prstGeom prst="rect">
            <a:avLst/>
          </a:prstGeom>
        </p:spPr>
        <p:txBody>
          <a:bodyPr wrap="none">
            <a:spAutoFit/>
          </a:bodyPr>
          <a:lstStyle/>
          <a:p>
            <a:pPr>
              <a:defRPr/>
            </a:pPr>
            <a:r>
              <a:rPr lang="en-IN" altLang="en-US" sz="6600" noProof="1">
                <a:ln w="44450">
                  <a:solidFill>
                    <a:srgbClr val="0070C0"/>
                  </a:solidFill>
                </a:ln>
                <a:solidFill>
                  <a:srgbClr val="252525"/>
                </a:solidFill>
                <a:latin typeface="Cooper Black" panose="0208090404030B020404" pitchFamily="18" charset="0"/>
                <a:cs typeface="Times New Roman" charset="0"/>
              </a:rPr>
              <a:t>ERGONOMICS</a:t>
            </a:r>
            <a:endParaRPr lang="en-US" sz="6600" dirty="0">
              <a:ln w="44450">
                <a:solidFill>
                  <a:srgbClr val="0070C0"/>
                </a:solidFill>
              </a:ln>
              <a:solidFill>
                <a:srgbClr val="252525"/>
              </a:solidFill>
              <a:latin typeface="Cooper Black" panose="0208090404030B020404" pitchFamily="18" charset="0"/>
            </a:endParaRPr>
          </a:p>
        </p:txBody>
      </p:sp>
      <p:pic>
        <p:nvPicPr>
          <p:cNvPr id="6147" name="Picture 5" descr="Image result for ERGONOMICS">
            <a:extLst>
              <a:ext uri="{FF2B5EF4-FFF2-40B4-BE49-F238E27FC236}">
                <a16:creationId xmlns:a16="http://schemas.microsoft.com/office/drawing/2014/main" id="{00CC5CC9-B679-11DB-92C5-54AD4EC858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913" y="3124200"/>
            <a:ext cx="8096250"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DEA46997-7DED-599D-FB89-F91A7FDCFEB5}"/>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161F644C-E5E0-00E9-056B-0505F63AE43C}"/>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marL="285750" indent="-285750">
              <a:buSzPct val="105000"/>
              <a:buFont typeface="Wingdings 3" pitchFamily="18" charset="2"/>
              <a:buChar char="p"/>
              <a:defRPr/>
            </a:pPr>
            <a:r>
              <a:rPr lang="en-US" altLang="en-US" dirty="0">
                <a:latin typeface="+mn-lt"/>
                <a:cs typeface="Times New Roman" charset="0"/>
              </a:rPr>
              <a:t>Poor environmental condition like excessive heat, higher noise level, presence of annoying and toxic contaminant in the atmosphere </a:t>
            </a:r>
            <a:r>
              <a:rPr lang="en-US" altLang="en-US" dirty="0" err="1">
                <a:latin typeface="+mn-lt"/>
                <a:cs typeface="Times New Roman" charset="0"/>
              </a:rPr>
              <a:t>etc</a:t>
            </a:r>
            <a:r>
              <a:rPr lang="en-US" altLang="en-US" dirty="0">
                <a:latin typeface="+mn-lt"/>
                <a:cs typeface="Times New Roman" charset="0"/>
              </a:rPr>
              <a:t> contribute to the physical stresses on the worker and consequently affect his performance. </a:t>
            </a:r>
          </a:p>
          <a:p>
            <a:pPr marL="285750" indent="-285750">
              <a:buSzPct val="105000"/>
              <a:buFont typeface="Wingdings 3" pitchFamily="18" charset="2"/>
              <a:buChar char="p"/>
              <a:defRPr/>
            </a:pPr>
            <a:r>
              <a:rPr lang="en-US" altLang="en-US" dirty="0">
                <a:latin typeface="+mn-lt"/>
                <a:cs typeface="Times New Roman" charset="0"/>
              </a:rPr>
              <a:t>Hence, these need to be considered in the study of man and his work.</a:t>
            </a:r>
          </a:p>
          <a:p>
            <a:pPr marL="285750" indent="-285750">
              <a:buSzPct val="105000"/>
              <a:buFont typeface="Wingdings 3" pitchFamily="18" charset="2"/>
              <a:buChar char="p"/>
              <a:defRPr/>
            </a:pPr>
            <a:r>
              <a:rPr lang="en-US" altLang="en-US" dirty="0">
                <a:latin typeface="+mn-lt"/>
                <a:cs typeface="Times New Roman" charset="0"/>
              </a:rPr>
              <a:t>Psychological Factor.</a:t>
            </a:r>
          </a:p>
          <a:p>
            <a:pPr marL="742950" lvl="1" indent="-285750">
              <a:buSzPct val="105000"/>
              <a:buFont typeface="Wingdings 3" pitchFamily="18" charset="2"/>
              <a:buChar char=""/>
              <a:defRPr/>
            </a:pPr>
            <a:r>
              <a:rPr lang="en-US" altLang="en-US" dirty="0">
                <a:latin typeface="+mn-lt"/>
                <a:cs typeface="Times New Roman" charset="0"/>
              </a:rPr>
              <a:t>A study of man and his work can never be complete without considering the psychological factor affecting man’s performance. </a:t>
            </a:r>
          </a:p>
          <a:p>
            <a:pPr marL="742950" lvl="1" indent="-285750">
              <a:buSzPct val="105000"/>
              <a:buFont typeface="Wingdings 3" pitchFamily="18" charset="2"/>
              <a:buChar char=""/>
              <a:defRPr/>
            </a:pPr>
            <a:r>
              <a:rPr lang="en-US" altLang="en-US" dirty="0">
                <a:latin typeface="+mn-lt"/>
                <a:cs typeface="Times New Roman" charset="0"/>
              </a:rPr>
              <a:t>These include:</a:t>
            </a:r>
          </a:p>
          <a:p>
            <a:pPr marL="285750" indent="-285750">
              <a:buSzPct val="105000"/>
              <a:buFont typeface="Wingdings 3" panose="05040102010807070707" pitchFamily="18" charset="2"/>
              <a:buChar char="p"/>
              <a:defRPr/>
            </a:pPr>
            <a:r>
              <a:rPr lang="en-US" altLang="en-US" dirty="0">
                <a:latin typeface="+mn-lt"/>
                <a:cs typeface="Times New Roman" charset="0"/>
              </a:rPr>
              <a:t>Psychological effects produced by job situation like high noise level, heat, poor lighting etc.</a:t>
            </a:r>
          </a:p>
          <a:p>
            <a:pPr marL="742950" lvl="1" indent="-285750">
              <a:buSzPct val="105000"/>
              <a:buFont typeface="Wingdings 3" pitchFamily="18" charset="2"/>
              <a:buChar char=""/>
              <a:defRPr/>
            </a:pPr>
            <a:r>
              <a:rPr lang="en-US" altLang="en-US" dirty="0">
                <a:latin typeface="+mn-lt"/>
                <a:cs typeface="Times New Roman" charset="0"/>
              </a:rPr>
              <a:t>Job situation which provides fear, anxiety, tension , etc. in the mind of person.</a:t>
            </a:r>
          </a:p>
          <a:p>
            <a:pPr marL="742950" lvl="1" indent="-285750">
              <a:buSzPct val="105000"/>
              <a:buFont typeface="Wingdings 3" pitchFamily="18" charset="2"/>
              <a:buChar char=""/>
              <a:defRPr/>
            </a:pPr>
            <a:r>
              <a:rPr lang="en-US" altLang="en-US" dirty="0">
                <a:latin typeface="+mn-lt"/>
                <a:cs typeface="Times New Roman" charset="0"/>
              </a:rPr>
              <a:t>Job situation like monotony, repetition of work, giving fatigue, relation with supervisor and colleague etc. affects the performance and should be considered for making the job satisfying</a:t>
            </a:r>
          </a:p>
          <a:p>
            <a:pPr>
              <a:buSzPct val="105000"/>
              <a:buFont typeface="Wingdings 3" pitchFamily="18" charset="2"/>
              <a:buChar char="p"/>
              <a:defRPr/>
            </a:pPr>
            <a:endParaRPr lang="en-US" altLang="en-US" dirty="0">
              <a:latin typeface="+mn-lt"/>
              <a:cs typeface="Times New Roman" charset="0"/>
            </a:endParaRPr>
          </a:p>
          <a:p>
            <a:pPr>
              <a:buSzPct val="105000"/>
              <a:defRPr/>
            </a:pPr>
            <a:endParaRPr lang="en-US" altLang="en-US" dirty="0">
              <a:latin typeface="+mn-lt"/>
            </a:endParaRPr>
          </a:p>
        </p:txBody>
      </p:sp>
      <p:sp>
        <p:nvSpPr>
          <p:cNvPr id="8" name="Rectangle 2">
            <a:extLst>
              <a:ext uri="{FF2B5EF4-FFF2-40B4-BE49-F238E27FC236}">
                <a16:creationId xmlns:a16="http://schemas.microsoft.com/office/drawing/2014/main" id="{862D69B9-AB33-2C97-6D75-C05293757535}"/>
              </a:ext>
            </a:extLst>
          </p:cNvPr>
          <p:cNvSpPr txBox="1">
            <a:spLocks noChangeArrowheads="1"/>
          </p:cNvSpPr>
          <p:nvPr/>
        </p:nvSpPr>
        <p:spPr>
          <a:xfrm>
            <a:off x="457200" y="609600"/>
            <a:ext cx="8229600" cy="609600"/>
          </a:xfrm>
          <a:prstGeom prst="rect">
            <a:avLst/>
          </a:prstGeom>
        </p:spPr>
        <p:txBody>
          <a:bodyPr>
            <a:norm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eaLnBrk="1" hangingPunct="1">
              <a:defRPr/>
            </a:pPr>
            <a:r>
              <a:rPr lang="en-US" altLang="en-US" sz="3200" dirty="0">
                <a:latin typeface="+mn-lt"/>
              </a:rPr>
              <a:t>ENVIRONMENTAL FACTORS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a:extLst>
              <a:ext uri="{FF2B5EF4-FFF2-40B4-BE49-F238E27FC236}">
                <a16:creationId xmlns:a16="http://schemas.microsoft.com/office/drawing/2014/main" id="{0899D8C8-AF40-A3F4-2FCD-5A0562E86B2E}"/>
              </a:ext>
            </a:extLst>
          </p:cNvPr>
          <p:cNvSpPr>
            <a:spLocks noGrp="1" noChangeArrowheads="1"/>
          </p:cNvSpPr>
          <p:nvPr>
            <p:ph type="title"/>
          </p:nvPr>
        </p:nvSpPr>
        <p:spPr>
          <a:xfrm>
            <a:off x="457200" y="609600"/>
            <a:ext cx="8229600" cy="609600"/>
          </a:xfrm>
        </p:spPr>
        <p:txBody>
          <a:bodyPr rtlCol="0">
            <a:normAutofit/>
          </a:bodyPr>
          <a:lstStyle/>
          <a:p>
            <a:pPr defTabSz="914361" fontAlgn="auto">
              <a:spcAft>
                <a:spcPts val="0"/>
              </a:spcAft>
              <a:defRPr/>
            </a:pPr>
            <a:r>
              <a:rPr lang="en-IN" altLang="en-US" sz="3200" noProof="1">
                <a:latin typeface="+mn-lt"/>
              </a:rPr>
              <a:t>AGENDA </a:t>
            </a:r>
          </a:p>
        </p:txBody>
      </p:sp>
      <p:sp>
        <p:nvSpPr>
          <p:cNvPr id="10245" name="Rectangle 69">
            <a:extLst>
              <a:ext uri="{FF2B5EF4-FFF2-40B4-BE49-F238E27FC236}">
                <a16:creationId xmlns:a16="http://schemas.microsoft.com/office/drawing/2014/main" id="{5C085513-71F9-0179-621E-99D34D294889}"/>
              </a:ext>
            </a:extLst>
          </p:cNvPr>
          <p:cNvSpPr>
            <a:spLocks noChangeArrowheads="1"/>
          </p:cNvSpPr>
          <p:nvPr/>
        </p:nvSpPr>
        <p:spPr bwMode="gray">
          <a:xfrm>
            <a:off x="323850" y="1555750"/>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1</a:t>
            </a:r>
          </a:p>
        </p:txBody>
      </p:sp>
      <p:sp>
        <p:nvSpPr>
          <p:cNvPr id="10246" name="Rectangle 70">
            <a:extLst>
              <a:ext uri="{FF2B5EF4-FFF2-40B4-BE49-F238E27FC236}">
                <a16:creationId xmlns:a16="http://schemas.microsoft.com/office/drawing/2014/main" id="{B67DDB30-3DEE-648E-443E-18919528EDDA}"/>
              </a:ext>
            </a:extLst>
          </p:cNvPr>
          <p:cNvSpPr>
            <a:spLocks noChangeArrowheads="1"/>
          </p:cNvSpPr>
          <p:nvPr/>
        </p:nvSpPr>
        <p:spPr bwMode="gray">
          <a:xfrm>
            <a:off x="1054100" y="1555750"/>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Times New Roman" charset="0"/>
              </a:rPr>
              <a:t>What is Ergonomics? </a:t>
            </a:r>
          </a:p>
        </p:txBody>
      </p:sp>
      <p:sp>
        <p:nvSpPr>
          <p:cNvPr id="10247" name="Rectangle 71">
            <a:extLst>
              <a:ext uri="{FF2B5EF4-FFF2-40B4-BE49-F238E27FC236}">
                <a16:creationId xmlns:a16="http://schemas.microsoft.com/office/drawing/2014/main" id="{F213EF4D-A38C-A6E2-7875-22C417011476}"/>
              </a:ext>
            </a:extLst>
          </p:cNvPr>
          <p:cNvSpPr>
            <a:spLocks noChangeArrowheads="1"/>
          </p:cNvSpPr>
          <p:nvPr/>
        </p:nvSpPr>
        <p:spPr bwMode="gray">
          <a:xfrm>
            <a:off x="323850" y="2289175"/>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2</a:t>
            </a:r>
          </a:p>
        </p:txBody>
      </p:sp>
      <p:sp>
        <p:nvSpPr>
          <p:cNvPr id="10248" name="Rectangle 72">
            <a:extLst>
              <a:ext uri="{FF2B5EF4-FFF2-40B4-BE49-F238E27FC236}">
                <a16:creationId xmlns:a16="http://schemas.microsoft.com/office/drawing/2014/main" id="{DB49696F-5C77-1F35-21E6-F8D443CE3DD9}"/>
              </a:ext>
            </a:extLst>
          </p:cNvPr>
          <p:cNvSpPr>
            <a:spLocks noChangeArrowheads="1"/>
          </p:cNvSpPr>
          <p:nvPr/>
        </p:nvSpPr>
        <p:spPr bwMode="gray">
          <a:xfrm>
            <a:off x="1054100" y="2289175"/>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Times New Roman" charset="0"/>
              </a:rPr>
              <a:t>Major Consideration</a:t>
            </a:r>
          </a:p>
        </p:txBody>
      </p:sp>
      <p:sp>
        <p:nvSpPr>
          <p:cNvPr id="10249" name="Rectangle 73">
            <a:extLst>
              <a:ext uri="{FF2B5EF4-FFF2-40B4-BE49-F238E27FC236}">
                <a16:creationId xmlns:a16="http://schemas.microsoft.com/office/drawing/2014/main" id="{6DD2BB02-7696-56AC-6719-A3D851653738}"/>
              </a:ext>
            </a:extLst>
          </p:cNvPr>
          <p:cNvSpPr>
            <a:spLocks noChangeArrowheads="1"/>
          </p:cNvSpPr>
          <p:nvPr/>
        </p:nvSpPr>
        <p:spPr bwMode="gray">
          <a:xfrm>
            <a:off x="323850" y="3019425"/>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3</a:t>
            </a:r>
          </a:p>
        </p:txBody>
      </p:sp>
      <p:sp>
        <p:nvSpPr>
          <p:cNvPr id="10250" name="Rectangle 74">
            <a:extLst>
              <a:ext uri="{FF2B5EF4-FFF2-40B4-BE49-F238E27FC236}">
                <a16:creationId xmlns:a16="http://schemas.microsoft.com/office/drawing/2014/main" id="{B4F18234-A51A-D168-90FF-84B4C1660B1B}"/>
              </a:ext>
            </a:extLst>
          </p:cNvPr>
          <p:cNvSpPr>
            <a:spLocks noChangeArrowheads="1"/>
          </p:cNvSpPr>
          <p:nvPr/>
        </p:nvSpPr>
        <p:spPr bwMode="gray">
          <a:xfrm>
            <a:off x="1054100" y="3019425"/>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Times New Roman" charset="0"/>
              </a:rPr>
              <a:t>Function of Man</a:t>
            </a:r>
          </a:p>
        </p:txBody>
      </p:sp>
      <p:sp>
        <p:nvSpPr>
          <p:cNvPr id="10251" name="Rectangle 75">
            <a:extLst>
              <a:ext uri="{FF2B5EF4-FFF2-40B4-BE49-F238E27FC236}">
                <a16:creationId xmlns:a16="http://schemas.microsoft.com/office/drawing/2014/main" id="{5B2FAB7B-72F9-28F6-6E08-48038FC23144}"/>
              </a:ext>
            </a:extLst>
          </p:cNvPr>
          <p:cNvSpPr>
            <a:spLocks noChangeArrowheads="1"/>
          </p:cNvSpPr>
          <p:nvPr/>
        </p:nvSpPr>
        <p:spPr bwMode="gray">
          <a:xfrm>
            <a:off x="323850" y="3751263"/>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4</a:t>
            </a:r>
          </a:p>
        </p:txBody>
      </p:sp>
      <p:sp>
        <p:nvSpPr>
          <p:cNvPr id="10252" name="Rectangle 76">
            <a:extLst>
              <a:ext uri="{FF2B5EF4-FFF2-40B4-BE49-F238E27FC236}">
                <a16:creationId xmlns:a16="http://schemas.microsoft.com/office/drawing/2014/main" id="{7711B8E4-A5B2-60B6-7AFF-B37D7A8972A8}"/>
              </a:ext>
            </a:extLst>
          </p:cNvPr>
          <p:cNvSpPr>
            <a:spLocks noChangeArrowheads="1"/>
          </p:cNvSpPr>
          <p:nvPr/>
        </p:nvSpPr>
        <p:spPr bwMode="gray">
          <a:xfrm>
            <a:off x="1054100" y="3751263"/>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US" altLang="en-US" sz="2000" noProof="1">
                <a:latin typeface="+mn-lt"/>
                <a:cs typeface="Times New Roman" charset="0"/>
              </a:rPr>
              <a:t>The Physicology of Work</a:t>
            </a:r>
            <a:endParaRPr lang="en-IN" altLang="en-US" sz="2000" noProof="1">
              <a:latin typeface="+mn-lt"/>
              <a:cs typeface="Times New Roman" charset="0"/>
            </a:endParaRPr>
          </a:p>
        </p:txBody>
      </p:sp>
      <p:sp>
        <p:nvSpPr>
          <p:cNvPr id="10253" name="Rectangle 77">
            <a:extLst>
              <a:ext uri="{FF2B5EF4-FFF2-40B4-BE49-F238E27FC236}">
                <a16:creationId xmlns:a16="http://schemas.microsoft.com/office/drawing/2014/main" id="{4E2C65C2-97A8-C86D-D705-AC4DC02AAE9B}"/>
              </a:ext>
            </a:extLst>
          </p:cNvPr>
          <p:cNvSpPr>
            <a:spLocks noChangeArrowheads="1"/>
          </p:cNvSpPr>
          <p:nvPr/>
        </p:nvSpPr>
        <p:spPr bwMode="gray">
          <a:xfrm>
            <a:off x="323850" y="4484688"/>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5</a:t>
            </a:r>
          </a:p>
        </p:txBody>
      </p:sp>
      <p:sp>
        <p:nvSpPr>
          <p:cNvPr id="10254" name="Rectangle 78">
            <a:extLst>
              <a:ext uri="{FF2B5EF4-FFF2-40B4-BE49-F238E27FC236}">
                <a16:creationId xmlns:a16="http://schemas.microsoft.com/office/drawing/2014/main" id="{F941F78D-FEC3-2655-A76C-7D1394B5851B}"/>
              </a:ext>
            </a:extLst>
          </p:cNvPr>
          <p:cNvSpPr>
            <a:spLocks noChangeArrowheads="1"/>
          </p:cNvSpPr>
          <p:nvPr/>
        </p:nvSpPr>
        <p:spPr bwMode="gray">
          <a:xfrm>
            <a:off x="1054100" y="4484688"/>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Times New Roman" charset="0"/>
              </a:rPr>
              <a:t>Anthropometrics Consideration</a:t>
            </a:r>
          </a:p>
        </p:txBody>
      </p:sp>
      <p:sp>
        <p:nvSpPr>
          <p:cNvPr id="10255" name="Rectangle 79">
            <a:extLst>
              <a:ext uri="{FF2B5EF4-FFF2-40B4-BE49-F238E27FC236}">
                <a16:creationId xmlns:a16="http://schemas.microsoft.com/office/drawing/2014/main" id="{198101D7-BADE-CBCB-C535-37BCE62763BF}"/>
              </a:ext>
            </a:extLst>
          </p:cNvPr>
          <p:cNvSpPr>
            <a:spLocks noChangeArrowheads="1"/>
          </p:cNvSpPr>
          <p:nvPr/>
        </p:nvSpPr>
        <p:spPr bwMode="gray">
          <a:xfrm>
            <a:off x="323850" y="5222875"/>
            <a:ext cx="585788" cy="587375"/>
          </a:xfrm>
          <a:prstGeom prst="rect">
            <a:avLst/>
          </a:prstGeom>
          <a:blipFill>
            <a:blip r:embed="rId3"/>
            <a:tile tx="0" ty="0" sx="100000" sy="100000" flip="none" algn="tl"/>
          </a:blip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defRPr/>
            </a:pPr>
            <a:r>
              <a:rPr lang="en-IN" altLang="en-US" sz="3200" b="1" noProof="1">
                <a:latin typeface="+mn-lt"/>
                <a:cs typeface="Times New Roman" charset="0"/>
              </a:rPr>
              <a:t>6</a:t>
            </a:r>
          </a:p>
        </p:txBody>
      </p:sp>
      <p:sp>
        <p:nvSpPr>
          <p:cNvPr id="10256" name="Rectangle 80">
            <a:extLst>
              <a:ext uri="{FF2B5EF4-FFF2-40B4-BE49-F238E27FC236}">
                <a16:creationId xmlns:a16="http://schemas.microsoft.com/office/drawing/2014/main" id="{6093A5D1-B36B-E06F-6D21-60AEDF2820E1}"/>
              </a:ext>
            </a:extLst>
          </p:cNvPr>
          <p:cNvSpPr>
            <a:spLocks noChangeArrowheads="1"/>
          </p:cNvSpPr>
          <p:nvPr/>
        </p:nvSpPr>
        <p:spPr bwMode="gray">
          <a:xfrm>
            <a:off x="1054100" y="5222875"/>
            <a:ext cx="7766050" cy="5873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defRPr/>
            </a:pPr>
            <a:r>
              <a:rPr lang="en-IN" altLang="en-US" sz="2000" noProof="1">
                <a:latin typeface="+mn-lt"/>
                <a:cs typeface="Times New Roman" charset="0"/>
              </a:rPr>
              <a:t>Environmental Factor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60132F9-F7C0-01C6-BCC8-302F43B37B78}"/>
              </a:ext>
            </a:extLst>
          </p:cNvPr>
          <p:cNvSpPr>
            <a:spLocks noChangeArrowheads="1"/>
          </p:cNvSpPr>
          <p:nvPr/>
        </p:nvSpPr>
        <p:spPr bwMode="gray">
          <a:xfrm>
            <a:off x="228600" y="1371600"/>
            <a:ext cx="8610600" cy="457200"/>
          </a:xfrm>
          <a:prstGeom prst="rect">
            <a:avLst/>
          </a:prstGeom>
          <a:blipFill dpi="0" rotWithShape="1">
            <a:blip r:embed="rId2"/>
            <a:srcRect/>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SzPct val="105000"/>
              <a:buFontTx/>
              <a:buNone/>
            </a:pPr>
            <a:r>
              <a:rPr lang="en-IN" altLang="en-US" sz="1800" b="1">
                <a:solidFill>
                  <a:srgbClr val="000000"/>
                </a:solidFill>
                <a:latin typeface="Arial" panose="020B0604020202020204" pitchFamily="34" charset="0"/>
              </a:rPr>
              <a:t> </a:t>
            </a:r>
            <a:endParaRPr lang="en-US" altLang="en-US" sz="1800">
              <a:solidFill>
                <a:srgbClr val="000000"/>
              </a:solidFill>
              <a:latin typeface="Arial" panose="020B0604020202020204" pitchFamily="34" charset="0"/>
            </a:endParaRPr>
          </a:p>
        </p:txBody>
      </p:sp>
      <p:sp>
        <p:nvSpPr>
          <p:cNvPr id="7" name="Rectangle 6">
            <a:extLst>
              <a:ext uri="{FF2B5EF4-FFF2-40B4-BE49-F238E27FC236}">
                <a16:creationId xmlns:a16="http://schemas.microsoft.com/office/drawing/2014/main" id="{54579B76-C015-B1C2-791B-1113C7AE82E5}"/>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eaLnBrk="1" fontAlgn="auto" hangingPunct="1">
              <a:lnSpc>
                <a:spcPts val="2100"/>
              </a:lnSpc>
              <a:spcAft>
                <a:spcPts val="0"/>
              </a:spcAft>
              <a:buSzPct val="105000"/>
              <a:buFont typeface="Wingdings 3" pitchFamily="18" charset="2"/>
              <a:buChar char="p"/>
              <a:defRPr/>
            </a:pPr>
            <a:r>
              <a:rPr lang="en-US" altLang="en-US" dirty="0">
                <a:latin typeface="+mn-lt"/>
                <a:cs typeface="Times New Roman" charset="0"/>
              </a:rPr>
              <a:t> The science of designing the machine which man can sit is called Ergonomics. </a:t>
            </a:r>
          </a:p>
          <a:p>
            <a:pPr eaLnBrk="1" fontAlgn="auto" hangingPunct="1">
              <a:lnSpc>
                <a:spcPts val="2100"/>
              </a:lnSpc>
              <a:spcAft>
                <a:spcPts val="0"/>
              </a:spcAft>
              <a:buSzPct val="105000"/>
              <a:buFont typeface="Wingdings 3" pitchFamily="18" charset="2"/>
              <a:buChar char="p"/>
              <a:defRPr/>
            </a:pPr>
            <a:r>
              <a:rPr lang="en-US" altLang="en-US" dirty="0">
                <a:latin typeface="+mn-lt"/>
                <a:cs typeface="Times New Roman" charset="0"/>
              </a:rPr>
              <a:t> It is also known as Human Engineering and Human Factor Engineering.</a:t>
            </a:r>
          </a:p>
        </p:txBody>
      </p:sp>
      <p:pic>
        <p:nvPicPr>
          <p:cNvPr id="10244" name="Picture 2" descr="Image result for ergonomics">
            <a:extLst>
              <a:ext uri="{FF2B5EF4-FFF2-40B4-BE49-F238E27FC236}">
                <a16:creationId xmlns:a16="http://schemas.microsoft.com/office/drawing/2014/main" id="{5847FB07-1D32-93E8-9B1B-B5146205DBF2}"/>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105400" y="2438400"/>
            <a:ext cx="3589338"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2">
            <a:extLst>
              <a:ext uri="{FF2B5EF4-FFF2-40B4-BE49-F238E27FC236}">
                <a16:creationId xmlns:a16="http://schemas.microsoft.com/office/drawing/2014/main" id="{6393CF53-E097-BF5C-B633-A52A8C93B804}"/>
              </a:ext>
            </a:extLst>
          </p:cNvPr>
          <p:cNvSpPr txBox="1">
            <a:spLocks noChangeArrowheads="1"/>
          </p:cNvSpPr>
          <p:nvPr/>
        </p:nvSpPr>
        <p:spPr bwMode="auto">
          <a:xfrm>
            <a:off x="457200" y="60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IN" altLang="en-US" sz="3200" noProof="1"/>
              <a:t>WHAT IS ERGONOMICS? </a:t>
            </a:r>
            <a:endParaRPr lang="en-US" altLang="en-US" sz="32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F6686E2-A74F-A044-9EA7-551F5D1C2EF1}"/>
              </a:ext>
            </a:extLst>
          </p:cNvPr>
          <p:cNvSpPr>
            <a:spLocks noChangeArrowheads="1"/>
          </p:cNvSpPr>
          <p:nvPr/>
        </p:nvSpPr>
        <p:spPr bwMode="gray">
          <a:xfrm>
            <a:off x="228600" y="1371600"/>
            <a:ext cx="8610600" cy="457200"/>
          </a:xfrm>
          <a:prstGeom prst="rect">
            <a:avLst/>
          </a:prstGeom>
          <a:blipFill dpi="0" rotWithShape="1">
            <a:blip r:embed="rId2"/>
            <a:srcRect/>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SzPct val="105000"/>
              <a:buFontTx/>
              <a:buNone/>
            </a:pPr>
            <a:r>
              <a:rPr lang="en-IN" altLang="en-US" sz="1800" b="1">
                <a:solidFill>
                  <a:srgbClr val="000000"/>
                </a:solidFill>
                <a:latin typeface="Arial" panose="020B0604020202020204" pitchFamily="34" charset="0"/>
              </a:rPr>
              <a:t> </a:t>
            </a:r>
            <a:endParaRPr lang="en-US" altLang="en-US" sz="1800">
              <a:solidFill>
                <a:srgbClr val="000000"/>
              </a:solidFill>
              <a:latin typeface="Arial" panose="020B0604020202020204" pitchFamily="34" charset="0"/>
            </a:endParaRPr>
          </a:p>
        </p:txBody>
      </p:sp>
      <p:sp>
        <p:nvSpPr>
          <p:cNvPr id="7" name="Rectangle 6">
            <a:extLst>
              <a:ext uri="{FF2B5EF4-FFF2-40B4-BE49-F238E27FC236}">
                <a16:creationId xmlns:a16="http://schemas.microsoft.com/office/drawing/2014/main" id="{A2F29FD8-91A0-BDBA-8706-39D728A71AD6}"/>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marL="285750" indent="-285750" eaLnBrk="1" fontAlgn="auto" hangingPunct="1">
              <a:lnSpc>
                <a:spcPts val="2100"/>
              </a:lnSpc>
              <a:spcAft>
                <a:spcPts val="0"/>
              </a:spcAft>
              <a:buSzPct val="105000"/>
              <a:buFont typeface="Wingdings 3" pitchFamily="18" charset="2"/>
              <a:buChar char="p"/>
              <a:defRPr/>
            </a:pPr>
            <a:r>
              <a:rPr lang="en-US" altLang="en-US" dirty="0">
                <a:latin typeface="+mn-lt"/>
                <a:cs typeface="Times New Roman" charset="0"/>
              </a:rPr>
              <a:t>Designing machines and system to suit the man begins with a detailed study of the man machine system as a whole.</a:t>
            </a:r>
          </a:p>
          <a:p>
            <a:pPr marL="285750" indent="-285750" eaLnBrk="1" fontAlgn="auto" hangingPunct="1">
              <a:lnSpc>
                <a:spcPts val="2100"/>
              </a:lnSpc>
              <a:spcAft>
                <a:spcPts val="0"/>
              </a:spcAft>
              <a:buSzPct val="105000"/>
              <a:buFont typeface="Wingdings 3" pitchFamily="18" charset="2"/>
              <a:buChar char="p"/>
              <a:defRPr/>
            </a:pPr>
            <a:r>
              <a:rPr lang="en-US" altLang="en-US" dirty="0">
                <a:latin typeface="+mn-lt"/>
                <a:cs typeface="Times New Roman" charset="0"/>
              </a:rPr>
              <a:t>The major practical considerations involved in ergonomics are: </a:t>
            </a:r>
          </a:p>
          <a:p>
            <a:pPr marL="742950" lvl="1" indent="-285750" eaLnBrk="1" fontAlgn="auto" hangingPunct="1">
              <a:lnSpc>
                <a:spcPts val="2100"/>
              </a:lnSpc>
              <a:spcAft>
                <a:spcPts val="0"/>
              </a:spcAft>
              <a:buSzPct val="105000"/>
              <a:buFont typeface="Wingdings 3" pitchFamily="18" charset="2"/>
              <a:buChar char=""/>
              <a:defRPr/>
            </a:pPr>
            <a:r>
              <a:rPr lang="en-US" altLang="en-US" dirty="0">
                <a:latin typeface="+mn-lt"/>
                <a:cs typeface="Times New Roman" charset="0"/>
              </a:rPr>
              <a:t>An assessment of the functions performed by the man in the task.</a:t>
            </a:r>
          </a:p>
          <a:p>
            <a:pPr marL="742950" lvl="1" indent="-285750" eaLnBrk="1" fontAlgn="auto" hangingPunct="1">
              <a:lnSpc>
                <a:spcPts val="2100"/>
              </a:lnSpc>
              <a:spcAft>
                <a:spcPts val="0"/>
              </a:spcAft>
              <a:buSzPct val="105000"/>
              <a:buFont typeface="Wingdings 3" pitchFamily="18" charset="2"/>
              <a:buChar char=""/>
              <a:defRPr/>
            </a:pPr>
            <a:r>
              <a:rPr lang="en-US" altLang="en-US" dirty="0">
                <a:latin typeface="+mn-lt"/>
                <a:cs typeface="Times New Roman" charset="0"/>
              </a:rPr>
              <a:t>Physiological consideration- like work load, fatigue etc.</a:t>
            </a:r>
          </a:p>
          <a:p>
            <a:pPr marL="742950" lvl="1" indent="-285750" eaLnBrk="1" fontAlgn="auto" hangingPunct="1">
              <a:lnSpc>
                <a:spcPts val="2100"/>
              </a:lnSpc>
              <a:spcAft>
                <a:spcPts val="0"/>
              </a:spcAft>
              <a:buSzPct val="105000"/>
              <a:buFont typeface="Wingdings 3" pitchFamily="18" charset="2"/>
              <a:buChar char=""/>
              <a:defRPr/>
            </a:pPr>
            <a:r>
              <a:rPr lang="en-US" altLang="en-US" dirty="0">
                <a:latin typeface="+mn-lt"/>
                <a:cs typeface="Times New Roman" charset="0"/>
              </a:rPr>
              <a:t>Anthropometrics Consideration– such as dynamic and static body measurement of people in relation to the job performed.</a:t>
            </a:r>
          </a:p>
          <a:p>
            <a:pPr marL="742950" lvl="1" indent="-285750" eaLnBrk="1" fontAlgn="auto" hangingPunct="1">
              <a:lnSpc>
                <a:spcPts val="2100"/>
              </a:lnSpc>
              <a:spcAft>
                <a:spcPts val="0"/>
              </a:spcAft>
              <a:buSzPct val="105000"/>
              <a:buFont typeface="Wingdings 3" pitchFamily="18" charset="2"/>
              <a:buChar char=""/>
              <a:defRPr/>
            </a:pPr>
            <a:r>
              <a:rPr lang="en-US" altLang="en-US" dirty="0">
                <a:latin typeface="+mn-lt"/>
                <a:cs typeface="Times New Roman" charset="0"/>
              </a:rPr>
              <a:t>Environmental Factor – which affects work performance.</a:t>
            </a:r>
          </a:p>
          <a:p>
            <a:pPr marL="742950" lvl="1" indent="-285750" eaLnBrk="1" fontAlgn="auto" hangingPunct="1">
              <a:lnSpc>
                <a:spcPts val="2100"/>
              </a:lnSpc>
              <a:spcAft>
                <a:spcPts val="0"/>
              </a:spcAft>
              <a:buSzPct val="105000"/>
              <a:buFont typeface="Wingdings 3" pitchFamily="18" charset="2"/>
              <a:buChar char=""/>
              <a:defRPr/>
            </a:pPr>
            <a:r>
              <a:rPr lang="en-US" altLang="en-US" dirty="0">
                <a:latin typeface="+mn-lt"/>
                <a:cs typeface="Times New Roman" charset="0"/>
              </a:rPr>
              <a:t>Psychological factor – which affects work performance like monotony etc.</a:t>
            </a:r>
          </a:p>
        </p:txBody>
      </p:sp>
      <p:sp>
        <p:nvSpPr>
          <p:cNvPr id="11268" name="Rectangle 2">
            <a:extLst>
              <a:ext uri="{FF2B5EF4-FFF2-40B4-BE49-F238E27FC236}">
                <a16:creationId xmlns:a16="http://schemas.microsoft.com/office/drawing/2014/main" id="{ED3D641D-CE66-20DF-31C4-84CF871C0044}"/>
              </a:ext>
            </a:extLst>
          </p:cNvPr>
          <p:cNvSpPr txBox="1">
            <a:spLocks noChangeArrowheads="1"/>
          </p:cNvSpPr>
          <p:nvPr/>
        </p:nvSpPr>
        <p:spPr bwMode="auto">
          <a:xfrm>
            <a:off x="457200" y="60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3200"/>
              <a:t>MAJOR CONSIDERATIONS</a:t>
            </a:r>
          </a:p>
        </p:txBody>
      </p:sp>
      <p:pic>
        <p:nvPicPr>
          <p:cNvPr id="11269" name="Picture 2" descr="Image result for Major Considerations on ergonomics">
            <a:extLst>
              <a:ext uri="{FF2B5EF4-FFF2-40B4-BE49-F238E27FC236}">
                <a16:creationId xmlns:a16="http://schemas.microsoft.com/office/drawing/2014/main" id="{C4EFC8BE-B573-4806-1D5E-E33EA32CBD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0063" y="4283075"/>
            <a:ext cx="1954212" cy="219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90525AB6-DD37-7128-A031-B5F2522F3A2A}"/>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70CB11AA-3826-1EF8-F3ED-4C9789CC68EC}"/>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eaLnBrk="1" fontAlgn="auto" hangingPunct="1">
              <a:spcAft>
                <a:spcPts val="0"/>
              </a:spcAft>
              <a:buSzPct val="105000"/>
              <a:buFont typeface="Wingdings 3" pitchFamily="18" charset="2"/>
              <a:buChar char="p"/>
              <a:defRPr/>
            </a:pPr>
            <a:r>
              <a:rPr lang="en-US" altLang="en-US" dirty="0">
                <a:latin typeface="+mn-lt"/>
                <a:cs typeface="Times New Roman" charset="0"/>
              </a:rPr>
              <a:t> Man has three major functions to perform in any task :</a:t>
            </a:r>
          </a:p>
          <a:p>
            <a:pPr marL="742950" lvl="1" indent="-285750" eaLnBrk="1" fontAlgn="auto" hangingPunct="1">
              <a:spcAft>
                <a:spcPts val="0"/>
              </a:spcAft>
              <a:buSzPct val="105000"/>
              <a:buFont typeface="Wingdings 3" panose="05040102010807070707" pitchFamily="18" charset="2"/>
              <a:buChar char=""/>
              <a:defRPr/>
            </a:pPr>
            <a:r>
              <a:rPr lang="en-US" altLang="en-US" dirty="0">
                <a:latin typeface="+mn-lt"/>
                <a:cs typeface="Times New Roman" charset="0"/>
              </a:rPr>
              <a:t>Function as a sensor --- sense ,see, hear, feel or understand.</a:t>
            </a:r>
          </a:p>
          <a:p>
            <a:pPr marL="742950" lvl="1" indent="-285750" eaLnBrk="1" fontAlgn="auto" hangingPunct="1">
              <a:spcAft>
                <a:spcPts val="0"/>
              </a:spcAft>
              <a:buSzPct val="105000"/>
              <a:buFont typeface="Wingdings 3" panose="05040102010807070707" pitchFamily="18" charset="2"/>
              <a:buChar char=""/>
              <a:defRPr/>
            </a:pPr>
            <a:r>
              <a:rPr lang="en-US" altLang="en-US" dirty="0">
                <a:latin typeface="+mn-lt"/>
                <a:cs typeface="Times New Roman" charset="0"/>
              </a:rPr>
              <a:t>Function as data processor – Analyze data in the brain which issues instruction to the different parts of the body to perform actions.</a:t>
            </a:r>
          </a:p>
          <a:p>
            <a:pPr marL="742950" lvl="1" indent="-285750" eaLnBrk="1" fontAlgn="auto" hangingPunct="1">
              <a:spcAft>
                <a:spcPts val="0"/>
              </a:spcAft>
              <a:buSzPct val="105000"/>
              <a:buFont typeface="Wingdings 3" panose="05040102010807070707" pitchFamily="18" charset="2"/>
              <a:buChar char=""/>
              <a:defRPr/>
            </a:pPr>
            <a:r>
              <a:rPr lang="en-US" altLang="en-US" dirty="0">
                <a:latin typeface="+mn-lt"/>
                <a:cs typeface="Times New Roman" charset="0"/>
              </a:rPr>
              <a:t>Function as a controller- It is action part of the task, mostly performed by muscle.</a:t>
            </a:r>
          </a:p>
          <a:p>
            <a:pPr marL="285750" indent="-285750" eaLnBrk="1" fontAlgn="auto" hangingPunct="1">
              <a:spcAft>
                <a:spcPts val="0"/>
              </a:spcAft>
              <a:buSzPct val="105000"/>
              <a:buFont typeface="Wingdings 3" panose="05040102010807070707" pitchFamily="18" charset="2"/>
              <a:buChar char="p"/>
              <a:defRPr/>
            </a:pPr>
            <a:r>
              <a:rPr lang="en-US" altLang="en-US" dirty="0">
                <a:latin typeface="+mn-lt"/>
                <a:cs typeface="Times New Roman" charset="0"/>
              </a:rPr>
              <a:t>Example of all these three functions - A person driving a car, sees a red signal and takes action thereafter.</a:t>
            </a:r>
          </a:p>
        </p:txBody>
      </p:sp>
      <p:sp>
        <p:nvSpPr>
          <p:cNvPr id="8" name="Rectangle 2">
            <a:extLst>
              <a:ext uri="{FF2B5EF4-FFF2-40B4-BE49-F238E27FC236}">
                <a16:creationId xmlns:a16="http://schemas.microsoft.com/office/drawing/2014/main" id="{3725CB0C-10C3-8B78-43B2-2866AA59D575}"/>
              </a:ext>
            </a:extLst>
          </p:cNvPr>
          <p:cNvSpPr txBox="1">
            <a:spLocks noChangeArrowheads="1"/>
          </p:cNvSpPr>
          <p:nvPr/>
        </p:nvSpPr>
        <p:spPr>
          <a:xfrm>
            <a:off x="457200" y="609600"/>
            <a:ext cx="8229600" cy="609600"/>
          </a:xfrm>
          <a:prstGeom prst="rect">
            <a:avLst/>
          </a:prstGeom>
        </p:spPr>
        <p:txBody>
          <a:bodyPr>
            <a:norm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eaLnBrk="1" hangingPunct="1">
              <a:defRPr/>
            </a:pPr>
            <a:r>
              <a:rPr lang="en-US" altLang="en-US" sz="3200" dirty="0">
                <a:latin typeface="+mn-lt"/>
              </a:rPr>
              <a:t>FUNCTION OF MAN</a:t>
            </a:r>
          </a:p>
        </p:txBody>
      </p:sp>
      <p:pic>
        <p:nvPicPr>
          <p:cNvPr id="12293" name="Picture 2" descr="Image result for car driver watching traffic signal">
            <a:extLst>
              <a:ext uri="{FF2B5EF4-FFF2-40B4-BE49-F238E27FC236}">
                <a16:creationId xmlns:a16="http://schemas.microsoft.com/office/drawing/2014/main" id="{6442CF59-747E-03FA-D76B-89BE0928B6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508"/>
          <a:stretch>
            <a:fillRect/>
          </a:stretch>
        </p:blipFill>
        <p:spPr bwMode="auto">
          <a:xfrm>
            <a:off x="6400800" y="3810000"/>
            <a:ext cx="23622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C87ABECD-0E28-72B9-97A5-6A888304C9DC}"/>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8F52A0AE-40C1-7466-7027-E6D73C228D71}"/>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marL="285750" indent="-285750">
              <a:buClr>
                <a:schemeClr val="tx1"/>
              </a:buClr>
              <a:buSzPct val="105000"/>
              <a:buFont typeface="Wingdings 3" pitchFamily="18" charset="2"/>
              <a:buChar char="p"/>
              <a:defRPr/>
            </a:pPr>
            <a:r>
              <a:rPr lang="en-US" altLang="en-US" dirty="0">
                <a:latin typeface="+mn-lt"/>
                <a:cs typeface="Times New Roman" charset="0"/>
              </a:rPr>
              <a:t>Foods are converted into energy. </a:t>
            </a:r>
          </a:p>
          <a:p>
            <a:pPr marL="285750" indent="-285750">
              <a:buClr>
                <a:schemeClr val="tx1"/>
              </a:buClr>
              <a:buSzPct val="105000"/>
              <a:buFont typeface="Wingdings 3" pitchFamily="18" charset="2"/>
              <a:buChar char="p"/>
              <a:defRPr/>
            </a:pPr>
            <a:r>
              <a:rPr lang="en-US" altLang="en-US" dirty="0">
                <a:latin typeface="+mn-lt"/>
                <a:cs typeface="Times New Roman" charset="0"/>
              </a:rPr>
              <a:t>This energy is utilized for work performed by the body and in body’s own activities like breathing, movement, respiration etc.</a:t>
            </a:r>
          </a:p>
          <a:p>
            <a:pPr marL="285750" indent="-285750">
              <a:buClr>
                <a:schemeClr val="tx1"/>
              </a:buClr>
              <a:buSzPct val="105000"/>
              <a:buFont typeface="Wingdings 3" pitchFamily="18" charset="2"/>
              <a:buChar char="p"/>
              <a:defRPr/>
            </a:pPr>
            <a:r>
              <a:rPr lang="en-US" altLang="en-US" dirty="0">
                <a:latin typeface="+mn-lt"/>
                <a:cs typeface="Times New Roman" charset="0"/>
              </a:rPr>
              <a:t>1 kilo calorie energy is equal to the energy required to raise the temperature of 1 kg. water by 1 degree centigrade.</a:t>
            </a:r>
          </a:p>
          <a:p>
            <a:pPr marL="285750" indent="-285750">
              <a:buClr>
                <a:schemeClr val="tx1"/>
              </a:buClr>
              <a:buSzPct val="105000"/>
              <a:buFont typeface="Wingdings 3" pitchFamily="18" charset="2"/>
              <a:buChar char="p"/>
              <a:defRPr/>
            </a:pPr>
            <a:r>
              <a:rPr lang="en-US" altLang="en-US" dirty="0">
                <a:latin typeface="+mn-lt"/>
                <a:cs typeface="Times New Roman" charset="0"/>
              </a:rPr>
              <a:t>About 4800k.cal/ day energy can be approximately taken as the maximum limit for continuous work.</a:t>
            </a:r>
          </a:p>
          <a:p>
            <a:pPr marL="285750" indent="-285750">
              <a:buClr>
                <a:schemeClr val="tx1"/>
              </a:buClr>
              <a:buSzPct val="105000"/>
              <a:buFont typeface="Wingdings 3" pitchFamily="18" charset="2"/>
              <a:buChar char="p"/>
              <a:defRPr/>
            </a:pPr>
            <a:r>
              <a:rPr lang="en-US" altLang="en-US" dirty="0">
                <a:latin typeface="+mn-lt"/>
                <a:cs typeface="Times New Roman" charset="0"/>
              </a:rPr>
              <a:t>Exceeding the limit of capacity in expenditure of energy can lead to fatigue. </a:t>
            </a:r>
          </a:p>
          <a:p>
            <a:pPr marL="285750" indent="-285750">
              <a:buClr>
                <a:schemeClr val="tx1"/>
              </a:buClr>
              <a:buSzPct val="105000"/>
              <a:buFont typeface="Wingdings 3" pitchFamily="18" charset="2"/>
              <a:buChar char="p"/>
              <a:defRPr/>
            </a:pPr>
            <a:r>
              <a:rPr lang="en-US" altLang="en-US" dirty="0">
                <a:latin typeface="+mn-lt"/>
                <a:cs typeface="Times New Roman" charset="0"/>
              </a:rPr>
              <a:t>It is followed by other physiological and psychological changes, like reduced alertness, longer reaction time, reduced muscular strength and fatigue. </a:t>
            </a:r>
          </a:p>
          <a:p>
            <a:pPr marL="285750" indent="-285750">
              <a:buClr>
                <a:schemeClr val="tx1"/>
              </a:buClr>
              <a:buSzPct val="105000"/>
              <a:buFont typeface="Wingdings 3" pitchFamily="18" charset="2"/>
              <a:buChar char="p"/>
              <a:defRPr/>
            </a:pPr>
            <a:r>
              <a:rPr lang="en-US" altLang="en-US" dirty="0">
                <a:latin typeface="+mn-lt"/>
                <a:cs typeface="Times New Roman" charset="0"/>
              </a:rPr>
              <a:t>At this stage to continue work is dangerous as the chances of errors and accidents are greatly increased.</a:t>
            </a:r>
          </a:p>
        </p:txBody>
      </p:sp>
      <p:sp>
        <p:nvSpPr>
          <p:cNvPr id="13316" name="Rectangle 2">
            <a:extLst>
              <a:ext uri="{FF2B5EF4-FFF2-40B4-BE49-F238E27FC236}">
                <a16:creationId xmlns:a16="http://schemas.microsoft.com/office/drawing/2014/main" id="{4E179381-24CF-89C3-C321-A886B8AD8423}"/>
              </a:ext>
            </a:extLst>
          </p:cNvPr>
          <p:cNvSpPr txBox="1">
            <a:spLocks noChangeArrowheads="1"/>
          </p:cNvSpPr>
          <p:nvPr/>
        </p:nvSpPr>
        <p:spPr bwMode="auto">
          <a:xfrm>
            <a:off x="457200" y="60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3200"/>
              <a:t>THE PHYSIOLOGY OF WORK</a:t>
            </a:r>
          </a:p>
        </p:txBody>
      </p:sp>
      <p:pic>
        <p:nvPicPr>
          <p:cNvPr id="13317" name="Picture 2" descr="Image result for Foods are converted into energy.">
            <a:extLst>
              <a:ext uri="{FF2B5EF4-FFF2-40B4-BE49-F238E27FC236}">
                <a16:creationId xmlns:a16="http://schemas.microsoft.com/office/drawing/2014/main" id="{3401FA8E-A631-C76D-AA3E-5132DD09E3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4702175"/>
            <a:ext cx="1447800" cy="174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24C6CDE4-8130-6E42-78A7-5A3BB470AFF1}"/>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A36FCDA4-24E5-0B70-BC2A-45DB0AECD0CA}"/>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fontAlgn="auto">
              <a:spcAft>
                <a:spcPts val="0"/>
              </a:spcAft>
              <a:buClr>
                <a:schemeClr val="tx1"/>
              </a:buClr>
              <a:buSzPct val="105000"/>
              <a:buFont typeface="Wingdings 3" pitchFamily="18" charset="2"/>
              <a:buChar char="p"/>
              <a:defRPr/>
            </a:pPr>
            <a:r>
              <a:rPr lang="en-US" altLang="en-US" dirty="0">
                <a:latin typeface="+mn-lt"/>
              </a:rPr>
              <a:t> Fatigue can also be caused by the following:</a:t>
            </a:r>
          </a:p>
          <a:p>
            <a:pPr marL="800100" lvl="1" indent="-342900" fontAlgn="auto">
              <a:spcAft>
                <a:spcPts val="0"/>
              </a:spcAft>
              <a:buClr>
                <a:schemeClr val="tx1"/>
              </a:buClr>
              <a:buSzPct val="105000"/>
              <a:buFont typeface="Wingdings 3" pitchFamily="18" charset="2"/>
              <a:buChar char=""/>
              <a:defRPr/>
            </a:pPr>
            <a:r>
              <a:rPr lang="en-US" altLang="en-US" dirty="0">
                <a:latin typeface="+mn-lt"/>
              </a:rPr>
              <a:t>Intensive mental work.</a:t>
            </a:r>
          </a:p>
          <a:p>
            <a:pPr marL="800100" lvl="1" indent="-342900" fontAlgn="auto">
              <a:spcAft>
                <a:spcPts val="0"/>
              </a:spcAft>
              <a:buClr>
                <a:schemeClr val="tx1"/>
              </a:buClr>
              <a:buSzPct val="105000"/>
              <a:buFont typeface="Wingdings 3" pitchFamily="18" charset="2"/>
              <a:buChar char=""/>
              <a:defRPr/>
            </a:pPr>
            <a:r>
              <a:rPr lang="en-US" altLang="en-US" dirty="0">
                <a:latin typeface="+mn-lt"/>
              </a:rPr>
              <a:t>Excessive hot / cold environment.</a:t>
            </a:r>
          </a:p>
          <a:p>
            <a:pPr marL="800100" lvl="1" indent="-342900" fontAlgn="auto">
              <a:spcAft>
                <a:spcPts val="0"/>
              </a:spcAft>
              <a:buClr>
                <a:schemeClr val="tx1"/>
              </a:buClr>
              <a:buSzPct val="105000"/>
              <a:buFont typeface="Wingdings 3" pitchFamily="18" charset="2"/>
              <a:buChar char=""/>
              <a:defRPr/>
            </a:pPr>
            <a:r>
              <a:rPr lang="en-US" altLang="en-US" dirty="0">
                <a:latin typeface="+mn-lt"/>
              </a:rPr>
              <a:t>High noise level.</a:t>
            </a:r>
          </a:p>
          <a:p>
            <a:pPr marL="800100" lvl="1" indent="-342900" fontAlgn="auto">
              <a:spcAft>
                <a:spcPts val="0"/>
              </a:spcAft>
              <a:buClr>
                <a:schemeClr val="tx1"/>
              </a:buClr>
              <a:buSzPct val="105000"/>
              <a:buFont typeface="Wingdings 3" pitchFamily="18" charset="2"/>
              <a:buChar char=""/>
              <a:defRPr/>
            </a:pPr>
            <a:r>
              <a:rPr lang="en-US" altLang="en-US" dirty="0">
                <a:latin typeface="+mn-lt"/>
              </a:rPr>
              <a:t>Poor lighting condition that lead to visual fatigue.</a:t>
            </a:r>
          </a:p>
          <a:p>
            <a:pPr marL="800100" lvl="1" indent="-342900" fontAlgn="auto">
              <a:spcAft>
                <a:spcPts val="0"/>
              </a:spcAft>
              <a:buClr>
                <a:schemeClr val="tx1"/>
              </a:buClr>
              <a:buSzPct val="105000"/>
              <a:buFont typeface="Wingdings 3" pitchFamily="18" charset="2"/>
              <a:buChar char=""/>
              <a:defRPr/>
            </a:pPr>
            <a:r>
              <a:rPr lang="en-US" altLang="en-US" dirty="0">
                <a:latin typeface="+mn-lt"/>
              </a:rPr>
              <a:t>Excessive strain on a few muscle.</a:t>
            </a:r>
          </a:p>
          <a:p>
            <a:pPr marL="800100" lvl="1" indent="-342900" fontAlgn="auto">
              <a:spcAft>
                <a:spcPts val="0"/>
              </a:spcAft>
              <a:buClr>
                <a:schemeClr val="tx1"/>
              </a:buClr>
              <a:buSzPct val="105000"/>
              <a:buFont typeface="Wingdings 3" pitchFamily="18" charset="2"/>
              <a:buChar char=""/>
              <a:defRPr/>
            </a:pPr>
            <a:r>
              <a:rPr lang="en-US" altLang="en-US" dirty="0">
                <a:latin typeface="+mn-lt"/>
              </a:rPr>
              <a:t>Psychological factor like anger, anxiety, worry, dislike of work etc.</a:t>
            </a:r>
          </a:p>
          <a:p>
            <a:pPr marL="800100" lvl="1" indent="-342900" fontAlgn="auto">
              <a:spcAft>
                <a:spcPts val="0"/>
              </a:spcAft>
              <a:buClr>
                <a:schemeClr val="tx1"/>
              </a:buClr>
              <a:buSzPct val="105000"/>
              <a:buFont typeface="Wingdings 3" pitchFamily="18" charset="2"/>
              <a:buChar char=""/>
              <a:defRPr/>
            </a:pPr>
            <a:r>
              <a:rPr lang="en-US" altLang="en-US" dirty="0">
                <a:latin typeface="+mn-lt"/>
              </a:rPr>
              <a:t>Illness, and poor nutrition.</a:t>
            </a:r>
          </a:p>
        </p:txBody>
      </p:sp>
      <p:sp>
        <p:nvSpPr>
          <p:cNvPr id="8" name="Rectangle 2">
            <a:extLst>
              <a:ext uri="{FF2B5EF4-FFF2-40B4-BE49-F238E27FC236}">
                <a16:creationId xmlns:a16="http://schemas.microsoft.com/office/drawing/2014/main" id="{67681294-3461-D08B-0C67-15FE42E46AE0}"/>
              </a:ext>
            </a:extLst>
          </p:cNvPr>
          <p:cNvSpPr txBox="1">
            <a:spLocks noChangeArrowheads="1"/>
          </p:cNvSpPr>
          <p:nvPr/>
        </p:nvSpPr>
        <p:spPr>
          <a:xfrm>
            <a:off x="457200" y="609600"/>
            <a:ext cx="8229600" cy="609600"/>
          </a:xfrm>
          <a:prstGeom prst="rect">
            <a:avLst/>
          </a:prstGeom>
        </p:spPr>
        <p:txBody>
          <a:bodyPr>
            <a:norm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eaLnBrk="1" hangingPunct="1">
              <a:defRPr/>
            </a:pPr>
            <a:r>
              <a:rPr lang="en-US" altLang="en-US" sz="3200" dirty="0">
                <a:latin typeface="+mn-lt"/>
              </a:rPr>
              <a:t>THE PHYSIOLOGY OF WORK</a:t>
            </a:r>
          </a:p>
        </p:txBody>
      </p:sp>
      <p:pic>
        <p:nvPicPr>
          <p:cNvPr id="14341" name="Picture 2" descr="Image result for workplace fatigue causes">
            <a:extLst>
              <a:ext uri="{FF2B5EF4-FFF2-40B4-BE49-F238E27FC236}">
                <a16:creationId xmlns:a16="http://schemas.microsoft.com/office/drawing/2014/main" id="{BA37D8AB-342D-AED9-AFCB-EEE9F774E3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3388" y="4017963"/>
            <a:ext cx="1979612"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BAEF9CC1-755F-4089-7241-C7DECA545F30}"/>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20F58958-AB7E-26C9-039E-2D98FF368250}"/>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marL="285750" indent="-285750">
              <a:buSzPct val="105000"/>
              <a:buFont typeface="Wingdings 3" pitchFamily="18" charset="2"/>
              <a:buChar char="p"/>
              <a:defRPr/>
            </a:pPr>
            <a:r>
              <a:rPr lang="en-US" altLang="en-US" dirty="0">
                <a:latin typeface="+mn-lt"/>
                <a:cs typeface="Times New Roman" charset="0"/>
              </a:rPr>
              <a:t>The word denotes considerations of dynamic and static body measurements of human body in the design of equipment to improve the efficiency and safety of the man. </a:t>
            </a:r>
          </a:p>
          <a:p>
            <a:pPr marL="285750" indent="-285750">
              <a:buSzPct val="105000"/>
              <a:buFont typeface="Wingdings 3" pitchFamily="18" charset="2"/>
              <a:buChar char="p"/>
              <a:defRPr/>
            </a:pPr>
            <a:r>
              <a:rPr lang="en-US" altLang="en-US" dirty="0">
                <a:latin typeface="+mn-lt"/>
                <a:cs typeface="Times New Roman" charset="0"/>
              </a:rPr>
              <a:t>The basic principle can be illustrated by the position of a light switch on the wall.</a:t>
            </a:r>
          </a:p>
          <a:p>
            <a:pPr marL="285750" indent="-285750">
              <a:buSzPct val="105000"/>
              <a:buFont typeface="Wingdings 3" pitchFamily="18" charset="2"/>
              <a:buChar char="p"/>
              <a:defRPr/>
            </a:pPr>
            <a:r>
              <a:rPr lang="en-US" altLang="en-US" dirty="0">
                <a:latin typeface="+mn-lt"/>
                <a:cs typeface="Times New Roman" charset="0"/>
              </a:rPr>
              <a:t>A six year old trying to put the switch on has to stretch and stand on his toes with all muscles strained. </a:t>
            </a:r>
          </a:p>
          <a:p>
            <a:pPr marL="285750" indent="-285750">
              <a:buSzPct val="105000"/>
              <a:buFont typeface="Wingdings 3" pitchFamily="18" charset="2"/>
              <a:buChar char="p"/>
              <a:defRPr/>
            </a:pPr>
            <a:r>
              <a:rPr lang="en-US" altLang="en-US" dirty="0">
                <a:latin typeface="+mn-lt"/>
                <a:cs typeface="Times New Roman" charset="0"/>
              </a:rPr>
              <a:t>His feet, legs, body, hands, neck and eyes have moved in the process. </a:t>
            </a:r>
          </a:p>
          <a:p>
            <a:pPr marL="285750" indent="-285750">
              <a:buSzPct val="105000"/>
              <a:buFont typeface="Wingdings 3" pitchFamily="18" charset="2"/>
              <a:buChar char="p"/>
              <a:defRPr/>
            </a:pPr>
            <a:r>
              <a:rPr lang="en-US" altLang="en-US" dirty="0">
                <a:latin typeface="+mn-lt"/>
                <a:cs typeface="Times New Roman" charset="0"/>
              </a:rPr>
              <a:t>An adult for whom the position of the switch is designed needs only the circular movement of the hands up and down from elbow onwards.</a:t>
            </a:r>
          </a:p>
          <a:p>
            <a:pPr marL="285750" indent="-285750">
              <a:buSzPct val="105000"/>
              <a:buFont typeface="Wingdings 3" pitchFamily="18" charset="2"/>
              <a:buChar char="p"/>
              <a:defRPr/>
            </a:pPr>
            <a:r>
              <a:rPr lang="en-US" altLang="en-US" dirty="0">
                <a:latin typeface="+mn-lt"/>
                <a:cs typeface="Times New Roman" charset="0"/>
              </a:rPr>
              <a:t>A person standing and doing assembly work on table moves different parts of his body </a:t>
            </a:r>
          </a:p>
          <a:p>
            <a:pPr marL="285750" indent="-285750">
              <a:buSzPct val="105000"/>
              <a:buFont typeface="Wingdings 3" pitchFamily="18" charset="2"/>
              <a:buChar char="p"/>
              <a:defRPr/>
            </a:pPr>
            <a:r>
              <a:rPr lang="en-US" altLang="en-US" dirty="0">
                <a:latin typeface="+mn-lt"/>
                <a:cs typeface="Times New Roman" charset="0"/>
              </a:rPr>
              <a:t>If the lay out of the table is such that he has to stretch and reach many components, different body muscles on the body work more than they should do. </a:t>
            </a:r>
          </a:p>
        </p:txBody>
      </p:sp>
      <p:sp>
        <p:nvSpPr>
          <p:cNvPr id="8" name="Rectangle 2">
            <a:extLst>
              <a:ext uri="{FF2B5EF4-FFF2-40B4-BE49-F238E27FC236}">
                <a16:creationId xmlns:a16="http://schemas.microsoft.com/office/drawing/2014/main" id="{BEF41B57-A957-340F-0181-E217BC5DFFCC}"/>
              </a:ext>
            </a:extLst>
          </p:cNvPr>
          <p:cNvSpPr txBox="1">
            <a:spLocks noChangeArrowheads="1"/>
          </p:cNvSpPr>
          <p:nvPr/>
        </p:nvSpPr>
        <p:spPr>
          <a:xfrm>
            <a:off x="457200" y="609600"/>
            <a:ext cx="8229600" cy="609600"/>
          </a:xfrm>
          <a:prstGeom prst="rect">
            <a:avLst/>
          </a:prstGeom>
        </p:spPr>
        <p:txBody>
          <a:bodyPr>
            <a:norm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altLang="en-US" sz="3200" dirty="0">
                <a:latin typeface="+mn-lt"/>
              </a:rPr>
              <a:t>ANTHROPOMETRICS CONSIDERATION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B79BC0CB-48BA-2133-AFFD-754EDE8E3B27}"/>
              </a:ext>
            </a:extLst>
          </p:cNvPr>
          <p:cNvSpPr>
            <a:spLocks noChangeArrowheads="1"/>
          </p:cNvSpPr>
          <p:nvPr/>
        </p:nvSpPr>
        <p:spPr bwMode="gray">
          <a:xfrm>
            <a:off x="228600" y="1371600"/>
            <a:ext cx="8610600" cy="457200"/>
          </a:xfrm>
          <a:prstGeom prst="rect">
            <a:avLst/>
          </a:prstGeom>
          <a:blipFill>
            <a:blip r:embed="rId2"/>
            <a:tile tx="0" ty="0" sx="100000" sy="100000" flip="none" algn="tl"/>
          </a:blip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marL="285750" indent="-285750">
              <a:spcBef>
                <a:spcPts val="0"/>
              </a:spcBef>
              <a:spcAft>
                <a:spcPts val="0"/>
              </a:spcAft>
              <a:buSzPct val="105000"/>
              <a:defRPr/>
            </a:pPr>
            <a:r>
              <a:rPr lang="en-IN" b="1" dirty="0">
                <a:solidFill>
                  <a:srgbClr val="000000"/>
                </a:solidFill>
                <a:latin typeface="+mn-lt"/>
                <a:ea typeface="Calibri" panose="020F0502020204030204" pitchFamily="34" charset="0"/>
                <a:cs typeface="Times New Roman" charset="0"/>
              </a:rPr>
              <a:t> </a:t>
            </a:r>
            <a:endParaRPr lang="en-US" dirty="0">
              <a:solidFill>
                <a:srgbClr val="000000"/>
              </a:solidFill>
              <a:latin typeface="+mn-lt"/>
              <a:ea typeface="Calibri" panose="020F0502020204030204" pitchFamily="34" charset="0"/>
              <a:cs typeface="Times New Roman" charset="0"/>
            </a:endParaRPr>
          </a:p>
        </p:txBody>
      </p:sp>
      <p:sp>
        <p:nvSpPr>
          <p:cNvPr id="7" name="Rectangle 6">
            <a:extLst>
              <a:ext uri="{FF2B5EF4-FFF2-40B4-BE49-F238E27FC236}">
                <a16:creationId xmlns:a16="http://schemas.microsoft.com/office/drawing/2014/main" id="{C3AFB61A-6E9A-3F42-FE09-ABD77B95E621}"/>
              </a:ext>
            </a:extLst>
          </p:cNvPr>
          <p:cNvSpPr>
            <a:spLocks noChangeArrowheads="1"/>
          </p:cNvSpPr>
          <p:nvPr/>
        </p:nvSpPr>
        <p:spPr bwMode="gray">
          <a:xfrm>
            <a:off x="228600" y="1828800"/>
            <a:ext cx="8610600" cy="4648200"/>
          </a:xfrm>
          <a:prstGeom prst="rect">
            <a:avLst/>
          </a:prstGeom>
          <a:gradFill rotWithShape="1">
            <a:gsLst>
              <a:gs pos="0">
                <a:srgbClr val="EAEAEA"/>
              </a:gs>
              <a:gs pos="100000">
                <a:schemeClr val="bg1"/>
              </a:gs>
            </a:gsLst>
            <a:lin ang="5400000" scaled="1"/>
          </a:gradFill>
          <a:ln w="28575">
            <a:solidFill>
              <a:schemeClr val="tx1"/>
            </a:solidFill>
            <a:miter lim="800000"/>
            <a:headEnd/>
            <a:tailEnd/>
          </a:ln>
          <a:effectLst>
            <a:outerShdw dist="53882" dir="2700000" algn="ctr" rotWithShape="0">
              <a:srgbClr val="B2B2B2"/>
            </a:outerShdw>
          </a:effectLst>
        </p:spPr>
        <p:txBody>
          <a:bodyPr lIns="144000" tIns="72000" rIns="144000" bIns="144000"/>
          <a:lstStyle/>
          <a:p>
            <a:pPr marL="285750" indent="-285750">
              <a:buSzPct val="105000"/>
              <a:buFont typeface="Wingdings 3" pitchFamily="18" charset="2"/>
              <a:buChar char="p"/>
              <a:defRPr/>
            </a:pPr>
            <a:r>
              <a:rPr lang="en-US" altLang="en-US" dirty="0">
                <a:latin typeface="+mn-lt"/>
                <a:cs typeface="Times New Roman" charset="0"/>
              </a:rPr>
              <a:t>Instead, if the job can be done by sitting and the component can be reached easily his muscles do comparatively much less work. In the latter case , apart from reducing fatigue the person will be able to do more productive work in a given time. </a:t>
            </a:r>
          </a:p>
          <a:p>
            <a:pPr marL="285750" indent="-285750">
              <a:buSzPct val="105000"/>
              <a:buFont typeface="Wingdings 3" pitchFamily="18" charset="2"/>
              <a:buChar char="p"/>
              <a:defRPr/>
            </a:pPr>
            <a:r>
              <a:rPr lang="en-US" altLang="en-US" dirty="0">
                <a:latin typeface="+mn-lt"/>
                <a:cs typeface="Times New Roman" charset="0"/>
              </a:rPr>
              <a:t>In short the dimensions in job situation have to be selected to suit the dimension of men.</a:t>
            </a:r>
          </a:p>
          <a:p>
            <a:pPr marL="285750" indent="-285750">
              <a:buSzPct val="105000"/>
              <a:buFont typeface="Wingdings 3" pitchFamily="18" charset="2"/>
              <a:buChar char="p"/>
              <a:defRPr/>
            </a:pPr>
            <a:r>
              <a:rPr lang="en-US" altLang="en-US" dirty="0">
                <a:latin typeface="+mn-lt"/>
                <a:cs typeface="Times New Roman" charset="0"/>
              </a:rPr>
              <a:t>Dynamic body measurement also should be considered in designing jobs / equipment's.</a:t>
            </a:r>
          </a:p>
          <a:p>
            <a:pPr marL="285750" indent="-285750">
              <a:buSzPct val="105000"/>
              <a:buFont typeface="Wingdings 3" pitchFamily="18" charset="2"/>
              <a:buChar char="p"/>
              <a:defRPr/>
            </a:pPr>
            <a:r>
              <a:rPr lang="en-US" altLang="en-US" dirty="0">
                <a:latin typeface="+mn-lt"/>
                <a:cs typeface="Times New Roman" charset="0"/>
              </a:rPr>
              <a:t>On an assembly table , the parts which has to be pocked up many times can be arranged near the operator where there can be reached by the circular motion of hands from the elbow without lifting the arms. </a:t>
            </a:r>
          </a:p>
          <a:p>
            <a:pPr marL="285750" indent="-285750">
              <a:buSzPct val="105000"/>
              <a:buFont typeface="Wingdings 3" pitchFamily="18" charset="2"/>
              <a:buChar char="p"/>
              <a:defRPr/>
            </a:pPr>
            <a:r>
              <a:rPr lang="en-US" altLang="en-US" dirty="0">
                <a:latin typeface="+mn-lt"/>
                <a:cs typeface="Times New Roman" charset="0"/>
              </a:rPr>
              <a:t>The areas that falls within the reach involves minimum efforts from the workers.</a:t>
            </a:r>
            <a:endParaRPr lang="en-US" altLang="en-US" dirty="0">
              <a:latin typeface="+mn-lt"/>
            </a:endParaRPr>
          </a:p>
        </p:txBody>
      </p:sp>
      <p:sp>
        <p:nvSpPr>
          <p:cNvPr id="8" name="Rectangle 2">
            <a:extLst>
              <a:ext uri="{FF2B5EF4-FFF2-40B4-BE49-F238E27FC236}">
                <a16:creationId xmlns:a16="http://schemas.microsoft.com/office/drawing/2014/main" id="{878E580C-3F38-7BE6-B4E7-6E045623EB01}"/>
              </a:ext>
            </a:extLst>
          </p:cNvPr>
          <p:cNvSpPr txBox="1">
            <a:spLocks noChangeArrowheads="1"/>
          </p:cNvSpPr>
          <p:nvPr/>
        </p:nvSpPr>
        <p:spPr>
          <a:xfrm>
            <a:off x="457200" y="609600"/>
            <a:ext cx="8229600" cy="609600"/>
          </a:xfrm>
          <a:prstGeom prst="rect">
            <a:avLst/>
          </a:prstGeom>
        </p:spPr>
        <p:txBody>
          <a:bodyPr>
            <a:normAutofit/>
          </a:bodyPr>
          <a:lst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a:lstStyle>
          <a:p>
            <a:pPr>
              <a:defRPr/>
            </a:pPr>
            <a:r>
              <a:rPr lang="en-US" altLang="en-US" sz="3200" dirty="0">
                <a:latin typeface="+mn-lt"/>
              </a:rPr>
              <a:t>ANTHROPOMETRICS CONSIDERATION</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ES-501_BG-001</Template>
  <TotalTime>588</TotalTime>
  <Words>892</Words>
  <Application>Microsoft Office PowerPoint</Application>
  <PresentationFormat>On-screen Show (4:3)</PresentationFormat>
  <Paragraphs>81</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Cooper Black</vt:lpstr>
      <vt:lpstr>Wingdings 3</vt:lpstr>
      <vt:lpstr>Office Theme</vt:lpstr>
      <vt:lpstr>PowerPoint Presentation</vt:lpstr>
      <vt:lpstr>AGENDA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12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ERGONOMICS</dc:title>
  <dc:creator>1</dc:creator>
  <cp:lastModifiedBy>abhinav pandey</cp:lastModifiedBy>
  <cp:revision>55</cp:revision>
  <dcterms:created xsi:type="dcterms:W3CDTF">2007-01-09T10:17:01Z</dcterms:created>
  <dcterms:modified xsi:type="dcterms:W3CDTF">2025-04-15T07:27:03Z</dcterms:modified>
</cp:coreProperties>
</file>