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11"/>
  </p:notesMasterIdLst>
  <p:sldIdLst>
    <p:sldId id="267" r:id="rId2"/>
    <p:sldId id="268" r:id="rId3"/>
    <p:sldId id="269" r:id="rId4"/>
    <p:sldId id="277" r:id="rId5"/>
    <p:sldId id="278" r:id="rId6"/>
    <p:sldId id="279" r:id="rId7"/>
    <p:sldId id="280" r:id="rId8"/>
    <p:sldId id="281" r:id="rId9"/>
    <p:sldId id="282"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5E1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B602BC2-142C-2E04-4979-A02AF0F7FEF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pPr>
              <a:defRPr/>
            </a:pPr>
            <a:endParaRPr lang="en-US"/>
          </a:p>
        </p:txBody>
      </p:sp>
      <p:sp>
        <p:nvSpPr>
          <p:cNvPr id="3" name="Date Placeholder 2">
            <a:extLst>
              <a:ext uri="{FF2B5EF4-FFF2-40B4-BE49-F238E27FC236}">
                <a16:creationId xmlns:a16="http://schemas.microsoft.com/office/drawing/2014/main" id="{1DB63C16-27D7-6734-45FF-0A0CC3ED4AF9}"/>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pPr>
              <a:defRPr/>
            </a:pPr>
            <a:fld id="{CDD48997-83CE-4FD8-A810-71848E57672B}" type="datetimeFigureOut">
              <a:rPr lang="en-US"/>
              <a:pPr>
                <a:defRPr/>
              </a:pPr>
              <a:t>4/15/2025</a:t>
            </a:fld>
            <a:endParaRPr lang="en-US"/>
          </a:p>
        </p:txBody>
      </p:sp>
      <p:sp>
        <p:nvSpPr>
          <p:cNvPr id="4" name="Slide Image Placeholder 3">
            <a:extLst>
              <a:ext uri="{FF2B5EF4-FFF2-40B4-BE49-F238E27FC236}">
                <a16:creationId xmlns:a16="http://schemas.microsoft.com/office/drawing/2014/main" id="{FFEE617C-4C25-53B5-A715-D1A058FA8713}"/>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57DB32FC-B9A1-27DF-63FA-8D3B172B6ED7}"/>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01A475A-807D-89EA-E87F-6A62AD69F3C0}"/>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pPr>
              <a:defRPr/>
            </a:pPr>
            <a:endParaRPr lang="en-US"/>
          </a:p>
        </p:txBody>
      </p:sp>
      <p:sp>
        <p:nvSpPr>
          <p:cNvPr id="7" name="Slide Number Placeholder 6">
            <a:extLst>
              <a:ext uri="{FF2B5EF4-FFF2-40B4-BE49-F238E27FC236}">
                <a16:creationId xmlns:a16="http://schemas.microsoft.com/office/drawing/2014/main" id="{85A8C556-3A31-EFDE-DF1B-1855244BCE2D}"/>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3AA8D1F-7603-4AA5-A44C-E627CC49104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5B142ED6-BEDD-D40C-8CF5-50F275BDD2C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ECA37D5-1AA5-47A1-B3C0-B1A7DBEB38EE}" type="slidenum">
              <a:rPr lang="en-US" altLang="en-US"/>
              <a:pPr/>
              <a:t>2</a:t>
            </a:fld>
            <a:endParaRPr lang="en-IN" altLang="en-US"/>
          </a:p>
        </p:txBody>
      </p:sp>
      <p:sp>
        <p:nvSpPr>
          <p:cNvPr id="8195" name="Rectangle 7">
            <a:extLst>
              <a:ext uri="{FF2B5EF4-FFF2-40B4-BE49-F238E27FC236}">
                <a16:creationId xmlns:a16="http://schemas.microsoft.com/office/drawing/2014/main" id="{68AF955C-5868-AE06-08BB-1087EE20321B}"/>
              </a:ext>
            </a:extLst>
          </p:cNvPr>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3717F9E4-1750-481A-94A3-66F3A1665AD7}" type="slidenum">
              <a:rPr lang="en-GB" altLang="en-US" sz="1300"/>
              <a:pPr algn="r" eaLnBrk="1" hangingPunct="1"/>
              <a:t>2</a:t>
            </a:fld>
            <a:endParaRPr lang="en-GB" altLang="en-US" sz="1300"/>
          </a:p>
        </p:txBody>
      </p:sp>
      <p:sp>
        <p:nvSpPr>
          <p:cNvPr id="8196" name="Rectangle 2">
            <a:extLst>
              <a:ext uri="{FF2B5EF4-FFF2-40B4-BE49-F238E27FC236}">
                <a16:creationId xmlns:a16="http://schemas.microsoft.com/office/drawing/2014/main" id="{0F09EE0C-9A0C-7DEB-69C6-20F4494B4E40}"/>
              </a:ext>
            </a:extLst>
          </p:cNvPr>
          <p:cNvSpPr>
            <a:spLocks noChangeArrowheads="1" noTextEdit="1"/>
          </p:cNvSpPr>
          <p:nvPr>
            <p:ph type="sldImg"/>
          </p:nvPr>
        </p:nvSpPr>
        <p:spPr bwMode="auto">
          <a:xfrm>
            <a:off x="1143000" y="685800"/>
            <a:ext cx="4573588"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3">
            <a:extLst>
              <a:ext uri="{FF2B5EF4-FFF2-40B4-BE49-F238E27FC236}">
                <a16:creationId xmlns:a16="http://schemas.microsoft.com/office/drawing/2014/main" id="{CA29DB16-5BC8-8425-7E49-648187F875F0}"/>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824" tIns="47416" rIns="94824" bIns="47416" numCol="1" anchor="t" anchorCtr="0" compatLnSpc="1">
            <a:prstTxWarp prst="textNoShape">
              <a:avLst/>
            </a:prstTxWarp>
          </a:bodyPr>
          <a:lstStyle/>
          <a:p>
            <a:pPr eaLnBrk="1" hangingPunct="1"/>
            <a:endParaRPr lang="de-DE"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6470150-7737-6902-D06E-0F3DABD46112}"/>
              </a:ext>
            </a:extLst>
          </p:cNvPr>
          <p:cNvSpPr/>
          <p:nvPr userDrawn="1"/>
        </p:nvSpPr>
        <p:spPr>
          <a:xfrm>
            <a:off x="0" y="6589713"/>
            <a:ext cx="9144000" cy="2682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66" dirty="0"/>
              <a:t>Competent People. Smarter Work Systems. Exceptional Customer Interactions.</a:t>
            </a:r>
          </a:p>
        </p:txBody>
      </p:sp>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132C9100-FAA4-DCF2-2459-49DF76048918}"/>
              </a:ext>
            </a:extLst>
          </p:cNvPr>
          <p:cNvSpPr>
            <a:spLocks noGrp="1"/>
          </p:cNvSpPr>
          <p:nvPr>
            <p:ph type="dt" sz="half" idx="10"/>
          </p:nvPr>
        </p:nvSpPr>
        <p:spPr/>
        <p:txBody>
          <a:bodyPr/>
          <a:lstStyle>
            <a:lvl1pPr algn="l">
              <a:defRPr sz="1200" smtClean="0">
                <a:solidFill>
                  <a:schemeClr val="tx1">
                    <a:tint val="75000"/>
                  </a:schemeClr>
                </a:solidFill>
              </a:defRPr>
            </a:lvl1pPr>
          </a:lstStyle>
          <a:p>
            <a:pPr>
              <a:defRPr/>
            </a:pPr>
            <a:fld id="{272456AC-5C70-42AD-AF69-29453C643484}" type="datetime1">
              <a:rPr lang="en-US"/>
              <a:pPr>
                <a:defRPr/>
              </a:pPr>
              <a:t>4/15/2025</a:t>
            </a:fld>
            <a:endParaRPr lang="en-US" dirty="0"/>
          </a:p>
        </p:txBody>
      </p:sp>
      <p:sp>
        <p:nvSpPr>
          <p:cNvPr id="6" name="Footer Placeholder 4">
            <a:extLst>
              <a:ext uri="{FF2B5EF4-FFF2-40B4-BE49-F238E27FC236}">
                <a16:creationId xmlns:a16="http://schemas.microsoft.com/office/drawing/2014/main" id="{2F8EAA5B-B9DC-F840-64D4-21321F6A73DD}"/>
              </a:ext>
            </a:extLst>
          </p:cNvPr>
          <p:cNvSpPr>
            <a:spLocks noGrp="1"/>
          </p:cNvSpPr>
          <p:nvPr>
            <p:ph type="ftr" sz="quarter" idx="11"/>
          </p:nvPr>
        </p:nvSpPr>
        <p:spPr/>
        <p:txBody>
          <a:bodyPr/>
          <a:lstStyle>
            <a:lvl1pPr algn="ctr">
              <a:defRPr sz="1200" dirty="0">
                <a:solidFill>
                  <a:schemeClr val="tx1">
                    <a:tint val="75000"/>
                  </a:schemeClr>
                </a:solidFill>
              </a:defRPr>
            </a:lvl1pPr>
          </a:lstStyle>
          <a:p>
            <a:pPr>
              <a:defRPr/>
            </a:pPr>
            <a:endParaRPr lang="en-US"/>
          </a:p>
        </p:txBody>
      </p:sp>
      <p:sp>
        <p:nvSpPr>
          <p:cNvPr id="7" name="Slide Number Placeholder 5">
            <a:extLst>
              <a:ext uri="{FF2B5EF4-FFF2-40B4-BE49-F238E27FC236}">
                <a16:creationId xmlns:a16="http://schemas.microsoft.com/office/drawing/2014/main" id="{10449520-19B0-2CBC-7352-1FE213BE1ACE}"/>
              </a:ext>
            </a:extLst>
          </p:cNvPr>
          <p:cNvSpPr>
            <a:spLocks noGrp="1"/>
          </p:cNvSpPr>
          <p:nvPr>
            <p:ph type="sldNum" sz="quarter" idx="12"/>
          </p:nvPr>
        </p:nvSpPr>
        <p:spPr/>
        <p:txBody>
          <a:bodyPr/>
          <a:lstStyle>
            <a:lvl1pPr>
              <a:defRPr/>
            </a:lvl1pPr>
          </a:lstStyle>
          <a:p>
            <a:fld id="{8D53414B-C3C0-41BC-9699-498A281324B0}" type="slidenum">
              <a:rPr lang="en-US" altLang="en-US"/>
              <a:pPr/>
              <a:t>‹#›</a:t>
            </a:fld>
            <a:endParaRPr lang="en-US" altLang="en-US"/>
          </a:p>
        </p:txBody>
      </p:sp>
    </p:spTree>
    <p:extLst>
      <p:ext uri="{BB962C8B-B14F-4D97-AF65-F5344CB8AC3E}">
        <p14:creationId xmlns:p14="http://schemas.microsoft.com/office/powerpoint/2010/main" val="3242901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A718AA6-342F-2381-47A1-E83D10F6F4DC}"/>
              </a:ext>
            </a:extLst>
          </p:cNvPr>
          <p:cNvSpPr/>
          <p:nvPr userDrawn="1"/>
        </p:nvSpPr>
        <p:spPr>
          <a:xfrm>
            <a:off x="0" y="6589713"/>
            <a:ext cx="9144000" cy="2682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66" dirty="0"/>
              <a:t>Competent People. Smarter Work Systems. Exceptional Customer Interactions.</a:t>
            </a:r>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D6C8E86-3E9D-EC89-FD03-D328CC009504}"/>
              </a:ext>
            </a:extLst>
          </p:cNvPr>
          <p:cNvSpPr>
            <a:spLocks noGrp="1"/>
          </p:cNvSpPr>
          <p:nvPr>
            <p:ph type="dt" sz="half" idx="10"/>
          </p:nvPr>
        </p:nvSpPr>
        <p:spPr/>
        <p:txBody>
          <a:bodyPr/>
          <a:lstStyle>
            <a:lvl1pPr>
              <a:defRPr/>
            </a:lvl1pPr>
          </a:lstStyle>
          <a:p>
            <a:pPr>
              <a:defRPr/>
            </a:pPr>
            <a:fld id="{107AD2BF-1BE5-4FB3-B96D-DE0BF0BCBD1A}" type="datetime1">
              <a:rPr lang="en-US"/>
              <a:pPr>
                <a:defRPr/>
              </a:pPr>
              <a:t>4/15/2025</a:t>
            </a:fld>
            <a:endParaRPr lang="en-US"/>
          </a:p>
        </p:txBody>
      </p:sp>
      <p:sp>
        <p:nvSpPr>
          <p:cNvPr id="6" name="Footer Placeholder 4">
            <a:extLst>
              <a:ext uri="{FF2B5EF4-FFF2-40B4-BE49-F238E27FC236}">
                <a16:creationId xmlns:a16="http://schemas.microsoft.com/office/drawing/2014/main" id="{E7F251D5-4FAD-CBD8-C0E7-72328CE895C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E24AC3C-767F-D006-6C21-96E40605B522}"/>
              </a:ext>
            </a:extLst>
          </p:cNvPr>
          <p:cNvSpPr>
            <a:spLocks noGrp="1"/>
          </p:cNvSpPr>
          <p:nvPr>
            <p:ph type="sldNum" sz="quarter" idx="12"/>
          </p:nvPr>
        </p:nvSpPr>
        <p:spPr/>
        <p:txBody>
          <a:bodyPr/>
          <a:lstStyle>
            <a:lvl1pPr>
              <a:defRPr/>
            </a:lvl1pPr>
          </a:lstStyle>
          <a:p>
            <a:fld id="{98F9F3C3-94AF-4726-8FAA-5294C66C1EEC}" type="slidenum">
              <a:rPr lang="en-US" altLang="en-US"/>
              <a:pPr/>
              <a:t>‹#›</a:t>
            </a:fld>
            <a:endParaRPr lang="en-US" altLang="en-US"/>
          </a:p>
        </p:txBody>
      </p:sp>
    </p:spTree>
    <p:extLst>
      <p:ext uri="{BB962C8B-B14F-4D97-AF65-F5344CB8AC3E}">
        <p14:creationId xmlns:p14="http://schemas.microsoft.com/office/powerpoint/2010/main" val="927532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DC17ECBD-DD4F-CFA5-D9CF-3D9735E78D2C}"/>
              </a:ext>
            </a:extLst>
          </p:cNvPr>
          <p:cNvSpPr>
            <a:spLocks noGrp="1"/>
          </p:cNvSpPr>
          <p:nvPr>
            <p:ph type="dt" sz="half" idx="10"/>
          </p:nvPr>
        </p:nvSpPr>
        <p:spPr/>
        <p:txBody>
          <a:bodyPr/>
          <a:lstStyle>
            <a:lvl1pPr>
              <a:defRPr/>
            </a:lvl1pPr>
          </a:lstStyle>
          <a:p>
            <a:pPr>
              <a:defRPr/>
            </a:pPr>
            <a:fld id="{908545E0-A32B-4BD0-97A6-4B76F3F64EBB}" type="datetime1">
              <a:rPr lang="en-US"/>
              <a:pPr>
                <a:defRPr/>
              </a:pPr>
              <a:t>4/15/2025</a:t>
            </a:fld>
            <a:endParaRPr lang="en-US" dirty="0"/>
          </a:p>
        </p:txBody>
      </p:sp>
      <p:sp>
        <p:nvSpPr>
          <p:cNvPr id="4" name="Footer Placeholder 4">
            <a:extLst>
              <a:ext uri="{FF2B5EF4-FFF2-40B4-BE49-F238E27FC236}">
                <a16:creationId xmlns:a16="http://schemas.microsoft.com/office/drawing/2014/main" id="{13489A0D-4C70-5CCC-271E-1E73BB477D8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19653107-6174-CA93-C253-D73D1CBB0818}"/>
              </a:ext>
            </a:extLst>
          </p:cNvPr>
          <p:cNvSpPr>
            <a:spLocks noGrp="1"/>
          </p:cNvSpPr>
          <p:nvPr>
            <p:ph type="sldNum" sz="quarter" idx="12"/>
          </p:nvPr>
        </p:nvSpPr>
        <p:spPr/>
        <p:txBody>
          <a:bodyPr/>
          <a:lstStyle>
            <a:lvl1pPr>
              <a:defRPr/>
            </a:lvl1pPr>
          </a:lstStyle>
          <a:p>
            <a:fld id="{9FE2D346-DBFC-4570-9040-62606EF374FD}" type="slidenum">
              <a:rPr lang="en-US" altLang="en-US"/>
              <a:pPr/>
              <a:t>‹#›</a:t>
            </a:fld>
            <a:endParaRPr lang="en-US" altLang="en-US"/>
          </a:p>
        </p:txBody>
      </p:sp>
    </p:spTree>
    <p:extLst>
      <p:ext uri="{BB962C8B-B14F-4D97-AF65-F5344CB8AC3E}">
        <p14:creationId xmlns:p14="http://schemas.microsoft.com/office/powerpoint/2010/main" val="2346680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0B4B9FD-0079-9DFC-14A6-0193C6ABF579}"/>
              </a:ext>
            </a:extLst>
          </p:cNvPr>
          <p:cNvSpPr>
            <a:spLocks noGrp="1"/>
          </p:cNvSpPr>
          <p:nvPr>
            <p:ph type="dt" sz="half" idx="10"/>
          </p:nvPr>
        </p:nvSpPr>
        <p:spPr/>
        <p:txBody>
          <a:bodyPr/>
          <a:lstStyle>
            <a:lvl1pPr>
              <a:defRPr/>
            </a:lvl1pPr>
          </a:lstStyle>
          <a:p>
            <a:pPr>
              <a:defRPr/>
            </a:pPr>
            <a:fld id="{247B2092-0946-4BC4-A4BA-C0D44F8AA29E}" type="datetime1">
              <a:rPr lang="en-US"/>
              <a:pPr>
                <a:defRPr/>
              </a:pPr>
              <a:t>4/15/2025</a:t>
            </a:fld>
            <a:endParaRPr lang="en-US" dirty="0"/>
          </a:p>
        </p:txBody>
      </p:sp>
      <p:sp>
        <p:nvSpPr>
          <p:cNvPr id="3" name="Footer Placeholder 4">
            <a:extLst>
              <a:ext uri="{FF2B5EF4-FFF2-40B4-BE49-F238E27FC236}">
                <a16:creationId xmlns:a16="http://schemas.microsoft.com/office/drawing/2014/main" id="{724B20B7-6552-72C8-90A8-3D2E243B44E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F066724-E2AD-B387-7E44-5ABDA45A129C}"/>
              </a:ext>
            </a:extLst>
          </p:cNvPr>
          <p:cNvSpPr>
            <a:spLocks noGrp="1"/>
          </p:cNvSpPr>
          <p:nvPr>
            <p:ph type="sldNum" sz="quarter" idx="12"/>
          </p:nvPr>
        </p:nvSpPr>
        <p:spPr/>
        <p:txBody>
          <a:bodyPr/>
          <a:lstStyle>
            <a:lvl1pPr>
              <a:defRPr/>
            </a:lvl1pPr>
          </a:lstStyle>
          <a:p>
            <a:fld id="{D721A037-70E1-46AB-AC5B-14C48864FEAE}" type="slidenum">
              <a:rPr lang="en-US" altLang="en-US"/>
              <a:pPr/>
              <a:t>‹#›</a:t>
            </a:fld>
            <a:endParaRPr lang="en-US" altLang="en-US"/>
          </a:p>
        </p:txBody>
      </p:sp>
    </p:spTree>
    <p:extLst>
      <p:ext uri="{BB962C8B-B14F-4D97-AF65-F5344CB8AC3E}">
        <p14:creationId xmlns:p14="http://schemas.microsoft.com/office/powerpoint/2010/main" val="3500328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C1AC2A7-4E9C-4F6C-443E-D2EE856106FD}"/>
              </a:ext>
            </a:extLst>
          </p:cNvPr>
          <p:cNvSpPr>
            <a:spLocks noGrp="1"/>
          </p:cNvSpPr>
          <p:nvPr>
            <p:ph type="title"/>
          </p:nvPr>
        </p:nvSpPr>
        <p:spPr bwMode="auto">
          <a:xfrm>
            <a:off x="636588" y="787400"/>
            <a:ext cx="78867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5DFF8FD-292B-D441-942B-66066031C98B}"/>
              </a:ext>
            </a:extLst>
          </p:cNvPr>
          <p:cNvSpPr>
            <a:spLocks noGrp="1"/>
          </p:cNvSpPr>
          <p:nvPr>
            <p:ph type="body" idx="1"/>
          </p:nvPr>
        </p:nvSpPr>
        <p:spPr bwMode="auto">
          <a:xfrm>
            <a:off x="628650" y="1768475"/>
            <a:ext cx="7886700" cy="447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16652B9-C514-F80A-F61F-19257B45D199}"/>
              </a:ext>
            </a:extLst>
          </p:cNvPr>
          <p:cNvSpPr>
            <a:spLocks noGrp="1"/>
          </p:cNvSpPr>
          <p:nvPr>
            <p:ph type="dt" sz="half" idx="2"/>
          </p:nvPr>
        </p:nvSpPr>
        <p:spPr>
          <a:xfrm>
            <a:off x="628650" y="6311900"/>
            <a:ext cx="2057400" cy="230188"/>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C12C298B-E58D-4272-9E53-6387FD2424C3}" type="datetime1">
              <a:rPr lang="en-US"/>
              <a:pPr>
                <a:defRPr/>
              </a:pPr>
              <a:t>4/15/2025</a:t>
            </a:fld>
            <a:endParaRPr lang="en-US" dirty="0"/>
          </a:p>
        </p:txBody>
      </p:sp>
      <p:sp>
        <p:nvSpPr>
          <p:cNvPr id="5" name="Footer Placeholder 4">
            <a:extLst>
              <a:ext uri="{FF2B5EF4-FFF2-40B4-BE49-F238E27FC236}">
                <a16:creationId xmlns:a16="http://schemas.microsoft.com/office/drawing/2014/main" id="{F3B4FE5C-1E45-A26B-3BDA-F2408DFC4DB4}"/>
              </a:ext>
            </a:extLst>
          </p:cNvPr>
          <p:cNvSpPr>
            <a:spLocks noGrp="1"/>
          </p:cNvSpPr>
          <p:nvPr>
            <p:ph type="ftr" sz="quarter" idx="3"/>
          </p:nvPr>
        </p:nvSpPr>
        <p:spPr>
          <a:xfrm>
            <a:off x="3028950" y="6311900"/>
            <a:ext cx="3086100" cy="230188"/>
          </a:xfrm>
          <a:prstGeom prst="rect">
            <a:avLst/>
          </a:prstGeom>
        </p:spPr>
        <p:txBody>
          <a:bodyPr vert="horz" lIns="91440" tIns="45720" rIns="91440" bIns="45720" rtlCol="0" anchor="ctr"/>
          <a:lstStyle>
            <a:lvl1pPr algn="ctr">
              <a:defRPr sz="1200" dirty="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10F8BDDE-82ED-313B-FD2C-3855705EA223}"/>
              </a:ext>
            </a:extLst>
          </p:cNvPr>
          <p:cNvSpPr>
            <a:spLocks noGrp="1"/>
          </p:cNvSpPr>
          <p:nvPr>
            <p:ph type="sldNum" sz="quarter" idx="4"/>
          </p:nvPr>
        </p:nvSpPr>
        <p:spPr>
          <a:xfrm>
            <a:off x="6457950" y="6311900"/>
            <a:ext cx="2057400" cy="230188"/>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837F0100-0A7B-4A34-9B6A-1ECBCD849D04}" type="slidenum">
              <a:rPr lang="en-US" altLang="en-US"/>
              <a:pPr/>
              <a:t>‹#›</a:t>
            </a:fld>
            <a:endParaRPr lang="en-US" altLang="en-US"/>
          </a:p>
        </p:txBody>
      </p:sp>
      <p:cxnSp>
        <p:nvCxnSpPr>
          <p:cNvPr id="8" name="Straight Connector 7">
            <a:extLst>
              <a:ext uri="{FF2B5EF4-FFF2-40B4-BE49-F238E27FC236}">
                <a16:creationId xmlns:a16="http://schemas.microsoft.com/office/drawing/2014/main" id="{08731102-7650-E9EF-9AA9-34A6D76BDF60}"/>
              </a:ext>
            </a:extLst>
          </p:cNvPr>
          <p:cNvCxnSpPr>
            <a:cxnSpLocks/>
          </p:cNvCxnSpPr>
          <p:nvPr userDrawn="1"/>
        </p:nvCxnSpPr>
        <p:spPr>
          <a:xfrm>
            <a:off x="636588" y="698500"/>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6EFF248C-451B-BB4C-1842-D81345CED31F}"/>
              </a:ext>
            </a:extLst>
          </p:cNvPr>
          <p:cNvSpPr/>
          <p:nvPr userDrawn="1"/>
        </p:nvSpPr>
        <p:spPr>
          <a:xfrm>
            <a:off x="0" y="6589713"/>
            <a:ext cx="9144000" cy="2682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BBC46408-350B-8D88-486E-4AEF26F99ED1}"/>
              </a:ext>
            </a:extLst>
          </p:cNvPr>
          <p:cNvSpPr txBox="1">
            <a:spLocks/>
          </p:cNvSpPr>
          <p:nvPr userDrawn="1"/>
        </p:nvSpPr>
        <p:spPr>
          <a:xfrm>
            <a:off x="628650" y="58738"/>
            <a:ext cx="3417888" cy="639762"/>
          </a:xfrm>
          <a:prstGeom prst="rect">
            <a:avLst/>
          </a:prstGeom>
        </p:spPr>
        <p:txBody>
          <a:bodyPr lIns="63305" tIns="31652" rIns="63305" bIns="31652">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defRPr/>
            </a:pPr>
            <a:r>
              <a:rPr lang="en-US" sz="1662" b="1" dirty="0"/>
              <a:t>PMG Engineering Private Limited</a:t>
            </a:r>
          </a:p>
          <a:p>
            <a:pPr marL="0" indent="0">
              <a:lnSpc>
                <a:spcPct val="100000"/>
              </a:lnSpc>
              <a:spcBef>
                <a:spcPts val="0"/>
              </a:spcBef>
              <a:buFont typeface="Arial" panose="020B0604020202020204" pitchFamily="34" charset="0"/>
              <a:buNone/>
              <a:defRPr/>
            </a:pPr>
            <a:r>
              <a:rPr lang="en-US" sz="1108" dirty="0"/>
              <a:t>The End-to-End Engineering Company in Food Industry</a:t>
            </a:r>
          </a:p>
          <a:p>
            <a:pPr marL="0" indent="0">
              <a:lnSpc>
                <a:spcPct val="100000"/>
              </a:lnSpc>
              <a:spcBef>
                <a:spcPts val="0"/>
              </a:spcBef>
              <a:buFont typeface="Arial" panose="020B0604020202020204" pitchFamily="34" charset="0"/>
              <a:buNone/>
              <a:defRPr/>
            </a:pPr>
            <a:r>
              <a:rPr lang="en-US" sz="1108" dirty="0" err="1">
                <a:hlinkClick r:id="rId7"/>
              </a:rPr>
              <a:t>info@pmg.engineering</a:t>
            </a:r>
            <a:r>
              <a:rPr lang="en-US" sz="1108" dirty="0"/>
              <a:t> | </a:t>
            </a:r>
            <a:r>
              <a:rPr lang="en-US" sz="1108" dirty="0">
                <a:hlinkClick r:id="rId8"/>
              </a:rPr>
              <a:t>www.pmg.engineering</a:t>
            </a:r>
            <a:endParaRPr lang="en-US" sz="1108" dirty="0"/>
          </a:p>
        </p:txBody>
      </p:sp>
      <p:sp>
        <p:nvSpPr>
          <p:cNvPr id="13" name="TextBox 12">
            <a:extLst>
              <a:ext uri="{FF2B5EF4-FFF2-40B4-BE49-F238E27FC236}">
                <a16:creationId xmlns:a16="http://schemas.microsoft.com/office/drawing/2014/main" id="{DE5772B9-5304-BBEC-5EFC-1E4C0D73573A}"/>
              </a:ext>
            </a:extLst>
          </p:cNvPr>
          <p:cNvSpPr txBox="1"/>
          <p:nvPr userDrawn="1"/>
        </p:nvSpPr>
        <p:spPr>
          <a:xfrm>
            <a:off x="7027863" y="506413"/>
            <a:ext cx="1673225" cy="241300"/>
          </a:xfrm>
          <a:prstGeom prst="rect">
            <a:avLst/>
          </a:prstGeom>
          <a:noFill/>
        </p:spPr>
        <p:txBody>
          <a:bodyPr wrap="none">
            <a:spAutoFit/>
          </a:bodyPr>
          <a:lstStyle/>
          <a:p>
            <a:pPr>
              <a:defRPr/>
            </a:pPr>
            <a:r>
              <a:rPr lang="en-US" sz="969" dirty="0">
                <a:solidFill>
                  <a:srgbClr val="FF8A04"/>
                </a:solidFill>
              </a:rPr>
              <a:t>Reputation built on Results</a:t>
            </a:r>
          </a:p>
        </p:txBody>
      </p:sp>
      <p:pic>
        <p:nvPicPr>
          <p:cNvPr id="1035" name="Picture 13" descr="A picture containing clock&#10;&#10;Description automatically generated">
            <a:extLst>
              <a:ext uri="{FF2B5EF4-FFF2-40B4-BE49-F238E27FC236}">
                <a16:creationId xmlns:a16="http://schemas.microsoft.com/office/drawing/2014/main" id="{C2C1B17D-C068-0689-E3E8-0E6868B175B2}"/>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7004050" y="58738"/>
            <a:ext cx="1511300" cy="474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40" r:id="rId1"/>
    <p:sldLayoutId id="2147483741" r:id="rId2"/>
    <p:sldLayoutId id="2147483738" r:id="rId3"/>
    <p:sldLayoutId id="2147483739" r:id="rId4"/>
  </p:sldLayoutIdLst>
  <p:hf hdr="0" ftr="0" dt="0"/>
  <p:txStyles>
    <p:titleStyle>
      <a:lvl1pPr algn="l" defTabSz="912813" rtl="0" fontAlgn="base">
        <a:lnSpc>
          <a:spcPct val="90000"/>
        </a:lnSpc>
        <a:spcBef>
          <a:spcPct val="0"/>
        </a:spcBef>
        <a:spcAft>
          <a:spcPct val="0"/>
        </a:spcAft>
        <a:defRPr sz="4400" kern="1200">
          <a:solidFill>
            <a:schemeClr val="tx1"/>
          </a:solidFill>
          <a:latin typeface="+mj-lt"/>
          <a:ea typeface="+mj-ea"/>
          <a:cs typeface="+mj-cs"/>
        </a:defRPr>
      </a:lvl1pPr>
      <a:lvl2pPr algn="l" defTabSz="912813" rtl="0" fontAlgn="base">
        <a:lnSpc>
          <a:spcPct val="90000"/>
        </a:lnSpc>
        <a:spcBef>
          <a:spcPct val="0"/>
        </a:spcBef>
        <a:spcAft>
          <a:spcPct val="0"/>
        </a:spcAft>
        <a:defRPr sz="4400">
          <a:solidFill>
            <a:schemeClr val="tx1"/>
          </a:solidFill>
          <a:latin typeface="Calibri Light" panose="020F0302020204030204" pitchFamily="34" charset="0"/>
        </a:defRPr>
      </a:lvl2pPr>
      <a:lvl3pPr algn="l" defTabSz="912813" rtl="0" fontAlgn="base">
        <a:lnSpc>
          <a:spcPct val="90000"/>
        </a:lnSpc>
        <a:spcBef>
          <a:spcPct val="0"/>
        </a:spcBef>
        <a:spcAft>
          <a:spcPct val="0"/>
        </a:spcAft>
        <a:defRPr sz="4400">
          <a:solidFill>
            <a:schemeClr val="tx1"/>
          </a:solidFill>
          <a:latin typeface="Calibri Light" panose="020F0302020204030204" pitchFamily="34" charset="0"/>
        </a:defRPr>
      </a:lvl3pPr>
      <a:lvl4pPr algn="l" defTabSz="912813" rtl="0" fontAlgn="base">
        <a:lnSpc>
          <a:spcPct val="90000"/>
        </a:lnSpc>
        <a:spcBef>
          <a:spcPct val="0"/>
        </a:spcBef>
        <a:spcAft>
          <a:spcPct val="0"/>
        </a:spcAft>
        <a:defRPr sz="4400">
          <a:solidFill>
            <a:schemeClr val="tx1"/>
          </a:solidFill>
          <a:latin typeface="Calibri Light" panose="020F0302020204030204" pitchFamily="34" charset="0"/>
        </a:defRPr>
      </a:lvl4pPr>
      <a:lvl5pPr algn="l" defTabSz="912813"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defTabSz="912813"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defTabSz="912813"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defTabSz="912813"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defTabSz="912813"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7013" indent="-227013" algn="l" defTabSz="912813"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4213" indent="-227013" algn="l" defTabSz="912813"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1413" indent="-227013" algn="l" defTabSz="912813"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598613" indent="-227013" algn="l" defTabSz="912813"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5813" indent="-227013" algn="l" defTabSz="912813"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695CB47-A5DE-FBF0-A94A-2562A08D2FB8}"/>
              </a:ext>
            </a:extLst>
          </p:cNvPr>
          <p:cNvSpPr/>
          <p:nvPr/>
        </p:nvSpPr>
        <p:spPr>
          <a:xfrm>
            <a:off x="1143000" y="609600"/>
            <a:ext cx="7361598" cy="1938992"/>
          </a:xfrm>
          <a:prstGeom prst="rect">
            <a:avLst/>
          </a:prstGeom>
        </p:spPr>
        <p:txBody>
          <a:bodyPr>
            <a:spAutoFit/>
          </a:bodyPr>
          <a:lstStyle/>
          <a:p>
            <a:pPr algn="ctr">
              <a:defRPr/>
            </a:pPr>
            <a:r>
              <a:rPr lang="en-US" altLang="en-US" sz="6000" b="1" dirty="0">
                <a:ln w="19050">
                  <a:solidFill>
                    <a:srgbClr val="FFFF00"/>
                  </a:solidFill>
                </a:ln>
                <a:solidFill>
                  <a:schemeClr val="accent2">
                    <a:lumMod val="75000"/>
                  </a:schemeClr>
                </a:solidFill>
                <a:latin typeface="Bodoni MT Black" panose="02070A03080606020203" pitchFamily="18" charset="0"/>
                <a:ea typeface="BatangChe" panose="02030609000101010101" pitchFamily="49" charset="-127"/>
                <a:cs typeface="Angsana New" panose="02020603050405020304" pitchFamily="18" charset="-34"/>
              </a:rPr>
              <a:t>INDUSTRIAL TOXICOLOGY</a:t>
            </a:r>
            <a:endParaRPr lang="en-US" sz="6000" b="1" dirty="0">
              <a:ln w="19050">
                <a:solidFill>
                  <a:srgbClr val="FFFF00"/>
                </a:solidFill>
              </a:ln>
              <a:solidFill>
                <a:schemeClr val="accent2">
                  <a:lumMod val="75000"/>
                </a:schemeClr>
              </a:solidFill>
              <a:latin typeface="Bodoni MT Black" panose="02070A03080606020203" pitchFamily="18" charset="0"/>
              <a:ea typeface="BatangChe" panose="02030609000101010101" pitchFamily="49" charset="-127"/>
            </a:endParaRPr>
          </a:p>
        </p:txBody>
      </p:sp>
      <p:pic>
        <p:nvPicPr>
          <p:cNvPr id="5123" name="Picture 5" descr="Image result for INDUSTRIAL TOXICOLOGY">
            <a:extLst>
              <a:ext uri="{FF2B5EF4-FFF2-40B4-BE49-F238E27FC236}">
                <a16:creationId xmlns:a16="http://schemas.microsoft.com/office/drawing/2014/main" id="{76B4B928-6199-7FB9-545E-E254E4CD71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3429000"/>
            <a:ext cx="5399088"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20F3800-EB7A-3A7A-56E3-6AC7E97DFCC9}"/>
              </a:ext>
            </a:extLst>
          </p:cNvPr>
          <p:cNvSpPr>
            <a:spLocks noGrp="1" noChangeArrowheads="1"/>
          </p:cNvSpPr>
          <p:nvPr>
            <p:ph type="title"/>
          </p:nvPr>
        </p:nvSpPr>
        <p:spPr>
          <a:xfrm>
            <a:off x="457200" y="609600"/>
            <a:ext cx="8229600" cy="685800"/>
          </a:xfrm>
        </p:spPr>
        <p:txBody>
          <a:bodyPr rtlCol="0">
            <a:normAutofit/>
          </a:bodyPr>
          <a:lstStyle/>
          <a:p>
            <a:pPr defTabSz="914361" fontAlgn="auto">
              <a:spcAft>
                <a:spcPts val="0"/>
              </a:spcAft>
              <a:defRPr/>
            </a:pPr>
            <a:r>
              <a:rPr lang="en-US" altLang="en-US" sz="3200" noProof="1">
                <a:latin typeface="+mn-lt"/>
              </a:rPr>
              <a:t>AGENDA </a:t>
            </a:r>
          </a:p>
        </p:txBody>
      </p:sp>
      <p:sp>
        <p:nvSpPr>
          <p:cNvPr id="8196" name="Rectangle 48">
            <a:extLst>
              <a:ext uri="{FF2B5EF4-FFF2-40B4-BE49-F238E27FC236}">
                <a16:creationId xmlns:a16="http://schemas.microsoft.com/office/drawing/2014/main" id="{35CE25EC-077E-41D3-17E5-A9ED9A317D8C}"/>
              </a:ext>
            </a:extLst>
          </p:cNvPr>
          <p:cNvSpPr>
            <a:spLocks noChangeArrowheads="1"/>
          </p:cNvSpPr>
          <p:nvPr/>
        </p:nvSpPr>
        <p:spPr bwMode="gray">
          <a:xfrm>
            <a:off x="323850" y="1555750"/>
            <a:ext cx="952500" cy="954088"/>
          </a:xfrm>
          <a:prstGeom prst="rect">
            <a:avLst/>
          </a:prstGeom>
          <a:solidFill>
            <a:srgbClr val="B95E1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defRPr/>
            </a:pPr>
            <a:r>
              <a:rPr lang="en-IN" altLang="en-US" sz="3200" b="1" noProof="1">
                <a:latin typeface="+mn-lt"/>
                <a:cs typeface="Arial" charset="0"/>
              </a:rPr>
              <a:t>1</a:t>
            </a:r>
          </a:p>
        </p:txBody>
      </p:sp>
      <p:sp>
        <p:nvSpPr>
          <p:cNvPr id="8197" name="Rectangle 49">
            <a:extLst>
              <a:ext uri="{FF2B5EF4-FFF2-40B4-BE49-F238E27FC236}">
                <a16:creationId xmlns:a16="http://schemas.microsoft.com/office/drawing/2014/main" id="{539F0D92-7E65-5996-79C6-D938A59ECB03}"/>
              </a:ext>
            </a:extLst>
          </p:cNvPr>
          <p:cNvSpPr>
            <a:spLocks noChangeArrowheads="1"/>
          </p:cNvSpPr>
          <p:nvPr/>
        </p:nvSpPr>
        <p:spPr bwMode="gray">
          <a:xfrm>
            <a:off x="1420813" y="1555750"/>
            <a:ext cx="7399337" cy="9540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defRPr/>
            </a:pPr>
            <a:r>
              <a:rPr lang="en-IN" altLang="en-US" sz="2000" noProof="1">
                <a:latin typeface="+mn-lt"/>
                <a:cs typeface="Arial" charset="0"/>
              </a:rPr>
              <a:t>Industrial Toxology. </a:t>
            </a:r>
          </a:p>
        </p:txBody>
      </p:sp>
      <p:sp>
        <p:nvSpPr>
          <p:cNvPr id="8198" name="Rectangle 50">
            <a:extLst>
              <a:ext uri="{FF2B5EF4-FFF2-40B4-BE49-F238E27FC236}">
                <a16:creationId xmlns:a16="http://schemas.microsoft.com/office/drawing/2014/main" id="{F8C840AD-907E-16C4-0226-9B76619D0AE2}"/>
              </a:ext>
            </a:extLst>
          </p:cNvPr>
          <p:cNvSpPr>
            <a:spLocks noChangeArrowheads="1"/>
          </p:cNvSpPr>
          <p:nvPr/>
        </p:nvSpPr>
        <p:spPr bwMode="gray">
          <a:xfrm>
            <a:off x="323850" y="2655888"/>
            <a:ext cx="952500" cy="954087"/>
          </a:xfrm>
          <a:prstGeom prst="rect">
            <a:avLst/>
          </a:prstGeom>
          <a:solidFill>
            <a:srgbClr val="B95E1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defRPr/>
            </a:pPr>
            <a:r>
              <a:rPr lang="en-IN" altLang="en-US" sz="3200" b="1" noProof="1">
                <a:latin typeface="+mn-lt"/>
                <a:cs typeface="Arial" charset="0"/>
              </a:rPr>
              <a:t>2</a:t>
            </a:r>
          </a:p>
        </p:txBody>
      </p:sp>
      <p:sp>
        <p:nvSpPr>
          <p:cNvPr id="8199" name="Rectangle 51">
            <a:extLst>
              <a:ext uri="{FF2B5EF4-FFF2-40B4-BE49-F238E27FC236}">
                <a16:creationId xmlns:a16="http://schemas.microsoft.com/office/drawing/2014/main" id="{43EFB310-E6BB-3888-BC56-5235FC543E0D}"/>
              </a:ext>
            </a:extLst>
          </p:cNvPr>
          <p:cNvSpPr>
            <a:spLocks noChangeArrowheads="1"/>
          </p:cNvSpPr>
          <p:nvPr/>
        </p:nvSpPr>
        <p:spPr bwMode="gray">
          <a:xfrm>
            <a:off x="1420813" y="2655888"/>
            <a:ext cx="7399337" cy="9540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defRPr/>
            </a:pPr>
            <a:r>
              <a:rPr lang="en-US" altLang="en-US" sz="2000" dirty="0">
                <a:latin typeface="+mn-lt"/>
                <a:cs typeface="Arial" charset="0"/>
              </a:rPr>
              <a:t>Effects of toxic substances on the human system</a:t>
            </a:r>
            <a:r>
              <a:rPr lang="en-IN" altLang="en-US" sz="2000" noProof="1">
                <a:latin typeface="+mn-lt"/>
                <a:cs typeface="Arial" charset="0"/>
              </a:rPr>
              <a:t>.</a:t>
            </a:r>
          </a:p>
        </p:txBody>
      </p:sp>
      <p:sp>
        <p:nvSpPr>
          <p:cNvPr id="8200" name="Rectangle 52">
            <a:extLst>
              <a:ext uri="{FF2B5EF4-FFF2-40B4-BE49-F238E27FC236}">
                <a16:creationId xmlns:a16="http://schemas.microsoft.com/office/drawing/2014/main" id="{F44D4CA8-7033-2E83-D030-AE477FB7D1C3}"/>
              </a:ext>
            </a:extLst>
          </p:cNvPr>
          <p:cNvSpPr>
            <a:spLocks noChangeArrowheads="1"/>
          </p:cNvSpPr>
          <p:nvPr/>
        </p:nvSpPr>
        <p:spPr bwMode="gray">
          <a:xfrm>
            <a:off x="323850" y="3749675"/>
            <a:ext cx="952500" cy="954088"/>
          </a:xfrm>
          <a:prstGeom prst="rect">
            <a:avLst/>
          </a:prstGeom>
          <a:solidFill>
            <a:srgbClr val="B95E1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defRPr/>
            </a:pPr>
            <a:r>
              <a:rPr lang="en-IN" altLang="en-US" sz="3200" b="1" noProof="1">
                <a:latin typeface="+mn-lt"/>
                <a:cs typeface="Arial" charset="0"/>
              </a:rPr>
              <a:t>3</a:t>
            </a:r>
          </a:p>
        </p:txBody>
      </p:sp>
      <p:sp>
        <p:nvSpPr>
          <p:cNvPr id="8201" name="Rectangle 53">
            <a:extLst>
              <a:ext uri="{FF2B5EF4-FFF2-40B4-BE49-F238E27FC236}">
                <a16:creationId xmlns:a16="http://schemas.microsoft.com/office/drawing/2014/main" id="{4FE02BE5-D98C-85C2-22D1-90C89EFEC354}"/>
              </a:ext>
            </a:extLst>
          </p:cNvPr>
          <p:cNvSpPr>
            <a:spLocks noChangeArrowheads="1"/>
          </p:cNvSpPr>
          <p:nvPr/>
        </p:nvSpPr>
        <p:spPr bwMode="gray">
          <a:xfrm>
            <a:off x="1420813" y="3749675"/>
            <a:ext cx="7399337" cy="9540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marL="660400" indent="-660400" eaLnBrk="1" hangingPunct="1">
              <a:lnSpc>
                <a:spcPct val="90000"/>
              </a:lnSpc>
              <a:buFont typeface="Wingdings" panose="05000000000000000000" pitchFamily="2" charset="2"/>
              <a:buNone/>
              <a:defRPr/>
            </a:pPr>
            <a:r>
              <a:rPr lang="en-US" altLang="en-US" sz="2000" dirty="0">
                <a:latin typeface="+mn-lt"/>
                <a:cs typeface="Arial" charset="0"/>
              </a:rPr>
              <a:t>Factors influencing the effects of toxic materials</a:t>
            </a:r>
          </a:p>
        </p:txBody>
      </p:sp>
      <p:sp>
        <p:nvSpPr>
          <p:cNvPr id="8202" name="Rectangle 54">
            <a:extLst>
              <a:ext uri="{FF2B5EF4-FFF2-40B4-BE49-F238E27FC236}">
                <a16:creationId xmlns:a16="http://schemas.microsoft.com/office/drawing/2014/main" id="{01B44F84-DC2A-A7E4-75F3-84537166AFA1}"/>
              </a:ext>
            </a:extLst>
          </p:cNvPr>
          <p:cNvSpPr>
            <a:spLocks noChangeArrowheads="1"/>
          </p:cNvSpPr>
          <p:nvPr/>
        </p:nvSpPr>
        <p:spPr bwMode="gray">
          <a:xfrm>
            <a:off x="323850" y="4849813"/>
            <a:ext cx="952500" cy="954087"/>
          </a:xfrm>
          <a:prstGeom prst="rect">
            <a:avLst/>
          </a:prstGeom>
          <a:solidFill>
            <a:srgbClr val="B95E1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defRPr/>
            </a:pPr>
            <a:r>
              <a:rPr lang="en-IN" altLang="en-US" sz="3200" b="1" noProof="1">
                <a:latin typeface="+mn-lt"/>
                <a:cs typeface="Arial" charset="0"/>
              </a:rPr>
              <a:t>4</a:t>
            </a:r>
          </a:p>
        </p:txBody>
      </p:sp>
      <p:sp>
        <p:nvSpPr>
          <p:cNvPr id="8203" name="Rectangle 55">
            <a:extLst>
              <a:ext uri="{FF2B5EF4-FFF2-40B4-BE49-F238E27FC236}">
                <a16:creationId xmlns:a16="http://schemas.microsoft.com/office/drawing/2014/main" id="{81085864-640B-4BB0-EE1A-739CBD4438D2}"/>
              </a:ext>
            </a:extLst>
          </p:cNvPr>
          <p:cNvSpPr>
            <a:spLocks noChangeArrowheads="1"/>
          </p:cNvSpPr>
          <p:nvPr/>
        </p:nvSpPr>
        <p:spPr bwMode="gray">
          <a:xfrm>
            <a:off x="1420813" y="4849813"/>
            <a:ext cx="7399337" cy="9540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defRPr/>
            </a:pPr>
            <a:r>
              <a:rPr lang="en-US" altLang="en-US" sz="2000" dirty="0">
                <a:latin typeface="+mn-lt"/>
                <a:cs typeface="Arial" charset="0"/>
              </a:rPr>
              <a:t>Toxic chemicals and their harmful effects on human system</a:t>
            </a:r>
            <a:endParaRPr lang="en-IN" altLang="en-US" sz="2000" noProof="1">
              <a:latin typeface="+mn-lt"/>
              <a:cs typeface="Arial"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1B7D07F-E7BD-5655-B531-BFEA988F7763}"/>
              </a:ext>
            </a:extLst>
          </p:cNvPr>
          <p:cNvSpPr>
            <a:spLocks noChangeArrowheads="1"/>
          </p:cNvSpPr>
          <p:nvPr/>
        </p:nvSpPr>
        <p:spPr bwMode="gray">
          <a:xfrm>
            <a:off x="177800" y="1427163"/>
            <a:ext cx="8797925" cy="376237"/>
          </a:xfrm>
          <a:prstGeom prst="rect">
            <a:avLst/>
          </a:prstGeom>
          <a:solidFill>
            <a:srgbClr val="B95E1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15000"/>
              </a:lnSpc>
              <a:spcBef>
                <a:spcPct val="0"/>
              </a:spcBef>
              <a:buSzPct val="105000"/>
              <a:buFontTx/>
              <a:buNone/>
            </a:pPr>
            <a:endParaRPr lang="en-US" altLang="en-US" sz="2000" b="1">
              <a:latin typeface="Arial" panose="020B060402020202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1E57D373-F9D1-2F09-FC5A-CEE569FDB142}"/>
              </a:ext>
            </a:extLst>
          </p:cNvPr>
          <p:cNvSpPr>
            <a:spLocks noChangeArrowheads="1"/>
          </p:cNvSpPr>
          <p:nvPr/>
        </p:nvSpPr>
        <p:spPr bwMode="gray">
          <a:xfrm>
            <a:off x="177800" y="1803400"/>
            <a:ext cx="8797925" cy="47498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36000" rIns="144000" bIns="144000"/>
          <a:lstStyle/>
          <a:p>
            <a:pPr marL="285750" indent="-285750" eaLnBrk="1" hangingPunct="1">
              <a:buSzPct val="105000"/>
              <a:buFont typeface="Wingdings 3" pitchFamily="18" charset="2"/>
              <a:buChar char="p"/>
              <a:defRPr/>
            </a:pPr>
            <a:r>
              <a:rPr lang="en-US" altLang="en-US" dirty="0">
                <a:latin typeface="+mn-lt"/>
                <a:cs typeface="Arial" charset="0"/>
              </a:rPr>
              <a:t>Industrial toxicology is the scientific and systematic study of poisonous substances or toxic with reference to industry.</a:t>
            </a:r>
          </a:p>
          <a:p>
            <a:pPr marL="285750" indent="-285750" eaLnBrk="1" hangingPunct="1">
              <a:buSzPct val="105000"/>
              <a:buFont typeface="Wingdings 3" pitchFamily="18" charset="2"/>
              <a:buChar char="p"/>
              <a:defRPr/>
            </a:pPr>
            <a:r>
              <a:rPr lang="en-US" altLang="en-US" dirty="0">
                <a:latin typeface="+mn-lt"/>
                <a:cs typeface="Arial" charset="0"/>
              </a:rPr>
              <a:t>In industries the workmen may have to face chemical hazards of toxic nature in their workplace. </a:t>
            </a:r>
          </a:p>
          <a:p>
            <a:pPr marL="285750" indent="-285750" eaLnBrk="1" hangingPunct="1">
              <a:buSzPct val="105000"/>
              <a:buFont typeface="Wingdings 3" pitchFamily="18" charset="2"/>
              <a:buChar char="p"/>
              <a:defRPr/>
            </a:pPr>
            <a:r>
              <a:rPr lang="en-US" altLang="en-US" dirty="0">
                <a:latin typeface="+mn-lt"/>
                <a:cs typeface="Arial" charset="0"/>
              </a:rPr>
              <a:t>The toxic effects may be fatal or damage the human system in long run through cumulative action. </a:t>
            </a:r>
          </a:p>
          <a:p>
            <a:pPr marL="285750" indent="-285750" eaLnBrk="1" hangingPunct="1">
              <a:buSzPct val="105000"/>
              <a:buFont typeface="Wingdings 3" pitchFamily="18" charset="2"/>
              <a:buChar char="p"/>
              <a:defRPr/>
            </a:pPr>
            <a:r>
              <a:rPr lang="en-US" altLang="en-US" dirty="0">
                <a:latin typeface="+mn-lt"/>
                <a:cs typeface="Arial" charset="0"/>
              </a:rPr>
              <a:t>The toxicity of substance depends on the degree of exposure and the degree of exposure depends upon the time of exposure, the concentration of toxic substance as well as the susceptibility of the workers. </a:t>
            </a:r>
          </a:p>
        </p:txBody>
      </p:sp>
      <p:pic>
        <p:nvPicPr>
          <p:cNvPr id="9220" name="Picture 5" descr="Image result">
            <a:extLst>
              <a:ext uri="{FF2B5EF4-FFF2-40B4-BE49-F238E27FC236}">
                <a16:creationId xmlns:a16="http://schemas.microsoft.com/office/drawing/2014/main" id="{5DD29A9B-C09A-C23B-3817-5C5277280827}"/>
              </a:ext>
            </a:extLst>
          </p:cNvPr>
          <p:cNvPicPr>
            <a:picLocks noChangeAspect="1" noChangeArrowheads="1"/>
          </p:cNvPicPr>
          <p:nvPr/>
        </p:nvPicPr>
        <p:blipFill>
          <a:blip r:embed="rId2">
            <a:clrChange>
              <a:clrFrom>
                <a:srgbClr val="E4E4E4"/>
              </a:clrFrom>
              <a:clrTo>
                <a:srgbClr val="E4E4E4">
                  <a:alpha val="0"/>
                </a:srgbClr>
              </a:clrTo>
            </a:clrChange>
            <a:extLst>
              <a:ext uri="{28A0092B-C50C-407E-A947-70E740481C1C}">
                <a14:useLocalDpi xmlns:a14="http://schemas.microsoft.com/office/drawing/2010/main" val="0"/>
              </a:ext>
            </a:extLst>
          </a:blip>
          <a:srcRect/>
          <a:stretch>
            <a:fillRect/>
          </a:stretch>
        </p:blipFill>
        <p:spPr bwMode="auto">
          <a:xfrm>
            <a:off x="5381625" y="4343400"/>
            <a:ext cx="345757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Rectangle 2">
            <a:extLst>
              <a:ext uri="{FF2B5EF4-FFF2-40B4-BE49-F238E27FC236}">
                <a16:creationId xmlns:a16="http://schemas.microsoft.com/office/drawing/2014/main" id="{7A2ACCD5-C22D-A172-16B6-ABC424D293E1}"/>
              </a:ext>
            </a:extLst>
          </p:cNvPr>
          <p:cNvSpPr txBox="1">
            <a:spLocks noChangeArrowheads="1"/>
          </p:cNvSpPr>
          <p:nvPr/>
        </p:nvSpPr>
        <p:spPr bwMode="auto">
          <a:xfrm>
            <a:off x="457200" y="609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3200"/>
              <a:t>INDUSTRIAL TOXICOLOGY</a:t>
            </a:r>
            <a:endParaRPr lang="en-IN" altLang="en-US" sz="3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FF20072-DC14-2AC4-DE6C-FC56F89BCC40}"/>
              </a:ext>
            </a:extLst>
          </p:cNvPr>
          <p:cNvSpPr>
            <a:spLocks noChangeArrowheads="1"/>
          </p:cNvSpPr>
          <p:nvPr/>
        </p:nvSpPr>
        <p:spPr bwMode="gray">
          <a:xfrm>
            <a:off x="177800" y="1427163"/>
            <a:ext cx="8797925" cy="376237"/>
          </a:xfrm>
          <a:prstGeom prst="rect">
            <a:avLst/>
          </a:prstGeom>
          <a:solidFill>
            <a:srgbClr val="B95E1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342900" indent="-342900">
              <a:lnSpc>
                <a:spcPct val="115000"/>
              </a:lnSpc>
              <a:buSzPct val="105000"/>
              <a:defRPr/>
            </a:pPr>
            <a:endParaRPr lang="en-US" sz="2000" b="1" dirty="0">
              <a:latin typeface="+mn-lt"/>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DFE00D71-F3DA-49B2-C0DE-915ED8F24738}"/>
              </a:ext>
            </a:extLst>
          </p:cNvPr>
          <p:cNvSpPr>
            <a:spLocks noChangeArrowheads="1"/>
          </p:cNvSpPr>
          <p:nvPr/>
        </p:nvSpPr>
        <p:spPr bwMode="gray">
          <a:xfrm>
            <a:off x="177800" y="1803400"/>
            <a:ext cx="8797925" cy="47498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36000" rIns="144000" bIns="144000"/>
          <a:lstStyle/>
          <a:p>
            <a:pPr eaLnBrk="1" hangingPunct="1">
              <a:buSzPct val="105000"/>
              <a:buFont typeface="Wingdings 3" pitchFamily="18" charset="2"/>
              <a:buChar char="p"/>
              <a:defRPr/>
            </a:pPr>
            <a:r>
              <a:rPr lang="en-US" altLang="en-US" dirty="0">
                <a:latin typeface="+mn-lt"/>
                <a:cs typeface="Arial" charset="0"/>
              </a:rPr>
              <a:t> Toxic may find entry into the human system in four way:</a:t>
            </a:r>
          </a:p>
          <a:p>
            <a:pPr lvl="1" eaLnBrk="1" hangingPunct="1">
              <a:buSzPct val="105000"/>
              <a:buFont typeface="Wingdings 3" pitchFamily="18" charset="2"/>
              <a:buChar char=""/>
              <a:defRPr/>
            </a:pPr>
            <a:r>
              <a:rPr lang="en-US" altLang="en-US" dirty="0">
                <a:latin typeface="+mn-lt"/>
                <a:cs typeface="Arial" charset="0"/>
              </a:rPr>
              <a:t> Through absorption by skin.</a:t>
            </a:r>
          </a:p>
          <a:p>
            <a:pPr lvl="1" eaLnBrk="1" hangingPunct="1">
              <a:buSzPct val="105000"/>
              <a:buFont typeface="Wingdings 3" pitchFamily="18" charset="2"/>
              <a:buChar char=""/>
              <a:defRPr/>
            </a:pPr>
            <a:r>
              <a:rPr lang="en-US" altLang="en-US" dirty="0">
                <a:latin typeface="+mn-lt"/>
                <a:cs typeface="Arial" charset="0"/>
              </a:rPr>
              <a:t> Through the respiratory system by inhalation.</a:t>
            </a:r>
          </a:p>
          <a:p>
            <a:pPr lvl="1" eaLnBrk="1" hangingPunct="1">
              <a:buSzPct val="105000"/>
              <a:buFont typeface="Wingdings 3" pitchFamily="18" charset="2"/>
              <a:buChar char=""/>
              <a:defRPr/>
            </a:pPr>
            <a:r>
              <a:rPr lang="en-US" altLang="en-US" dirty="0">
                <a:latin typeface="+mn-lt"/>
                <a:cs typeface="Arial" charset="0"/>
              </a:rPr>
              <a:t> Through the gastro-intestinal tract by swallowing.</a:t>
            </a:r>
          </a:p>
          <a:p>
            <a:pPr lvl="1" eaLnBrk="1" hangingPunct="1">
              <a:buSzPct val="105000"/>
              <a:buFont typeface="Wingdings 3" pitchFamily="18" charset="2"/>
              <a:buChar char=""/>
              <a:defRPr/>
            </a:pPr>
            <a:r>
              <a:rPr lang="en-US" altLang="en-US" dirty="0">
                <a:latin typeface="+mn-lt"/>
                <a:cs typeface="Arial" charset="0"/>
              </a:rPr>
              <a:t> Through other organs like eyes etc.</a:t>
            </a:r>
          </a:p>
        </p:txBody>
      </p:sp>
      <p:sp>
        <p:nvSpPr>
          <p:cNvPr id="8" name="Rectangle 2">
            <a:extLst>
              <a:ext uri="{FF2B5EF4-FFF2-40B4-BE49-F238E27FC236}">
                <a16:creationId xmlns:a16="http://schemas.microsoft.com/office/drawing/2014/main" id="{6A502448-D6DF-1F60-F4DA-3897A6EFE80D}"/>
              </a:ext>
            </a:extLst>
          </p:cNvPr>
          <p:cNvSpPr txBox="1">
            <a:spLocks noChangeArrowheads="1"/>
          </p:cNvSpPr>
          <p:nvPr/>
        </p:nvSpPr>
        <p:spPr>
          <a:xfrm>
            <a:off x="457200" y="609600"/>
            <a:ext cx="8229600" cy="685800"/>
          </a:xfrm>
          <a:prstGeom prst="rect">
            <a:avLst/>
          </a:prstGeom>
        </p:spPr>
        <p:txBody>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a:defRPr/>
            </a:pPr>
            <a:r>
              <a:rPr lang="en-US" altLang="en-US" sz="3200" dirty="0">
                <a:latin typeface="+mn-lt"/>
              </a:rPr>
              <a:t>INDUSTRIAL TOXICOLOGY</a:t>
            </a:r>
            <a:endParaRPr lang="en-IN" sz="3200" dirty="0">
              <a:latin typeface="+mn-lt"/>
            </a:endParaRPr>
          </a:p>
        </p:txBody>
      </p:sp>
      <p:pic>
        <p:nvPicPr>
          <p:cNvPr id="10245" name="Picture 1">
            <a:extLst>
              <a:ext uri="{FF2B5EF4-FFF2-40B4-BE49-F238E27FC236}">
                <a16:creationId xmlns:a16="http://schemas.microsoft.com/office/drawing/2014/main" id="{DC4D9E8D-5E3D-086D-FA94-1ECA1DA866C4}"/>
              </a:ext>
            </a:extLst>
          </p:cNvPr>
          <p:cNvPicPr>
            <a:picLocks noChangeAspect="1"/>
          </p:cNvPicPr>
          <p:nvPr/>
        </p:nvPicPr>
        <p:blipFill>
          <a:blip r:embed="rId2">
            <a:clrChange>
              <a:clrFrom>
                <a:srgbClr val="FFFFFB"/>
              </a:clrFrom>
              <a:clrTo>
                <a:srgbClr val="FFFFFB">
                  <a:alpha val="0"/>
                </a:srgbClr>
              </a:clrTo>
            </a:clrChange>
            <a:extLst>
              <a:ext uri="{28A0092B-C50C-407E-A947-70E740481C1C}">
                <a14:useLocalDpi xmlns:a14="http://schemas.microsoft.com/office/drawing/2010/main" val="0"/>
              </a:ext>
            </a:extLst>
          </a:blip>
          <a:srcRect l="10480" r="7503"/>
          <a:stretch>
            <a:fillRect/>
          </a:stretch>
        </p:blipFill>
        <p:spPr bwMode="auto">
          <a:xfrm>
            <a:off x="4548188" y="4724400"/>
            <a:ext cx="2157412"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2">
            <a:extLst>
              <a:ext uri="{FF2B5EF4-FFF2-40B4-BE49-F238E27FC236}">
                <a16:creationId xmlns:a16="http://schemas.microsoft.com/office/drawing/2014/main" id="{4668F4F8-8781-EBCC-87F5-1B06413EFACC}"/>
              </a:ext>
            </a:extLst>
          </p:cNvPr>
          <p:cNvPicPr>
            <a:picLocks noChangeAspect="1"/>
          </p:cNvPicPr>
          <p:nvPr/>
        </p:nvPicPr>
        <p:blipFill>
          <a:blip r:embed="rId3">
            <a:clrChange>
              <a:clrFrom>
                <a:srgbClr val="FFFFFB"/>
              </a:clrFrom>
              <a:clrTo>
                <a:srgbClr val="FFFFFB">
                  <a:alpha val="0"/>
                </a:srgbClr>
              </a:clrTo>
            </a:clrChange>
            <a:extLst>
              <a:ext uri="{28A0092B-C50C-407E-A947-70E740481C1C}">
                <a14:useLocalDpi xmlns:a14="http://schemas.microsoft.com/office/drawing/2010/main" val="0"/>
              </a:ext>
            </a:extLst>
          </a:blip>
          <a:srcRect/>
          <a:stretch>
            <a:fillRect/>
          </a:stretch>
        </p:blipFill>
        <p:spPr bwMode="auto">
          <a:xfrm>
            <a:off x="284163" y="4711700"/>
            <a:ext cx="213042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3">
            <a:extLst>
              <a:ext uri="{FF2B5EF4-FFF2-40B4-BE49-F238E27FC236}">
                <a16:creationId xmlns:a16="http://schemas.microsoft.com/office/drawing/2014/main" id="{03E05BE7-3B2F-414F-0B9C-CFE09DB98E3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708775" y="4699000"/>
            <a:ext cx="2130425" cy="166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4">
            <a:extLst>
              <a:ext uri="{FF2B5EF4-FFF2-40B4-BE49-F238E27FC236}">
                <a16:creationId xmlns:a16="http://schemas.microsoft.com/office/drawing/2014/main" id="{104F13CF-CF0D-CC05-D126-48A63A4F7313}"/>
              </a:ext>
            </a:extLst>
          </p:cNvPr>
          <p:cNvPicPr>
            <a:picLocks noChangeAspect="1"/>
          </p:cNvPicPr>
          <p:nvPr/>
        </p:nvPicPr>
        <p:blipFill>
          <a:blip r:embed="rId5">
            <a:clrChange>
              <a:clrFrom>
                <a:srgbClr val="FFFFFB"/>
              </a:clrFrom>
              <a:clrTo>
                <a:srgbClr val="FFFFFB">
                  <a:alpha val="0"/>
                </a:srgbClr>
              </a:clrTo>
            </a:clrChange>
            <a:extLst>
              <a:ext uri="{28A0092B-C50C-407E-A947-70E740481C1C}">
                <a14:useLocalDpi xmlns:a14="http://schemas.microsoft.com/office/drawing/2010/main" val="0"/>
              </a:ext>
            </a:extLst>
          </a:blip>
          <a:srcRect/>
          <a:stretch>
            <a:fillRect/>
          </a:stretch>
        </p:blipFill>
        <p:spPr bwMode="auto">
          <a:xfrm>
            <a:off x="2441575" y="4711700"/>
            <a:ext cx="213042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5BA8CF67-330D-F7E0-F75A-9752BFEEE659}"/>
              </a:ext>
            </a:extLst>
          </p:cNvPr>
          <p:cNvSpPr>
            <a:spLocks noChangeArrowheads="1"/>
          </p:cNvSpPr>
          <p:nvPr/>
        </p:nvSpPr>
        <p:spPr bwMode="gray">
          <a:xfrm>
            <a:off x="177800" y="1427163"/>
            <a:ext cx="8797925" cy="376237"/>
          </a:xfrm>
          <a:prstGeom prst="rect">
            <a:avLst/>
          </a:prstGeom>
          <a:solidFill>
            <a:srgbClr val="B95E1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342900" indent="-342900">
              <a:lnSpc>
                <a:spcPct val="115000"/>
              </a:lnSpc>
              <a:buSzPct val="105000"/>
              <a:defRPr/>
            </a:pPr>
            <a:endParaRPr lang="en-US" sz="2000" b="1" dirty="0">
              <a:latin typeface="+mn-lt"/>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B48D222D-1224-553F-CE76-A5CCB6887087}"/>
              </a:ext>
            </a:extLst>
          </p:cNvPr>
          <p:cNvSpPr>
            <a:spLocks noChangeArrowheads="1"/>
          </p:cNvSpPr>
          <p:nvPr/>
        </p:nvSpPr>
        <p:spPr bwMode="gray">
          <a:xfrm>
            <a:off x="177800" y="1803400"/>
            <a:ext cx="8797925" cy="47498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36000" rIns="144000" bIns="144000"/>
          <a:lstStyle/>
          <a:p>
            <a:pPr marL="285750" indent="-285750" eaLnBrk="1" hangingPunct="1">
              <a:buSzPct val="105000"/>
              <a:buFont typeface="Wingdings 3" pitchFamily="18" charset="2"/>
              <a:buChar char="p"/>
              <a:defRPr/>
            </a:pPr>
            <a:r>
              <a:rPr lang="en-US" altLang="en-US" dirty="0">
                <a:latin typeface="+mn-lt"/>
                <a:cs typeface="Arial" charset="0"/>
              </a:rPr>
              <a:t>The degree of danger associated with a toxic chemical may be expressed as serious, moderate, or mild depending upon the severity of the toxicity of the chemicals.</a:t>
            </a:r>
          </a:p>
          <a:p>
            <a:pPr marL="285750" indent="-285750" eaLnBrk="1" hangingPunct="1">
              <a:buSzPct val="105000"/>
              <a:buFont typeface="Wingdings 3" pitchFamily="18" charset="2"/>
              <a:buChar char="p"/>
              <a:defRPr/>
            </a:pPr>
            <a:r>
              <a:rPr lang="en-US" altLang="en-US" dirty="0">
                <a:latin typeface="+mn-lt"/>
                <a:cs typeface="Arial" charset="0"/>
              </a:rPr>
              <a:t>The effect of toxic chemical may be expressed as local or systemic .</a:t>
            </a:r>
          </a:p>
          <a:p>
            <a:pPr marL="285750" indent="-285750" eaLnBrk="1" hangingPunct="1">
              <a:buSzPct val="105000"/>
              <a:buFont typeface="Wingdings 3" pitchFamily="18" charset="2"/>
              <a:buChar char="p"/>
              <a:defRPr/>
            </a:pPr>
            <a:r>
              <a:rPr lang="en-US" altLang="en-US" dirty="0">
                <a:latin typeface="+mn-lt"/>
                <a:cs typeface="Arial" charset="0"/>
              </a:rPr>
              <a:t>Eyes may be affected by Ammonia. This is an example Of local effect, where as  Lead poisoning affects blood forming cells, bones, and nervous system. </a:t>
            </a:r>
          </a:p>
          <a:p>
            <a:pPr marL="285750" indent="-285750" eaLnBrk="1" hangingPunct="1">
              <a:buSzPct val="105000"/>
              <a:buFont typeface="Wingdings 3" pitchFamily="18" charset="2"/>
              <a:buChar char="p"/>
              <a:defRPr/>
            </a:pPr>
            <a:r>
              <a:rPr lang="en-US" altLang="en-US" dirty="0">
                <a:latin typeface="+mn-lt"/>
                <a:cs typeface="Arial" charset="0"/>
              </a:rPr>
              <a:t>These are example of systemic effects.</a:t>
            </a:r>
          </a:p>
          <a:p>
            <a:pPr marL="285750" indent="-285750" eaLnBrk="1" hangingPunct="1">
              <a:buSzPct val="105000"/>
              <a:buFont typeface="Wingdings 3" pitchFamily="18" charset="2"/>
              <a:buChar char="p"/>
              <a:defRPr/>
            </a:pPr>
            <a:r>
              <a:rPr lang="en-US" altLang="en-US" dirty="0">
                <a:latin typeface="+mn-lt"/>
                <a:cs typeface="Arial" charset="0"/>
              </a:rPr>
              <a:t>The exposure period may be instantaneous or prolonged in respect of time.</a:t>
            </a:r>
          </a:p>
          <a:p>
            <a:pPr marL="285750" indent="-285750" eaLnBrk="1" hangingPunct="1">
              <a:buSzPct val="105000"/>
              <a:buFont typeface="Wingdings 3" pitchFamily="18" charset="2"/>
              <a:buChar char="p"/>
              <a:defRPr/>
            </a:pPr>
            <a:r>
              <a:rPr lang="en-US" altLang="en-US" dirty="0">
                <a:latin typeface="+mn-lt"/>
                <a:cs typeface="Arial" charset="0"/>
              </a:rPr>
              <a:t>Injury of limbs by corrosive like nitric acid is an example of instantaneous case where as silicosis resulting from inhalation of silica dust over a long period of time exposure is an example of prolonged cases.</a:t>
            </a:r>
            <a:endParaRPr lang="en-US" altLang="en-US" u="sng" dirty="0">
              <a:latin typeface="+mn-lt"/>
              <a:cs typeface="Arial" charset="0"/>
            </a:endParaRPr>
          </a:p>
        </p:txBody>
      </p:sp>
      <p:sp>
        <p:nvSpPr>
          <p:cNvPr id="11268" name="Rectangle 2">
            <a:extLst>
              <a:ext uri="{FF2B5EF4-FFF2-40B4-BE49-F238E27FC236}">
                <a16:creationId xmlns:a16="http://schemas.microsoft.com/office/drawing/2014/main" id="{0DA48FF0-05B6-6F79-44E6-F7B57AC71CD2}"/>
              </a:ext>
            </a:extLst>
          </p:cNvPr>
          <p:cNvSpPr txBox="1">
            <a:spLocks noChangeArrowheads="1"/>
          </p:cNvSpPr>
          <p:nvPr/>
        </p:nvSpPr>
        <p:spPr bwMode="auto">
          <a:xfrm>
            <a:off x="-304800" y="609600"/>
            <a:ext cx="9753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3000"/>
              <a:t>EFFECTS OF TOXIC SUBSTANCES ON THE HUMAN SYSTEM</a:t>
            </a:r>
            <a:endParaRPr lang="en-IN" altLang="en-US" sz="3000"/>
          </a:p>
        </p:txBody>
      </p:sp>
      <p:pic>
        <p:nvPicPr>
          <p:cNvPr id="11269" name="Picture 4" descr="Image result">
            <a:extLst>
              <a:ext uri="{FF2B5EF4-FFF2-40B4-BE49-F238E27FC236}">
                <a16:creationId xmlns:a16="http://schemas.microsoft.com/office/drawing/2014/main" id="{50B9AB82-7278-495D-82C4-09902F3F36B9}"/>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651500" y="4114800"/>
            <a:ext cx="30480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0AE541B2-78C8-8BF2-2AC5-C3A97F089D4B}"/>
              </a:ext>
            </a:extLst>
          </p:cNvPr>
          <p:cNvSpPr>
            <a:spLocks noChangeArrowheads="1"/>
          </p:cNvSpPr>
          <p:nvPr/>
        </p:nvSpPr>
        <p:spPr bwMode="gray">
          <a:xfrm>
            <a:off x="177800" y="1427163"/>
            <a:ext cx="8797925" cy="376237"/>
          </a:xfrm>
          <a:prstGeom prst="rect">
            <a:avLst/>
          </a:prstGeom>
          <a:solidFill>
            <a:srgbClr val="B95E1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342900" indent="-342900">
              <a:lnSpc>
                <a:spcPct val="115000"/>
              </a:lnSpc>
              <a:buSzPct val="105000"/>
              <a:defRPr/>
            </a:pPr>
            <a:endParaRPr lang="en-US" sz="2000" b="1" dirty="0">
              <a:latin typeface="+mn-lt"/>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8A2E1B18-E022-5FA8-9510-A118D48CA513}"/>
              </a:ext>
            </a:extLst>
          </p:cNvPr>
          <p:cNvSpPr>
            <a:spLocks noChangeArrowheads="1"/>
          </p:cNvSpPr>
          <p:nvPr/>
        </p:nvSpPr>
        <p:spPr bwMode="gray">
          <a:xfrm>
            <a:off x="177800" y="1803400"/>
            <a:ext cx="8797925" cy="47498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36000" rIns="144000" bIns="144000"/>
          <a:lstStyle/>
          <a:p>
            <a:pPr marL="285750" indent="-285750">
              <a:buSzPct val="105000"/>
              <a:buFont typeface="Wingdings 3" panose="05040102010807070707" pitchFamily="18" charset="2"/>
              <a:buChar char="p"/>
              <a:defRPr/>
            </a:pPr>
            <a:r>
              <a:rPr lang="en-US" dirty="0">
                <a:latin typeface="+mn-lt"/>
              </a:rPr>
              <a:t>The effects of toxic substance on the workman depend upon the following consideration:</a:t>
            </a:r>
          </a:p>
          <a:p>
            <a:pPr marL="742950" lvl="1" indent="-285750">
              <a:buSzPct val="105000"/>
              <a:buFont typeface="Wingdings 3" panose="05040102010807070707" pitchFamily="18" charset="2"/>
              <a:buChar char=""/>
              <a:defRPr/>
            </a:pPr>
            <a:r>
              <a:rPr lang="en-US" dirty="0">
                <a:latin typeface="+mn-lt"/>
              </a:rPr>
              <a:t>Absorption- Quicker the absorption more is the risk to the workman.</a:t>
            </a:r>
          </a:p>
          <a:p>
            <a:pPr marL="742950" lvl="1" indent="-285750">
              <a:buSzPct val="105000"/>
              <a:buFont typeface="Wingdings 3" panose="05040102010807070707" pitchFamily="18" charset="2"/>
              <a:buChar char=""/>
              <a:defRPr/>
            </a:pPr>
            <a:r>
              <a:rPr lang="en-US" dirty="0">
                <a:latin typeface="+mn-lt"/>
              </a:rPr>
              <a:t>Concentration and time of exposure- More the concentration and the time of exposure , more is the amount of toxic substances getting entry into the human body.</a:t>
            </a:r>
          </a:p>
          <a:p>
            <a:pPr marL="742950" lvl="1" indent="-285750">
              <a:buSzPct val="105000"/>
              <a:buFont typeface="Wingdings 3" panose="05040102010807070707" pitchFamily="18" charset="2"/>
              <a:buChar char=""/>
              <a:defRPr/>
            </a:pPr>
            <a:r>
              <a:rPr lang="en-US" dirty="0">
                <a:latin typeface="+mn-lt"/>
              </a:rPr>
              <a:t>Personal tolerance level- Certain person Can tolerate a particular toxic substance  while other can not tolerate the same amount.</a:t>
            </a:r>
          </a:p>
          <a:p>
            <a:pPr marL="742950" lvl="1" indent="-285750">
              <a:buSzPct val="105000"/>
              <a:buFont typeface="Wingdings 3" panose="05040102010807070707" pitchFamily="18" charset="2"/>
              <a:buChar char=""/>
              <a:defRPr/>
            </a:pPr>
            <a:r>
              <a:rPr lang="en-US" dirty="0">
                <a:latin typeface="+mn-lt"/>
              </a:rPr>
              <a:t>Susceptibility- Susceptibility to toxic substance may vary from person to person.</a:t>
            </a:r>
          </a:p>
          <a:p>
            <a:pPr marL="742950" lvl="1" indent="-285750">
              <a:buSzPct val="105000"/>
              <a:buFont typeface="Wingdings 3" panose="05040102010807070707" pitchFamily="18" charset="2"/>
              <a:buChar char=""/>
              <a:defRPr/>
            </a:pPr>
            <a:r>
              <a:rPr lang="en-US" dirty="0">
                <a:latin typeface="+mn-lt"/>
              </a:rPr>
              <a:t>Personal hygiene and behavior - Proper maintenance of clothing's, cleanliness, tidy habits etc. play an important role as regard the effects of toxic substance on the human system.</a:t>
            </a:r>
          </a:p>
          <a:p>
            <a:pPr marL="742950" lvl="1" indent="-285750">
              <a:buSzPct val="105000"/>
              <a:buFont typeface="Wingdings 3" panose="05040102010807070707" pitchFamily="18" charset="2"/>
              <a:buChar char=""/>
              <a:defRPr/>
            </a:pPr>
            <a:r>
              <a:rPr lang="en-US" dirty="0">
                <a:latin typeface="+mn-lt"/>
              </a:rPr>
              <a:t>The state of the matter - Whether solid, liquid or gas, play an important role in connection with the effects of toxic substances on the human system. Gases form  is more harmful than liquid or solid form</a:t>
            </a:r>
          </a:p>
          <a:p>
            <a:pPr>
              <a:buSzPct val="105000"/>
              <a:defRPr/>
            </a:pPr>
            <a:r>
              <a:rPr lang="en-US" dirty="0">
                <a:latin typeface="+mn-lt"/>
              </a:rPr>
              <a:t> </a:t>
            </a:r>
          </a:p>
        </p:txBody>
      </p:sp>
      <p:sp>
        <p:nvSpPr>
          <p:cNvPr id="8" name="Rectangle 2">
            <a:extLst>
              <a:ext uri="{FF2B5EF4-FFF2-40B4-BE49-F238E27FC236}">
                <a16:creationId xmlns:a16="http://schemas.microsoft.com/office/drawing/2014/main" id="{48F6C06E-30BF-372F-3562-6DCB4184FEC1}"/>
              </a:ext>
            </a:extLst>
          </p:cNvPr>
          <p:cNvSpPr txBox="1">
            <a:spLocks noChangeArrowheads="1"/>
          </p:cNvSpPr>
          <p:nvPr/>
        </p:nvSpPr>
        <p:spPr>
          <a:xfrm>
            <a:off x="-304800" y="609600"/>
            <a:ext cx="9753600" cy="685800"/>
          </a:xfrm>
          <a:prstGeom prst="rect">
            <a:avLst/>
          </a:prstGeom>
        </p:spPr>
        <p:txBody>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marL="660400" indent="-660400" eaLnBrk="1" hangingPunct="1">
              <a:lnSpc>
                <a:spcPct val="90000"/>
              </a:lnSpc>
              <a:buFont typeface="Wingdings" panose="05000000000000000000" pitchFamily="2" charset="2"/>
              <a:buNone/>
              <a:defRPr/>
            </a:pPr>
            <a:r>
              <a:rPr lang="en-US" altLang="en-US" sz="2800" dirty="0">
                <a:latin typeface="+mn-lt"/>
                <a:cs typeface="Arial" charset="0"/>
              </a:rPr>
              <a:t>FACTORS INFLUENCING THE EFFECTS OF TOXIC MATERIALS</a:t>
            </a:r>
          </a:p>
        </p:txBody>
      </p:sp>
      <p:pic>
        <p:nvPicPr>
          <p:cNvPr id="12293" name="Picture 4" descr="Image result">
            <a:extLst>
              <a:ext uri="{FF2B5EF4-FFF2-40B4-BE49-F238E27FC236}">
                <a16:creationId xmlns:a16="http://schemas.microsoft.com/office/drawing/2014/main" id="{C7177E19-5E5D-1DA1-A25A-A637CB15D317}"/>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02525" y="5638800"/>
            <a:ext cx="14128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FF731111-7361-05EC-DB8B-3E40A548E9FC}"/>
              </a:ext>
            </a:extLst>
          </p:cNvPr>
          <p:cNvSpPr>
            <a:spLocks noChangeArrowheads="1"/>
          </p:cNvSpPr>
          <p:nvPr/>
        </p:nvSpPr>
        <p:spPr bwMode="gray">
          <a:xfrm>
            <a:off x="177800" y="1427163"/>
            <a:ext cx="8797925" cy="376237"/>
          </a:xfrm>
          <a:prstGeom prst="rect">
            <a:avLst/>
          </a:prstGeom>
          <a:solidFill>
            <a:srgbClr val="B95E1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342900" indent="-342900">
              <a:lnSpc>
                <a:spcPct val="115000"/>
              </a:lnSpc>
              <a:buSzPct val="105000"/>
              <a:defRPr/>
            </a:pPr>
            <a:r>
              <a:rPr lang="en-US" altLang="en-US" sz="2000" b="1">
                <a:latin typeface="+mn-lt"/>
                <a:cs typeface="Arial" charset="0"/>
              </a:rPr>
              <a:t>Units of Concentration</a:t>
            </a:r>
            <a:endParaRPr lang="en-US" sz="2000" b="1" dirty="0">
              <a:latin typeface="+mn-lt"/>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62E9C843-9824-FD70-E1AC-B2CA5FC7E42B}"/>
              </a:ext>
            </a:extLst>
          </p:cNvPr>
          <p:cNvSpPr>
            <a:spLocks noChangeArrowheads="1"/>
          </p:cNvSpPr>
          <p:nvPr/>
        </p:nvSpPr>
        <p:spPr bwMode="gray">
          <a:xfrm>
            <a:off x="177800" y="1803400"/>
            <a:ext cx="8797925" cy="47498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36000" rIns="144000" bIns="144000"/>
          <a:lstStyle/>
          <a:p>
            <a:pPr marL="285750" indent="-285750" eaLnBrk="1" hangingPunct="1">
              <a:buSzPct val="105000"/>
              <a:buFont typeface="Wingdings 3" panose="05040102010807070707" pitchFamily="18" charset="2"/>
              <a:buChar char="p"/>
              <a:defRPr/>
            </a:pPr>
            <a:r>
              <a:rPr lang="en-US" altLang="en-US" dirty="0">
                <a:latin typeface="+mn-lt"/>
                <a:cs typeface="Arial" charset="0"/>
              </a:rPr>
              <a:t> Concentration may be expressed in ppm( parts per million) as well as in mg/ M</a:t>
            </a:r>
            <a:r>
              <a:rPr lang="en-US" altLang="en-US" baseline="30000" dirty="0">
                <a:latin typeface="+mn-lt"/>
                <a:cs typeface="Arial" charset="0"/>
              </a:rPr>
              <a:t>3</a:t>
            </a:r>
            <a:r>
              <a:rPr lang="en-US" altLang="en-US" dirty="0">
                <a:latin typeface="+mn-lt"/>
                <a:cs typeface="Arial" charset="0"/>
              </a:rPr>
              <a:t> for gases , vapor and liquid where in case of solid( including solid particulates, salts,  dust and fumes) concentration may  be expressed in term of mg/ M</a:t>
            </a:r>
            <a:r>
              <a:rPr lang="en-US" altLang="en-US" baseline="30000" dirty="0">
                <a:latin typeface="+mn-lt"/>
                <a:cs typeface="Arial" charset="0"/>
              </a:rPr>
              <a:t>3</a:t>
            </a:r>
            <a:r>
              <a:rPr lang="en-US" altLang="en-US" dirty="0">
                <a:latin typeface="+mn-lt"/>
                <a:cs typeface="Arial" charset="0"/>
              </a:rPr>
              <a:t>.</a:t>
            </a:r>
            <a:endParaRPr lang="en-US" dirty="0">
              <a:latin typeface="+mn-lt"/>
            </a:endParaRPr>
          </a:p>
        </p:txBody>
      </p:sp>
      <p:sp>
        <p:nvSpPr>
          <p:cNvPr id="8" name="Rectangle 2">
            <a:extLst>
              <a:ext uri="{FF2B5EF4-FFF2-40B4-BE49-F238E27FC236}">
                <a16:creationId xmlns:a16="http://schemas.microsoft.com/office/drawing/2014/main" id="{E96140D6-01E6-972F-9AD2-4920A8BB797F}"/>
              </a:ext>
            </a:extLst>
          </p:cNvPr>
          <p:cNvSpPr txBox="1">
            <a:spLocks noChangeArrowheads="1"/>
          </p:cNvSpPr>
          <p:nvPr/>
        </p:nvSpPr>
        <p:spPr>
          <a:xfrm>
            <a:off x="-304800" y="609600"/>
            <a:ext cx="9753600" cy="685800"/>
          </a:xfrm>
          <a:prstGeom prst="rect">
            <a:avLst/>
          </a:prstGeom>
        </p:spPr>
        <p:txBody>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marL="660400" indent="-660400" eaLnBrk="1" hangingPunct="1">
              <a:lnSpc>
                <a:spcPct val="90000"/>
              </a:lnSpc>
              <a:buFont typeface="Wingdings" panose="05000000000000000000" pitchFamily="2" charset="2"/>
              <a:buNone/>
              <a:defRPr/>
            </a:pPr>
            <a:r>
              <a:rPr lang="en-US" altLang="en-US" sz="2800" dirty="0">
                <a:latin typeface="+mn-lt"/>
                <a:cs typeface="Arial" charset="0"/>
              </a:rPr>
              <a:t>FACTORS INFLUENCING THE EFFECTS OF TOXIC MATERIALS</a:t>
            </a:r>
          </a:p>
        </p:txBody>
      </p:sp>
      <p:pic>
        <p:nvPicPr>
          <p:cNvPr id="13317" name="Picture 2" descr="Image result for Units of Concentration">
            <a:extLst>
              <a:ext uri="{FF2B5EF4-FFF2-40B4-BE49-F238E27FC236}">
                <a16:creationId xmlns:a16="http://schemas.microsoft.com/office/drawing/2014/main" id="{00D31D93-C567-FDA0-EBBC-185EB6172730}"/>
              </a:ext>
            </a:extLst>
          </p:cNvPr>
          <p:cNvPicPr>
            <a:picLocks noChangeAspect="1" noChangeArrowheads="1"/>
          </p:cNvPicPr>
          <p:nvPr/>
        </p:nvPicPr>
        <p:blipFill>
          <a:blip r:embed="rId2">
            <a:clrChange>
              <a:clrFrom>
                <a:srgbClr val="DEE2DB"/>
              </a:clrFrom>
              <a:clrTo>
                <a:srgbClr val="DEE2DB">
                  <a:alpha val="0"/>
                </a:srgbClr>
              </a:clrTo>
            </a:clrChange>
            <a:extLst>
              <a:ext uri="{28A0092B-C50C-407E-A947-70E740481C1C}">
                <a14:useLocalDpi xmlns:a14="http://schemas.microsoft.com/office/drawing/2010/main" val="0"/>
              </a:ext>
            </a:extLst>
          </a:blip>
          <a:srcRect/>
          <a:stretch>
            <a:fillRect/>
          </a:stretch>
        </p:blipFill>
        <p:spPr bwMode="auto">
          <a:xfrm>
            <a:off x="6019800" y="35814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0B402F6B-9D4B-9108-13B8-565E5D9CD2C0}"/>
              </a:ext>
            </a:extLst>
          </p:cNvPr>
          <p:cNvSpPr>
            <a:spLocks noChangeArrowheads="1"/>
          </p:cNvSpPr>
          <p:nvPr/>
        </p:nvSpPr>
        <p:spPr bwMode="gray">
          <a:xfrm>
            <a:off x="177800" y="1427163"/>
            <a:ext cx="8797925" cy="376237"/>
          </a:xfrm>
          <a:prstGeom prst="rect">
            <a:avLst/>
          </a:prstGeom>
          <a:solidFill>
            <a:srgbClr val="B95E1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eaLnBrk="1" hangingPunct="1">
              <a:buFont typeface="Wingdings" panose="05000000000000000000" pitchFamily="2" charset="2"/>
              <a:buNone/>
              <a:defRPr/>
            </a:pPr>
            <a:r>
              <a:rPr lang="en-US" altLang="en-US" sz="2000" b="1" dirty="0">
                <a:latin typeface="+mn-lt"/>
                <a:cs typeface="Arial" charset="0"/>
              </a:rPr>
              <a:t>Some toxic chemicals and their harmful effects on human system.</a:t>
            </a:r>
          </a:p>
        </p:txBody>
      </p:sp>
      <p:sp>
        <p:nvSpPr>
          <p:cNvPr id="7" name="Rectangle 6">
            <a:extLst>
              <a:ext uri="{FF2B5EF4-FFF2-40B4-BE49-F238E27FC236}">
                <a16:creationId xmlns:a16="http://schemas.microsoft.com/office/drawing/2014/main" id="{024C6560-637A-DA41-AD3E-A9A600DEB0A5}"/>
              </a:ext>
            </a:extLst>
          </p:cNvPr>
          <p:cNvSpPr>
            <a:spLocks noChangeArrowheads="1"/>
          </p:cNvSpPr>
          <p:nvPr/>
        </p:nvSpPr>
        <p:spPr bwMode="gray">
          <a:xfrm>
            <a:off x="177800" y="1803400"/>
            <a:ext cx="8797925" cy="47498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36000" rIns="144000" bIns="144000"/>
          <a:lstStyle/>
          <a:p>
            <a:pPr marL="285750" indent="-285750" eaLnBrk="1" hangingPunct="1">
              <a:buSzPct val="105000"/>
              <a:buFont typeface="Wingdings 3" panose="05040102010807070707" pitchFamily="18" charset="2"/>
              <a:buChar char="p"/>
              <a:defRPr/>
            </a:pPr>
            <a:r>
              <a:rPr lang="en-US" altLang="en-US" dirty="0">
                <a:latin typeface="+mn-lt"/>
                <a:cs typeface="Arial" charset="0"/>
              </a:rPr>
              <a:t>Carbon monoxide- co on inhalation causes asphyxiation or breathlessness. In high concentration, carbon monoxide can cause death.</a:t>
            </a:r>
          </a:p>
          <a:p>
            <a:pPr marL="285750" indent="-285750" eaLnBrk="1" hangingPunct="1">
              <a:buSzPct val="105000"/>
              <a:buFont typeface="Wingdings 3" panose="05040102010807070707" pitchFamily="18" charset="2"/>
              <a:buChar char="p"/>
              <a:defRPr/>
            </a:pPr>
            <a:r>
              <a:rPr lang="en-US" altLang="en-US" dirty="0">
                <a:latin typeface="+mn-lt"/>
                <a:cs typeface="Arial" charset="0"/>
              </a:rPr>
              <a:t>Carbon disulphide-On inhalation causes anesthetic effects. Central nervous system is also affected on prolonged exposure to carbon disulphide.</a:t>
            </a:r>
          </a:p>
          <a:p>
            <a:pPr marL="285750" indent="-285750" eaLnBrk="1" hangingPunct="1">
              <a:buSzPct val="105000"/>
              <a:buFont typeface="Wingdings 3" panose="05040102010807070707" pitchFamily="18" charset="2"/>
              <a:buChar char="p"/>
              <a:defRPr/>
            </a:pPr>
            <a:r>
              <a:rPr lang="en-US" altLang="en-US" dirty="0">
                <a:latin typeface="+mn-lt"/>
                <a:cs typeface="Arial" charset="0"/>
              </a:rPr>
              <a:t>Chlorine- Inhalation causes irritation to mucous membrane i.e. eyes, nose etc.</a:t>
            </a:r>
          </a:p>
          <a:p>
            <a:pPr marL="285750" indent="-285750" eaLnBrk="1" hangingPunct="1">
              <a:buSzPct val="105000"/>
              <a:buFont typeface="Wingdings 3" panose="05040102010807070707" pitchFamily="18" charset="2"/>
              <a:buChar char="p"/>
              <a:defRPr/>
            </a:pPr>
            <a:r>
              <a:rPr lang="en-US" altLang="en-US" dirty="0">
                <a:latin typeface="+mn-lt"/>
                <a:cs typeface="Arial" charset="0"/>
              </a:rPr>
              <a:t>Chromium- Chromium entering the body through inhalation or taking of food and water contaminated with chromium compounds can cause ulcer as well as cancer of certain vital organs of the body as for example lungs etc.</a:t>
            </a:r>
          </a:p>
          <a:p>
            <a:pPr marL="285750" indent="-285750" eaLnBrk="1" hangingPunct="1">
              <a:buSzPct val="105000"/>
              <a:buFont typeface="Wingdings 3" panose="05040102010807070707" pitchFamily="18" charset="2"/>
              <a:buChar char="p"/>
              <a:defRPr/>
            </a:pPr>
            <a:endParaRPr lang="en-US" altLang="en-US" dirty="0">
              <a:latin typeface="+mn-lt"/>
              <a:cs typeface="Arial" charset="0"/>
            </a:endParaRPr>
          </a:p>
        </p:txBody>
      </p:sp>
      <p:sp>
        <p:nvSpPr>
          <p:cNvPr id="8" name="Rectangle 2">
            <a:extLst>
              <a:ext uri="{FF2B5EF4-FFF2-40B4-BE49-F238E27FC236}">
                <a16:creationId xmlns:a16="http://schemas.microsoft.com/office/drawing/2014/main" id="{FE7BD590-1D65-57F0-1828-DD574A13779F}"/>
              </a:ext>
            </a:extLst>
          </p:cNvPr>
          <p:cNvSpPr txBox="1">
            <a:spLocks noChangeArrowheads="1"/>
          </p:cNvSpPr>
          <p:nvPr/>
        </p:nvSpPr>
        <p:spPr>
          <a:xfrm>
            <a:off x="-304800" y="609600"/>
            <a:ext cx="9753600" cy="685800"/>
          </a:xfrm>
          <a:prstGeom prst="rect">
            <a:avLst/>
          </a:prstGeom>
        </p:spPr>
        <p:txBody>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marL="660400" indent="-660400" eaLnBrk="1" hangingPunct="1">
              <a:lnSpc>
                <a:spcPct val="90000"/>
              </a:lnSpc>
              <a:buFont typeface="Wingdings" panose="05000000000000000000" pitchFamily="2" charset="2"/>
              <a:buNone/>
              <a:defRPr/>
            </a:pPr>
            <a:r>
              <a:rPr lang="en-US" altLang="en-US" sz="2800" dirty="0">
                <a:latin typeface="+mn-lt"/>
                <a:cs typeface="Arial" charset="0"/>
              </a:rPr>
              <a:t>TOXIC CHEMICALS AND THEIR HARMFUL EFFECTS ON HUMAN SYSTEM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33312D23-7416-92CD-09AA-DEE0E9D301DA}"/>
              </a:ext>
            </a:extLst>
          </p:cNvPr>
          <p:cNvSpPr>
            <a:spLocks noChangeArrowheads="1"/>
          </p:cNvSpPr>
          <p:nvPr/>
        </p:nvSpPr>
        <p:spPr bwMode="gray">
          <a:xfrm>
            <a:off x="177800" y="1427163"/>
            <a:ext cx="8797925" cy="376237"/>
          </a:xfrm>
          <a:prstGeom prst="rect">
            <a:avLst/>
          </a:prstGeom>
          <a:solidFill>
            <a:srgbClr val="B95E1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eaLnBrk="1" hangingPunct="1">
              <a:buFont typeface="Wingdings" panose="05000000000000000000" pitchFamily="2" charset="2"/>
              <a:buNone/>
              <a:defRPr/>
            </a:pPr>
            <a:r>
              <a:rPr lang="en-US" altLang="en-US" sz="2000" b="1" dirty="0">
                <a:latin typeface="+mn-lt"/>
                <a:cs typeface="Arial" charset="0"/>
              </a:rPr>
              <a:t>Some toxic chemicals and their harmful effects on human system.</a:t>
            </a:r>
          </a:p>
        </p:txBody>
      </p:sp>
      <p:sp>
        <p:nvSpPr>
          <p:cNvPr id="7" name="Rectangle 6">
            <a:extLst>
              <a:ext uri="{FF2B5EF4-FFF2-40B4-BE49-F238E27FC236}">
                <a16:creationId xmlns:a16="http://schemas.microsoft.com/office/drawing/2014/main" id="{AC8BC3FD-1B10-1997-7F58-C87AE6DA5D94}"/>
              </a:ext>
            </a:extLst>
          </p:cNvPr>
          <p:cNvSpPr>
            <a:spLocks noChangeArrowheads="1"/>
          </p:cNvSpPr>
          <p:nvPr/>
        </p:nvSpPr>
        <p:spPr bwMode="gray">
          <a:xfrm>
            <a:off x="177800" y="1803400"/>
            <a:ext cx="8797925" cy="47498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36000" rIns="144000" bIns="144000"/>
          <a:lstStyle/>
          <a:p>
            <a:pPr marL="285750" indent="-285750" eaLnBrk="1" hangingPunct="1">
              <a:buSzPct val="105000"/>
              <a:buFont typeface="Wingdings 3" panose="05040102010807070707" pitchFamily="18" charset="2"/>
              <a:buChar char="p"/>
              <a:defRPr/>
            </a:pPr>
            <a:r>
              <a:rPr lang="en-US" altLang="en-US" dirty="0">
                <a:latin typeface="+mn-lt"/>
                <a:cs typeface="Arial" charset="0"/>
              </a:rPr>
              <a:t>Mercury- Mercury and its compound can cause adverse effects on the central nervous system of the human body.</a:t>
            </a:r>
          </a:p>
          <a:p>
            <a:pPr marL="285750" indent="-285750" eaLnBrk="1" hangingPunct="1">
              <a:lnSpc>
                <a:spcPct val="90000"/>
              </a:lnSpc>
              <a:buSzPct val="105000"/>
              <a:buFont typeface="Wingdings 3" panose="05040102010807070707" pitchFamily="18" charset="2"/>
              <a:buChar char="p"/>
              <a:defRPr/>
            </a:pPr>
            <a:r>
              <a:rPr lang="en-US" altLang="en-US" dirty="0">
                <a:latin typeface="+mn-lt"/>
                <a:cs typeface="Arial" charset="0"/>
              </a:rPr>
              <a:t>Lead- lead poisoning badly affects the central nervous system as well as bones.</a:t>
            </a:r>
          </a:p>
          <a:p>
            <a:pPr marL="285750" indent="-285750" eaLnBrk="1" hangingPunct="1">
              <a:lnSpc>
                <a:spcPct val="90000"/>
              </a:lnSpc>
              <a:buSzPct val="105000"/>
              <a:buFont typeface="Wingdings 3" panose="05040102010807070707" pitchFamily="18" charset="2"/>
              <a:buChar char="p"/>
              <a:defRPr/>
            </a:pPr>
            <a:r>
              <a:rPr lang="en-US" altLang="en-US" dirty="0">
                <a:latin typeface="+mn-lt"/>
                <a:cs typeface="Arial" charset="0"/>
              </a:rPr>
              <a:t>Naptha- Naptha on inhalation can cause breathlessness or even coma.</a:t>
            </a:r>
          </a:p>
          <a:p>
            <a:pPr marL="285750" indent="-285750" eaLnBrk="1" hangingPunct="1">
              <a:lnSpc>
                <a:spcPct val="90000"/>
              </a:lnSpc>
              <a:buSzPct val="105000"/>
              <a:buFont typeface="Wingdings 3" panose="05040102010807070707" pitchFamily="18" charset="2"/>
              <a:buChar char="p"/>
              <a:defRPr/>
            </a:pPr>
            <a:r>
              <a:rPr lang="en-US" altLang="en-US" dirty="0">
                <a:latin typeface="+mn-lt"/>
                <a:cs typeface="Arial" charset="0"/>
              </a:rPr>
              <a:t>Methyl Isocyanate- It can affects the respiratory as well as gastro intestinal tract. It can cause fatal in case of high concentration.</a:t>
            </a:r>
          </a:p>
          <a:p>
            <a:pPr marL="285750" indent="-285750" eaLnBrk="1" hangingPunct="1">
              <a:lnSpc>
                <a:spcPct val="90000"/>
              </a:lnSpc>
              <a:buSzPct val="105000"/>
              <a:buFont typeface="Wingdings 3" panose="05040102010807070707" pitchFamily="18" charset="2"/>
              <a:buChar char="p"/>
              <a:defRPr/>
            </a:pPr>
            <a:r>
              <a:rPr lang="en-US" altLang="en-US" dirty="0">
                <a:latin typeface="+mn-lt"/>
                <a:cs typeface="Arial" charset="0"/>
              </a:rPr>
              <a:t>Sulpher dioxide- Sulpher dioxide if inhaled causes irritation of throat, nose ,etc. and can cause death in high concentration.</a:t>
            </a:r>
          </a:p>
          <a:p>
            <a:pPr marL="285750" indent="-285750" eaLnBrk="1" hangingPunct="1">
              <a:lnSpc>
                <a:spcPct val="90000"/>
              </a:lnSpc>
              <a:buSzPct val="105000"/>
              <a:buFont typeface="Wingdings 3" panose="05040102010807070707" pitchFamily="18" charset="2"/>
              <a:buChar char="p"/>
              <a:defRPr/>
            </a:pPr>
            <a:r>
              <a:rPr lang="en-US" altLang="en-US" dirty="0">
                <a:latin typeface="+mn-lt"/>
                <a:cs typeface="Arial" charset="0"/>
              </a:rPr>
              <a:t>Phosgene- Phosgene if inhaled seriously, affects the respiratory system etc. and can cause death in case of high exposure.</a:t>
            </a:r>
          </a:p>
        </p:txBody>
      </p:sp>
      <p:sp>
        <p:nvSpPr>
          <p:cNvPr id="8" name="Rectangle 2">
            <a:extLst>
              <a:ext uri="{FF2B5EF4-FFF2-40B4-BE49-F238E27FC236}">
                <a16:creationId xmlns:a16="http://schemas.microsoft.com/office/drawing/2014/main" id="{36D531BC-BB6C-3684-DE02-CF4560B44D07}"/>
              </a:ext>
            </a:extLst>
          </p:cNvPr>
          <p:cNvSpPr txBox="1">
            <a:spLocks noChangeArrowheads="1"/>
          </p:cNvSpPr>
          <p:nvPr/>
        </p:nvSpPr>
        <p:spPr>
          <a:xfrm>
            <a:off x="-304800" y="609600"/>
            <a:ext cx="9753600" cy="685800"/>
          </a:xfrm>
          <a:prstGeom prst="rect">
            <a:avLst/>
          </a:prstGeom>
        </p:spPr>
        <p:txBody>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marL="660400" indent="-660400" eaLnBrk="1" hangingPunct="1">
              <a:lnSpc>
                <a:spcPct val="90000"/>
              </a:lnSpc>
              <a:buFont typeface="Wingdings" panose="05000000000000000000" pitchFamily="2" charset="2"/>
              <a:buNone/>
              <a:defRPr/>
            </a:pPr>
            <a:r>
              <a:rPr lang="en-US" altLang="en-US" sz="2800" dirty="0">
                <a:latin typeface="+mn-lt"/>
                <a:cs typeface="Arial" charset="0"/>
              </a:rPr>
              <a:t>TOXIC CHEMICALS AND THEIR HARMFUL EFFECTS ON HUMAN SYSTEM</a:t>
            </a: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ES-501_BG-001</Template>
  <TotalTime>598</TotalTime>
  <Words>785</Words>
  <Application>Microsoft Office PowerPoint</Application>
  <PresentationFormat>On-screen Show (4:3)</PresentationFormat>
  <Paragraphs>56</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 Light</vt:lpstr>
      <vt:lpstr>Calibri</vt:lpstr>
      <vt:lpstr>Times New Roman</vt:lpstr>
      <vt:lpstr>Webdings</vt:lpstr>
      <vt:lpstr>Wingdings</vt:lpstr>
      <vt:lpstr>Wingdings 3</vt:lpstr>
      <vt:lpstr>Office Theme</vt:lpstr>
      <vt:lpstr>PowerPoint Presentation</vt:lpstr>
      <vt:lpstr>AGENDA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Tata Steel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INDUSTRIAL TOXICOLOGY</dc:title>
  <dc:creator>safety</dc:creator>
  <cp:lastModifiedBy>abhinav pandey</cp:lastModifiedBy>
  <cp:revision>50</cp:revision>
  <dcterms:created xsi:type="dcterms:W3CDTF">2007-01-14T03:06:46Z</dcterms:created>
  <dcterms:modified xsi:type="dcterms:W3CDTF">2025-04-15T07:25:50Z</dcterms:modified>
</cp:coreProperties>
</file>