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728" r:id="rId1"/>
  </p:sldMasterIdLst>
  <p:sldIdLst>
    <p:sldId id="261" r:id="rId2"/>
    <p:sldId id="275" r:id="rId3"/>
    <p:sldId id="263" r:id="rId4"/>
    <p:sldId id="276" r:id="rId5"/>
    <p:sldId id="277" r:id="rId6"/>
    <p:sldId id="278" r:id="rId7"/>
    <p:sldId id="279" r:id="rId8"/>
    <p:sldId id="280" r:id="rId9"/>
    <p:sldId id="281" r:id="rId10"/>
    <p:sldId id="282" r:id="rId11"/>
    <p:sldId id="283" r:id="rId12"/>
    <p:sldId id="284" r:id="rId13"/>
    <p:sldId id="285"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3094E88-3582-52DA-0E4C-23147F32C7A2}"/>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6214EB75-A2A5-F756-8B6D-AFF58BC2F4CF}"/>
              </a:ext>
            </a:extLst>
          </p:cNvPr>
          <p:cNvSpPr>
            <a:spLocks noGrp="1"/>
          </p:cNvSpPr>
          <p:nvPr>
            <p:ph type="dt" sz="half" idx="10"/>
          </p:nvPr>
        </p:nvSpPr>
        <p:spPr/>
        <p:txBody>
          <a:bodyPr/>
          <a:lstStyle>
            <a:lvl1pPr algn="l">
              <a:defRPr sz="1200" smtClean="0">
                <a:solidFill>
                  <a:schemeClr val="tx1">
                    <a:tint val="75000"/>
                  </a:schemeClr>
                </a:solidFill>
              </a:defRPr>
            </a:lvl1pPr>
          </a:lstStyle>
          <a:p>
            <a:pPr>
              <a:defRPr/>
            </a:pPr>
            <a:fld id="{57E6AD7E-7673-42A4-86C0-8C52DAD5F62D}" type="datetime1">
              <a:rPr lang="en-US"/>
              <a:pPr>
                <a:defRPr/>
              </a:pPr>
              <a:t>4/15/2025</a:t>
            </a:fld>
            <a:endParaRPr lang="en-US" dirty="0"/>
          </a:p>
        </p:txBody>
      </p:sp>
      <p:sp>
        <p:nvSpPr>
          <p:cNvPr id="6" name="Footer Placeholder 4">
            <a:extLst>
              <a:ext uri="{FF2B5EF4-FFF2-40B4-BE49-F238E27FC236}">
                <a16:creationId xmlns:a16="http://schemas.microsoft.com/office/drawing/2014/main" id="{4D03EA3F-48AB-74DD-0F88-A6AFE1B0AAFE}"/>
              </a:ext>
            </a:extLst>
          </p:cNvPr>
          <p:cNvSpPr>
            <a:spLocks noGrp="1"/>
          </p:cNvSpPr>
          <p:nvPr>
            <p:ph type="ftr" sz="quarter" idx="11"/>
          </p:nvPr>
        </p:nvSpPr>
        <p:spPr/>
        <p:txBody>
          <a:bodyPr/>
          <a:lstStyle>
            <a:lvl1pPr algn="ctr">
              <a:defRPr sz="1200" dirty="0">
                <a:solidFill>
                  <a:schemeClr val="tx1">
                    <a:tint val="75000"/>
                  </a:schemeClr>
                </a:solidFill>
              </a:defRPr>
            </a:lvl1pPr>
          </a:lstStyle>
          <a:p>
            <a:pPr>
              <a:defRPr/>
            </a:pPr>
            <a:endParaRPr lang="en-US"/>
          </a:p>
        </p:txBody>
      </p:sp>
      <p:sp>
        <p:nvSpPr>
          <p:cNvPr id="7" name="Slide Number Placeholder 5">
            <a:extLst>
              <a:ext uri="{FF2B5EF4-FFF2-40B4-BE49-F238E27FC236}">
                <a16:creationId xmlns:a16="http://schemas.microsoft.com/office/drawing/2014/main" id="{A338183B-66C7-ABD9-41BB-01CA18DE1AA5}"/>
              </a:ext>
            </a:extLst>
          </p:cNvPr>
          <p:cNvSpPr>
            <a:spLocks noGrp="1"/>
          </p:cNvSpPr>
          <p:nvPr>
            <p:ph type="sldNum" sz="quarter" idx="12"/>
          </p:nvPr>
        </p:nvSpPr>
        <p:spPr/>
        <p:txBody>
          <a:bodyPr/>
          <a:lstStyle>
            <a:lvl1pPr>
              <a:defRPr/>
            </a:lvl1pPr>
          </a:lstStyle>
          <a:p>
            <a:fld id="{7EF4ECC6-5454-451F-873D-198BC1D9C774}" type="slidenum">
              <a:rPr lang="en-US" altLang="en-US"/>
              <a:pPr/>
              <a:t>‹#›</a:t>
            </a:fld>
            <a:endParaRPr lang="en-US" altLang="en-US"/>
          </a:p>
        </p:txBody>
      </p:sp>
    </p:spTree>
    <p:extLst>
      <p:ext uri="{BB962C8B-B14F-4D97-AF65-F5344CB8AC3E}">
        <p14:creationId xmlns:p14="http://schemas.microsoft.com/office/powerpoint/2010/main" val="2165702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97BD04-925B-81D3-EEAF-6686167AF393}"/>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4207FE5-2407-EAE5-086F-AB9E5356EF75}"/>
              </a:ext>
            </a:extLst>
          </p:cNvPr>
          <p:cNvSpPr>
            <a:spLocks noGrp="1"/>
          </p:cNvSpPr>
          <p:nvPr>
            <p:ph type="dt" sz="half" idx="10"/>
          </p:nvPr>
        </p:nvSpPr>
        <p:spPr/>
        <p:txBody>
          <a:bodyPr/>
          <a:lstStyle>
            <a:lvl1pPr>
              <a:defRPr/>
            </a:lvl1pPr>
          </a:lstStyle>
          <a:p>
            <a:pPr>
              <a:defRPr/>
            </a:pPr>
            <a:fld id="{5DE3EFE3-AECC-4CDA-8BEF-BC2C8D33792E}" type="datetime1">
              <a:rPr lang="en-US"/>
              <a:pPr>
                <a:defRPr/>
              </a:pPr>
              <a:t>4/15/2025</a:t>
            </a:fld>
            <a:endParaRPr lang="en-US"/>
          </a:p>
        </p:txBody>
      </p:sp>
      <p:sp>
        <p:nvSpPr>
          <p:cNvPr id="6" name="Footer Placeholder 4">
            <a:extLst>
              <a:ext uri="{FF2B5EF4-FFF2-40B4-BE49-F238E27FC236}">
                <a16:creationId xmlns:a16="http://schemas.microsoft.com/office/drawing/2014/main" id="{7983473F-0C98-A916-CB72-10772FDFDF5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261681C-89D9-5253-5843-D54E017E869F}"/>
              </a:ext>
            </a:extLst>
          </p:cNvPr>
          <p:cNvSpPr>
            <a:spLocks noGrp="1"/>
          </p:cNvSpPr>
          <p:nvPr>
            <p:ph type="sldNum" sz="quarter" idx="12"/>
          </p:nvPr>
        </p:nvSpPr>
        <p:spPr/>
        <p:txBody>
          <a:bodyPr/>
          <a:lstStyle>
            <a:lvl1pPr>
              <a:defRPr/>
            </a:lvl1pPr>
          </a:lstStyle>
          <a:p>
            <a:fld id="{36275C97-3FD0-48A7-81B3-5C95F1AA9D7A}" type="slidenum">
              <a:rPr lang="en-US" altLang="en-US"/>
              <a:pPr/>
              <a:t>‹#›</a:t>
            </a:fld>
            <a:endParaRPr lang="en-US" altLang="en-US"/>
          </a:p>
        </p:txBody>
      </p:sp>
    </p:spTree>
    <p:extLst>
      <p:ext uri="{BB962C8B-B14F-4D97-AF65-F5344CB8AC3E}">
        <p14:creationId xmlns:p14="http://schemas.microsoft.com/office/powerpoint/2010/main" val="353026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103BFC68-4D02-B3CC-B2BC-A6846FFCDAE5}"/>
              </a:ext>
            </a:extLst>
          </p:cNvPr>
          <p:cNvSpPr>
            <a:spLocks noGrp="1"/>
          </p:cNvSpPr>
          <p:nvPr>
            <p:ph type="dt" sz="half" idx="10"/>
          </p:nvPr>
        </p:nvSpPr>
        <p:spPr/>
        <p:txBody>
          <a:bodyPr/>
          <a:lstStyle>
            <a:lvl1pPr>
              <a:defRPr/>
            </a:lvl1pPr>
          </a:lstStyle>
          <a:p>
            <a:pPr>
              <a:defRPr/>
            </a:pPr>
            <a:fld id="{4A18360E-A98C-4F2F-BEA6-0FB135FA7DE2}" type="datetime1">
              <a:rPr lang="en-US"/>
              <a:pPr>
                <a:defRPr/>
              </a:pPr>
              <a:t>4/15/2025</a:t>
            </a:fld>
            <a:endParaRPr lang="en-US" dirty="0"/>
          </a:p>
        </p:txBody>
      </p:sp>
      <p:sp>
        <p:nvSpPr>
          <p:cNvPr id="4" name="Footer Placeholder 4">
            <a:extLst>
              <a:ext uri="{FF2B5EF4-FFF2-40B4-BE49-F238E27FC236}">
                <a16:creationId xmlns:a16="http://schemas.microsoft.com/office/drawing/2014/main" id="{5FC2738C-72AC-A74D-1D93-743DB09B64E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DC6E468-278C-275A-E9E3-6462B8AABBBD}"/>
              </a:ext>
            </a:extLst>
          </p:cNvPr>
          <p:cNvSpPr>
            <a:spLocks noGrp="1"/>
          </p:cNvSpPr>
          <p:nvPr>
            <p:ph type="sldNum" sz="quarter" idx="12"/>
          </p:nvPr>
        </p:nvSpPr>
        <p:spPr/>
        <p:txBody>
          <a:bodyPr/>
          <a:lstStyle>
            <a:lvl1pPr>
              <a:defRPr/>
            </a:lvl1pPr>
          </a:lstStyle>
          <a:p>
            <a:fld id="{6E0B3898-8A57-4D16-8FEC-78B7A4F70F67}" type="slidenum">
              <a:rPr lang="en-US" altLang="en-US"/>
              <a:pPr/>
              <a:t>‹#›</a:t>
            </a:fld>
            <a:endParaRPr lang="en-US" altLang="en-US"/>
          </a:p>
        </p:txBody>
      </p:sp>
    </p:spTree>
    <p:extLst>
      <p:ext uri="{BB962C8B-B14F-4D97-AF65-F5344CB8AC3E}">
        <p14:creationId xmlns:p14="http://schemas.microsoft.com/office/powerpoint/2010/main" val="42167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18546B6-5FB9-4D36-E917-11D4A06396F5}"/>
              </a:ext>
            </a:extLst>
          </p:cNvPr>
          <p:cNvSpPr>
            <a:spLocks noGrp="1"/>
          </p:cNvSpPr>
          <p:nvPr>
            <p:ph type="dt" sz="half" idx="10"/>
          </p:nvPr>
        </p:nvSpPr>
        <p:spPr/>
        <p:txBody>
          <a:bodyPr/>
          <a:lstStyle>
            <a:lvl1pPr>
              <a:defRPr/>
            </a:lvl1pPr>
          </a:lstStyle>
          <a:p>
            <a:pPr>
              <a:defRPr/>
            </a:pPr>
            <a:fld id="{029C30B4-909A-429E-9208-305002A8D0A6}" type="datetime1">
              <a:rPr lang="en-US"/>
              <a:pPr>
                <a:defRPr/>
              </a:pPr>
              <a:t>4/15/2025</a:t>
            </a:fld>
            <a:endParaRPr lang="en-US" dirty="0"/>
          </a:p>
        </p:txBody>
      </p:sp>
      <p:sp>
        <p:nvSpPr>
          <p:cNvPr id="3" name="Footer Placeholder 4">
            <a:extLst>
              <a:ext uri="{FF2B5EF4-FFF2-40B4-BE49-F238E27FC236}">
                <a16:creationId xmlns:a16="http://schemas.microsoft.com/office/drawing/2014/main" id="{85369316-1988-F67F-7DEA-D5BA9872B7A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CFEB09D-D078-662D-41F8-EB9C7B0C53CC}"/>
              </a:ext>
            </a:extLst>
          </p:cNvPr>
          <p:cNvSpPr>
            <a:spLocks noGrp="1"/>
          </p:cNvSpPr>
          <p:nvPr>
            <p:ph type="sldNum" sz="quarter" idx="12"/>
          </p:nvPr>
        </p:nvSpPr>
        <p:spPr/>
        <p:txBody>
          <a:bodyPr/>
          <a:lstStyle>
            <a:lvl1pPr>
              <a:defRPr/>
            </a:lvl1pPr>
          </a:lstStyle>
          <a:p>
            <a:fld id="{812CC5FE-92AF-49F7-A469-31BB8E2EB943}" type="slidenum">
              <a:rPr lang="en-US" altLang="en-US"/>
              <a:pPr/>
              <a:t>‹#›</a:t>
            </a:fld>
            <a:endParaRPr lang="en-US" altLang="en-US"/>
          </a:p>
        </p:txBody>
      </p:sp>
    </p:spTree>
    <p:extLst>
      <p:ext uri="{BB962C8B-B14F-4D97-AF65-F5344CB8AC3E}">
        <p14:creationId xmlns:p14="http://schemas.microsoft.com/office/powerpoint/2010/main" val="3934097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D70C0A3-B3A5-5BFF-E005-E691AB3DAC98}"/>
              </a:ext>
            </a:extLst>
          </p:cNvPr>
          <p:cNvSpPr>
            <a:spLocks noGrp="1"/>
          </p:cNvSpPr>
          <p:nvPr>
            <p:ph type="title"/>
          </p:nvPr>
        </p:nvSpPr>
        <p:spPr bwMode="auto">
          <a:xfrm>
            <a:off x="636588" y="787400"/>
            <a:ext cx="78867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DD1336C-F107-CD62-A246-8DBA92961B7E}"/>
              </a:ext>
            </a:extLst>
          </p:cNvPr>
          <p:cNvSpPr>
            <a:spLocks noGrp="1"/>
          </p:cNvSpPr>
          <p:nvPr>
            <p:ph type="body" idx="1"/>
          </p:nvPr>
        </p:nvSpPr>
        <p:spPr bwMode="auto">
          <a:xfrm>
            <a:off x="628650" y="1768475"/>
            <a:ext cx="7886700" cy="447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FAD109E3-2D69-637B-5766-FB0C96AAAFB6}"/>
              </a:ext>
            </a:extLst>
          </p:cNvPr>
          <p:cNvSpPr>
            <a:spLocks noGrp="1"/>
          </p:cNvSpPr>
          <p:nvPr>
            <p:ph type="dt" sz="half" idx="2"/>
          </p:nvPr>
        </p:nvSpPr>
        <p:spPr>
          <a:xfrm>
            <a:off x="628650" y="6311900"/>
            <a:ext cx="2057400" cy="230188"/>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B79E284F-F1FD-46AC-978B-D6263E6C8145}" type="datetime1">
              <a:rPr lang="en-US"/>
              <a:pPr>
                <a:defRPr/>
              </a:pPr>
              <a:t>4/15/2025</a:t>
            </a:fld>
            <a:endParaRPr lang="en-US" dirty="0"/>
          </a:p>
        </p:txBody>
      </p:sp>
      <p:sp>
        <p:nvSpPr>
          <p:cNvPr id="5" name="Footer Placeholder 4">
            <a:extLst>
              <a:ext uri="{FF2B5EF4-FFF2-40B4-BE49-F238E27FC236}">
                <a16:creationId xmlns:a16="http://schemas.microsoft.com/office/drawing/2014/main" id="{A7BA6BD3-34FF-9276-7C56-EB0F3258948D}"/>
              </a:ext>
            </a:extLst>
          </p:cNvPr>
          <p:cNvSpPr>
            <a:spLocks noGrp="1"/>
          </p:cNvSpPr>
          <p:nvPr>
            <p:ph type="ftr" sz="quarter" idx="3"/>
          </p:nvPr>
        </p:nvSpPr>
        <p:spPr>
          <a:xfrm>
            <a:off x="3028950" y="6311900"/>
            <a:ext cx="3086100" cy="230188"/>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97FAD638-6FD1-82DE-3EFD-EB65758D22EE}"/>
              </a:ext>
            </a:extLst>
          </p:cNvPr>
          <p:cNvSpPr>
            <a:spLocks noGrp="1"/>
          </p:cNvSpPr>
          <p:nvPr>
            <p:ph type="sldNum" sz="quarter" idx="4"/>
          </p:nvPr>
        </p:nvSpPr>
        <p:spPr>
          <a:xfrm>
            <a:off x="6457950" y="6311900"/>
            <a:ext cx="2057400" cy="23018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C5E9B98-B355-47AD-BA80-B04FE579A5A5}" type="slidenum">
              <a:rPr lang="en-US" altLang="en-US"/>
              <a:pPr/>
              <a:t>‹#›</a:t>
            </a:fld>
            <a:endParaRPr lang="en-US" altLang="en-US"/>
          </a:p>
        </p:txBody>
      </p:sp>
      <p:cxnSp>
        <p:nvCxnSpPr>
          <p:cNvPr id="8" name="Straight Connector 7">
            <a:extLst>
              <a:ext uri="{FF2B5EF4-FFF2-40B4-BE49-F238E27FC236}">
                <a16:creationId xmlns:a16="http://schemas.microsoft.com/office/drawing/2014/main" id="{0B149FEA-8931-5863-7948-15ACEBFF2675}"/>
              </a:ext>
            </a:extLst>
          </p:cNvPr>
          <p:cNvCxnSpPr>
            <a:cxnSpLocks/>
          </p:cNvCxnSpPr>
          <p:nvPr userDrawn="1"/>
        </p:nvCxnSpPr>
        <p:spPr>
          <a:xfrm>
            <a:off x="636588" y="698500"/>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143774EF-32FB-B06A-8619-E364C1AD8FED}"/>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AF7BAA70-D2B3-655A-FB99-4DA1C436A433}"/>
              </a:ext>
            </a:extLst>
          </p:cNvPr>
          <p:cNvSpPr txBox="1">
            <a:spLocks/>
          </p:cNvSpPr>
          <p:nvPr userDrawn="1"/>
        </p:nvSpPr>
        <p:spPr>
          <a:xfrm>
            <a:off x="628650" y="58738"/>
            <a:ext cx="3417888" cy="639762"/>
          </a:xfrm>
          <a:prstGeom prst="rect">
            <a:avLst/>
          </a:prstGeom>
        </p:spPr>
        <p:txBody>
          <a:bodyPr lIns="63305" tIns="31652" rIns="63305" bIns="31652">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defRPr/>
            </a:pPr>
            <a:r>
              <a:rPr lang="en-US" sz="1662" b="1" dirty="0"/>
              <a:t>PMG Engineering Private Limited</a:t>
            </a:r>
          </a:p>
          <a:p>
            <a:pPr marL="0" indent="0">
              <a:lnSpc>
                <a:spcPct val="100000"/>
              </a:lnSpc>
              <a:spcBef>
                <a:spcPts val="0"/>
              </a:spcBef>
              <a:buFont typeface="Arial" panose="020B0604020202020204" pitchFamily="34" charset="0"/>
              <a:buNone/>
              <a:defRPr/>
            </a:pPr>
            <a:r>
              <a:rPr lang="en-US" sz="1108" dirty="0"/>
              <a:t>The End-to-End Engineering Company in Food Industry</a:t>
            </a:r>
          </a:p>
          <a:p>
            <a:pPr marL="0" indent="0">
              <a:lnSpc>
                <a:spcPct val="100000"/>
              </a:lnSpc>
              <a:spcBef>
                <a:spcPts val="0"/>
              </a:spcBef>
              <a:buFont typeface="Arial" panose="020B0604020202020204" pitchFamily="34" charset="0"/>
              <a:buNone/>
              <a:defRPr/>
            </a:pPr>
            <a:r>
              <a:rPr lang="en-US" sz="1108" dirty="0" err="1">
                <a:hlinkClick r:id="rId7"/>
              </a:rPr>
              <a:t>info@pmg.engineering</a:t>
            </a:r>
            <a:r>
              <a:rPr lang="en-US" sz="1108" dirty="0"/>
              <a:t> | </a:t>
            </a:r>
            <a:r>
              <a:rPr lang="en-US" sz="1108" dirty="0">
                <a:hlinkClick r:id="rId8"/>
              </a:rPr>
              <a:t>www.pmg.engineering</a:t>
            </a:r>
            <a:endParaRPr lang="en-US" sz="1108" dirty="0"/>
          </a:p>
        </p:txBody>
      </p:sp>
      <p:sp>
        <p:nvSpPr>
          <p:cNvPr id="13" name="TextBox 12">
            <a:extLst>
              <a:ext uri="{FF2B5EF4-FFF2-40B4-BE49-F238E27FC236}">
                <a16:creationId xmlns:a16="http://schemas.microsoft.com/office/drawing/2014/main" id="{8A86B147-B7FD-D895-135C-36E082838A12}"/>
              </a:ext>
            </a:extLst>
          </p:cNvPr>
          <p:cNvSpPr txBox="1"/>
          <p:nvPr userDrawn="1"/>
        </p:nvSpPr>
        <p:spPr>
          <a:xfrm>
            <a:off x="7027863" y="506413"/>
            <a:ext cx="1673225" cy="241300"/>
          </a:xfrm>
          <a:prstGeom prst="rect">
            <a:avLst/>
          </a:prstGeom>
          <a:noFill/>
        </p:spPr>
        <p:txBody>
          <a:bodyPr wrap="none">
            <a:spAutoFit/>
          </a:bodyPr>
          <a:lstStyle/>
          <a:p>
            <a:pPr>
              <a:defRPr/>
            </a:pPr>
            <a:r>
              <a:rPr lang="en-US" sz="969" dirty="0">
                <a:solidFill>
                  <a:srgbClr val="FF8A04"/>
                </a:solidFill>
              </a:rPr>
              <a:t>Reputation built on Results</a:t>
            </a:r>
          </a:p>
        </p:txBody>
      </p:sp>
      <p:pic>
        <p:nvPicPr>
          <p:cNvPr id="1035" name="Picture 13" descr="A picture containing clock&#10;&#10;Description automatically generated">
            <a:extLst>
              <a:ext uri="{FF2B5EF4-FFF2-40B4-BE49-F238E27FC236}">
                <a16:creationId xmlns:a16="http://schemas.microsoft.com/office/drawing/2014/main" id="{20FC808D-A213-1AD1-FC7E-8EEAC519DF43}"/>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7004050" y="58738"/>
            <a:ext cx="1511300" cy="47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737" r:id="rId1"/>
    <p:sldLayoutId id="2147485738" r:id="rId2"/>
    <p:sldLayoutId id="2147485735" r:id="rId3"/>
    <p:sldLayoutId id="2147485736" r:id="rId4"/>
  </p:sldLayoutIdLst>
  <p:hf hdr="0" ftr="0" dt="0"/>
  <p:txStyles>
    <p:titleStyle>
      <a:lvl1pPr algn="l" defTabSz="912813" rtl="0" fontAlgn="base">
        <a:lnSpc>
          <a:spcPct val="90000"/>
        </a:lnSpc>
        <a:spcBef>
          <a:spcPct val="0"/>
        </a:spcBef>
        <a:spcAft>
          <a:spcPct val="0"/>
        </a:spcAft>
        <a:defRPr sz="4400" kern="1200">
          <a:solidFill>
            <a:schemeClr val="tx1"/>
          </a:solidFill>
          <a:latin typeface="+mj-lt"/>
          <a:ea typeface="+mj-ea"/>
          <a:cs typeface="+mj-cs"/>
        </a:defRPr>
      </a:lvl1pPr>
      <a:lvl2pPr algn="l" defTabSz="912813" rtl="0" fontAlgn="base">
        <a:lnSpc>
          <a:spcPct val="90000"/>
        </a:lnSpc>
        <a:spcBef>
          <a:spcPct val="0"/>
        </a:spcBef>
        <a:spcAft>
          <a:spcPct val="0"/>
        </a:spcAft>
        <a:defRPr sz="4400">
          <a:solidFill>
            <a:schemeClr val="tx1"/>
          </a:solidFill>
          <a:latin typeface="Calibri Light" panose="020F0302020204030204" pitchFamily="34" charset="0"/>
        </a:defRPr>
      </a:lvl2pPr>
      <a:lvl3pPr algn="l" defTabSz="912813" rtl="0" fontAlgn="base">
        <a:lnSpc>
          <a:spcPct val="90000"/>
        </a:lnSpc>
        <a:spcBef>
          <a:spcPct val="0"/>
        </a:spcBef>
        <a:spcAft>
          <a:spcPct val="0"/>
        </a:spcAft>
        <a:defRPr sz="4400">
          <a:solidFill>
            <a:schemeClr val="tx1"/>
          </a:solidFill>
          <a:latin typeface="Calibri Light" panose="020F0302020204030204" pitchFamily="34" charset="0"/>
        </a:defRPr>
      </a:lvl3pPr>
      <a:lvl4pPr algn="l" defTabSz="912813" rtl="0" fontAlgn="base">
        <a:lnSpc>
          <a:spcPct val="90000"/>
        </a:lnSpc>
        <a:spcBef>
          <a:spcPct val="0"/>
        </a:spcBef>
        <a:spcAft>
          <a:spcPct val="0"/>
        </a:spcAft>
        <a:defRPr sz="4400">
          <a:solidFill>
            <a:schemeClr val="tx1"/>
          </a:solidFill>
          <a:latin typeface="Calibri Light" panose="020F0302020204030204" pitchFamily="34" charset="0"/>
        </a:defRPr>
      </a:lvl4pPr>
      <a:lvl5pPr algn="l" defTabSz="912813"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defTabSz="912813"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defTabSz="912813"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defTabSz="912813"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defTabSz="912813"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7013" indent="-227013" algn="l" defTabSz="912813"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4213" indent="-227013" algn="l" defTabSz="912813"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1413" indent="-227013" algn="l" defTabSz="912813"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5986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58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729622-C9F7-E66F-CFEE-3C2455577C0B}"/>
              </a:ext>
            </a:extLst>
          </p:cNvPr>
          <p:cNvSpPr/>
          <p:nvPr/>
        </p:nvSpPr>
        <p:spPr>
          <a:xfrm>
            <a:off x="0" y="838200"/>
            <a:ext cx="9144000" cy="1446213"/>
          </a:xfrm>
          <a:prstGeom prst="rect">
            <a:avLst/>
          </a:prstGeom>
        </p:spPr>
        <p:txBody>
          <a:bodyPr>
            <a:spAutoFit/>
          </a:bodyPr>
          <a:lstStyle/>
          <a:p>
            <a:pPr algn="ctr">
              <a:defRPr/>
            </a:pPr>
            <a:r>
              <a:rPr lang="en-IN" sz="4400" b="1" dirty="0">
                <a:effectLst>
                  <a:outerShdw blurRad="38100" dist="38100" dir="2700000" algn="tl">
                    <a:srgbClr val="000000">
                      <a:alpha val="43137"/>
                    </a:srgbClr>
                  </a:outerShdw>
                </a:effectLst>
                <a:latin typeface="Century Schoolbook" panose="02040604050505020304" pitchFamily="18" charset="0"/>
              </a:rPr>
              <a:t>PREVENTION OF OCCUPATIONAL DISEASE</a:t>
            </a:r>
          </a:p>
        </p:txBody>
      </p:sp>
      <p:pic>
        <p:nvPicPr>
          <p:cNvPr id="4099" name="Picture 4" descr="Image result for PREVENTION OF OCCUPATIONAL DISEASE">
            <a:extLst>
              <a:ext uri="{FF2B5EF4-FFF2-40B4-BE49-F238E27FC236}">
                <a16:creationId xmlns:a16="http://schemas.microsoft.com/office/drawing/2014/main" id="{95051E95-4C49-4D7D-A4AB-157B3AC579D6}"/>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70213" y="2284413"/>
            <a:ext cx="3278187" cy="419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F05E800-9239-ED9F-1F57-77042687E935}"/>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PRIMARY PREVENTION</a:t>
            </a:r>
          </a:p>
        </p:txBody>
      </p:sp>
      <p:sp>
        <p:nvSpPr>
          <p:cNvPr id="32" name="Rectangle 7">
            <a:extLst>
              <a:ext uri="{FF2B5EF4-FFF2-40B4-BE49-F238E27FC236}">
                <a16:creationId xmlns:a16="http://schemas.microsoft.com/office/drawing/2014/main" id="{60D6FEC0-26E0-BBF7-D5D8-1945D95C8999}"/>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3F8EAE20-3597-C6B5-B70A-CF32436BB582}"/>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anose="05040102010807070707" pitchFamily="18" charset="2"/>
              <a:buChar char="p"/>
              <a:defRPr/>
            </a:pPr>
            <a:r>
              <a:rPr lang="en-IN" dirty="0">
                <a:latin typeface="+mn-lt"/>
                <a:cs typeface="Arial" charset="0"/>
              </a:rPr>
              <a:t>Aims to prevent disease or injury before it ever occurs. This is done by preventing exposures to hazards that cause disease or injury, altering unhealthy or unsafe behaviours that can lead to disease or injury, and increasing resistance to disease or injury should exposure occur. Examples include:</a:t>
            </a:r>
          </a:p>
          <a:p>
            <a:pPr marL="285750" indent="-285750">
              <a:buSzPct val="105000"/>
              <a:buFont typeface="Wingdings 3" panose="05040102010807070707" pitchFamily="18" charset="2"/>
              <a:buChar char="p"/>
              <a:defRPr/>
            </a:pPr>
            <a:r>
              <a:rPr lang="en-US" b="1" dirty="0">
                <a:latin typeface="+mn-lt"/>
                <a:cs typeface="Arial" charset="0"/>
              </a:rPr>
              <a:t>Medication</a:t>
            </a:r>
            <a:endParaRPr lang="en-IN" b="1" dirty="0">
              <a:latin typeface="+mn-lt"/>
              <a:cs typeface="Arial" charset="0"/>
            </a:endParaRPr>
          </a:p>
          <a:p>
            <a:pPr marL="742950" lvl="1" indent="-285750">
              <a:buSzPct val="105000"/>
              <a:buFont typeface="Wingdings 3" pitchFamily="18" charset="2"/>
              <a:buChar char=""/>
              <a:defRPr/>
            </a:pPr>
            <a:r>
              <a:rPr lang="en-IN" dirty="0">
                <a:latin typeface="+mn-lt"/>
                <a:cs typeface="Arial" charset="0"/>
              </a:rPr>
              <a:t>Education about healthy and safe habits</a:t>
            </a:r>
          </a:p>
          <a:p>
            <a:pPr marL="742950" lvl="1" indent="-285750">
              <a:buSzPct val="105000"/>
              <a:buFont typeface="Wingdings 3" pitchFamily="18" charset="2"/>
              <a:buChar char=""/>
              <a:defRPr/>
            </a:pPr>
            <a:r>
              <a:rPr lang="en-IN" dirty="0">
                <a:latin typeface="+mn-lt"/>
                <a:cs typeface="Arial" charset="0"/>
              </a:rPr>
              <a:t>Pre-placement examinations </a:t>
            </a:r>
          </a:p>
          <a:p>
            <a:pPr marL="742950" lvl="1" indent="-285750">
              <a:buSzPct val="105000"/>
              <a:buFont typeface="Wingdings 3" pitchFamily="18" charset="2"/>
              <a:buChar char=""/>
              <a:defRPr/>
            </a:pPr>
            <a:r>
              <a:rPr lang="en-IN" dirty="0">
                <a:latin typeface="+mn-lt"/>
                <a:cs typeface="Arial" charset="0"/>
              </a:rPr>
              <a:t>Supervision of working environment </a:t>
            </a:r>
          </a:p>
          <a:p>
            <a:pPr marL="742950" lvl="1" indent="-285750">
              <a:buSzPct val="105000"/>
              <a:buFont typeface="Wingdings 3" pitchFamily="18" charset="2"/>
              <a:buChar char=""/>
              <a:defRPr/>
            </a:pPr>
            <a:r>
              <a:rPr lang="en-IN" dirty="0">
                <a:latin typeface="+mn-lt"/>
                <a:cs typeface="Arial" charset="0"/>
              </a:rPr>
              <a:t>Mechanization</a:t>
            </a:r>
          </a:p>
          <a:p>
            <a:pPr marL="285750" indent="-285750">
              <a:buSzPct val="105000"/>
              <a:buFont typeface="Wingdings 3" panose="05040102010807070707" pitchFamily="18" charset="2"/>
              <a:buChar char="p"/>
              <a:defRPr/>
            </a:pPr>
            <a:r>
              <a:rPr lang="en-IN" b="1" dirty="0">
                <a:latin typeface="+mn-lt"/>
                <a:cs typeface="Arial" charset="0"/>
              </a:rPr>
              <a:t>Engineering</a:t>
            </a:r>
          </a:p>
          <a:p>
            <a:pPr marL="742950" lvl="1" indent="-285750">
              <a:buSzPct val="105000"/>
              <a:buFont typeface="Wingdings 3" pitchFamily="18" charset="2"/>
              <a:buChar char=""/>
              <a:defRPr/>
            </a:pPr>
            <a:r>
              <a:rPr lang="en-IN" dirty="0">
                <a:latin typeface="+mn-lt"/>
                <a:cs typeface="Arial" charset="0"/>
              </a:rPr>
              <a:t>Good housekeeping </a:t>
            </a:r>
          </a:p>
          <a:p>
            <a:pPr marL="742950" lvl="1" indent="-285750">
              <a:buSzPct val="105000"/>
              <a:buFont typeface="Wingdings 3" pitchFamily="18" charset="2"/>
              <a:buChar char=""/>
              <a:defRPr/>
            </a:pPr>
            <a:r>
              <a:rPr lang="en-IN" dirty="0">
                <a:latin typeface="+mn-lt"/>
                <a:cs typeface="Arial" charset="0"/>
              </a:rPr>
              <a:t>Design of building </a:t>
            </a:r>
          </a:p>
          <a:p>
            <a:pPr marL="742950" lvl="1" indent="-285750">
              <a:buSzPct val="105000"/>
              <a:buFont typeface="Wingdings 3" pitchFamily="18" charset="2"/>
              <a:buChar char=""/>
              <a:defRPr/>
            </a:pPr>
            <a:r>
              <a:rPr lang="en-IN" dirty="0">
                <a:latin typeface="+mn-lt"/>
                <a:cs typeface="Arial" charset="0"/>
              </a:rPr>
              <a:t>Mechanization </a:t>
            </a:r>
          </a:p>
          <a:p>
            <a:pPr marL="742950" lvl="1" indent="-285750">
              <a:buSzPct val="105000"/>
              <a:buFont typeface="Wingdings 3" pitchFamily="18" charset="2"/>
              <a:buChar char=""/>
              <a:defRPr/>
            </a:pPr>
            <a:r>
              <a:rPr lang="en-IN" dirty="0">
                <a:latin typeface="+mn-lt"/>
                <a:cs typeface="Arial" charset="0"/>
              </a:rPr>
              <a:t>Substitution </a:t>
            </a:r>
          </a:p>
          <a:p>
            <a:pPr marL="742950" lvl="1" indent="-285750">
              <a:buSzPct val="105000"/>
              <a:buFont typeface="Wingdings 3" pitchFamily="18" charset="2"/>
              <a:buChar char=""/>
              <a:defRPr/>
            </a:pPr>
            <a:r>
              <a:rPr lang="en-IN" dirty="0">
                <a:latin typeface="+mn-lt"/>
                <a:cs typeface="Arial" charset="0"/>
              </a:rPr>
              <a:t>Control of dust </a:t>
            </a:r>
          </a:p>
          <a:p>
            <a:pPr marL="742950" lvl="1" indent="-285750">
              <a:buSzPct val="105000"/>
              <a:buFont typeface="Wingdings 3" pitchFamily="18" charset="2"/>
              <a:buChar char=""/>
              <a:defRPr/>
            </a:pPr>
            <a:r>
              <a:rPr lang="en-IN" dirty="0">
                <a:latin typeface="+mn-lt"/>
                <a:cs typeface="Arial" charset="0"/>
              </a:rPr>
              <a:t>Isolation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C4328AF-2DDB-1107-E16E-CB1097F21BAC}"/>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PRIMARY PREVENTION</a:t>
            </a:r>
          </a:p>
        </p:txBody>
      </p:sp>
      <p:sp>
        <p:nvSpPr>
          <p:cNvPr id="32" name="Rectangle 7">
            <a:extLst>
              <a:ext uri="{FF2B5EF4-FFF2-40B4-BE49-F238E27FC236}">
                <a16:creationId xmlns:a16="http://schemas.microsoft.com/office/drawing/2014/main" id="{6AE76B5F-A4D3-7CA8-A3D1-05565D4C34B8}"/>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577FA3CD-19E0-9CDA-D1A3-7BEC9008EA6D}"/>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itchFamily="18" charset="2"/>
              <a:buChar char="p"/>
              <a:defRPr/>
            </a:pPr>
            <a:r>
              <a:rPr lang="en-IN" dirty="0">
                <a:latin typeface="+mn-lt"/>
                <a:cs typeface="Arial" charset="0"/>
              </a:rPr>
              <a:t>Personal Measures</a:t>
            </a:r>
          </a:p>
          <a:p>
            <a:pPr marL="285750" indent="-285750">
              <a:buSzPct val="105000"/>
              <a:buFont typeface="Wingdings 3" pitchFamily="18" charset="2"/>
              <a:buChar char="p"/>
              <a:defRPr/>
            </a:pPr>
            <a:r>
              <a:rPr lang="en-IN" dirty="0">
                <a:latin typeface="+mn-lt"/>
                <a:cs typeface="Arial" charset="0"/>
              </a:rPr>
              <a:t>Masks </a:t>
            </a:r>
          </a:p>
          <a:p>
            <a:pPr marL="285750" indent="-285750">
              <a:buSzPct val="105000"/>
              <a:buFont typeface="Wingdings 3" pitchFamily="18" charset="2"/>
              <a:buChar char="p"/>
              <a:defRPr/>
            </a:pPr>
            <a:r>
              <a:rPr lang="en-IN" dirty="0">
                <a:latin typeface="+mn-lt"/>
                <a:cs typeface="Arial" charset="0"/>
              </a:rPr>
              <a:t>Safety shoes </a:t>
            </a:r>
          </a:p>
          <a:p>
            <a:pPr marL="285750" indent="-285750">
              <a:buSzPct val="105000"/>
              <a:buFont typeface="Wingdings 3" pitchFamily="18" charset="2"/>
              <a:buChar char="p"/>
              <a:defRPr/>
            </a:pPr>
            <a:r>
              <a:rPr lang="en-IN" dirty="0">
                <a:latin typeface="+mn-lt"/>
                <a:cs typeface="Arial" charset="0"/>
              </a:rPr>
              <a:t>Aprons, Overalls </a:t>
            </a:r>
          </a:p>
          <a:p>
            <a:pPr marL="285750" indent="-285750">
              <a:buSzPct val="105000"/>
              <a:buFont typeface="Wingdings 3" pitchFamily="18" charset="2"/>
              <a:buChar char="p"/>
              <a:defRPr/>
            </a:pPr>
            <a:r>
              <a:rPr lang="en-IN" dirty="0">
                <a:latin typeface="+mn-lt"/>
                <a:cs typeface="Arial" charset="0"/>
              </a:rPr>
              <a:t>Screens &amp; safety glasses </a:t>
            </a:r>
          </a:p>
          <a:p>
            <a:pPr marL="285750" indent="-285750">
              <a:buSzPct val="105000"/>
              <a:buFont typeface="Wingdings 3" pitchFamily="18" charset="2"/>
              <a:buChar char="p"/>
              <a:defRPr/>
            </a:pPr>
            <a:r>
              <a:rPr lang="en-IN" dirty="0">
                <a:latin typeface="+mn-lt"/>
                <a:cs typeface="Arial" charset="0"/>
              </a:rPr>
              <a:t>Earplugs, Earmuffs </a:t>
            </a:r>
          </a:p>
          <a:p>
            <a:pPr marL="285750" indent="-285750">
              <a:buSzPct val="105000"/>
              <a:buFont typeface="Wingdings 3" pitchFamily="18" charset="2"/>
              <a:buChar char="p"/>
              <a:defRPr/>
            </a:pPr>
            <a:r>
              <a:rPr lang="en-IN" dirty="0">
                <a:latin typeface="+mn-lt"/>
                <a:cs typeface="Arial" charset="0"/>
              </a:rPr>
              <a:t>Helmets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41B24599-5F2A-6A9E-A0B8-84F6117E9692}"/>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SECONDARY PREVENTION</a:t>
            </a:r>
          </a:p>
        </p:txBody>
      </p:sp>
      <p:sp>
        <p:nvSpPr>
          <p:cNvPr id="32" name="Rectangle 7">
            <a:extLst>
              <a:ext uri="{FF2B5EF4-FFF2-40B4-BE49-F238E27FC236}">
                <a16:creationId xmlns:a16="http://schemas.microsoft.com/office/drawing/2014/main" id="{0C8A086A-AF74-933F-C625-EE707AC0D816}"/>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CF26C603-0CDA-86CF-B21F-C5CB12084025}"/>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anose="05040102010807070707" pitchFamily="18" charset="2"/>
              <a:buChar char="p"/>
              <a:defRPr/>
            </a:pPr>
            <a:r>
              <a:rPr lang="en-IN" dirty="0">
                <a:latin typeface="+mn-lt"/>
                <a:cs typeface="Arial" charset="0"/>
              </a:rPr>
              <a:t>Secondary prevention aims to reduce the impact of a disease or injury that has already occurred. This is done by detecting and treating disease or injury as soon as possible to halt or slow its progress, encouraging personal strategies to prevent reinjure or recurrence, and implementing programs to return people to their original health and function to prevent long-term problems. Examples include:</a:t>
            </a:r>
          </a:p>
          <a:p>
            <a:pPr marL="742950" lvl="1" indent="-285750">
              <a:buSzPct val="105000"/>
              <a:buFont typeface="Wingdings 3" pitchFamily="18" charset="2"/>
              <a:buChar char=""/>
              <a:defRPr/>
            </a:pPr>
            <a:r>
              <a:rPr lang="en-IN" dirty="0">
                <a:latin typeface="+mn-lt"/>
                <a:cs typeface="Arial" charset="0"/>
              </a:rPr>
              <a:t>Early Diagnosis and treatment</a:t>
            </a:r>
          </a:p>
          <a:p>
            <a:pPr marL="742950" lvl="1" indent="-285750">
              <a:buSzPct val="105000"/>
              <a:buFont typeface="Wingdings 3" pitchFamily="18" charset="2"/>
              <a:buChar char=""/>
              <a:defRPr/>
            </a:pPr>
            <a:r>
              <a:rPr lang="en-IN" dirty="0">
                <a:latin typeface="+mn-lt"/>
                <a:cs typeface="Arial" charset="0"/>
              </a:rPr>
              <a:t>Regular exams and screening tests to detect disease in its earliest stages (e.g. mammograms to detect breast cancer)</a:t>
            </a:r>
          </a:p>
          <a:p>
            <a:pPr marL="742950" lvl="1" indent="-285750">
              <a:buSzPct val="105000"/>
              <a:buFont typeface="Wingdings 3" pitchFamily="18" charset="2"/>
              <a:buChar char=""/>
              <a:defRPr/>
            </a:pPr>
            <a:r>
              <a:rPr lang="en-IN" dirty="0">
                <a:latin typeface="+mn-lt"/>
                <a:cs typeface="Arial" charset="0"/>
              </a:rPr>
              <a:t>Daily, low-dose aspirins and/or diet and exercise programs to prevent further heart attacks or strokes</a:t>
            </a:r>
          </a:p>
          <a:p>
            <a:pPr marL="742950" lvl="1" indent="-285750">
              <a:buSzPct val="105000"/>
              <a:buFont typeface="Wingdings 3" pitchFamily="18" charset="2"/>
              <a:buChar char=""/>
              <a:defRPr/>
            </a:pPr>
            <a:r>
              <a:rPr lang="en-IN" dirty="0">
                <a:latin typeface="+mn-lt"/>
                <a:cs typeface="Arial" charset="0"/>
              </a:rPr>
              <a:t>Suitably modified work so injured or ill workers can return safely to their jobs.</a:t>
            </a:r>
          </a:p>
          <a:p>
            <a:pPr marL="285750" indent="-285750">
              <a:buSzPct val="105000"/>
              <a:buFont typeface="Wingdings 3" panose="05040102010807070707" pitchFamily="18" charset="2"/>
              <a:buChar char=""/>
              <a:defRPr/>
            </a:pPr>
            <a:endParaRPr lang="en-IN" dirty="0">
              <a:latin typeface="+mn-lt"/>
              <a:cs typeface="Arial" charset="0"/>
            </a:endParaRPr>
          </a:p>
        </p:txBody>
      </p:sp>
      <p:pic>
        <p:nvPicPr>
          <p:cNvPr id="15365" name="Picture 2" descr="Related image">
            <a:extLst>
              <a:ext uri="{FF2B5EF4-FFF2-40B4-BE49-F238E27FC236}">
                <a16:creationId xmlns:a16="http://schemas.microsoft.com/office/drawing/2014/main" id="{14FC5F16-6C47-A475-A1D3-4757578BF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7038" y="4843463"/>
            <a:ext cx="2062162"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D717036-A2C6-066A-1ADA-EECE3C7E0DC7}"/>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TERTIARY PREVENTION</a:t>
            </a:r>
          </a:p>
        </p:txBody>
      </p:sp>
      <p:sp>
        <p:nvSpPr>
          <p:cNvPr id="32" name="Rectangle 7">
            <a:extLst>
              <a:ext uri="{FF2B5EF4-FFF2-40B4-BE49-F238E27FC236}">
                <a16:creationId xmlns:a16="http://schemas.microsoft.com/office/drawing/2014/main" id="{11DCDD4D-B78C-DEA3-34E8-43EBC62FC5DE}"/>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FBBDA04D-E1B2-B742-12B9-DD94A4537BE5}"/>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anose="05040102010807070707" pitchFamily="18" charset="2"/>
              <a:buChar char="p"/>
              <a:defRPr/>
            </a:pPr>
            <a:r>
              <a:rPr lang="en-IN" dirty="0">
                <a:latin typeface="+mn-lt"/>
                <a:cs typeface="Arial" charset="0"/>
              </a:rPr>
              <a:t>Aims to soften the impact of an ongoing illness or injury that has lasting effects. This is done by helping people manage long-term, often-complex health problems and injuries (e.g. chronic diseases, permanent impairments) in order to improve as much as possible their ability to function, their quality of life and their life expectancy. Examples include:</a:t>
            </a:r>
          </a:p>
          <a:p>
            <a:pPr marL="742950" lvl="1" indent="-285750">
              <a:buSzPct val="105000"/>
              <a:buFont typeface="Wingdings 3" pitchFamily="18" charset="2"/>
              <a:buChar char=""/>
              <a:defRPr/>
            </a:pPr>
            <a:r>
              <a:rPr lang="en-IN" dirty="0">
                <a:latin typeface="+mn-lt"/>
                <a:cs typeface="Arial" charset="0"/>
              </a:rPr>
              <a:t>cardiac or stroke rehabilitation programs, chronic disease management programs (e.g. for diabetes, arthritis, depression, etc.)</a:t>
            </a:r>
          </a:p>
          <a:p>
            <a:pPr marL="742950" lvl="1" indent="-285750">
              <a:buSzPct val="105000"/>
              <a:buFont typeface="Wingdings 3" pitchFamily="18" charset="2"/>
              <a:buChar char=""/>
              <a:defRPr/>
            </a:pPr>
            <a:r>
              <a:rPr lang="en-IN" dirty="0">
                <a:latin typeface="+mn-lt"/>
                <a:cs typeface="Arial" charset="0"/>
              </a:rPr>
              <a:t>support groups that allow members to share strategies for living well</a:t>
            </a:r>
          </a:p>
          <a:p>
            <a:pPr marL="742950" lvl="1" indent="-285750">
              <a:buSzPct val="105000"/>
              <a:buFont typeface="Wingdings 3" pitchFamily="18" charset="2"/>
              <a:buChar char=""/>
              <a:defRPr/>
            </a:pPr>
            <a:r>
              <a:rPr lang="en-IN" dirty="0">
                <a:latin typeface="+mn-lt"/>
                <a:cs typeface="Arial" charset="0"/>
              </a:rPr>
              <a:t>vocational rehabilitation programs to retrain workers for new jobs when they have recovered as much as possible.</a:t>
            </a:r>
          </a:p>
        </p:txBody>
      </p:sp>
      <p:pic>
        <p:nvPicPr>
          <p:cNvPr id="16389" name="Picture 2" descr="Image result for TERTIARY PREVENTION">
            <a:extLst>
              <a:ext uri="{FF2B5EF4-FFF2-40B4-BE49-F238E27FC236}">
                <a16:creationId xmlns:a16="http://schemas.microsoft.com/office/drawing/2014/main" id="{B73CFFED-4336-0E2D-91D2-DA1AAB6FB1F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53847" t="27840" r="5495" b="7692"/>
          <a:stretch>
            <a:fillRect/>
          </a:stretch>
        </p:blipFill>
        <p:spPr bwMode="auto">
          <a:xfrm>
            <a:off x="6705600" y="4030663"/>
            <a:ext cx="2057400" cy="24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1">
            <a:extLst>
              <a:ext uri="{FF2B5EF4-FFF2-40B4-BE49-F238E27FC236}">
                <a16:creationId xmlns:a16="http://schemas.microsoft.com/office/drawing/2014/main" id="{0C578FEC-D09C-656B-8D90-570EC3D5122C}"/>
              </a:ext>
            </a:extLst>
          </p:cNvPr>
          <p:cNvSpPr>
            <a:spLocks noChangeArrowheads="1"/>
          </p:cNvSpPr>
          <p:nvPr/>
        </p:nvSpPr>
        <p:spPr bwMode="gray">
          <a:xfrm>
            <a:off x="323850" y="1555750"/>
            <a:ext cx="733425" cy="735013"/>
          </a:xfrm>
          <a:prstGeom prst="rect">
            <a:avLst/>
          </a:prstGeom>
          <a:solidFill>
            <a:srgbClr val="00CCFF"/>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b="1" noProof="1">
                <a:latin typeface="+mn-lt"/>
              </a:rPr>
              <a:t>1</a:t>
            </a:r>
          </a:p>
        </p:txBody>
      </p:sp>
      <p:sp>
        <p:nvSpPr>
          <p:cNvPr id="3" name="Rectangle 52">
            <a:extLst>
              <a:ext uri="{FF2B5EF4-FFF2-40B4-BE49-F238E27FC236}">
                <a16:creationId xmlns:a16="http://schemas.microsoft.com/office/drawing/2014/main" id="{CADB2909-E566-584D-606D-F2DF8225A85C}"/>
              </a:ext>
            </a:extLst>
          </p:cNvPr>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IN" sz="2000" dirty="0">
                <a:latin typeface="+mn-lt"/>
              </a:rPr>
              <a:t>What is an occupational disease</a:t>
            </a:r>
          </a:p>
        </p:txBody>
      </p:sp>
      <p:sp>
        <p:nvSpPr>
          <p:cNvPr id="4" name="Rectangle 53">
            <a:extLst>
              <a:ext uri="{FF2B5EF4-FFF2-40B4-BE49-F238E27FC236}">
                <a16:creationId xmlns:a16="http://schemas.microsoft.com/office/drawing/2014/main" id="{F4B7CE7F-E7B2-025D-89B4-35BBEC1E1D77}"/>
              </a:ext>
            </a:extLst>
          </p:cNvPr>
          <p:cNvSpPr>
            <a:spLocks noChangeArrowheads="1"/>
          </p:cNvSpPr>
          <p:nvPr/>
        </p:nvSpPr>
        <p:spPr bwMode="gray">
          <a:xfrm>
            <a:off x="323850" y="2436813"/>
            <a:ext cx="733425" cy="735012"/>
          </a:xfrm>
          <a:prstGeom prst="rect">
            <a:avLst/>
          </a:prstGeom>
          <a:solidFill>
            <a:srgbClr val="00CCFF"/>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b="1" noProof="1">
                <a:latin typeface="+mn-lt"/>
              </a:rPr>
              <a:t>2</a:t>
            </a:r>
          </a:p>
        </p:txBody>
      </p:sp>
      <p:sp>
        <p:nvSpPr>
          <p:cNvPr id="5" name="Rectangle 54">
            <a:extLst>
              <a:ext uri="{FF2B5EF4-FFF2-40B4-BE49-F238E27FC236}">
                <a16:creationId xmlns:a16="http://schemas.microsoft.com/office/drawing/2014/main" id="{CBA40BE2-D2FA-B4CA-9D54-9A3ED1E209C7}"/>
              </a:ext>
            </a:extLst>
          </p:cNvPr>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IN" sz="2000" dirty="0">
                <a:latin typeface="+mn-lt"/>
              </a:rPr>
              <a:t>Common types of occupational diseases</a:t>
            </a:r>
          </a:p>
        </p:txBody>
      </p:sp>
      <p:sp>
        <p:nvSpPr>
          <p:cNvPr id="6" name="Rectangle 55">
            <a:extLst>
              <a:ext uri="{FF2B5EF4-FFF2-40B4-BE49-F238E27FC236}">
                <a16:creationId xmlns:a16="http://schemas.microsoft.com/office/drawing/2014/main" id="{12D3CD04-FE97-E9EF-4FD8-3541A071836F}"/>
              </a:ext>
            </a:extLst>
          </p:cNvPr>
          <p:cNvSpPr>
            <a:spLocks noChangeArrowheads="1"/>
          </p:cNvSpPr>
          <p:nvPr/>
        </p:nvSpPr>
        <p:spPr bwMode="gray">
          <a:xfrm>
            <a:off x="323850" y="3314700"/>
            <a:ext cx="733425" cy="735013"/>
          </a:xfrm>
          <a:prstGeom prst="rect">
            <a:avLst/>
          </a:prstGeom>
          <a:solidFill>
            <a:srgbClr val="00CCFF"/>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b="1" noProof="1">
                <a:latin typeface="+mn-lt"/>
              </a:rPr>
              <a:t>3</a:t>
            </a:r>
          </a:p>
        </p:txBody>
      </p:sp>
      <p:sp>
        <p:nvSpPr>
          <p:cNvPr id="7" name="Rectangle 56">
            <a:extLst>
              <a:ext uri="{FF2B5EF4-FFF2-40B4-BE49-F238E27FC236}">
                <a16:creationId xmlns:a16="http://schemas.microsoft.com/office/drawing/2014/main" id="{2404055E-8457-E828-5454-2080F666CFE7}"/>
              </a:ext>
            </a:extLst>
          </p:cNvPr>
          <p:cNvSpPr>
            <a:spLocks noChangeArrowheads="1"/>
          </p:cNvSpPr>
          <p:nvPr/>
        </p:nvSpPr>
        <p:spPr bwMode="gray">
          <a:xfrm>
            <a:off x="1201738" y="33147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IN" sz="2000" dirty="0">
                <a:latin typeface="+mn-lt"/>
              </a:rPr>
              <a:t>Primary prevention</a:t>
            </a:r>
          </a:p>
        </p:txBody>
      </p:sp>
      <p:sp>
        <p:nvSpPr>
          <p:cNvPr id="8" name="Rectangle 57">
            <a:extLst>
              <a:ext uri="{FF2B5EF4-FFF2-40B4-BE49-F238E27FC236}">
                <a16:creationId xmlns:a16="http://schemas.microsoft.com/office/drawing/2014/main" id="{155DBBE9-D0BC-2DCA-52B9-47836C03CD79}"/>
              </a:ext>
            </a:extLst>
          </p:cNvPr>
          <p:cNvSpPr>
            <a:spLocks noChangeArrowheads="1"/>
          </p:cNvSpPr>
          <p:nvPr/>
        </p:nvSpPr>
        <p:spPr bwMode="gray">
          <a:xfrm>
            <a:off x="323850" y="4192588"/>
            <a:ext cx="733425" cy="735012"/>
          </a:xfrm>
          <a:prstGeom prst="rect">
            <a:avLst/>
          </a:prstGeom>
          <a:solidFill>
            <a:srgbClr val="00CCFF"/>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b="1" noProof="1">
                <a:latin typeface="+mn-lt"/>
              </a:rPr>
              <a:t>4</a:t>
            </a:r>
          </a:p>
        </p:txBody>
      </p:sp>
      <p:sp>
        <p:nvSpPr>
          <p:cNvPr id="9" name="Rectangle 58">
            <a:extLst>
              <a:ext uri="{FF2B5EF4-FFF2-40B4-BE49-F238E27FC236}">
                <a16:creationId xmlns:a16="http://schemas.microsoft.com/office/drawing/2014/main" id="{134F19C9-2AE6-4EC1-AEC9-CBFE9D85C715}"/>
              </a:ext>
            </a:extLst>
          </p:cNvPr>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IN" sz="2000" dirty="0">
                <a:latin typeface="+mn-lt"/>
              </a:rPr>
              <a:t>Secondary prevention</a:t>
            </a:r>
          </a:p>
        </p:txBody>
      </p:sp>
      <p:sp>
        <p:nvSpPr>
          <p:cNvPr id="10" name="Rectangle 59">
            <a:extLst>
              <a:ext uri="{FF2B5EF4-FFF2-40B4-BE49-F238E27FC236}">
                <a16:creationId xmlns:a16="http://schemas.microsoft.com/office/drawing/2014/main" id="{E9A7C387-AD70-E86C-DDB3-19169830640E}"/>
              </a:ext>
            </a:extLst>
          </p:cNvPr>
          <p:cNvSpPr>
            <a:spLocks noChangeArrowheads="1"/>
          </p:cNvSpPr>
          <p:nvPr/>
        </p:nvSpPr>
        <p:spPr bwMode="gray">
          <a:xfrm>
            <a:off x="323850" y="5067300"/>
            <a:ext cx="733425" cy="735013"/>
          </a:xfrm>
          <a:prstGeom prst="rect">
            <a:avLst/>
          </a:prstGeom>
          <a:solidFill>
            <a:srgbClr val="00CCFF"/>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b="1" noProof="1">
                <a:latin typeface="+mn-lt"/>
              </a:rPr>
              <a:t>5</a:t>
            </a:r>
          </a:p>
        </p:txBody>
      </p:sp>
      <p:sp>
        <p:nvSpPr>
          <p:cNvPr id="11" name="Rectangle 60">
            <a:extLst>
              <a:ext uri="{FF2B5EF4-FFF2-40B4-BE49-F238E27FC236}">
                <a16:creationId xmlns:a16="http://schemas.microsoft.com/office/drawing/2014/main" id="{19ACADE5-6DBA-B12E-E59F-F1824150C0D4}"/>
              </a:ext>
            </a:extLst>
          </p:cNvPr>
          <p:cNvSpPr>
            <a:spLocks noChangeArrowheads="1"/>
          </p:cNvSpPr>
          <p:nvPr/>
        </p:nvSpPr>
        <p:spPr bwMode="gray">
          <a:xfrm>
            <a:off x="1201738" y="50673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IN" sz="2000" dirty="0">
                <a:latin typeface="+mn-lt"/>
              </a:rPr>
              <a:t>Tertiary prevention</a:t>
            </a:r>
          </a:p>
        </p:txBody>
      </p:sp>
      <p:sp>
        <p:nvSpPr>
          <p:cNvPr id="12" name="Title 1">
            <a:extLst>
              <a:ext uri="{FF2B5EF4-FFF2-40B4-BE49-F238E27FC236}">
                <a16:creationId xmlns:a16="http://schemas.microsoft.com/office/drawing/2014/main" id="{7A1352C0-4BDA-20ED-4A7E-0441E93E7BCB}"/>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AGENDA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8C2B9CE-3F4E-99F5-8ECE-A892C22A01CF}"/>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WHAT IS AN OCCUPATIONAL DISEASE</a:t>
            </a:r>
          </a:p>
        </p:txBody>
      </p:sp>
      <p:sp>
        <p:nvSpPr>
          <p:cNvPr id="32" name="Rectangle 7">
            <a:extLst>
              <a:ext uri="{FF2B5EF4-FFF2-40B4-BE49-F238E27FC236}">
                <a16:creationId xmlns:a16="http://schemas.microsoft.com/office/drawing/2014/main" id="{3973C247-71CE-AE8A-5262-937536197EA0}"/>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defRPr/>
            </a:pPr>
            <a:r>
              <a:rPr lang="en-IN" dirty="0">
                <a:latin typeface="+mn-lt"/>
                <a:cs typeface="Arial" charset="0"/>
              </a:rPr>
              <a:t> </a:t>
            </a:r>
            <a:endParaRPr lang="en-US" dirty="0">
              <a:latin typeface="+mn-lt"/>
              <a:cs typeface="Arial" charset="0"/>
            </a:endParaRPr>
          </a:p>
        </p:txBody>
      </p:sp>
      <p:sp>
        <p:nvSpPr>
          <p:cNvPr id="33" name="Rectangle 12">
            <a:extLst>
              <a:ext uri="{FF2B5EF4-FFF2-40B4-BE49-F238E27FC236}">
                <a16:creationId xmlns:a16="http://schemas.microsoft.com/office/drawing/2014/main" id="{12CE46A2-2AF0-B1B9-D38E-3920B94BD9E6}"/>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itchFamily="18" charset="2"/>
              <a:buChar char="p"/>
              <a:defRPr/>
            </a:pPr>
            <a:r>
              <a:rPr lang="en-IN" dirty="0">
                <a:latin typeface="+mn-lt"/>
                <a:cs typeface="Arial" charset="0"/>
              </a:rPr>
              <a:t>An occupational disease is a disease or disorder that is caused by the work or working conditions.</a:t>
            </a:r>
          </a:p>
          <a:p>
            <a:pPr marL="285750" indent="-285750">
              <a:buSzPct val="105000"/>
              <a:buFont typeface="Wingdings 3" pitchFamily="18" charset="2"/>
              <a:buChar char="p"/>
              <a:defRPr/>
            </a:pPr>
            <a:r>
              <a:rPr lang="en-IN" dirty="0">
                <a:latin typeface="+mn-lt"/>
                <a:cs typeface="Arial" charset="0"/>
              </a:rPr>
              <a:t>This means that the disease must have developed due to exposures in the workplace and that the correlation between the exposures and the disease is well known in medical research. Or put in another way, it must not be likely, beyond reasonable doubt, that the disease was caused by factors other than work.</a:t>
            </a:r>
          </a:p>
          <a:p>
            <a:pPr marL="285750" indent="-285750">
              <a:buSzPct val="105000"/>
              <a:buFont typeface="Wingdings 3" pitchFamily="18" charset="2"/>
              <a:buChar char="p"/>
              <a:defRPr/>
            </a:pPr>
            <a:r>
              <a:rPr lang="en-IN" dirty="0">
                <a:latin typeface="+mn-lt"/>
                <a:cs typeface="Arial" charset="0"/>
              </a:rPr>
              <a:t>Examples of occupational diseases:</a:t>
            </a:r>
          </a:p>
          <a:p>
            <a:pPr marL="742950" lvl="1" indent="-285750">
              <a:buSzPct val="105000"/>
              <a:buFont typeface="Wingdings 3" pitchFamily="18" charset="2"/>
              <a:buChar char=""/>
              <a:defRPr/>
            </a:pPr>
            <a:r>
              <a:rPr lang="en-IN" dirty="0">
                <a:latin typeface="+mn-lt"/>
                <a:cs typeface="Arial" charset="0"/>
              </a:rPr>
              <a:t>Tennis elbow</a:t>
            </a:r>
          </a:p>
          <a:p>
            <a:pPr marL="742950" lvl="1" indent="-285750">
              <a:buSzPct val="105000"/>
              <a:buFont typeface="Wingdings 3" pitchFamily="18" charset="2"/>
              <a:buChar char=""/>
              <a:defRPr/>
            </a:pPr>
            <a:r>
              <a:rPr lang="en-IN" dirty="0">
                <a:latin typeface="+mn-lt"/>
                <a:cs typeface="Arial" charset="0"/>
              </a:rPr>
              <a:t>Allergy</a:t>
            </a:r>
          </a:p>
          <a:p>
            <a:pPr marL="742950" lvl="1" indent="-285750">
              <a:buSzPct val="105000"/>
              <a:buFont typeface="Wingdings 3" pitchFamily="18" charset="2"/>
              <a:buChar char=""/>
              <a:defRPr/>
            </a:pPr>
            <a:r>
              <a:rPr lang="en-IN" dirty="0">
                <a:latin typeface="+mn-lt"/>
                <a:cs typeface="Arial" charset="0"/>
              </a:rPr>
              <a:t>Hearing loss</a:t>
            </a:r>
          </a:p>
          <a:p>
            <a:pPr marL="742950" lvl="1" indent="-285750">
              <a:buSzPct val="105000"/>
              <a:buFont typeface="Wingdings 3" pitchFamily="18" charset="2"/>
              <a:buChar char=""/>
              <a:defRPr/>
            </a:pPr>
            <a:r>
              <a:rPr lang="en-IN" dirty="0">
                <a:latin typeface="+mn-lt"/>
                <a:cs typeface="Arial" charset="0"/>
              </a:rPr>
              <a:t>Asthma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FAF52E3-8606-D3FA-11DF-68130413CD26}"/>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WHAT IS AN OCCUPATIONAL DISEASE</a:t>
            </a:r>
          </a:p>
        </p:txBody>
      </p:sp>
      <p:sp>
        <p:nvSpPr>
          <p:cNvPr id="32" name="Rectangle 7">
            <a:extLst>
              <a:ext uri="{FF2B5EF4-FFF2-40B4-BE49-F238E27FC236}">
                <a16:creationId xmlns:a16="http://schemas.microsoft.com/office/drawing/2014/main" id="{0E1C7EC3-53BE-2CBD-4AC2-FFB90A6E60B0}"/>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defRPr/>
            </a:pPr>
            <a:r>
              <a:rPr lang="en-IN" dirty="0">
                <a:latin typeface="+mn-lt"/>
                <a:cs typeface="Arial" charset="0"/>
              </a:rPr>
              <a:t> </a:t>
            </a:r>
            <a:endParaRPr lang="en-US" dirty="0">
              <a:latin typeface="+mn-lt"/>
              <a:cs typeface="Arial" charset="0"/>
            </a:endParaRPr>
          </a:p>
        </p:txBody>
      </p:sp>
      <p:sp>
        <p:nvSpPr>
          <p:cNvPr id="33" name="Rectangle 12">
            <a:extLst>
              <a:ext uri="{FF2B5EF4-FFF2-40B4-BE49-F238E27FC236}">
                <a16:creationId xmlns:a16="http://schemas.microsoft.com/office/drawing/2014/main" id="{A5F07728-B55C-5098-CA1B-89696F09E263}"/>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anose="05040102010807070707" pitchFamily="18" charset="2"/>
              <a:buChar char="p"/>
              <a:defRPr/>
            </a:pPr>
            <a:r>
              <a:rPr lang="en-IN" dirty="0">
                <a:latin typeface="+mn-lt"/>
                <a:cs typeface="Arial" charset="0"/>
              </a:rPr>
              <a:t>Exposures in the workplace that may cause some of the above diseases:</a:t>
            </a:r>
          </a:p>
          <a:p>
            <a:pPr marL="742950" lvl="1" indent="-285750">
              <a:buSzPct val="105000"/>
              <a:buFont typeface="Wingdings 3" pitchFamily="18" charset="2"/>
              <a:buChar char=""/>
              <a:defRPr/>
            </a:pPr>
            <a:r>
              <a:rPr lang="en-IN" dirty="0">
                <a:latin typeface="+mn-lt"/>
                <a:cs typeface="Arial" charset="0"/>
              </a:rPr>
              <a:t>Repetitive work movements</a:t>
            </a:r>
          </a:p>
          <a:p>
            <a:pPr marL="742950" lvl="1" indent="-285750">
              <a:buSzPct val="105000"/>
              <a:buFont typeface="Wingdings 3" pitchFamily="18" charset="2"/>
              <a:buChar char=""/>
              <a:defRPr/>
            </a:pPr>
            <a:r>
              <a:rPr lang="en-IN" dirty="0">
                <a:latin typeface="+mn-lt"/>
                <a:cs typeface="Arial" charset="0"/>
              </a:rPr>
              <a:t>Work with arms lifted above shoulder height</a:t>
            </a:r>
          </a:p>
          <a:p>
            <a:pPr marL="742950" lvl="1" indent="-285750">
              <a:buSzPct val="105000"/>
              <a:buFont typeface="Wingdings 3" pitchFamily="18" charset="2"/>
              <a:buChar char=""/>
              <a:defRPr/>
            </a:pPr>
            <a:r>
              <a:rPr lang="en-IN" dirty="0">
                <a:latin typeface="+mn-lt"/>
                <a:cs typeface="Arial" charset="0"/>
              </a:rPr>
              <a:t>Heavy lifting work </a:t>
            </a:r>
          </a:p>
          <a:p>
            <a:pPr marL="742950" lvl="1" indent="-285750">
              <a:buSzPct val="105000"/>
              <a:buFont typeface="Wingdings 3" pitchFamily="18" charset="2"/>
              <a:buChar char=""/>
              <a:defRPr/>
            </a:pPr>
            <a:r>
              <a:rPr lang="en-IN" dirty="0">
                <a:latin typeface="+mn-lt"/>
                <a:cs typeface="Arial" charset="0"/>
              </a:rPr>
              <a:t>Work in a very noisy environment</a:t>
            </a:r>
          </a:p>
          <a:p>
            <a:pPr marL="742950" lvl="1" indent="-285750">
              <a:buSzPct val="105000"/>
              <a:buFont typeface="Wingdings 3" pitchFamily="18" charset="2"/>
              <a:buChar char=""/>
              <a:defRPr/>
            </a:pPr>
            <a:r>
              <a:rPr lang="en-IN" dirty="0">
                <a:latin typeface="+mn-lt"/>
                <a:cs typeface="Arial" charset="0"/>
              </a:rPr>
              <a:t>Work with hazardous substances</a:t>
            </a:r>
          </a:p>
          <a:p>
            <a:pPr marL="285750" indent="-285750">
              <a:buSzPct val="105000"/>
              <a:buFont typeface="Wingdings 3" panose="05040102010807070707" pitchFamily="18" charset="2"/>
              <a:buChar char="p"/>
              <a:defRPr/>
            </a:pPr>
            <a:r>
              <a:rPr lang="en-IN" dirty="0">
                <a:latin typeface="+mn-lt"/>
                <a:cs typeface="Arial" charset="0"/>
              </a:rPr>
              <a:t>When there is adequate medical documentation that a disease is caused by a certain exposure, the disease is included on the list of occupational diseases.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7">
            <a:extLst>
              <a:ext uri="{FF2B5EF4-FFF2-40B4-BE49-F238E27FC236}">
                <a16:creationId xmlns:a16="http://schemas.microsoft.com/office/drawing/2014/main" id="{2BF44FF3-FCBD-4626-FD96-E9A1A49767DC}"/>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r>
              <a:rPr lang="en-IN" sz="2000" b="1" dirty="0">
                <a:latin typeface="+mn-lt"/>
                <a:cs typeface="Arial" charset="0"/>
              </a:rPr>
              <a:t>Recognition of an occupational disease</a:t>
            </a:r>
          </a:p>
        </p:txBody>
      </p:sp>
      <p:sp>
        <p:nvSpPr>
          <p:cNvPr id="33" name="Rectangle 12">
            <a:extLst>
              <a:ext uri="{FF2B5EF4-FFF2-40B4-BE49-F238E27FC236}">
                <a16:creationId xmlns:a16="http://schemas.microsoft.com/office/drawing/2014/main" id="{54455538-A038-C993-B55D-724622FF1CEA}"/>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anose="05040102010807070707" pitchFamily="18" charset="2"/>
              <a:buChar char="p"/>
              <a:defRPr/>
            </a:pPr>
            <a:r>
              <a:rPr lang="en-IN" dirty="0">
                <a:latin typeface="+mn-lt"/>
                <a:cs typeface="Arial" charset="0"/>
              </a:rPr>
              <a:t>In order for you to get compensation and other benefits as a consequence of a disease, the disease must be recognised as an industrial injury.  </a:t>
            </a:r>
          </a:p>
          <a:p>
            <a:pPr marL="742950" lvl="1" indent="-285750">
              <a:buSzPct val="105000"/>
              <a:buFont typeface="Wingdings 3" panose="05040102010807070707" pitchFamily="18" charset="2"/>
              <a:buChar char=""/>
              <a:defRPr/>
            </a:pPr>
            <a:r>
              <a:rPr lang="en-IN" dirty="0">
                <a:latin typeface="+mn-lt"/>
                <a:cs typeface="Arial" charset="0"/>
              </a:rPr>
              <a:t>A disease can be recognised in two different ways:</a:t>
            </a:r>
          </a:p>
          <a:p>
            <a:pPr marL="742950" lvl="1" indent="-285750">
              <a:buSzPct val="105000"/>
              <a:buFont typeface="Wingdings 3" panose="05040102010807070707" pitchFamily="18" charset="2"/>
              <a:buChar char=""/>
              <a:defRPr/>
            </a:pPr>
            <a:r>
              <a:rPr lang="en-IN" dirty="0">
                <a:latin typeface="+mn-lt"/>
                <a:cs typeface="Arial" charset="0"/>
              </a:rPr>
              <a:t>If the disease and the exposure causing the disease are on the list of occupational diseases, we recognise the disease as an occupational disease</a:t>
            </a:r>
          </a:p>
          <a:p>
            <a:pPr marL="742950" lvl="1" indent="-285750">
              <a:buSzPct val="105000"/>
              <a:buFont typeface="Wingdings 3" panose="05040102010807070707" pitchFamily="18" charset="2"/>
              <a:buChar char=""/>
              <a:defRPr/>
            </a:pPr>
            <a:r>
              <a:rPr lang="en-IN" dirty="0">
                <a:latin typeface="+mn-lt"/>
                <a:cs typeface="Arial" charset="0"/>
              </a:rPr>
              <a:t>If the disease is not on the list of occupational diseases, it is still possible to recognise it as an occupational disease if the Occupational Diseases Committee, in their recommendation, state that it is likely, beyond reasonable doubt, that the disease was caused by special factors in the workplace</a:t>
            </a:r>
          </a:p>
        </p:txBody>
      </p:sp>
      <p:sp>
        <p:nvSpPr>
          <p:cNvPr id="5" name="Title 1">
            <a:extLst>
              <a:ext uri="{FF2B5EF4-FFF2-40B4-BE49-F238E27FC236}">
                <a16:creationId xmlns:a16="http://schemas.microsoft.com/office/drawing/2014/main" id="{07E72F38-A81D-7B34-E403-2290A03EABC7}"/>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WHAT IS AN OCCUPATIONAL DISEASE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AE2CC9C-6A43-E57F-E6B9-6E8124BB8A1D}"/>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COMMON TYPES OF OCCUPATIONAL DISEASES</a:t>
            </a:r>
          </a:p>
        </p:txBody>
      </p:sp>
      <p:sp>
        <p:nvSpPr>
          <p:cNvPr id="32" name="Rectangle 7">
            <a:extLst>
              <a:ext uri="{FF2B5EF4-FFF2-40B4-BE49-F238E27FC236}">
                <a16:creationId xmlns:a16="http://schemas.microsoft.com/office/drawing/2014/main" id="{10B6FC3F-EF9B-5C7B-B328-202248B1CC94}"/>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312E733B-1783-EE66-9D72-EECAE3E1AF69}"/>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marL="285750" indent="-285750">
              <a:buSzPct val="105000"/>
              <a:buFont typeface="Wingdings 3" pitchFamily="18" charset="2"/>
              <a:buChar char="p"/>
              <a:defRPr/>
            </a:pPr>
            <a:r>
              <a:rPr lang="en-IN" dirty="0">
                <a:latin typeface="+mn-lt"/>
                <a:cs typeface="Arial" charset="0"/>
              </a:rPr>
              <a:t>People often confuse occupational disease with occupational injury. </a:t>
            </a:r>
          </a:p>
          <a:p>
            <a:pPr marL="285750" indent="-285750">
              <a:buSzPct val="105000"/>
              <a:buFont typeface="Wingdings 3" pitchFamily="18" charset="2"/>
              <a:buChar char="p"/>
              <a:defRPr/>
            </a:pPr>
            <a:r>
              <a:rPr lang="en-IN" dirty="0">
                <a:latin typeface="+mn-lt"/>
                <a:cs typeface="Arial" charset="0"/>
              </a:rPr>
              <a:t>Both occur at places of employment and frequently result in workers' compensation benefits, but they are quite different from one another.</a:t>
            </a:r>
            <a:endParaRPr lang="en-US" dirty="0">
              <a:latin typeface="+mn-lt"/>
              <a:cs typeface="Arial" charset="0"/>
            </a:endParaRPr>
          </a:p>
          <a:p>
            <a:pPr marL="285750" indent="-285750">
              <a:buSzPct val="105000"/>
              <a:buFont typeface="Wingdings 3" pitchFamily="18" charset="2"/>
              <a:buChar char="p"/>
              <a:defRPr/>
            </a:pPr>
            <a:r>
              <a:rPr lang="en-IN" dirty="0">
                <a:latin typeface="+mn-lt"/>
                <a:cs typeface="Arial" charset="0"/>
              </a:rPr>
              <a:t>An occupational injury is when an employee is involved in a type of accident that results in physical harm. </a:t>
            </a:r>
          </a:p>
          <a:p>
            <a:pPr marL="285750" indent="-285750">
              <a:buSzPct val="105000"/>
              <a:buFont typeface="Wingdings 3" pitchFamily="18" charset="2"/>
              <a:buChar char="p"/>
              <a:defRPr/>
            </a:pPr>
            <a:r>
              <a:rPr lang="en-IN" dirty="0">
                <a:latin typeface="+mn-lt"/>
                <a:cs typeface="Arial" charset="0"/>
              </a:rPr>
              <a:t>Occupational disease, on the other hand, is when an employee develops a sickness due to prolonged exposure to something that causes him or her to become ill. </a:t>
            </a:r>
          </a:p>
          <a:p>
            <a:pPr marL="285750" indent="-285750">
              <a:buSzPct val="105000"/>
              <a:buFont typeface="Wingdings 3" pitchFamily="18" charset="2"/>
              <a:buChar char="p"/>
              <a:defRPr/>
            </a:pPr>
            <a:r>
              <a:rPr lang="en-IN" dirty="0">
                <a:latin typeface="+mn-lt"/>
                <a:cs typeface="Arial" charset="0"/>
              </a:rPr>
              <a:t>Most of the time, the culprit is a type of toxic chemical. </a:t>
            </a:r>
          </a:p>
          <a:p>
            <a:pPr marL="285750" indent="-285750">
              <a:buSzPct val="105000"/>
              <a:buFont typeface="Wingdings 3" pitchFamily="18" charset="2"/>
              <a:buChar char="p"/>
              <a:defRPr/>
            </a:pPr>
            <a:r>
              <a:rPr lang="en-IN" dirty="0">
                <a:latin typeface="+mn-lt"/>
                <a:cs typeface="Arial" charset="0"/>
              </a:rPr>
              <a:t>These diseases can arise from worker or employer neglect, and many times the dangers were known beforehand but dismissed.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913867BD-D2FF-7A3C-DB88-81C74814DB4E}"/>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COMMON TYPES OF OCCUPATIONAL DISEASES</a:t>
            </a:r>
          </a:p>
        </p:txBody>
      </p:sp>
      <p:sp>
        <p:nvSpPr>
          <p:cNvPr id="32" name="Rectangle 7">
            <a:extLst>
              <a:ext uri="{FF2B5EF4-FFF2-40B4-BE49-F238E27FC236}">
                <a16:creationId xmlns:a16="http://schemas.microsoft.com/office/drawing/2014/main" id="{1737562C-A67C-02F4-4C5A-33A6E577223B}"/>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A3157E2E-2E55-610C-F4E2-00227B783325}"/>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a:buSzPct val="105000"/>
              <a:buFont typeface="Wingdings 3" pitchFamily="18" charset="2"/>
              <a:buChar char="p"/>
              <a:defRPr/>
            </a:pPr>
            <a:r>
              <a:rPr lang="en-IN" b="1" dirty="0">
                <a:latin typeface="+mn-lt"/>
                <a:cs typeface="Arial" charset="0"/>
              </a:rPr>
              <a:t> Chemical poisoning</a:t>
            </a:r>
            <a:r>
              <a:rPr lang="en-IN" dirty="0">
                <a:latin typeface="+mn-lt"/>
                <a:cs typeface="Arial" charset="0"/>
              </a:rPr>
              <a:t> </a:t>
            </a:r>
          </a:p>
          <a:p>
            <a:pPr marL="742950" lvl="1" indent="-285750">
              <a:buSzPct val="105000"/>
              <a:buFont typeface="Wingdings 3" pitchFamily="18" charset="2"/>
              <a:buChar char=""/>
              <a:defRPr/>
            </a:pPr>
            <a:r>
              <a:rPr lang="en-IN" dirty="0">
                <a:latin typeface="+mn-lt"/>
                <a:cs typeface="Arial" charset="0"/>
              </a:rPr>
              <a:t>Chemical burns and poisoning can occur when you have been exposed to harmful chemical elements. </a:t>
            </a:r>
          </a:p>
          <a:p>
            <a:pPr marL="742950" lvl="1" indent="-285750">
              <a:buSzPct val="105000"/>
              <a:buFont typeface="Wingdings 3" pitchFamily="18" charset="2"/>
              <a:buChar char=""/>
              <a:defRPr/>
            </a:pPr>
            <a:r>
              <a:rPr lang="en-IN" dirty="0">
                <a:latin typeface="+mn-lt"/>
                <a:cs typeface="Arial" charset="0"/>
              </a:rPr>
              <a:t>Often this happens because a worker was not properly trained on how to handle these chemicals, or they were not given appropriate clothing or equipment when around these dangerous substances.</a:t>
            </a:r>
          </a:p>
          <a:p>
            <a:pPr>
              <a:buSzPct val="105000"/>
              <a:buFont typeface="Wingdings 3" pitchFamily="18" charset="2"/>
              <a:buChar char="p"/>
              <a:defRPr/>
            </a:pPr>
            <a:r>
              <a:rPr lang="en-IN" b="1" dirty="0">
                <a:latin typeface="+mn-lt"/>
                <a:cs typeface="Arial" charset="0"/>
              </a:rPr>
              <a:t> Mesothelioma</a:t>
            </a:r>
            <a:r>
              <a:rPr lang="en-IN" dirty="0">
                <a:latin typeface="+mn-lt"/>
                <a:cs typeface="Arial" charset="0"/>
              </a:rPr>
              <a:t>  </a:t>
            </a:r>
          </a:p>
          <a:p>
            <a:pPr marL="742950" lvl="1" indent="-285750">
              <a:buSzPct val="105000"/>
              <a:buFont typeface="Wingdings 3" pitchFamily="18" charset="2"/>
              <a:buChar char=""/>
              <a:defRPr/>
            </a:pPr>
            <a:r>
              <a:rPr lang="en-IN" dirty="0">
                <a:latin typeface="+mn-lt"/>
                <a:cs typeface="Arial" charset="0"/>
              </a:rPr>
              <a:t>A type of cancer that affects the thin membrane lining the abdomen is called peritoneal mesothelioma. </a:t>
            </a:r>
          </a:p>
          <a:p>
            <a:pPr marL="742950" lvl="1" indent="-285750">
              <a:buSzPct val="105000"/>
              <a:buFont typeface="Wingdings 3" pitchFamily="18" charset="2"/>
              <a:buChar char=""/>
              <a:defRPr/>
            </a:pPr>
            <a:r>
              <a:rPr lang="en-IN" dirty="0">
                <a:latin typeface="+mn-lt"/>
                <a:cs typeface="Arial" charset="0"/>
              </a:rPr>
              <a:t>There is another type that affects the chest area called pleural mesothelioma. </a:t>
            </a:r>
          </a:p>
          <a:p>
            <a:pPr marL="742950" lvl="1" indent="-285750">
              <a:buSzPct val="105000"/>
              <a:buFont typeface="Wingdings 3" pitchFamily="18" charset="2"/>
              <a:buChar char=""/>
              <a:defRPr/>
            </a:pPr>
            <a:r>
              <a:rPr lang="en-IN" dirty="0">
                <a:latin typeface="+mn-lt"/>
                <a:cs typeface="Arial" charset="0"/>
              </a:rPr>
              <a:t>Exposure to asbestos is responsible for nine out of ten mesothelioma cases. </a:t>
            </a:r>
          </a:p>
          <a:p>
            <a:pPr marL="742950" lvl="1" indent="-285750">
              <a:buSzPct val="105000"/>
              <a:buFont typeface="Wingdings 3" pitchFamily="18" charset="2"/>
              <a:buChar char=""/>
              <a:defRPr/>
            </a:pPr>
            <a:r>
              <a:rPr lang="en-IN" dirty="0">
                <a:latin typeface="+mn-lt"/>
                <a:cs typeface="Arial" charset="0"/>
              </a:rPr>
              <a:t>Common symptoms of this cancer include fatigue, shortness of breath, lack of appetite, crackles within the lungs, clubbing of fingers and toes as well as chest tightness and pain.</a:t>
            </a:r>
          </a:p>
          <a:p>
            <a:pPr marL="742950" lvl="1" indent="-285750">
              <a:buSzPct val="105000"/>
              <a:buFont typeface="Wingdings 3" pitchFamily="18" charset="2"/>
              <a:buChar char=""/>
              <a:defRPr/>
            </a:pPr>
            <a:r>
              <a:rPr lang="en-IN" dirty="0">
                <a:latin typeface="+mn-lt"/>
                <a:cs typeface="Arial" charset="0"/>
              </a:rPr>
              <a:t>People who work in plumbing, power stations and demolition work are more susceptible to this type of illness. </a:t>
            </a:r>
            <a:br>
              <a:rPr lang="en-IN" dirty="0">
                <a:latin typeface="+mn-lt"/>
                <a:cs typeface="Arial" charset="0"/>
              </a:rPr>
            </a:br>
            <a:endParaRPr lang="en-IN" dirty="0">
              <a:latin typeface="+mn-lt"/>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79A2E-5E5D-5C7C-DD42-D65A5ED97DB6}"/>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COMMON TYPES OF OCCUPATIONAL DISEASES</a:t>
            </a:r>
          </a:p>
        </p:txBody>
      </p:sp>
      <p:sp>
        <p:nvSpPr>
          <p:cNvPr id="32" name="Rectangle 7">
            <a:extLst>
              <a:ext uri="{FF2B5EF4-FFF2-40B4-BE49-F238E27FC236}">
                <a16:creationId xmlns:a16="http://schemas.microsoft.com/office/drawing/2014/main" id="{882E4A79-6BBA-794E-59BA-7ABDEBD945DA}"/>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434605C9-B2AE-1783-0DD0-F33EA92854C8}"/>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a:buSzPct val="105000"/>
              <a:buFont typeface="Wingdings 3" pitchFamily="18" charset="2"/>
              <a:buChar char="p"/>
              <a:defRPr/>
            </a:pPr>
            <a:r>
              <a:rPr lang="en-IN" b="1" dirty="0">
                <a:latin typeface="+mn-lt"/>
                <a:cs typeface="Arial" charset="0"/>
              </a:rPr>
              <a:t> Industrial dermatitis</a:t>
            </a:r>
          </a:p>
          <a:p>
            <a:pPr marL="742950" lvl="1" indent="-285750">
              <a:buSzPct val="105000"/>
              <a:buFont typeface="Wingdings 3" pitchFamily="18" charset="2"/>
              <a:buChar char=""/>
              <a:defRPr/>
            </a:pPr>
            <a:r>
              <a:rPr lang="en-IN" dirty="0">
                <a:latin typeface="+mn-lt"/>
                <a:cs typeface="Arial" charset="0"/>
              </a:rPr>
              <a:t>This is caused when an employee's skin comes in direct contact with industrial irritants and can cause extreme cell damage. </a:t>
            </a:r>
          </a:p>
          <a:p>
            <a:pPr marL="742950" lvl="1" indent="-285750">
              <a:buSzPct val="105000"/>
              <a:buFont typeface="Wingdings 3" pitchFamily="18" charset="2"/>
              <a:buChar char=""/>
              <a:defRPr/>
            </a:pPr>
            <a:r>
              <a:rPr lang="en-IN" dirty="0">
                <a:latin typeface="+mn-lt"/>
                <a:cs typeface="Arial" charset="0"/>
              </a:rPr>
              <a:t>Prolonged exposure to these chemicals can lead to chronic dermatitis.</a:t>
            </a:r>
          </a:p>
          <a:p>
            <a:pPr>
              <a:buSzPct val="105000"/>
              <a:buFont typeface="Wingdings 3" pitchFamily="18" charset="2"/>
              <a:buChar char="p"/>
              <a:defRPr/>
            </a:pPr>
            <a:r>
              <a:rPr lang="en-IN" b="1" dirty="0">
                <a:latin typeface="+mn-lt"/>
                <a:cs typeface="Arial" charset="0"/>
              </a:rPr>
              <a:t> Industrial asthma</a:t>
            </a:r>
            <a:r>
              <a:rPr lang="en-IN" dirty="0">
                <a:latin typeface="+mn-lt"/>
                <a:cs typeface="Arial" charset="0"/>
              </a:rPr>
              <a:t> </a:t>
            </a:r>
          </a:p>
          <a:p>
            <a:pPr marL="742950" lvl="1" indent="-285750">
              <a:buSzPct val="105000"/>
              <a:buFont typeface="Wingdings 3" pitchFamily="18" charset="2"/>
              <a:buChar char=""/>
              <a:defRPr/>
            </a:pPr>
            <a:r>
              <a:rPr lang="en-IN" dirty="0">
                <a:latin typeface="+mn-lt"/>
                <a:cs typeface="Arial" charset="0"/>
              </a:rPr>
              <a:t>Asthma can occur when workers are exposed to certain airborne toxins in the course of their work day. </a:t>
            </a:r>
          </a:p>
          <a:p>
            <a:pPr marL="742950" lvl="1" indent="-285750">
              <a:buSzPct val="105000"/>
              <a:buFont typeface="Wingdings 3" pitchFamily="18" charset="2"/>
              <a:buChar char=""/>
              <a:defRPr/>
            </a:pPr>
            <a:r>
              <a:rPr lang="en-IN" dirty="0">
                <a:latin typeface="+mn-lt"/>
                <a:cs typeface="Arial" charset="0"/>
              </a:rPr>
              <a:t>Often workers who lay cement or frequent construction sites can be harmed by breathing Potassium Dichromate. </a:t>
            </a:r>
          </a:p>
          <a:p>
            <a:pPr marL="742950" lvl="1" indent="-285750">
              <a:buSzPct val="105000"/>
              <a:buFont typeface="Wingdings 3" pitchFamily="18" charset="2"/>
              <a:buChar char=""/>
              <a:defRPr/>
            </a:pPr>
            <a:r>
              <a:rPr lang="en-IN" dirty="0">
                <a:latin typeface="+mn-lt"/>
                <a:cs typeface="Arial" charset="0"/>
              </a:rPr>
              <a:t>This form of asthma can be extremely serious if the person continues to breathe in these harmful substances.</a:t>
            </a:r>
          </a:p>
          <a:p>
            <a:pPr>
              <a:buSzPct val="105000"/>
              <a:buFont typeface="Wingdings 3" pitchFamily="18" charset="2"/>
              <a:buChar char="p"/>
              <a:defRPr/>
            </a:pPr>
            <a:r>
              <a:rPr lang="en-IN" b="1" dirty="0">
                <a:latin typeface="+mn-lt"/>
                <a:cs typeface="Arial" charset="0"/>
              </a:rPr>
              <a:t> Neurological disorders</a:t>
            </a:r>
            <a:r>
              <a:rPr lang="en-IN" dirty="0">
                <a:latin typeface="+mn-lt"/>
                <a:cs typeface="Arial" charset="0"/>
              </a:rPr>
              <a:t> </a:t>
            </a:r>
          </a:p>
          <a:p>
            <a:pPr marL="742950" lvl="1" indent="-285750">
              <a:buSzPct val="105000"/>
              <a:buFont typeface="Wingdings 3" pitchFamily="18" charset="2"/>
              <a:buChar char=""/>
              <a:defRPr/>
            </a:pPr>
            <a:r>
              <a:rPr lang="en-IN" dirty="0">
                <a:latin typeface="+mn-lt"/>
                <a:cs typeface="Arial" charset="0"/>
              </a:rPr>
              <a:t>The nervous system is often a frequent target of toxins and can cause serious neurological issues if you are exposed to harmful contaminants. </a:t>
            </a:r>
          </a:p>
          <a:p>
            <a:pPr marL="742950" lvl="1" indent="-285750">
              <a:buSzPct val="105000"/>
              <a:buFont typeface="Wingdings 3" pitchFamily="18" charset="2"/>
              <a:buChar char=""/>
              <a:defRPr/>
            </a:pPr>
            <a:r>
              <a:rPr lang="en-IN" dirty="0">
                <a:latin typeface="+mn-lt"/>
                <a:cs typeface="Arial" charset="0"/>
              </a:rPr>
              <a:t>Frequent headaches, fatigue and light headedness are common symptoms of an oncoming disorder.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F3E690A-ABC4-1A38-0CD2-94F0873FA089}"/>
              </a:ext>
            </a:extLst>
          </p:cNvPr>
          <p:cNvSpPr txBox="1">
            <a:spLocks/>
          </p:cNvSpPr>
          <p:nvPr/>
        </p:nvSpPr>
        <p:spPr bwMode="auto">
          <a:xfrm>
            <a:off x="381000" y="609600"/>
            <a:ext cx="8382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sz="3200" dirty="0">
                <a:latin typeface="+mn-lt"/>
              </a:rPr>
              <a:t>COMMON TYPES OF OCCUPATIONAL DISEASES</a:t>
            </a:r>
          </a:p>
        </p:txBody>
      </p:sp>
      <p:sp>
        <p:nvSpPr>
          <p:cNvPr id="32" name="Rectangle 7">
            <a:extLst>
              <a:ext uri="{FF2B5EF4-FFF2-40B4-BE49-F238E27FC236}">
                <a16:creationId xmlns:a16="http://schemas.microsoft.com/office/drawing/2014/main" id="{F4448A14-08E1-D604-D23C-B1C4A9A38DBF}"/>
              </a:ext>
            </a:extLst>
          </p:cNvPr>
          <p:cNvSpPr>
            <a:spLocks noChangeArrowheads="1"/>
          </p:cNvSpPr>
          <p:nvPr/>
        </p:nvSpPr>
        <p:spPr bwMode="gray">
          <a:xfrm>
            <a:off x="152400" y="1371600"/>
            <a:ext cx="8748713" cy="392113"/>
          </a:xfrm>
          <a:prstGeom prst="rect">
            <a:avLst/>
          </a:prstGeom>
          <a:solidFill>
            <a:srgbClr val="00CCFF"/>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a:buSzPct val="105000"/>
              <a:defRPr/>
            </a:pPr>
            <a:endParaRPr lang="en-IN" sz="2000" b="1" dirty="0">
              <a:latin typeface="+mn-lt"/>
              <a:cs typeface="Arial" charset="0"/>
            </a:endParaRPr>
          </a:p>
        </p:txBody>
      </p:sp>
      <p:sp>
        <p:nvSpPr>
          <p:cNvPr id="33" name="Rectangle 12">
            <a:extLst>
              <a:ext uri="{FF2B5EF4-FFF2-40B4-BE49-F238E27FC236}">
                <a16:creationId xmlns:a16="http://schemas.microsoft.com/office/drawing/2014/main" id="{2C9312BE-2B93-F1ED-CBEE-7B5D9666A6E8}"/>
              </a:ext>
            </a:extLst>
          </p:cNvPr>
          <p:cNvSpPr>
            <a:spLocks noChangeArrowheads="1"/>
          </p:cNvSpPr>
          <p:nvPr/>
        </p:nvSpPr>
        <p:spPr bwMode="gray">
          <a:xfrm>
            <a:off x="152400" y="1762125"/>
            <a:ext cx="8748713" cy="4714875"/>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36000" rIns="36000" bIns="36000"/>
          <a:lstStyle/>
          <a:p>
            <a:pPr>
              <a:buSzPct val="105000"/>
              <a:buFont typeface="Wingdings 3" pitchFamily="18" charset="2"/>
              <a:buChar char="p"/>
              <a:defRPr/>
            </a:pPr>
            <a:r>
              <a:rPr lang="en-IN" b="1" dirty="0">
                <a:latin typeface="+mn-lt"/>
                <a:cs typeface="Arial" charset="0"/>
              </a:rPr>
              <a:t> Stress related injuries</a:t>
            </a:r>
            <a:r>
              <a:rPr lang="en-IN" dirty="0">
                <a:latin typeface="+mn-lt"/>
                <a:cs typeface="Arial" charset="0"/>
              </a:rPr>
              <a:t> </a:t>
            </a:r>
          </a:p>
          <a:p>
            <a:pPr marL="742950" lvl="1" indent="-285750">
              <a:buSzPct val="105000"/>
              <a:buFont typeface="Wingdings 3" pitchFamily="18" charset="2"/>
              <a:buChar char=""/>
              <a:defRPr/>
            </a:pPr>
            <a:r>
              <a:rPr lang="en-IN" dirty="0">
                <a:latin typeface="+mn-lt"/>
                <a:cs typeface="Arial" charset="0"/>
              </a:rPr>
              <a:t>Emotional stress injuries can be difficult to prove because you must show that the stress has come from work and not your personal life. </a:t>
            </a:r>
          </a:p>
          <a:p>
            <a:pPr marL="742950" lvl="1" indent="-285750">
              <a:buSzPct val="105000"/>
              <a:buFont typeface="Wingdings 3" pitchFamily="18" charset="2"/>
              <a:buChar char=""/>
              <a:defRPr/>
            </a:pPr>
            <a:r>
              <a:rPr lang="en-IN" dirty="0">
                <a:latin typeface="+mn-lt"/>
                <a:cs typeface="Arial" charset="0"/>
              </a:rPr>
              <a:t>Stress can result from many sources such as being overworked, an abusive boss, or dealing with difficult co-workers/employees.</a:t>
            </a:r>
          </a:p>
          <a:p>
            <a:pPr lvl="1">
              <a:buSzPct val="105000"/>
              <a:defRPr/>
            </a:pPr>
            <a:endParaRPr lang="en-IN" dirty="0">
              <a:latin typeface="+mn-lt"/>
              <a:cs typeface="Arial" charset="0"/>
            </a:endParaRPr>
          </a:p>
        </p:txBody>
      </p:sp>
      <p:pic>
        <p:nvPicPr>
          <p:cNvPr id="12293" name="Picture 2" descr="Image result for Stress related injuries ">
            <a:extLst>
              <a:ext uri="{FF2B5EF4-FFF2-40B4-BE49-F238E27FC236}">
                <a16:creationId xmlns:a16="http://schemas.microsoft.com/office/drawing/2014/main" id="{68C04F04-D720-A55A-7CDD-656D89B85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4254500"/>
            <a:ext cx="458946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ES-501_BG-001</Template>
  <TotalTime>667</TotalTime>
  <Words>1138</Words>
  <Application>Microsoft Office PowerPoint</Application>
  <PresentationFormat>On-screen Show (4:3)</PresentationFormat>
  <Paragraphs>101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 Light</vt:lpstr>
      <vt:lpstr>Calibri</vt:lpstr>
      <vt:lpstr>Century Schoolbook</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Tata Steel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DISEASES</dc:title>
  <dc:creator>safety</dc:creator>
  <cp:lastModifiedBy>abhinav pandey</cp:lastModifiedBy>
  <cp:revision>60</cp:revision>
  <dcterms:created xsi:type="dcterms:W3CDTF">2007-01-17T03:01:40Z</dcterms:created>
  <dcterms:modified xsi:type="dcterms:W3CDTF">2025-04-15T07:28:14Z</dcterms:modified>
</cp:coreProperties>
</file>