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5"/>
  </p:sldMasterIdLst>
  <p:notesMasterIdLst>
    <p:notesMasterId r:id="rId22"/>
  </p:notesMasterIdLst>
  <p:sldIdLst>
    <p:sldId id="454" r:id="rId6"/>
    <p:sldId id="467" r:id="rId7"/>
    <p:sldId id="455" r:id="rId8"/>
    <p:sldId id="434" r:id="rId9"/>
    <p:sldId id="456" r:id="rId10"/>
    <p:sldId id="457" r:id="rId11"/>
    <p:sldId id="458" r:id="rId12"/>
    <p:sldId id="459" r:id="rId13"/>
    <p:sldId id="460" r:id="rId14"/>
    <p:sldId id="461" r:id="rId15"/>
    <p:sldId id="462" r:id="rId16"/>
    <p:sldId id="463" r:id="rId17"/>
    <p:sldId id="464" r:id="rId18"/>
    <p:sldId id="465" r:id="rId19"/>
    <p:sldId id="466" r:id="rId20"/>
    <p:sldId id="468"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79" autoAdjust="0"/>
  </p:normalViewPr>
  <p:slideViewPr>
    <p:cSldViewPr>
      <p:cViewPr varScale="1">
        <p:scale>
          <a:sx n="66" d="100"/>
          <a:sy n="66" d="100"/>
        </p:scale>
        <p:origin x="142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8"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t>17-Jun-20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xmlns=""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17-Jun-20</a:t>
            </a:fld>
            <a:endParaRPr lang="en-US" dirty="0"/>
          </a:p>
        </p:txBody>
      </p:sp>
      <p:sp>
        <p:nvSpPr>
          <p:cNvPr id="10" name="Footer Placeholder 4">
            <a:extLst>
              <a:ext uri="{FF2B5EF4-FFF2-40B4-BE49-F238E27FC236}">
                <a16:creationId xmlns:a16="http://schemas.microsoft.com/office/drawing/2014/main" xmlns=""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xmlns=""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6355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17-Jun-20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xmlns=""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46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xmlns=""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17-Jun-20</a:t>
            </a:fld>
            <a:endParaRPr lang="en-US" dirty="0"/>
          </a:p>
        </p:txBody>
      </p:sp>
      <p:sp>
        <p:nvSpPr>
          <p:cNvPr id="7" name="Footer Placeholder 4">
            <a:extLst>
              <a:ext uri="{FF2B5EF4-FFF2-40B4-BE49-F238E27FC236}">
                <a16:creationId xmlns:a16="http://schemas.microsoft.com/office/drawing/2014/main" xmlns=""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xmlns=""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8989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17-Jun-20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241728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17-Jun-20</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xmlns=""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xmlns=""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xmlns=""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xmlns=""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xmlns=""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27497833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abhinav.pandey@pmg-consultants.com" TargetMode="External"/><Relationship Id="rId2" Type="http://schemas.openxmlformats.org/officeDocument/2006/relationships/hyperlink" Target="mailto:connect@pmg-consultants.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609600"/>
            <a:ext cx="7772400" cy="2308324"/>
          </a:xfrm>
          <a:prstGeom prst="rect">
            <a:avLst/>
          </a:prstGeom>
        </p:spPr>
        <p:txBody>
          <a:bodyPr wrap="square">
            <a:spAutoFit/>
          </a:bodyPr>
          <a:lstStyle/>
          <a:p>
            <a:pPr algn="ctr"/>
            <a:r>
              <a:rPr lang="en-US" sz="4800" b="1" dirty="0">
                <a:latin typeface="Georgia" panose="02040502050405020303" pitchFamily="18" charset="0"/>
                <a:cs typeface="Arial" panose="020B0604020202020204" pitchFamily="34" charset="0"/>
              </a:rPr>
              <a:t>OCCUPATIONAL HEALTH MANAGEMENT</a:t>
            </a:r>
            <a:endParaRPr lang="en-US" sz="4800" dirty="0">
              <a:latin typeface="Georgia" panose="02040502050405020303" pitchFamily="18" charset="0"/>
            </a:endParaRPr>
          </a:p>
        </p:txBody>
      </p:sp>
      <p:pic>
        <p:nvPicPr>
          <p:cNvPr id="1026" name="Picture 2" descr="Image result for OCCUPATIONAL HEALTH MANAGEMEN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3124200"/>
            <a:ext cx="329565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439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228599" y="1385332"/>
            <a:ext cx="4343401" cy="411410"/>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Definition and purpose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228598" y="1796742"/>
            <a:ext cx="4343402" cy="4652962"/>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First aid is defined as any one-time treatment, and any follow-up visit for the purpose of observation, of minor scratches, cuts, burns, splinters, etc.</a:t>
            </a:r>
          </a:p>
          <a:p>
            <a:pPr marL="285750" lvl="0" indent="-285750">
              <a:buSzPct val="105000"/>
              <a:buFont typeface="Wingdings 3" panose="05040102010807070707" pitchFamily="18" charset="2"/>
              <a:buChar char="p"/>
            </a:pPr>
            <a:r>
              <a:rPr lang="en-US" dirty="0"/>
              <a:t>First Aid provision must be adequate and appropriate in the circumstances</a:t>
            </a:r>
          </a:p>
          <a:p>
            <a:pPr marL="285750" lvl="0" indent="-285750">
              <a:buSzPct val="105000"/>
              <a:buFont typeface="Wingdings 3" panose="05040102010807070707" pitchFamily="18" charset="2"/>
              <a:buChar char="p"/>
            </a:pPr>
            <a:r>
              <a:rPr lang="en-US" dirty="0"/>
              <a:t>To provide immediate assistance to casualties with both common injuries and illness and those likely to arise from specific hazards at work e.g., ammonia</a:t>
            </a:r>
          </a:p>
          <a:p>
            <a:pPr marL="285750" lvl="0" indent="-285750">
              <a:buSzPct val="105000"/>
              <a:buFont typeface="Wingdings 3" panose="05040102010807070707" pitchFamily="18" charset="2"/>
              <a:buChar char="p"/>
            </a:pPr>
            <a:r>
              <a:rPr lang="en-US" dirty="0"/>
              <a:t>To summon an ambulance or other professional help </a:t>
            </a:r>
          </a:p>
          <a:p>
            <a:pPr>
              <a:buSzPct val="105000"/>
            </a:pPr>
            <a:endParaRPr lang="en-US" dirty="0"/>
          </a:p>
        </p:txBody>
      </p:sp>
      <p:sp>
        <p:nvSpPr>
          <p:cNvPr id="13" name="Rectangle 2"/>
          <p:cNvSpPr>
            <a:spLocks noChangeArrowheads="1"/>
          </p:cNvSpPr>
          <p:nvPr/>
        </p:nvSpPr>
        <p:spPr bwMode="gray">
          <a:xfrm>
            <a:off x="4724314" y="1385332"/>
            <a:ext cx="4191086" cy="433018"/>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Mandatory elements</a:t>
            </a:r>
            <a:endParaRPr lang="en-US" sz="2000" dirty="0">
              <a:solidFill>
                <a:schemeClr val="bg1"/>
              </a:solidFill>
              <a:cs typeface="Arial" panose="020B0604020202020204" pitchFamily="34" charset="0"/>
            </a:endParaRPr>
          </a:p>
        </p:txBody>
      </p:sp>
      <p:sp>
        <p:nvSpPr>
          <p:cNvPr id="14" name="Rectangle 13"/>
          <p:cNvSpPr>
            <a:spLocks noChangeArrowheads="1"/>
          </p:cNvSpPr>
          <p:nvPr/>
        </p:nvSpPr>
        <p:spPr bwMode="gray">
          <a:xfrm>
            <a:off x="4732360" y="1818350"/>
            <a:ext cx="4183040" cy="4631354"/>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First aid duties should be clearly defined in local site procedures.</a:t>
            </a:r>
          </a:p>
          <a:p>
            <a:pPr marL="285750" lvl="0" indent="-285750">
              <a:buSzPct val="105000"/>
              <a:buFont typeface="Wingdings 3" panose="05040102010807070707" pitchFamily="18" charset="2"/>
              <a:buChar char="p"/>
            </a:pPr>
            <a:r>
              <a:rPr lang="en-US" dirty="0"/>
              <a:t>The treatment of minor illnesses involving the administration of tablets and/or similar medicines falls outside the definition of First Aid. </a:t>
            </a:r>
          </a:p>
          <a:p>
            <a:pPr marL="285750" lvl="0" indent="-285750">
              <a:buSzPct val="105000"/>
              <a:buFont typeface="Wingdings 3" panose="05040102010807070707" pitchFamily="18" charset="2"/>
              <a:buChar char="p"/>
            </a:pPr>
            <a:r>
              <a:rPr lang="en-US" dirty="0"/>
              <a:t>Where a site decides that a first-aider is to administer/supply a limited list of simple medication</a:t>
            </a:r>
          </a:p>
          <a:p>
            <a:pPr marL="285750" lvl="0" indent="-285750">
              <a:buSzPct val="105000"/>
              <a:buFont typeface="Wingdings 3" panose="05040102010807070707" pitchFamily="18" charset="2"/>
              <a:buChar char="p"/>
            </a:pPr>
            <a:r>
              <a:rPr lang="en-US" dirty="0"/>
              <a:t>The site’s Medical Officer must provide appropriate training to those he/she </a:t>
            </a:r>
            <a:r>
              <a:rPr lang="en-US" dirty="0" smtClean="0"/>
              <a:t>authorizes </a:t>
            </a:r>
            <a:r>
              <a:rPr lang="en-US" dirty="0"/>
              <a:t>to perform the task</a:t>
            </a:r>
            <a:r>
              <a:rPr lang="en-US" dirty="0" smtClean="0"/>
              <a:t>.</a:t>
            </a:r>
            <a:r>
              <a:rPr lang="en-US" dirty="0"/>
              <a:t> </a:t>
            </a:r>
          </a:p>
        </p:txBody>
      </p:sp>
      <p:sp>
        <p:nvSpPr>
          <p:cNvPr id="9" name="Rectangle 4"/>
          <p:cNvSpPr>
            <a:spLocks noChangeArrowheads="1"/>
          </p:cNvSpPr>
          <p:nvPr/>
        </p:nvSpPr>
        <p:spPr bwMode="gray">
          <a:xfrm>
            <a:off x="380999" y="593678"/>
            <a:ext cx="8478837" cy="6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dirty="0">
                <a:latin typeface="+mn-lt"/>
              </a:rPr>
              <a:t>FIRST AID</a:t>
            </a:r>
          </a:p>
        </p:txBody>
      </p:sp>
    </p:spTree>
    <p:extLst>
      <p:ext uri="{BB962C8B-B14F-4D97-AF65-F5344CB8AC3E}">
        <p14:creationId xmlns:p14="http://schemas.microsoft.com/office/powerpoint/2010/main" val="2764330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228599" y="1385332"/>
            <a:ext cx="4343401" cy="411410"/>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Risk assessment</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228598" y="1796742"/>
            <a:ext cx="4343402" cy="4652962"/>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Risk assessment must be undertaken to identify the likely nature of accidents, injury or workplace illness to help first–aid facilities and personnel</a:t>
            </a:r>
            <a:endParaRPr lang="en-US" dirty="0"/>
          </a:p>
          <a:p>
            <a:pPr marL="285750" lvl="0" indent="-285750">
              <a:buSzPct val="105000"/>
              <a:buFont typeface="Wingdings 3" panose="05040102010807070707" pitchFamily="18" charset="2"/>
              <a:buChar char="p"/>
            </a:pPr>
            <a:r>
              <a:rPr lang="en-US" dirty="0"/>
              <a:t>The first aid risk assessment should be reviewed regularly to take account of changes to the premises, personnel and operations. </a:t>
            </a:r>
          </a:p>
          <a:p>
            <a:pPr marL="285750" lvl="0" indent="-285750">
              <a:buSzPct val="105000"/>
              <a:buFont typeface="Wingdings 3" panose="05040102010807070707" pitchFamily="18" charset="2"/>
              <a:buChar char="p"/>
            </a:pPr>
            <a:r>
              <a:rPr lang="en-IN" dirty="0"/>
              <a:t>If the first aid risk assessment identifies specific workplace hazard first-aiders must have special additional training to cope with injury or illness associated with the risk or hazard</a:t>
            </a:r>
            <a:endParaRPr lang="en-US" dirty="0"/>
          </a:p>
          <a:p>
            <a:pPr>
              <a:buSzPct val="105000"/>
            </a:pPr>
            <a:endParaRPr lang="en-US" dirty="0"/>
          </a:p>
        </p:txBody>
      </p:sp>
      <p:sp>
        <p:nvSpPr>
          <p:cNvPr id="13" name="Rectangle 2"/>
          <p:cNvSpPr>
            <a:spLocks noChangeArrowheads="1"/>
          </p:cNvSpPr>
          <p:nvPr/>
        </p:nvSpPr>
        <p:spPr bwMode="gray">
          <a:xfrm>
            <a:off x="4724314" y="1385332"/>
            <a:ext cx="4191086" cy="433018"/>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Risk provisions</a:t>
            </a:r>
            <a:endParaRPr lang="en-US" sz="2000" dirty="0">
              <a:solidFill>
                <a:schemeClr val="bg1"/>
              </a:solidFill>
              <a:cs typeface="Arial" panose="020B0604020202020204" pitchFamily="34" charset="0"/>
            </a:endParaRPr>
          </a:p>
        </p:txBody>
      </p:sp>
      <p:sp>
        <p:nvSpPr>
          <p:cNvPr id="14" name="Rectangle 13"/>
          <p:cNvSpPr>
            <a:spLocks noChangeArrowheads="1"/>
          </p:cNvSpPr>
          <p:nvPr/>
        </p:nvSpPr>
        <p:spPr bwMode="gray">
          <a:xfrm>
            <a:off x="4732360" y="1818350"/>
            <a:ext cx="4183040" cy="4631354"/>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Once the assessment of first aid requirements has been completed,</a:t>
            </a:r>
          </a:p>
          <a:p>
            <a:pPr marL="285750" lvl="0" indent="-285750">
              <a:buSzPct val="105000"/>
              <a:buFont typeface="Wingdings 3" panose="05040102010807070707" pitchFamily="18" charset="2"/>
              <a:buChar char="p"/>
            </a:pPr>
            <a:r>
              <a:rPr lang="en-US" dirty="0"/>
              <a:t>Provision should be made of materials, equipment and facilities needed to ensure the level of cover identified.  </a:t>
            </a:r>
          </a:p>
          <a:p>
            <a:pPr marL="285750" lvl="0" indent="-285750">
              <a:buSzPct val="105000"/>
              <a:buFont typeface="Wingdings 3" panose="05040102010807070707" pitchFamily="18" charset="2"/>
              <a:buChar char="p"/>
            </a:pPr>
            <a:r>
              <a:rPr lang="en-US" dirty="0"/>
              <a:t>First aid equipment – this can vary, depending on the circumstances, as like small suitably stocked etc. </a:t>
            </a:r>
          </a:p>
          <a:p>
            <a:pPr marL="285750" lvl="0" indent="-285750">
              <a:buSzPct val="105000"/>
              <a:buFont typeface="Wingdings 3" panose="05040102010807070707" pitchFamily="18" charset="2"/>
              <a:buChar char="p"/>
            </a:pPr>
            <a:r>
              <a:rPr lang="en-US" dirty="0"/>
              <a:t>Soap and water should be available or alternatively moist individually wrapped cleansing wipes</a:t>
            </a:r>
          </a:p>
          <a:p>
            <a:pPr marL="285750" lvl="0" indent="-285750">
              <a:buSzPct val="105000"/>
              <a:buFont typeface="Wingdings 3" panose="05040102010807070707" pitchFamily="18" charset="2"/>
              <a:buChar char="p"/>
            </a:pPr>
            <a:r>
              <a:rPr lang="en-US" dirty="0"/>
              <a:t>Mains tap water for eye irrigation or at least a liter of sterile water or sterile normal saline (0.9%).</a:t>
            </a:r>
          </a:p>
          <a:p>
            <a:pPr>
              <a:buSzPct val="105000"/>
            </a:pPr>
            <a:endParaRPr lang="en-US" dirty="0"/>
          </a:p>
        </p:txBody>
      </p:sp>
      <p:sp>
        <p:nvSpPr>
          <p:cNvPr id="9" name="Rectangle 4"/>
          <p:cNvSpPr>
            <a:spLocks noChangeArrowheads="1"/>
          </p:cNvSpPr>
          <p:nvPr/>
        </p:nvSpPr>
        <p:spPr bwMode="gray">
          <a:xfrm>
            <a:off x="380999" y="593678"/>
            <a:ext cx="8478837" cy="6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dirty="0">
                <a:latin typeface="+mn-lt"/>
              </a:rPr>
              <a:t>FIRST AID</a:t>
            </a:r>
          </a:p>
        </p:txBody>
      </p:sp>
    </p:spTree>
    <p:extLst>
      <p:ext uri="{BB962C8B-B14F-4D97-AF65-F5344CB8AC3E}">
        <p14:creationId xmlns:p14="http://schemas.microsoft.com/office/powerpoint/2010/main" val="1287289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228599" y="1385332"/>
            <a:ext cx="4343401" cy="411410"/>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First aid personnel</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228598" y="1796742"/>
            <a:ext cx="4343402" cy="4652962"/>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First-aiders need to be easily identified by all personnel in the workplace.</a:t>
            </a:r>
            <a:endParaRPr lang="en-US" dirty="0"/>
          </a:p>
          <a:p>
            <a:pPr marL="285750" lvl="0" indent="-285750">
              <a:buSzPct val="105000"/>
              <a:buFont typeface="Wingdings 3" panose="05040102010807070707" pitchFamily="18" charset="2"/>
              <a:buChar char="p"/>
            </a:pPr>
            <a:r>
              <a:rPr lang="en-IN" dirty="0"/>
              <a:t>Workplace hazards and risks</a:t>
            </a:r>
            <a:endParaRPr lang="en-US" dirty="0"/>
          </a:p>
          <a:p>
            <a:pPr marL="285750" lvl="0" indent="-285750">
              <a:buSzPct val="105000"/>
              <a:buFont typeface="Wingdings 3" panose="05040102010807070707" pitchFamily="18" charset="2"/>
              <a:buChar char="p"/>
            </a:pPr>
            <a:r>
              <a:rPr lang="en-IN" dirty="0"/>
              <a:t>The size and geography of the site and where employees are working on shared or multi-occupied sites</a:t>
            </a:r>
            <a:endParaRPr lang="en-US" dirty="0"/>
          </a:p>
          <a:p>
            <a:pPr marL="285750" lvl="0" indent="-285750">
              <a:buSzPct val="105000"/>
              <a:buFont typeface="Wingdings 3" panose="05040102010807070707" pitchFamily="18" charset="2"/>
              <a:buChar char="p"/>
            </a:pPr>
            <a:r>
              <a:rPr lang="en-IN" dirty="0"/>
              <a:t>The organisation’s history of accidents</a:t>
            </a:r>
            <a:endParaRPr lang="en-US" dirty="0"/>
          </a:p>
          <a:p>
            <a:pPr marL="285750" lvl="0" indent="-285750">
              <a:buSzPct val="105000"/>
              <a:buFont typeface="Wingdings 3" panose="05040102010807070707" pitchFamily="18" charset="2"/>
              <a:buChar char="p"/>
            </a:pPr>
            <a:r>
              <a:rPr lang="en-IN" dirty="0"/>
              <a:t>The remoteness of the site from emergency medical services</a:t>
            </a:r>
            <a:endParaRPr lang="en-US" dirty="0"/>
          </a:p>
          <a:p>
            <a:pPr marL="285750" lvl="0" indent="-285750">
              <a:buSzPct val="105000"/>
              <a:buFont typeface="Wingdings 3" panose="05040102010807070707" pitchFamily="18" charset="2"/>
              <a:buChar char="p"/>
            </a:pPr>
            <a:r>
              <a:rPr lang="en-IN" dirty="0"/>
              <a:t>The needs of travelling, remote and lone workers</a:t>
            </a:r>
            <a:endParaRPr lang="en-US" dirty="0"/>
          </a:p>
          <a:p>
            <a:pPr>
              <a:buSzPct val="105000"/>
            </a:pPr>
            <a:endParaRPr lang="en-US" dirty="0"/>
          </a:p>
        </p:txBody>
      </p:sp>
      <p:sp>
        <p:nvSpPr>
          <p:cNvPr id="13" name="Rectangle 2"/>
          <p:cNvSpPr>
            <a:spLocks noChangeArrowheads="1"/>
          </p:cNvSpPr>
          <p:nvPr/>
        </p:nvSpPr>
        <p:spPr bwMode="gray">
          <a:xfrm>
            <a:off x="4724314" y="1385332"/>
            <a:ext cx="4191086" cy="433018"/>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First aid personnel</a:t>
            </a:r>
            <a:endParaRPr lang="en-US" sz="2000" b="1" dirty="0">
              <a:solidFill>
                <a:schemeClr val="bg1"/>
              </a:solidFill>
              <a:cs typeface="Arial" panose="020B0604020202020204" pitchFamily="34" charset="0"/>
            </a:endParaRPr>
          </a:p>
        </p:txBody>
      </p:sp>
      <p:sp>
        <p:nvSpPr>
          <p:cNvPr id="14" name="Rectangle 13"/>
          <p:cNvSpPr>
            <a:spLocks noChangeArrowheads="1"/>
          </p:cNvSpPr>
          <p:nvPr/>
        </p:nvSpPr>
        <p:spPr bwMode="gray">
          <a:xfrm>
            <a:off x="4732360" y="1818350"/>
            <a:ext cx="4183040" cy="4631354"/>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Annual leave and other absences of first aiders and appointed persons</a:t>
            </a:r>
            <a:endParaRPr lang="en-US" dirty="0"/>
          </a:p>
          <a:p>
            <a:pPr marL="285750" lvl="0" indent="-285750">
              <a:buSzPct val="105000"/>
              <a:buFont typeface="Wingdings 3" panose="05040102010807070707" pitchFamily="18" charset="2"/>
              <a:buChar char="p"/>
            </a:pPr>
            <a:r>
              <a:rPr lang="en-IN" dirty="0"/>
              <a:t>The number of visitors/ contractors/customers to the premises</a:t>
            </a:r>
            <a:endParaRPr lang="en-US" dirty="0"/>
          </a:p>
          <a:p>
            <a:pPr marL="285750" lvl="0" indent="-285750">
              <a:buSzPct val="105000"/>
              <a:buFont typeface="Wingdings 3" panose="05040102010807070707" pitchFamily="18" charset="2"/>
              <a:buChar char="p"/>
            </a:pPr>
            <a:r>
              <a:rPr lang="en-IN" dirty="0"/>
              <a:t>Shutdown </a:t>
            </a:r>
            <a:r>
              <a:rPr lang="en-IN" dirty="0" smtClean="0"/>
              <a:t>periods</a:t>
            </a:r>
            <a:r>
              <a:rPr lang="en-US" dirty="0"/>
              <a:t> </a:t>
            </a:r>
          </a:p>
        </p:txBody>
      </p:sp>
      <p:sp>
        <p:nvSpPr>
          <p:cNvPr id="9" name="Rectangle 4"/>
          <p:cNvSpPr>
            <a:spLocks noChangeArrowheads="1"/>
          </p:cNvSpPr>
          <p:nvPr/>
        </p:nvSpPr>
        <p:spPr bwMode="gray">
          <a:xfrm>
            <a:off x="380999" y="593678"/>
            <a:ext cx="8478837" cy="6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dirty="0">
                <a:latin typeface="+mn-lt"/>
              </a:rPr>
              <a:t>FIRST AID</a:t>
            </a:r>
          </a:p>
        </p:txBody>
      </p:sp>
      <p:pic>
        <p:nvPicPr>
          <p:cNvPr id="7" name="Picture 6"/>
          <p:cNvPicPr>
            <a:picLocks noChangeAspect="1"/>
          </p:cNvPicPr>
          <p:nvPr/>
        </p:nvPicPr>
        <p:blipFill>
          <a:blip r:embed="rId2"/>
          <a:stretch>
            <a:fillRect/>
          </a:stretch>
        </p:blipFill>
        <p:spPr>
          <a:xfrm>
            <a:off x="5486400" y="4495800"/>
            <a:ext cx="2952750" cy="1819275"/>
          </a:xfrm>
          <a:prstGeom prst="rect">
            <a:avLst/>
          </a:prstGeom>
        </p:spPr>
      </p:pic>
    </p:spTree>
    <p:extLst>
      <p:ext uri="{BB962C8B-B14F-4D97-AF65-F5344CB8AC3E}">
        <p14:creationId xmlns:p14="http://schemas.microsoft.com/office/powerpoint/2010/main" val="392999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228599" y="1385332"/>
            <a:ext cx="4343401" cy="411410"/>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Fitness to work</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228598" y="1796742"/>
            <a:ext cx="4343402" cy="4652962"/>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Employees are critical to the success of our business and it is essential to ensure, as far as reasonably practicable, that employees are fit to undertake their contractual duties.</a:t>
            </a:r>
            <a:endParaRPr lang="en-US" dirty="0"/>
          </a:p>
          <a:p>
            <a:pPr marL="285750" lvl="0" indent="-285750">
              <a:buSzPct val="105000"/>
              <a:buFont typeface="Wingdings 3" panose="05040102010807070707" pitchFamily="18" charset="2"/>
              <a:buChar char="p"/>
            </a:pPr>
            <a:r>
              <a:rPr lang="en-IN" dirty="0"/>
              <a:t>It must be recognised that no person is 100% fit at all times due to illness which is non work related.</a:t>
            </a:r>
            <a:endParaRPr lang="en-US" dirty="0"/>
          </a:p>
          <a:p>
            <a:pPr marL="285750" lvl="0" indent="-285750">
              <a:buSzPct val="105000"/>
              <a:buFont typeface="Wingdings 3" panose="05040102010807070707" pitchFamily="18" charset="2"/>
              <a:buChar char="p"/>
            </a:pPr>
            <a:r>
              <a:rPr lang="en-IN" dirty="0"/>
              <a:t>Illness caused by accident or work place exposure which affects their safety and ability to undertake their jobs. </a:t>
            </a:r>
            <a:endParaRPr lang="en-US" dirty="0"/>
          </a:p>
          <a:p>
            <a:pPr marL="285750" lvl="0" indent="-285750">
              <a:buSzPct val="105000"/>
              <a:buFont typeface="Wingdings 3" panose="05040102010807070707" pitchFamily="18" charset="2"/>
              <a:buChar char="p"/>
            </a:pPr>
            <a:r>
              <a:rPr lang="en-IN" dirty="0"/>
              <a:t>Employees who are not 100% fit can be found alternative work, changes to job routine and hours worked to ensure a return to work</a:t>
            </a:r>
            <a:endParaRPr lang="en-US" dirty="0"/>
          </a:p>
          <a:p>
            <a:pPr>
              <a:buSzPct val="105000"/>
            </a:pPr>
            <a:endParaRPr lang="en-US" dirty="0"/>
          </a:p>
        </p:txBody>
      </p:sp>
      <p:sp>
        <p:nvSpPr>
          <p:cNvPr id="13" name="Rectangle 2"/>
          <p:cNvSpPr>
            <a:spLocks noChangeArrowheads="1"/>
          </p:cNvSpPr>
          <p:nvPr/>
        </p:nvSpPr>
        <p:spPr bwMode="gray">
          <a:xfrm>
            <a:off x="4724314" y="1385332"/>
            <a:ext cx="4191086" cy="433018"/>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Fitness to high risk activities</a:t>
            </a:r>
            <a:endParaRPr lang="en-US" sz="2000" dirty="0">
              <a:solidFill>
                <a:schemeClr val="bg1"/>
              </a:solidFill>
              <a:cs typeface="Arial" panose="020B0604020202020204" pitchFamily="34" charset="0"/>
            </a:endParaRPr>
          </a:p>
        </p:txBody>
      </p:sp>
      <p:sp>
        <p:nvSpPr>
          <p:cNvPr id="14" name="Rectangle 13"/>
          <p:cNvSpPr>
            <a:spLocks noChangeArrowheads="1"/>
          </p:cNvSpPr>
          <p:nvPr/>
        </p:nvSpPr>
        <p:spPr bwMode="gray">
          <a:xfrm>
            <a:off x="4732360" y="1818350"/>
            <a:ext cx="4183040" cy="4631354"/>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Lift Truck Operatives</a:t>
            </a:r>
            <a:endParaRPr lang="en-US" dirty="0"/>
          </a:p>
          <a:p>
            <a:pPr marL="285750" lvl="0" indent="-285750">
              <a:buSzPct val="105000"/>
              <a:buFont typeface="Wingdings 3" panose="05040102010807070707" pitchFamily="18" charset="2"/>
              <a:buChar char="p"/>
            </a:pPr>
            <a:r>
              <a:rPr lang="en-IN" dirty="0"/>
              <a:t>Work in Confined Spaces</a:t>
            </a:r>
            <a:endParaRPr lang="en-US" dirty="0"/>
          </a:p>
          <a:p>
            <a:pPr marL="285750" lvl="0" indent="-285750">
              <a:buSzPct val="105000"/>
              <a:buFont typeface="Wingdings 3" panose="05040102010807070707" pitchFamily="18" charset="2"/>
              <a:buChar char="p"/>
            </a:pPr>
            <a:r>
              <a:rPr lang="en-IN" dirty="0"/>
              <a:t>Use of Breathing Apparatus in emergency situations</a:t>
            </a:r>
            <a:endParaRPr lang="en-US" dirty="0"/>
          </a:p>
          <a:p>
            <a:pPr marL="285750" lvl="0" indent="-285750">
              <a:buSzPct val="105000"/>
              <a:buFont typeface="Wingdings 3" panose="05040102010807070707" pitchFamily="18" charset="2"/>
              <a:buChar char="p"/>
            </a:pPr>
            <a:r>
              <a:rPr lang="en-IN" dirty="0"/>
              <a:t>Work in extreme temperatures – hot and cold</a:t>
            </a:r>
            <a:endParaRPr lang="en-US" dirty="0"/>
          </a:p>
          <a:p>
            <a:pPr marL="285750" lvl="0" indent="-285750">
              <a:buSzPct val="105000"/>
              <a:buFont typeface="Wingdings 3" panose="05040102010807070707" pitchFamily="18" charset="2"/>
              <a:buChar char="p"/>
            </a:pPr>
            <a:r>
              <a:rPr lang="en-IN" dirty="0"/>
              <a:t>Work with Respiratory </a:t>
            </a:r>
            <a:r>
              <a:rPr lang="en-IN" dirty="0" err="1"/>
              <a:t>Sensitisers</a:t>
            </a:r>
            <a:endParaRPr lang="en-US" dirty="0"/>
          </a:p>
          <a:p>
            <a:pPr marL="285750" lvl="0" indent="-285750">
              <a:buSzPct val="105000"/>
              <a:buFont typeface="Wingdings 3" panose="05040102010807070707" pitchFamily="18" charset="2"/>
              <a:buChar char="p"/>
            </a:pPr>
            <a:r>
              <a:rPr lang="en-IN" dirty="0"/>
              <a:t>Night workers</a:t>
            </a:r>
            <a:endParaRPr lang="en-US" dirty="0"/>
          </a:p>
          <a:p>
            <a:pPr marL="285750" lvl="0" indent="-285750">
              <a:buSzPct val="105000"/>
              <a:buFont typeface="Wingdings 3" panose="05040102010807070707" pitchFamily="18" charset="2"/>
              <a:buChar char="p"/>
            </a:pPr>
            <a:r>
              <a:rPr lang="en-IN" dirty="0"/>
              <a:t>Suitably qualified medical officers or nurses must undertake medical assessments.</a:t>
            </a:r>
            <a:endParaRPr lang="en-US" dirty="0"/>
          </a:p>
          <a:p>
            <a:pPr marL="285750" lvl="0" indent="-285750">
              <a:buSzPct val="105000"/>
              <a:buFont typeface="Wingdings 3" panose="05040102010807070707" pitchFamily="18" charset="2"/>
              <a:buChar char="p"/>
            </a:pPr>
            <a:r>
              <a:rPr lang="en-IN" dirty="0"/>
              <a:t>Results of assessments must be sent to the appropriate line manager without including any medical data.</a:t>
            </a:r>
            <a:endParaRPr lang="en-US" dirty="0"/>
          </a:p>
          <a:p>
            <a:pPr>
              <a:buSzPct val="105000"/>
            </a:pPr>
            <a:r>
              <a:rPr lang="en-US" dirty="0"/>
              <a:t> </a:t>
            </a:r>
          </a:p>
        </p:txBody>
      </p:sp>
      <p:sp>
        <p:nvSpPr>
          <p:cNvPr id="9" name="Rectangle 4"/>
          <p:cNvSpPr>
            <a:spLocks noChangeArrowheads="1"/>
          </p:cNvSpPr>
          <p:nvPr/>
        </p:nvSpPr>
        <p:spPr bwMode="gray">
          <a:xfrm>
            <a:off x="380999" y="593678"/>
            <a:ext cx="8478837" cy="6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dirty="0">
                <a:latin typeface="+mn-lt"/>
              </a:rPr>
              <a:t>FIRST AID</a:t>
            </a:r>
          </a:p>
        </p:txBody>
      </p:sp>
    </p:spTree>
    <p:extLst>
      <p:ext uri="{BB962C8B-B14F-4D97-AF65-F5344CB8AC3E}">
        <p14:creationId xmlns:p14="http://schemas.microsoft.com/office/powerpoint/2010/main" val="2836834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228599" y="1385332"/>
            <a:ext cx="4343401" cy="411410"/>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Pre-employment checks</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228598" y="1796742"/>
            <a:ext cx="4343402" cy="4652962"/>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A prospective employee has no existing medical condition that could be exacerbated by the work offered. </a:t>
            </a:r>
          </a:p>
          <a:p>
            <a:pPr marL="285750" lvl="0" indent="-285750">
              <a:buSzPct val="105000"/>
              <a:buFont typeface="Wingdings 3" panose="05040102010807070707" pitchFamily="18" charset="2"/>
              <a:buChar char="p"/>
            </a:pPr>
            <a:r>
              <a:rPr lang="en-US" dirty="0"/>
              <a:t>A prospective employee has no medical condition which could be detrimental to their safe working, the safety of others or risk to product. </a:t>
            </a:r>
          </a:p>
          <a:p>
            <a:pPr marL="285750" lvl="0" indent="-285750">
              <a:buSzPct val="105000"/>
              <a:buFont typeface="Wingdings 3" panose="05040102010807070707" pitchFamily="18" charset="2"/>
              <a:buChar char="p"/>
            </a:pPr>
            <a:r>
              <a:rPr lang="en-US" dirty="0"/>
              <a:t>Specific requirements and exclusions for </a:t>
            </a:r>
          </a:p>
          <a:p>
            <a:pPr marL="1200150" lvl="2" indent="-285750">
              <a:buSzPct val="105000"/>
              <a:buFont typeface="Wingdings 3" panose="05040102010807070707" pitchFamily="18" charset="2"/>
              <a:buChar char=""/>
            </a:pPr>
            <a:r>
              <a:rPr lang="en-US" dirty="0"/>
              <a:t>Food Handlers,  Drivers,</a:t>
            </a:r>
          </a:p>
          <a:p>
            <a:pPr marL="1200150" lvl="2" indent="-285750">
              <a:buSzPct val="105000"/>
              <a:buFont typeface="Wingdings 3" panose="05040102010807070707" pitchFamily="18" charset="2"/>
              <a:buChar char=""/>
            </a:pPr>
            <a:r>
              <a:rPr lang="en-US" dirty="0" smtClean="0"/>
              <a:t>Cold </a:t>
            </a:r>
            <a:r>
              <a:rPr lang="en-US" dirty="0"/>
              <a:t>Store Workers,</a:t>
            </a:r>
          </a:p>
          <a:p>
            <a:pPr marL="1200150" lvl="2" indent="-285750">
              <a:buSzPct val="105000"/>
              <a:buFont typeface="Wingdings 3" panose="05040102010807070707" pitchFamily="18" charset="2"/>
              <a:buChar char=""/>
            </a:pPr>
            <a:r>
              <a:rPr lang="en-US" dirty="0" smtClean="0"/>
              <a:t>Respiratory Sensitizers </a:t>
            </a:r>
            <a:r>
              <a:rPr lang="en-US" dirty="0"/>
              <a:t>Handlers,</a:t>
            </a:r>
          </a:p>
          <a:p>
            <a:pPr marL="1200150" lvl="2" indent="-285750">
              <a:buSzPct val="105000"/>
              <a:buFont typeface="Wingdings 3" panose="05040102010807070707" pitchFamily="18" charset="2"/>
              <a:buChar char=""/>
            </a:pPr>
            <a:r>
              <a:rPr lang="en-US" dirty="0" smtClean="0"/>
              <a:t>Confined </a:t>
            </a:r>
            <a:r>
              <a:rPr lang="en-US" dirty="0"/>
              <a:t>Space Workers,</a:t>
            </a:r>
          </a:p>
          <a:p>
            <a:pPr marL="1200150" lvl="2" indent="-285750">
              <a:buSzPct val="105000"/>
              <a:buFont typeface="Wingdings 3" panose="05040102010807070707" pitchFamily="18" charset="2"/>
              <a:buChar char=""/>
            </a:pPr>
            <a:r>
              <a:rPr lang="en-US" dirty="0" smtClean="0"/>
              <a:t>Breathing </a:t>
            </a:r>
            <a:r>
              <a:rPr lang="en-US" dirty="0"/>
              <a:t>Apparatus Wearers,</a:t>
            </a:r>
          </a:p>
          <a:p>
            <a:pPr marL="1200150" lvl="2" indent="-285750">
              <a:buSzPct val="105000"/>
              <a:buFont typeface="Wingdings 3" panose="05040102010807070707" pitchFamily="18" charset="2"/>
              <a:buChar char=""/>
            </a:pPr>
            <a:r>
              <a:rPr lang="en-US" dirty="0" smtClean="0"/>
              <a:t>Nut </a:t>
            </a:r>
            <a:r>
              <a:rPr lang="en-US" dirty="0"/>
              <a:t>Handlers,  LGV Drivers </a:t>
            </a:r>
            <a:r>
              <a:rPr lang="en-US" dirty="0" smtClean="0"/>
              <a:t>etc.</a:t>
            </a:r>
            <a:endParaRPr lang="en-US" dirty="0"/>
          </a:p>
          <a:p>
            <a:r>
              <a:rPr lang="en-US" dirty="0"/>
              <a:t> </a:t>
            </a:r>
          </a:p>
        </p:txBody>
      </p:sp>
      <p:sp>
        <p:nvSpPr>
          <p:cNvPr id="13" name="Rectangle 2"/>
          <p:cNvSpPr>
            <a:spLocks noChangeArrowheads="1"/>
          </p:cNvSpPr>
          <p:nvPr/>
        </p:nvSpPr>
        <p:spPr bwMode="gray">
          <a:xfrm>
            <a:off x="4724314" y="1385332"/>
            <a:ext cx="4191086" cy="433018"/>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Return to work</a:t>
            </a:r>
            <a:endParaRPr lang="en-US" sz="2000" dirty="0">
              <a:solidFill>
                <a:schemeClr val="bg1"/>
              </a:solidFill>
              <a:cs typeface="Arial" panose="020B0604020202020204" pitchFamily="34" charset="0"/>
            </a:endParaRPr>
          </a:p>
        </p:txBody>
      </p:sp>
      <p:sp>
        <p:nvSpPr>
          <p:cNvPr id="14" name="Rectangle 13"/>
          <p:cNvSpPr>
            <a:spLocks noChangeArrowheads="1"/>
          </p:cNvSpPr>
          <p:nvPr/>
        </p:nvSpPr>
        <p:spPr bwMode="gray">
          <a:xfrm>
            <a:off x="4732360" y="1818350"/>
            <a:ext cx="4183040" cy="4631354"/>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An absence of three or more weeks, </a:t>
            </a:r>
          </a:p>
          <a:p>
            <a:pPr marL="285750" lvl="0" indent="-285750">
              <a:buSzPct val="105000"/>
              <a:buFont typeface="Wingdings 3" panose="05040102010807070707" pitchFamily="18" charset="2"/>
              <a:buChar char="p"/>
            </a:pPr>
            <a:r>
              <a:rPr lang="en-US" dirty="0"/>
              <a:t>An accident sustained at work, </a:t>
            </a:r>
          </a:p>
          <a:p>
            <a:pPr marL="285750" lvl="0" indent="-285750">
              <a:buSzPct val="105000"/>
              <a:buFont typeface="Wingdings 3" panose="05040102010807070707" pitchFamily="18" charset="2"/>
              <a:buChar char="p"/>
            </a:pPr>
            <a:r>
              <a:rPr lang="en-US" dirty="0"/>
              <a:t>Back/neck pain or disability, </a:t>
            </a:r>
          </a:p>
          <a:p>
            <a:pPr marL="285750" lvl="0" indent="-285750">
              <a:buSzPct val="105000"/>
              <a:buFont typeface="Wingdings 3" panose="05040102010807070707" pitchFamily="18" charset="2"/>
              <a:buChar char="p"/>
            </a:pPr>
            <a:r>
              <a:rPr lang="en-US" dirty="0"/>
              <a:t>Tenosynovitis/RSI problems, </a:t>
            </a:r>
          </a:p>
          <a:p>
            <a:pPr marL="285750" lvl="0" indent="-285750">
              <a:buSzPct val="105000"/>
              <a:buFont typeface="Wingdings 3" panose="05040102010807070707" pitchFamily="18" charset="2"/>
              <a:buChar char="p"/>
            </a:pPr>
            <a:r>
              <a:rPr lang="en-US" dirty="0"/>
              <a:t>Following an operation, </a:t>
            </a:r>
          </a:p>
          <a:p>
            <a:pPr marL="285750" lvl="0" indent="-285750">
              <a:buSzPct val="105000"/>
              <a:buFont typeface="Wingdings 3" panose="05040102010807070707" pitchFamily="18" charset="2"/>
              <a:buChar char="p"/>
            </a:pPr>
            <a:r>
              <a:rPr lang="en-US" dirty="0"/>
              <a:t>Psychiatric/stress related conditions, </a:t>
            </a:r>
          </a:p>
          <a:p>
            <a:pPr marL="285750" lvl="0" indent="-285750">
              <a:buSzPct val="105000"/>
              <a:buFont typeface="Wingdings 3" panose="05040102010807070707" pitchFamily="18" charset="2"/>
              <a:buChar char="p"/>
            </a:pPr>
            <a:r>
              <a:rPr lang="en-US" dirty="0"/>
              <a:t>Vertigo/dizziness/fits.</a:t>
            </a:r>
          </a:p>
          <a:p>
            <a:pPr>
              <a:buSzPct val="105000"/>
            </a:pPr>
            <a:endParaRPr lang="en-US" dirty="0"/>
          </a:p>
          <a:p>
            <a:r>
              <a:rPr lang="en-US" dirty="0"/>
              <a:t> </a:t>
            </a:r>
          </a:p>
        </p:txBody>
      </p:sp>
      <p:sp>
        <p:nvSpPr>
          <p:cNvPr id="9" name="Rectangle 4"/>
          <p:cNvSpPr>
            <a:spLocks noChangeArrowheads="1"/>
          </p:cNvSpPr>
          <p:nvPr/>
        </p:nvSpPr>
        <p:spPr bwMode="gray">
          <a:xfrm>
            <a:off x="380999" y="593678"/>
            <a:ext cx="8478837" cy="6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dirty="0">
                <a:latin typeface="+mn-lt"/>
              </a:rPr>
              <a:t>FIRST AID</a:t>
            </a:r>
          </a:p>
        </p:txBody>
      </p:sp>
    </p:spTree>
    <p:extLst>
      <p:ext uri="{BB962C8B-B14F-4D97-AF65-F5344CB8AC3E}">
        <p14:creationId xmlns:p14="http://schemas.microsoft.com/office/powerpoint/2010/main" val="3957111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228599" y="1385332"/>
            <a:ext cx="4343401" cy="411410"/>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Health surveillance</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228598" y="1796742"/>
            <a:ext cx="4343402" cy="4652962"/>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fr-FR" dirty="0" smtClean="0"/>
              <a:t>Préplacement </a:t>
            </a:r>
            <a:r>
              <a:rPr lang="fr-FR" dirty="0"/>
              <a:t>examinassions,</a:t>
            </a:r>
            <a:endParaRPr lang="en-US" dirty="0"/>
          </a:p>
          <a:p>
            <a:pPr marL="285750" lvl="0" indent="-285750">
              <a:buSzPct val="105000"/>
              <a:buFont typeface="Wingdings 3" panose="05040102010807070707" pitchFamily="18" charset="2"/>
              <a:buChar char="p"/>
            </a:pPr>
            <a:r>
              <a:rPr lang="en-US" dirty="0"/>
              <a:t>Return to work assessments,</a:t>
            </a:r>
          </a:p>
          <a:p>
            <a:pPr marL="285750" lvl="0" indent="-285750">
              <a:buSzPct val="105000"/>
              <a:buFont typeface="Wingdings 3" panose="05040102010807070707" pitchFamily="18" charset="2"/>
              <a:buChar char="p"/>
            </a:pPr>
            <a:r>
              <a:rPr lang="en-US" dirty="0"/>
              <a:t>Surveillance of health records,</a:t>
            </a:r>
          </a:p>
          <a:p>
            <a:pPr marL="285750" lvl="0" indent="-285750">
              <a:buSzPct val="105000"/>
              <a:buFont typeface="Wingdings 3" panose="05040102010807070707" pitchFamily="18" charset="2"/>
              <a:buChar char="p"/>
            </a:pPr>
            <a:r>
              <a:rPr lang="en-US" dirty="0"/>
              <a:t>Symptom enquiry,</a:t>
            </a:r>
          </a:p>
          <a:p>
            <a:pPr marL="285750" lvl="0" indent="-285750">
              <a:buSzPct val="105000"/>
              <a:buFont typeface="Wingdings 3" panose="05040102010807070707" pitchFamily="18" charset="2"/>
              <a:buChar char="p"/>
            </a:pPr>
            <a:r>
              <a:rPr lang="en-US" dirty="0"/>
              <a:t>Biological monitoring,</a:t>
            </a:r>
          </a:p>
          <a:p>
            <a:pPr marL="285750" lvl="0" indent="-285750">
              <a:buSzPct val="105000"/>
              <a:buFont typeface="Wingdings 3" panose="05040102010807070707" pitchFamily="18" charset="2"/>
              <a:buChar char="p"/>
            </a:pPr>
            <a:r>
              <a:rPr lang="en-US" dirty="0"/>
              <a:t>Biological effect monitoring,</a:t>
            </a:r>
          </a:p>
          <a:p>
            <a:pPr marL="285750" lvl="0" indent="-285750">
              <a:buSzPct val="105000"/>
              <a:buFont typeface="Wingdings 3" panose="05040102010807070707" pitchFamily="18" charset="2"/>
              <a:buChar char="p"/>
            </a:pPr>
            <a:r>
              <a:rPr lang="en-US" dirty="0"/>
              <a:t>Noise levels in excess of 80dBA</a:t>
            </a:r>
          </a:p>
          <a:p>
            <a:pPr marL="285750" lvl="0" indent="-285750">
              <a:buSzPct val="105000"/>
              <a:buFont typeface="Wingdings 3" panose="05040102010807070707" pitchFamily="18" charset="2"/>
              <a:buChar char="p"/>
            </a:pPr>
            <a:r>
              <a:rPr lang="en-US" dirty="0"/>
              <a:t>Respiratory </a:t>
            </a:r>
            <a:r>
              <a:rPr lang="en-US" dirty="0" smtClean="0"/>
              <a:t>sensitizers</a:t>
            </a:r>
            <a:endParaRPr lang="en-US" dirty="0"/>
          </a:p>
          <a:p>
            <a:pPr marL="285750" lvl="0" indent="-285750">
              <a:buSzPct val="105000"/>
              <a:buFont typeface="Wingdings 3" panose="05040102010807070707" pitchFamily="18" charset="2"/>
              <a:buChar char="p"/>
            </a:pPr>
            <a:r>
              <a:rPr lang="en-US" dirty="0"/>
              <a:t>Any chemicals know to have adverse medical effects</a:t>
            </a:r>
          </a:p>
          <a:p>
            <a:pPr marL="285750" lvl="0" indent="-285750">
              <a:buSzPct val="105000"/>
              <a:buFont typeface="Wingdings 3" panose="05040102010807070707" pitchFamily="18" charset="2"/>
              <a:buChar char="p"/>
            </a:pPr>
            <a:r>
              <a:rPr lang="en-US" dirty="0"/>
              <a:t>Vibration</a:t>
            </a:r>
          </a:p>
          <a:p>
            <a:pPr>
              <a:buSzPct val="105000"/>
            </a:pPr>
            <a:endParaRPr lang="en-US" dirty="0"/>
          </a:p>
        </p:txBody>
      </p:sp>
      <p:sp>
        <p:nvSpPr>
          <p:cNvPr id="13" name="Rectangle 2"/>
          <p:cNvSpPr>
            <a:spLocks noChangeArrowheads="1"/>
          </p:cNvSpPr>
          <p:nvPr/>
        </p:nvSpPr>
        <p:spPr bwMode="gray">
          <a:xfrm>
            <a:off x="4724314" y="1385332"/>
            <a:ext cx="4191086" cy="433018"/>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Testing for serious diseases</a:t>
            </a:r>
            <a:endParaRPr lang="en-US" sz="2000" dirty="0">
              <a:solidFill>
                <a:schemeClr val="bg1"/>
              </a:solidFill>
              <a:cs typeface="Arial" panose="020B0604020202020204" pitchFamily="34" charset="0"/>
            </a:endParaRPr>
          </a:p>
        </p:txBody>
      </p:sp>
      <p:sp>
        <p:nvSpPr>
          <p:cNvPr id="14" name="Rectangle 13"/>
          <p:cNvSpPr>
            <a:spLocks noChangeArrowheads="1"/>
          </p:cNvSpPr>
          <p:nvPr/>
        </p:nvSpPr>
        <p:spPr bwMode="gray">
          <a:xfrm>
            <a:off x="4732360" y="1818350"/>
            <a:ext cx="4183040" cy="4631354"/>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Carried out as part of a voluntary service; </a:t>
            </a:r>
            <a:endParaRPr lang="en-US" dirty="0"/>
          </a:p>
          <a:p>
            <a:pPr marL="285750" lvl="0" indent="-285750">
              <a:buSzPct val="105000"/>
              <a:buFont typeface="Wingdings 3" panose="05040102010807070707" pitchFamily="18" charset="2"/>
              <a:buChar char="p"/>
            </a:pPr>
            <a:r>
              <a:rPr lang="en-IN" dirty="0"/>
              <a:t>Done with the informed consent of each employee tested; </a:t>
            </a:r>
            <a:endParaRPr lang="en-US" dirty="0"/>
          </a:p>
          <a:p>
            <a:pPr marL="285750" lvl="0" indent="-285750">
              <a:buSzPct val="105000"/>
              <a:buFont typeface="Wingdings 3" panose="05040102010807070707" pitchFamily="18" charset="2"/>
              <a:buChar char="p"/>
            </a:pPr>
            <a:r>
              <a:rPr lang="en-IN" dirty="0"/>
              <a:t>Done by qualified medical personnel; </a:t>
            </a:r>
            <a:endParaRPr lang="en-US" dirty="0"/>
          </a:p>
          <a:p>
            <a:pPr marL="285750" lvl="0" indent="-285750">
              <a:buSzPct val="105000"/>
              <a:buFont typeface="Wingdings 3" panose="05040102010807070707" pitchFamily="18" charset="2"/>
              <a:buChar char="p"/>
            </a:pPr>
            <a:r>
              <a:rPr lang="en-IN" dirty="0"/>
              <a:t>Conducted outside the workplace and </a:t>
            </a:r>
            <a:endParaRPr lang="en-US" dirty="0"/>
          </a:p>
          <a:p>
            <a:pPr marL="285750" lvl="0" indent="-285750">
              <a:buSzPct val="105000"/>
              <a:buFont typeface="Wingdings 3" panose="05040102010807070707" pitchFamily="18" charset="2"/>
              <a:buChar char="p"/>
            </a:pPr>
            <a:r>
              <a:rPr lang="en-IN" dirty="0"/>
              <a:t>Results must be kept strictly confidential by the healthcare provider.</a:t>
            </a:r>
            <a:endParaRPr lang="en-US" dirty="0"/>
          </a:p>
          <a:p>
            <a:pPr marL="285750" lvl="0" indent="-285750">
              <a:buSzPct val="105000"/>
              <a:buFont typeface="Wingdings 3" panose="05040102010807070707" pitchFamily="18" charset="2"/>
              <a:buChar char="p"/>
            </a:pPr>
            <a:r>
              <a:rPr lang="en-IN" dirty="0"/>
              <a:t>Procedures must be in place for dealing with positive tests for serious</a:t>
            </a:r>
            <a:endParaRPr lang="en-US" dirty="0"/>
          </a:p>
          <a:p>
            <a:pPr marL="285750" lvl="0" indent="-285750">
              <a:buSzPct val="105000"/>
              <a:buFont typeface="Wingdings 3" panose="05040102010807070707" pitchFamily="18" charset="2"/>
              <a:buChar char="p"/>
            </a:pPr>
            <a:r>
              <a:rPr lang="en-IN" dirty="0"/>
              <a:t>diseases, including HIV/AIDS, that may arise in the course of employee health </a:t>
            </a:r>
            <a:endParaRPr lang="en-US" dirty="0"/>
          </a:p>
          <a:p>
            <a:pPr>
              <a:buSzPct val="105000"/>
            </a:pPr>
            <a:r>
              <a:rPr lang="en-US" dirty="0"/>
              <a:t> </a:t>
            </a:r>
          </a:p>
        </p:txBody>
      </p:sp>
      <p:sp>
        <p:nvSpPr>
          <p:cNvPr id="9" name="Rectangle 4"/>
          <p:cNvSpPr>
            <a:spLocks noChangeArrowheads="1"/>
          </p:cNvSpPr>
          <p:nvPr/>
        </p:nvSpPr>
        <p:spPr bwMode="gray">
          <a:xfrm>
            <a:off x="380999" y="593678"/>
            <a:ext cx="8478837" cy="6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dirty="0">
                <a:latin typeface="+mn-lt"/>
              </a:rPr>
              <a:t>FIRST AID</a:t>
            </a:r>
          </a:p>
        </p:txBody>
      </p:sp>
    </p:spTree>
    <p:extLst>
      <p:ext uri="{BB962C8B-B14F-4D97-AF65-F5344CB8AC3E}">
        <p14:creationId xmlns:p14="http://schemas.microsoft.com/office/powerpoint/2010/main" val="853838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15900" y="1017588"/>
            <a:ext cx="8585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defRPr/>
            </a:pPr>
            <a:r>
              <a:rPr lang="en-US" sz="2000" smtClean="0">
                <a:solidFill>
                  <a:srgbClr val="00B050"/>
                </a:solidFill>
                <a:latin typeface="+mn-lt"/>
                <a:ea typeface="Calibri" panose="020F0502020204030204" pitchFamily="34" charset="0"/>
                <a:cs typeface="Arial" panose="020B0604020202020204" pitchFamily="34" charset="0"/>
              </a:rPr>
              <a:t>About </a:t>
            </a:r>
            <a:r>
              <a:rPr lang="en-US" sz="2000" b="1" smtClean="0">
                <a:solidFill>
                  <a:srgbClr val="00B050"/>
                </a:solidFill>
                <a:latin typeface="+mn-lt"/>
                <a:ea typeface="Calibri" panose="020F0502020204030204" pitchFamily="34" charset="0"/>
                <a:cs typeface="Arial" panose="020B0604020202020204" pitchFamily="34" charset="0"/>
              </a:rPr>
              <a:t>PMG Consultants</a:t>
            </a:r>
          </a:p>
          <a:p>
            <a:pPr>
              <a:defRPr/>
            </a:pPr>
            <a:r>
              <a:rPr lang="en-US" smtClean="0">
                <a:latin typeface="+mn-lt"/>
                <a:ea typeface="Calibri" panose="020F0502020204030204" pitchFamily="34" charset="0"/>
                <a:cs typeface="Arial" panose="020B0604020202020204" pitchFamily="34" charset="0"/>
              </a:rPr>
              <a:t>PMG Consultants is group of competent people with expertise in respective domains. Delivering commitments, exceeding expectations &amp; creating value for clients in every interaction is our non-negotiable objective. Using the most advanced design &amp; collaboration work systems, we aspire to become Inspirational business partners for our clients.</a:t>
            </a:r>
          </a:p>
          <a:p>
            <a:pPr>
              <a:defRPr/>
            </a:pPr>
            <a:r>
              <a:rPr lang="en-US" sz="2000" smtClean="0">
                <a:solidFill>
                  <a:srgbClr val="00B050"/>
                </a:solidFill>
                <a:latin typeface="+mn-lt"/>
                <a:ea typeface="Times New Roman" panose="02020603050405020304" pitchFamily="18" charset="0"/>
                <a:cs typeface="Arial" panose="020B0604020202020204" pitchFamily="34" charset="0"/>
              </a:rPr>
              <a:t>Get in </a:t>
            </a:r>
            <a:r>
              <a:rPr lang="en-US" sz="2000" b="1" smtClean="0">
                <a:solidFill>
                  <a:srgbClr val="00B050"/>
                </a:solidFill>
                <a:latin typeface="+mn-lt"/>
                <a:ea typeface="Times New Roman" panose="02020603050405020304" pitchFamily="18" charset="0"/>
                <a:cs typeface="Arial" panose="020B0604020202020204" pitchFamily="34" charset="0"/>
              </a:rPr>
              <a:t>touch</a:t>
            </a:r>
            <a:endParaRPr lang="en-US" sz="2000" b="1" smtClean="0">
              <a:solidFill>
                <a:srgbClr val="00B050"/>
              </a:solidFill>
              <a:latin typeface="+mn-lt"/>
            </a:endParaRPr>
          </a:p>
          <a:p>
            <a:pPr>
              <a:defRPr/>
            </a:pPr>
            <a:r>
              <a:rPr lang="en-US" smtClean="0">
                <a:latin typeface="+mn-lt"/>
              </a:rPr>
              <a:t>We would love to hear from you. Gauge our capabilities by speaking to us. You can visit us at our New Delhi Design Office, or meet our representative at your location.</a:t>
            </a:r>
          </a:p>
          <a:p>
            <a:pPr>
              <a:defRPr/>
            </a:pPr>
            <a:endParaRPr lang="en-US" smtClean="0">
              <a:latin typeface="+mn-lt"/>
            </a:endParaRPr>
          </a:p>
        </p:txBody>
      </p:sp>
      <p:sp>
        <p:nvSpPr>
          <p:cNvPr id="17411" name="Rectangle 3"/>
          <p:cNvSpPr>
            <a:spLocks noChangeArrowheads="1"/>
          </p:cNvSpPr>
          <p:nvPr/>
        </p:nvSpPr>
        <p:spPr bwMode="auto">
          <a:xfrm>
            <a:off x="215900" y="3495675"/>
            <a:ext cx="85852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33308" anchor="ct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defRPr/>
            </a:pPr>
            <a:r>
              <a:rPr lang="en-US" sz="2000" smtClean="0">
                <a:solidFill>
                  <a:srgbClr val="00B050"/>
                </a:solidFill>
                <a:latin typeface="+mn-lt"/>
                <a:ea typeface="Times New Roman" panose="02020603050405020304" pitchFamily="18" charset="0"/>
                <a:cs typeface="Arial" panose="020B0604020202020204" pitchFamily="34" charset="0"/>
              </a:rPr>
              <a:t>Our </a:t>
            </a:r>
            <a:r>
              <a:rPr lang="en-US" sz="2000" b="1" smtClean="0">
                <a:solidFill>
                  <a:srgbClr val="00B050"/>
                </a:solidFill>
                <a:latin typeface="+mn-lt"/>
                <a:ea typeface="Times New Roman" panose="02020603050405020304" pitchFamily="18" charset="0"/>
                <a:cs typeface="Arial" panose="020B0604020202020204" pitchFamily="34" charset="0"/>
              </a:rPr>
              <a:t>Office</a:t>
            </a:r>
          </a:p>
          <a:p>
            <a:pPr>
              <a:defRPr/>
            </a:pPr>
            <a:r>
              <a:rPr lang="en-US" sz="1600" b="1" smtClean="0">
                <a:latin typeface="+mn-lt"/>
                <a:ea typeface="Times New Roman" panose="02020603050405020304" pitchFamily="18" charset="0"/>
                <a:cs typeface="Arial" panose="020B0604020202020204" pitchFamily="34" charset="0"/>
              </a:rPr>
              <a:t>Address:</a:t>
            </a:r>
            <a:endParaRPr lang="en-US" sz="1600" smtClean="0">
              <a:latin typeface="+mn-lt"/>
            </a:endParaRPr>
          </a:p>
          <a:p>
            <a:pPr>
              <a:defRPr/>
            </a:pPr>
            <a:r>
              <a:rPr lang="en-US" sz="1600" smtClean="0">
                <a:latin typeface="+mn-lt"/>
              </a:rPr>
              <a:t>162A/9, 3</a:t>
            </a:r>
            <a:r>
              <a:rPr lang="en-US" sz="1600" baseline="30000" smtClean="0">
                <a:latin typeface="+mn-lt"/>
              </a:rPr>
              <a:t>rd</a:t>
            </a:r>
            <a:r>
              <a:rPr lang="en-US" sz="1600" smtClean="0">
                <a:latin typeface="+mn-lt"/>
              </a:rPr>
              <a:t> Floor, Kishangarh, </a:t>
            </a:r>
          </a:p>
          <a:p>
            <a:pPr>
              <a:defRPr/>
            </a:pPr>
            <a:r>
              <a:rPr lang="en-US" sz="1600" smtClean="0">
                <a:latin typeface="+mn-lt"/>
              </a:rPr>
              <a:t>Vasant Kunj, , New Delhi, 110070</a:t>
            </a:r>
          </a:p>
          <a:p>
            <a:pPr>
              <a:defRPr/>
            </a:pPr>
            <a:r>
              <a:rPr lang="en-US" sz="1600" b="1" smtClean="0">
                <a:latin typeface="+mn-lt"/>
              </a:rPr>
              <a:t>Phone:</a:t>
            </a:r>
            <a:r>
              <a:rPr lang="en-US" sz="1600" smtClean="0">
                <a:latin typeface="+mn-lt"/>
              </a:rPr>
              <a:t> +91-9871115995, +91-11-23361790</a:t>
            </a:r>
          </a:p>
          <a:p>
            <a:pPr>
              <a:defRPr/>
            </a:pPr>
            <a:r>
              <a:rPr lang="en-US" sz="1600" b="1" smtClean="0">
                <a:latin typeface="+mn-lt"/>
              </a:rPr>
              <a:t>Email: </a:t>
            </a:r>
            <a:r>
              <a:rPr lang="en-US" sz="1600" b="1" smtClean="0">
                <a:latin typeface="+mn-lt"/>
                <a:hlinkClick r:id="rId2"/>
              </a:rPr>
              <a:t>connect@pmg-consultants.com</a:t>
            </a:r>
            <a:endParaRPr lang="en-US" sz="1600" b="1" smtClean="0">
              <a:latin typeface="+mn-lt"/>
            </a:endParaRPr>
          </a:p>
          <a:p>
            <a:pPr>
              <a:defRPr/>
            </a:pPr>
            <a:r>
              <a:rPr lang="en-US" sz="1600" smtClean="0">
                <a:latin typeface="+mn-lt"/>
                <a:hlinkClick r:id="rId3"/>
              </a:rPr>
              <a:t>abhinav.pandey@pmg-consultants.com</a:t>
            </a:r>
            <a:endParaRPr lang="en-US" sz="1600" smtClean="0">
              <a:latin typeface="+mn-lt"/>
            </a:endParaRPr>
          </a:p>
          <a:p>
            <a:pPr>
              <a:defRPr/>
            </a:pPr>
            <a:endParaRPr lang="en-US" sz="1600" smtClean="0">
              <a:latin typeface="+mn-lt"/>
            </a:endParaRPr>
          </a:p>
        </p:txBody>
      </p:sp>
      <p:pic>
        <p:nvPicPr>
          <p:cNvPr id="16388" name="Picture 6" descr="http://www.pmg-consultants.com/wp-content/uploads/2015/01/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0825" y="3779838"/>
            <a:ext cx="528955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714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825"/>
            <a:ext cx="8229600" cy="681038"/>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IN" sz="3200" dirty="0" smtClean="0">
                <a:latin typeface="+mn-lt"/>
              </a:rPr>
              <a:t>ABOUT PMG</a:t>
            </a:r>
            <a:endParaRPr lang="en-IN" sz="3200" dirty="0">
              <a:latin typeface="+mn-lt"/>
              <a:cs typeface="Arial" panose="020B0604020202020204" pitchFamily="34" charset="0"/>
            </a:endParaRPr>
          </a:p>
        </p:txBody>
      </p:sp>
      <p:sp>
        <p:nvSpPr>
          <p:cNvPr id="6147" name="Rectangle 6"/>
          <p:cNvSpPr>
            <a:spLocks noChangeArrowheads="1"/>
          </p:cNvSpPr>
          <p:nvPr/>
        </p:nvSpPr>
        <p:spPr bwMode="auto">
          <a:xfrm>
            <a:off x="158750" y="1795463"/>
            <a:ext cx="878681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defRPr/>
            </a:pPr>
            <a:r>
              <a:rPr lang="en-US" sz="1600" dirty="0" smtClean="0">
                <a:latin typeface="+mn-lt"/>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a:defRPr/>
            </a:pPr>
            <a:endParaRPr lang="en-US" sz="1600" dirty="0" smtClean="0">
              <a:latin typeface="+mn-lt"/>
            </a:endParaRPr>
          </a:p>
          <a:p>
            <a:pPr>
              <a:defRPr/>
            </a:pPr>
            <a:r>
              <a:rPr lang="en-US" b="1" dirty="0" smtClean="0">
                <a:solidFill>
                  <a:srgbClr val="00B050"/>
                </a:solidFill>
                <a:latin typeface="+mn-lt"/>
              </a:rPr>
              <a:t>PMG Knowledge Repository: </a:t>
            </a:r>
            <a:r>
              <a:rPr lang="en-US" b="1" dirty="0" smtClean="0">
                <a:latin typeface="+mn-lt"/>
              </a:rPr>
              <a:t>Targeted Knowledge Sharing &amp; Skill Development</a:t>
            </a:r>
            <a:endParaRPr lang="en-US" dirty="0" smtClean="0">
              <a:latin typeface="+mn-lt"/>
            </a:endParaRPr>
          </a:p>
          <a:p>
            <a:pPr>
              <a:defRPr/>
            </a:pPr>
            <a:r>
              <a:rPr lang="en-US" sz="1600" dirty="0" smtClean="0">
                <a:latin typeface="+mn-lt"/>
              </a:rPr>
              <a:t>Precise and focused training modules for the exhaustive set of people working in manufacturing industry, instilling qualities of self-belief, creative thinking &amp; widened perspective.</a:t>
            </a:r>
          </a:p>
          <a:p>
            <a:pPr>
              <a:defRPr/>
            </a:pPr>
            <a:endParaRPr lang="en-US" sz="1600" dirty="0" smtClean="0">
              <a:latin typeface="+mn-lt"/>
            </a:endParaRPr>
          </a:p>
        </p:txBody>
      </p:sp>
      <p:sp>
        <p:nvSpPr>
          <p:cNvPr id="6148" name="Rectangle 7"/>
          <p:cNvSpPr>
            <a:spLocks noChangeArrowheads="1"/>
          </p:cNvSpPr>
          <p:nvPr/>
        </p:nvSpPr>
        <p:spPr bwMode="auto">
          <a:xfrm>
            <a:off x="158750" y="1312863"/>
            <a:ext cx="87868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spcAft>
                <a:spcPts val="3300"/>
              </a:spcAft>
              <a:defRPr/>
            </a:pPr>
            <a:r>
              <a:rPr lang="en-IN" sz="1600" b="1" dirty="0" smtClean="0">
                <a:solidFill>
                  <a:srgbClr val="00B050"/>
                </a:solidFill>
                <a:latin typeface="+mn-lt"/>
              </a:rPr>
              <a:t>“BUILDING FOOD FACTORIES WITH TOP QUALITY STANDARDS OF NESTLE, MONDELEZ,ABBOTT,    DANONE USING 3D DESIGN AND HYGIENIC ENGINEERING.”</a:t>
            </a:r>
            <a:endParaRPr lang="en-US" sz="1100" dirty="0" smtClean="0">
              <a:latin typeface="+mn-lt"/>
            </a:endParaRPr>
          </a:p>
        </p:txBody>
      </p:sp>
      <p:sp>
        <p:nvSpPr>
          <p:cNvPr id="9" name="TextBox 8"/>
          <p:cNvSpPr txBox="1"/>
          <p:nvPr/>
        </p:nvSpPr>
        <p:spPr>
          <a:xfrm>
            <a:off x="603250"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Clear Learning Objectives</a:t>
            </a:r>
          </a:p>
          <a:p>
            <a:pPr>
              <a:buClr>
                <a:srgbClr val="00B050"/>
              </a:buClr>
              <a:defRPr/>
            </a:pPr>
            <a:r>
              <a:rPr lang="en-US" sz="1400" dirty="0">
                <a:latin typeface="+mn-lt"/>
              </a:rPr>
              <a:t>Focused approach to skill development and     knowledge sharing</a:t>
            </a:r>
          </a:p>
          <a:p>
            <a:pPr marL="285750" indent="-285750">
              <a:buClr>
                <a:srgbClr val="00B050"/>
              </a:buClr>
              <a:buFont typeface="Webdings" panose="05030102010509060703" pitchFamily="18" charset="2"/>
              <a:buChar char=""/>
              <a:defRPr/>
            </a:pPr>
            <a:r>
              <a:rPr lang="en-US" sz="1400" dirty="0">
                <a:solidFill>
                  <a:srgbClr val="00B050"/>
                </a:solidFill>
                <a:latin typeface="+mn-lt"/>
              </a:rPr>
              <a:t>Progressive Evaluation</a:t>
            </a:r>
          </a:p>
          <a:p>
            <a:pPr>
              <a:buClr>
                <a:srgbClr val="00B050"/>
              </a:buClr>
              <a:defRPr/>
            </a:pPr>
            <a:r>
              <a:rPr lang="en-US" sz="1400" dirty="0">
                <a:latin typeface="+mn-lt"/>
              </a:rPr>
              <a:t>Gauging improvement on every step and keeping audience connected.</a:t>
            </a:r>
          </a:p>
          <a:p>
            <a:pPr marL="285750" indent="-285750">
              <a:buClr>
                <a:srgbClr val="00B050"/>
              </a:buClr>
              <a:buFont typeface="Webdings" panose="05030102010509060703" pitchFamily="18" charset="2"/>
              <a:buChar char=""/>
              <a:defRPr/>
            </a:pPr>
            <a:r>
              <a:rPr lang="en-US" sz="1400" dirty="0">
                <a:solidFill>
                  <a:srgbClr val="00B050"/>
                </a:solidFill>
                <a:latin typeface="+mn-lt"/>
              </a:rPr>
              <a:t>After-training follow-ups</a:t>
            </a:r>
          </a:p>
          <a:p>
            <a:pPr>
              <a:buClr>
                <a:srgbClr val="00B050"/>
              </a:buClr>
              <a:defRPr/>
            </a:pPr>
            <a:r>
              <a:rPr lang="en-US" sz="1400" dirty="0">
                <a:latin typeface="+mn-lt"/>
              </a:rPr>
              <a:t>We systematically track differential progress of recipients after the training.</a:t>
            </a:r>
          </a:p>
        </p:txBody>
      </p:sp>
      <p:sp>
        <p:nvSpPr>
          <p:cNvPr id="13" name="TextBox 12"/>
          <p:cNvSpPr txBox="1"/>
          <p:nvPr/>
        </p:nvSpPr>
        <p:spPr>
          <a:xfrm>
            <a:off x="4645025"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Audience Specific Approach</a:t>
            </a:r>
          </a:p>
          <a:p>
            <a:pPr>
              <a:buClr>
                <a:srgbClr val="00B050"/>
              </a:buClr>
              <a:defRPr/>
            </a:pPr>
            <a:r>
              <a:rPr lang="en-US" sz="1400" dirty="0">
                <a:latin typeface="+mn-lt"/>
              </a:rPr>
              <a:t>Programs are fine-tuned to the ability and interests of the recipients.</a:t>
            </a:r>
          </a:p>
          <a:p>
            <a:pPr marL="285750" indent="-285750">
              <a:buClr>
                <a:srgbClr val="00B050"/>
              </a:buClr>
              <a:buFont typeface="Webdings" panose="05030102010509060703" pitchFamily="18" charset="2"/>
              <a:buChar char=""/>
              <a:defRPr/>
            </a:pPr>
            <a:r>
              <a:rPr lang="en-US" sz="1400" dirty="0">
                <a:solidFill>
                  <a:srgbClr val="00B050"/>
                </a:solidFill>
                <a:latin typeface="+mn-lt"/>
              </a:rPr>
              <a:t>Multiple Awe-moments</a:t>
            </a:r>
          </a:p>
          <a:p>
            <a:pPr>
              <a:buClr>
                <a:srgbClr val="00B050"/>
              </a:buClr>
              <a:defRPr/>
            </a:pPr>
            <a:r>
              <a:rPr lang="en-US" sz="1400" dirty="0">
                <a:latin typeface="+mn-lt"/>
              </a:rPr>
              <a:t>Awe-moments are refreshing and increase receptivity many-fold.</a:t>
            </a:r>
          </a:p>
          <a:p>
            <a:pPr marL="285750" indent="-285750">
              <a:buClr>
                <a:srgbClr val="00B050"/>
              </a:buClr>
              <a:buFont typeface="Webdings" panose="05030102010509060703" pitchFamily="18" charset="2"/>
              <a:buChar char=""/>
              <a:defRPr/>
            </a:pPr>
            <a:r>
              <a:rPr lang="en-US" sz="1400" dirty="0">
                <a:solidFill>
                  <a:srgbClr val="00B050"/>
                </a:solidFill>
                <a:latin typeface="+mn-lt"/>
              </a:rPr>
              <a:t>Seasoned Trainers</a:t>
            </a:r>
          </a:p>
          <a:p>
            <a:pPr>
              <a:buClr>
                <a:srgbClr val="00B050"/>
              </a:buClr>
              <a:defRPr/>
            </a:pPr>
            <a:r>
              <a:rPr lang="en-US" sz="1400" dirty="0">
                <a:latin typeface="+mn-lt"/>
              </a:rPr>
              <a:t>PMG trainers are subject matter experts with substantial work experience.</a:t>
            </a:r>
          </a:p>
        </p:txBody>
      </p:sp>
    </p:spTree>
    <p:extLst>
      <p:ext uri="{BB962C8B-B14F-4D97-AF65-F5344CB8AC3E}">
        <p14:creationId xmlns:p14="http://schemas.microsoft.com/office/powerpoint/2010/main" val="621311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gray">
          <a:xfrm>
            <a:off x="380999" y="593678"/>
            <a:ext cx="8478837" cy="6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noProof="1" smtClean="0">
                <a:latin typeface="+mn-lt"/>
              </a:rPr>
              <a:t>AGENDA</a:t>
            </a:r>
            <a:endParaRPr lang="en-US" altLang="en-US" sz="3200" noProof="1">
              <a:latin typeface="+mn-lt"/>
            </a:endParaRPr>
          </a:p>
        </p:txBody>
      </p:sp>
      <p:sp>
        <p:nvSpPr>
          <p:cNvPr id="4" name="Rectangle 39"/>
          <p:cNvSpPr>
            <a:spLocks noChangeArrowheads="1"/>
          </p:cNvSpPr>
          <p:nvPr/>
        </p:nvSpPr>
        <p:spPr bwMode="gray">
          <a:xfrm>
            <a:off x="381000" y="3163580"/>
            <a:ext cx="482600" cy="1263649"/>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latin typeface="+mn-lt"/>
              </a:rPr>
              <a:t>2</a:t>
            </a:r>
          </a:p>
        </p:txBody>
      </p:sp>
      <p:sp>
        <p:nvSpPr>
          <p:cNvPr id="5" name="Rectangle 39"/>
          <p:cNvSpPr>
            <a:spLocks noChangeArrowheads="1"/>
          </p:cNvSpPr>
          <p:nvPr/>
        </p:nvSpPr>
        <p:spPr bwMode="gray">
          <a:xfrm>
            <a:off x="381000" y="1526560"/>
            <a:ext cx="482600" cy="1263649"/>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latin typeface="+mn-lt"/>
              </a:rPr>
              <a:t>1</a:t>
            </a:r>
          </a:p>
        </p:txBody>
      </p:sp>
      <p:sp>
        <p:nvSpPr>
          <p:cNvPr id="6" name="Rectangle 39"/>
          <p:cNvSpPr>
            <a:spLocks noChangeArrowheads="1"/>
          </p:cNvSpPr>
          <p:nvPr/>
        </p:nvSpPr>
        <p:spPr bwMode="gray">
          <a:xfrm>
            <a:off x="381000" y="4800600"/>
            <a:ext cx="482600" cy="1263649"/>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smtClean="0">
                <a:solidFill>
                  <a:schemeClr val="bg1"/>
                </a:solidFill>
                <a:latin typeface="+mn-lt"/>
              </a:rPr>
              <a:t>3</a:t>
            </a:r>
            <a:endParaRPr lang="en-US" altLang="en-US" sz="3200" b="1" noProof="1">
              <a:solidFill>
                <a:schemeClr val="bg1"/>
              </a:solidFill>
              <a:latin typeface="+mn-lt"/>
            </a:endParaRPr>
          </a:p>
        </p:txBody>
      </p:sp>
      <p:sp>
        <p:nvSpPr>
          <p:cNvPr id="10" name="Rectangle 9"/>
          <p:cNvSpPr>
            <a:spLocks noChangeArrowheads="1"/>
          </p:cNvSpPr>
          <p:nvPr/>
        </p:nvSpPr>
        <p:spPr bwMode="gray">
          <a:xfrm>
            <a:off x="1042849" y="1526560"/>
            <a:ext cx="7869237" cy="1263647"/>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nchor="ctr"/>
          <a:lstStyle/>
          <a:p>
            <a:r>
              <a:rPr lang="en-US"/>
              <a:t>Introduction</a:t>
            </a:r>
            <a:endParaRPr lang="en-US" dirty="0"/>
          </a:p>
        </p:txBody>
      </p:sp>
      <p:sp>
        <p:nvSpPr>
          <p:cNvPr id="11" name="Rectangle 10"/>
          <p:cNvSpPr>
            <a:spLocks noChangeArrowheads="1"/>
          </p:cNvSpPr>
          <p:nvPr/>
        </p:nvSpPr>
        <p:spPr bwMode="gray">
          <a:xfrm>
            <a:off x="1042849" y="3163582"/>
            <a:ext cx="7869237" cy="1263647"/>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nchor="ctr"/>
          <a:lstStyle/>
          <a:p>
            <a:pPr>
              <a:spcAft>
                <a:spcPct val="20000"/>
              </a:spcAft>
            </a:pPr>
            <a:r>
              <a:rPr lang="en-US" dirty="0"/>
              <a:t>Occupational health management</a:t>
            </a:r>
            <a:endParaRPr lang="en-US" altLang="en-US" noProof="1"/>
          </a:p>
        </p:txBody>
      </p:sp>
      <p:sp>
        <p:nvSpPr>
          <p:cNvPr id="12" name="Rectangle 11"/>
          <p:cNvSpPr>
            <a:spLocks noChangeArrowheads="1"/>
          </p:cNvSpPr>
          <p:nvPr/>
        </p:nvSpPr>
        <p:spPr bwMode="gray">
          <a:xfrm>
            <a:off x="1042848" y="4800600"/>
            <a:ext cx="7869237" cy="1263647"/>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nchor="ctr"/>
          <a:lstStyle/>
          <a:p>
            <a:r>
              <a:rPr lang="en-US" dirty="0"/>
              <a:t>First aid</a:t>
            </a:r>
          </a:p>
        </p:txBody>
      </p:sp>
    </p:spTree>
    <p:extLst>
      <p:ext uri="{BB962C8B-B14F-4D97-AF65-F5344CB8AC3E}">
        <p14:creationId xmlns:p14="http://schemas.microsoft.com/office/powerpoint/2010/main" val="101708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228599" y="1385332"/>
            <a:ext cx="4343401" cy="411410"/>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Target audience</a:t>
            </a:r>
            <a:endParaRPr lang="en-IN"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228598" y="1796742"/>
            <a:ext cx="4343402" cy="4652962"/>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IN" dirty="0"/>
              <a:t>Safety, health and environment officers at region/market level, plant managers, plant safety and environmental officers and safety and environmental committee members,</a:t>
            </a:r>
            <a:endParaRPr lang="en-US" dirty="0"/>
          </a:p>
          <a:p>
            <a:pPr marL="285750" lvl="0" indent="-285750">
              <a:buSzPct val="105000"/>
              <a:buFont typeface="Wingdings 3" panose="05040102010807070707" pitchFamily="18" charset="2"/>
              <a:buChar char="p"/>
            </a:pPr>
            <a:r>
              <a:rPr lang="en-IN" dirty="0"/>
              <a:t>Technical managers at all levels,</a:t>
            </a:r>
            <a:endParaRPr lang="en-US" dirty="0"/>
          </a:p>
          <a:p>
            <a:pPr marL="285750" lvl="0" indent="-285750">
              <a:buSzPct val="105000"/>
              <a:buFont typeface="Wingdings 3" panose="05040102010807070707" pitchFamily="18" charset="2"/>
              <a:buChar char="p"/>
            </a:pPr>
            <a:r>
              <a:rPr lang="en-IN" dirty="0"/>
              <a:t>All other site managers who are directly accountable for the safety management of the sites under their control.</a:t>
            </a:r>
            <a:endParaRPr lang="en-US" dirty="0"/>
          </a:p>
          <a:p>
            <a:pPr marL="285750" lvl="0" indent="-285750">
              <a:buSzPct val="105000"/>
              <a:buFont typeface="Wingdings 3" panose="05040102010807070707" pitchFamily="18" charset="2"/>
              <a:buChar char="p"/>
            </a:pPr>
            <a:r>
              <a:rPr lang="en-IN" dirty="0"/>
              <a:t>The reporting of health and safety performance indicators covers all employees and contractors.</a:t>
            </a:r>
            <a:endParaRPr lang="en-US" dirty="0"/>
          </a:p>
          <a:p>
            <a:pPr>
              <a:buSzPct val="105000"/>
            </a:pPr>
            <a:endParaRPr lang="en-US" dirty="0"/>
          </a:p>
        </p:txBody>
      </p:sp>
      <p:sp>
        <p:nvSpPr>
          <p:cNvPr id="13" name="Rectangle 2"/>
          <p:cNvSpPr>
            <a:spLocks noChangeArrowheads="1"/>
          </p:cNvSpPr>
          <p:nvPr/>
        </p:nvSpPr>
        <p:spPr bwMode="gray">
          <a:xfrm>
            <a:off x="4724314" y="1385332"/>
            <a:ext cx="4191086" cy="433018"/>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Background information</a:t>
            </a:r>
            <a:endParaRPr lang="en-US" sz="2000" b="1" dirty="0">
              <a:solidFill>
                <a:schemeClr val="bg1"/>
              </a:solidFill>
              <a:cs typeface="Arial" panose="020B0604020202020204" pitchFamily="34" charset="0"/>
            </a:endParaRPr>
          </a:p>
        </p:txBody>
      </p:sp>
      <p:sp>
        <p:nvSpPr>
          <p:cNvPr id="14" name="Rectangle 13"/>
          <p:cNvSpPr>
            <a:spLocks noChangeArrowheads="1"/>
          </p:cNvSpPr>
          <p:nvPr/>
        </p:nvSpPr>
        <p:spPr bwMode="gray">
          <a:xfrm>
            <a:off x="4732360" y="1818350"/>
            <a:ext cx="4183040" cy="4631354"/>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Helping to ensure company compliance with local health and safety legislation and disability discrimination legislation; </a:t>
            </a:r>
          </a:p>
          <a:p>
            <a:pPr marL="285750" lvl="0" indent="-285750">
              <a:buSzPct val="105000"/>
              <a:buFont typeface="Wingdings 3" panose="05040102010807070707" pitchFamily="18" charset="2"/>
              <a:buChar char="p"/>
            </a:pPr>
            <a:r>
              <a:rPr lang="en-US" dirty="0"/>
              <a:t>Assisting management in controlling sickness absence and its costs. </a:t>
            </a:r>
          </a:p>
          <a:p>
            <a:pPr marL="285750" lvl="0" indent="-285750">
              <a:buSzPct val="105000"/>
              <a:buFont typeface="Wingdings 3" panose="05040102010807070707" pitchFamily="18" charset="2"/>
              <a:buChar char="p"/>
            </a:pPr>
            <a:r>
              <a:rPr lang="en-US" dirty="0"/>
              <a:t>Reviewing the fitness of employees following a workplace accident or illness and overseeing rehabilitation to enable them to contribute to the business even if not fully fit. </a:t>
            </a:r>
          </a:p>
          <a:p>
            <a:pPr>
              <a:buSzPct val="105000"/>
            </a:pPr>
            <a:endParaRPr lang="en-US" dirty="0"/>
          </a:p>
        </p:txBody>
      </p:sp>
      <p:sp>
        <p:nvSpPr>
          <p:cNvPr id="9" name="Rectangle 4"/>
          <p:cNvSpPr>
            <a:spLocks noChangeArrowheads="1"/>
          </p:cNvSpPr>
          <p:nvPr/>
        </p:nvSpPr>
        <p:spPr bwMode="gray">
          <a:xfrm>
            <a:off x="380999" y="593678"/>
            <a:ext cx="8478837" cy="6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smtClean="0">
                <a:latin typeface="+mn-lt"/>
              </a:rPr>
              <a:t>INTRODUCTION </a:t>
            </a:r>
            <a:endParaRPr lang="en-US" sz="3200" dirty="0">
              <a:latin typeface="+mn-lt"/>
            </a:endParaRPr>
          </a:p>
        </p:txBody>
      </p:sp>
    </p:spTree>
    <p:extLst>
      <p:ext uri="{BB962C8B-B14F-4D97-AF65-F5344CB8AC3E}">
        <p14:creationId xmlns:p14="http://schemas.microsoft.com/office/powerpoint/2010/main" val="804863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228599" y="1385332"/>
            <a:ext cx="4343401" cy="411410"/>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Background information</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228598" y="1796742"/>
            <a:ext cx="4343402" cy="4652962"/>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Helping to prevent costly mistakes both in human as well as financial terms by advising on fitness for the job. </a:t>
            </a:r>
          </a:p>
          <a:p>
            <a:pPr marL="285750" lvl="0" indent="-285750">
              <a:buSzPct val="105000"/>
              <a:buFont typeface="Wingdings 3" panose="05040102010807070707" pitchFamily="18" charset="2"/>
              <a:buChar char="p"/>
            </a:pPr>
            <a:r>
              <a:rPr lang="en-US" dirty="0"/>
              <a:t>Assessing risks relating to the health of individuals and groups engaged in particular tasks. </a:t>
            </a:r>
          </a:p>
          <a:p>
            <a:pPr marL="285750" lvl="0" indent="-285750">
              <a:buSzPct val="105000"/>
              <a:buFont typeface="Wingdings 3" panose="05040102010807070707" pitchFamily="18" charset="2"/>
              <a:buChar char="p"/>
            </a:pPr>
            <a:r>
              <a:rPr lang="en-US" dirty="0"/>
              <a:t>Monitoring employees' health on an on-going basis. </a:t>
            </a:r>
          </a:p>
          <a:p>
            <a:pPr marL="285750" lvl="0" indent="-285750">
              <a:buSzPct val="105000"/>
              <a:buFont typeface="Wingdings 3" panose="05040102010807070707" pitchFamily="18" charset="2"/>
              <a:buChar char="p"/>
            </a:pPr>
            <a:r>
              <a:rPr lang="en-US" dirty="0"/>
              <a:t>Managing access to and delivery of first aid services</a:t>
            </a:r>
          </a:p>
          <a:p>
            <a:pPr>
              <a:buSzPct val="105000"/>
            </a:pPr>
            <a:endParaRPr lang="en-US" dirty="0"/>
          </a:p>
        </p:txBody>
      </p:sp>
      <p:sp>
        <p:nvSpPr>
          <p:cNvPr id="13" name="Rectangle 2"/>
          <p:cNvSpPr>
            <a:spLocks noChangeArrowheads="1"/>
          </p:cNvSpPr>
          <p:nvPr/>
        </p:nvSpPr>
        <p:spPr bwMode="gray">
          <a:xfrm>
            <a:off x="4724314" y="1385332"/>
            <a:ext cx="4191086" cy="433018"/>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Background information</a:t>
            </a:r>
            <a:endParaRPr lang="en-US" sz="2000" b="1" dirty="0">
              <a:solidFill>
                <a:schemeClr val="bg1"/>
              </a:solidFill>
              <a:cs typeface="Arial" panose="020B0604020202020204" pitchFamily="34" charset="0"/>
            </a:endParaRPr>
          </a:p>
        </p:txBody>
      </p:sp>
      <p:sp>
        <p:nvSpPr>
          <p:cNvPr id="14" name="Rectangle 13"/>
          <p:cNvSpPr>
            <a:spLocks noChangeArrowheads="1"/>
          </p:cNvSpPr>
          <p:nvPr/>
        </p:nvSpPr>
        <p:spPr bwMode="gray">
          <a:xfrm>
            <a:off x="4732360" y="1818350"/>
            <a:ext cx="4183040" cy="4631354"/>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Organizing health promotion activities to help keep your workforce fit. </a:t>
            </a:r>
          </a:p>
          <a:p>
            <a:pPr marL="285750" lvl="0" indent="-285750">
              <a:buSzPct val="105000"/>
              <a:buFont typeface="Wingdings 3" panose="05040102010807070707" pitchFamily="18" charset="2"/>
              <a:buChar char="p"/>
            </a:pPr>
            <a:r>
              <a:rPr lang="en-US" dirty="0"/>
              <a:t>Designing and providing programmers to tackle drug and alcohol abuse. </a:t>
            </a:r>
          </a:p>
          <a:p>
            <a:pPr marL="285750" lvl="0" indent="-285750">
              <a:buSzPct val="105000"/>
              <a:buFont typeface="Wingdings 3" panose="05040102010807070707" pitchFamily="18" charset="2"/>
              <a:buChar char="p"/>
            </a:pPr>
            <a:r>
              <a:rPr lang="en-US" dirty="0"/>
              <a:t>Providing help and advice to employees who travel abroad on company business. </a:t>
            </a:r>
          </a:p>
          <a:p>
            <a:pPr marL="285750" lvl="0" indent="-285750">
              <a:buSzPct val="105000"/>
              <a:buFont typeface="Wingdings 3" panose="05040102010807070707" pitchFamily="18" charset="2"/>
              <a:buChar char="p"/>
            </a:pPr>
            <a:r>
              <a:rPr lang="en-US" dirty="0"/>
              <a:t>Assessing employees' eligibility for long term disability benefits or retirement on health grounds.</a:t>
            </a:r>
          </a:p>
          <a:p>
            <a:pPr>
              <a:buSzPct val="105000"/>
            </a:pPr>
            <a:r>
              <a:rPr lang="en-US" dirty="0"/>
              <a:t> </a:t>
            </a:r>
          </a:p>
        </p:txBody>
      </p:sp>
      <p:sp>
        <p:nvSpPr>
          <p:cNvPr id="9" name="Rectangle 4"/>
          <p:cNvSpPr>
            <a:spLocks noChangeArrowheads="1"/>
          </p:cNvSpPr>
          <p:nvPr/>
        </p:nvSpPr>
        <p:spPr bwMode="gray">
          <a:xfrm>
            <a:off x="380999" y="593678"/>
            <a:ext cx="8478837" cy="6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sz="3200" dirty="0" smtClean="0">
                <a:latin typeface="+mn-lt"/>
              </a:rPr>
              <a:t>INTRODUCTION </a:t>
            </a:r>
            <a:endParaRPr lang="en-US" sz="3200" dirty="0">
              <a:latin typeface="+mn-lt"/>
            </a:endParaRPr>
          </a:p>
        </p:txBody>
      </p:sp>
    </p:spTree>
    <p:extLst>
      <p:ext uri="{BB962C8B-B14F-4D97-AF65-F5344CB8AC3E}">
        <p14:creationId xmlns:p14="http://schemas.microsoft.com/office/powerpoint/2010/main" val="1699766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228599" y="1385332"/>
            <a:ext cx="4343401" cy="411410"/>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Professional advice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228598" y="1796742"/>
            <a:ext cx="4343402" cy="4652962"/>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smtClean="0"/>
              <a:t>General occupational health, nursing and clinical practices and company occupational health standards.</a:t>
            </a:r>
          </a:p>
          <a:p>
            <a:pPr marL="285750" lvl="0" indent="-285750">
              <a:buSzPct val="105000"/>
              <a:buFont typeface="Wingdings 3" panose="05040102010807070707" pitchFamily="18" charset="2"/>
              <a:buChar char="p"/>
            </a:pPr>
            <a:r>
              <a:rPr lang="en-US" dirty="0" smtClean="0"/>
              <a:t>Specific location/ depot occupational health, nursing and clinical practices, general procedures related to human resources, safety, production and other departments.</a:t>
            </a:r>
          </a:p>
          <a:p>
            <a:pPr marL="285750" lvl="0" indent="-285750">
              <a:buSzPct val="105000"/>
              <a:buFont typeface="Wingdings 3" panose="05040102010807070707" pitchFamily="18" charset="2"/>
              <a:buChar char="p"/>
            </a:pPr>
            <a:r>
              <a:rPr lang="en-IN" dirty="0" smtClean="0"/>
              <a:t>An understanding of the company business and how occupational health services can assist management in achieving </a:t>
            </a:r>
            <a:endParaRPr lang="en-US" dirty="0" smtClean="0"/>
          </a:p>
          <a:p>
            <a:pPr>
              <a:buSzPct val="105000"/>
            </a:pPr>
            <a:endParaRPr lang="en-US" dirty="0"/>
          </a:p>
        </p:txBody>
      </p:sp>
      <p:sp>
        <p:nvSpPr>
          <p:cNvPr id="13" name="Rectangle 2"/>
          <p:cNvSpPr>
            <a:spLocks noChangeArrowheads="1"/>
          </p:cNvSpPr>
          <p:nvPr/>
        </p:nvSpPr>
        <p:spPr bwMode="gray">
          <a:xfrm>
            <a:off x="4724314" y="1385332"/>
            <a:ext cx="4191086" cy="433018"/>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Medical standards</a:t>
            </a:r>
            <a:endParaRPr lang="en-US" sz="2000" b="1" dirty="0">
              <a:solidFill>
                <a:schemeClr val="bg1"/>
              </a:solidFill>
              <a:cs typeface="Arial" panose="020B0604020202020204" pitchFamily="34" charset="0"/>
            </a:endParaRPr>
          </a:p>
        </p:txBody>
      </p:sp>
      <p:sp>
        <p:nvSpPr>
          <p:cNvPr id="14" name="Rectangle 13"/>
          <p:cNvSpPr>
            <a:spLocks noChangeArrowheads="1"/>
          </p:cNvSpPr>
          <p:nvPr/>
        </p:nvSpPr>
        <p:spPr bwMode="gray">
          <a:xfrm>
            <a:off x="4732360" y="1818350"/>
            <a:ext cx="4183040" cy="4631354"/>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smtClean="0"/>
              <a:t>The compilation and maintenance of medical records is of the utmost importance for the management of workplace health and safety related problems. </a:t>
            </a:r>
          </a:p>
          <a:p>
            <a:pPr marL="285750" lvl="0" indent="-285750">
              <a:buSzPct val="105000"/>
              <a:buFont typeface="Wingdings 3" panose="05040102010807070707" pitchFamily="18" charset="2"/>
              <a:buChar char="p"/>
            </a:pPr>
            <a:r>
              <a:rPr lang="en-US" dirty="0" smtClean="0"/>
              <a:t>Records should be made of all consultations and treatments, by any medical professional managing the case,</a:t>
            </a:r>
          </a:p>
          <a:p>
            <a:pPr marL="285750" lvl="0" indent="-285750">
              <a:buSzPct val="105000"/>
              <a:buFont typeface="Wingdings 3" panose="05040102010807070707" pitchFamily="18" charset="2"/>
              <a:buChar char="p"/>
            </a:pPr>
            <a:r>
              <a:rPr lang="en-US" dirty="0" smtClean="0"/>
              <a:t>Be clearly identified with the individual employee concerned, to the extent the consultation or treatment is work-related. </a:t>
            </a:r>
          </a:p>
          <a:p>
            <a:pPr marL="285750" lvl="0" indent="-285750">
              <a:buSzPct val="105000"/>
              <a:buFont typeface="Wingdings 3" panose="05040102010807070707" pitchFamily="18" charset="2"/>
              <a:buChar char="p"/>
            </a:pPr>
            <a:r>
              <a:rPr lang="en-US" dirty="0" smtClean="0"/>
              <a:t>All records should be dated, legible and factual. </a:t>
            </a:r>
            <a:endParaRPr lang="en-US" dirty="0"/>
          </a:p>
        </p:txBody>
      </p:sp>
      <p:sp>
        <p:nvSpPr>
          <p:cNvPr id="9" name="Rectangle 4"/>
          <p:cNvSpPr>
            <a:spLocks noChangeArrowheads="1"/>
          </p:cNvSpPr>
          <p:nvPr/>
        </p:nvSpPr>
        <p:spPr bwMode="gray">
          <a:xfrm>
            <a:off x="380999" y="593678"/>
            <a:ext cx="8478837" cy="6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dirty="0">
                <a:latin typeface="+mn-lt"/>
              </a:rPr>
              <a:t>OCCUPATIONAL HEALTH MANAGEMENT</a:t>
            </a:r>
          </a:p>
        </p:txBody>
      </p:sp>
    </p:spTree>
    <p:extLst>
      <p:ext uri="{BB962C8B-B14F-4D97-AF65-F5344CB8AC3E}">
        <p14:creationId xmlns:p14="http://schemas.microsoft.com/office/powerpoint/2010/main" val="4053502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228599" y="1385332"/>
            <a:ext cx="4343401" cy="411410"/>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Professional advice</a:t>
            </a:r>
            <a:endParaRPr lang="en-US" sz="2000" b="1" dirty="0">
              <a:solidFill>
                <a:schemeClr val="bg1"/>
              </a:solidFill>
              <a:cs typeface="Arial" panose="020B0604020202020204" pitchFamily="34" charset="0"/>
            </a:endParaRPr>
          </a:p>
        </p:txBody>
      </p:sp>
      <p:sp>
        <p:nvSpPr>
          <p:cNvPr id="6" name="Rectangle 5"/>
          <p:cNvSpPr>
            <a:spLocks noChangeArrowheads="1"/>
          </p:cNvSpPr>
          <p:nvPr/>
        </p:nvSpPr>
        <p:spPr bwMode="gray">
          <a:xfrm>
            <a:off x="228598" y="1796742"/>
            <a:ext cx="4343402" cy="4652962"/>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A medical record will be maintained for all employees within every location/depot/</a:t>
            </a:r>
            <a:r>
              <a:rPr lang="en-US" dirty="0" err="1"/>
              <a:t>tsp</a:t>
            </a:r>
            <a:r>
              <a:rPr lang="en-US" dirty="0"/>
              <a:t>/other establishment where Occupational Health Services are provided.</a:t>
            </a:r>
          </a:p>
          <a:p>
            <a:pPr marL="285750" lvl="0" indent="-285750">
              <a:buSzPct val="105000"/>
              <a:buFont typeface="Wingdings 3" panose="05040102010807070707" pitchFamily="18" charset="2"/>
              <a:buChar char="p"/>
            </a:pPr>
            <a:r>
              <a:rPr lang="en-US" dirty="0"/>
              <a:t>All records must be consistent with local privacy laws.</a:t>
            </a:r>
          </a:p>
          <a:p>
            <a:pPr marL="285750" lvl="0" indent="-285750">
              <a:buSzPct val="105000"/>
              <a:buFont typeface="Wingdings 3" panose="05040102010807070707" pitchFamily="18" charset="2"/>
              <a:buChar char="p"/>
            </a:pPr>
            <a:r>
              <a:rPr lang="en-US" dirty="0"/>
              <a:t>All consultations/treatments/medical restrictions will be recorded on an individual’s record so that any medical professional reviewing the case can identify trends/problems.</a:t>
            </a:r>
          </a:p>
          <a:p>
            <a:pPr>
              <a:buSzPct val="105000"/>
            </a:pPr>
            <a:endParaRPr lang="en-US" dirty="0"/>
          </a:p>
        </p:txBody>
      </p:sp>
      <p:sp>
        <p:nvSpPr>
          <p:cNvPr id="13" name="Rectangle 2"/>
          <p:cNvSpPr>
            <a:spLocks noChangeArrowheads="1"/>
          </p:cNvSpPr>
          <p:nvPr/>
        </p:nvSpPr>
        <p:spPr bwMode="gray">
          <a:xfrm>
            <a:off x="4724314" y="1385332"/>
            <a:ext cx="4191086" cy="433018"/>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Medical standards</a:t>
            </a:r>
            <a:endParaRPr lang="en-US" sz="2000" b="1" dirty="0">
              <a:solidFill>
                <a:schemeClr val="bg1"/>
              </a:solidFill>
              <a:cs typeface="Arial" panose="020B0604020202020204" pitchFamily="34" charset="0"/>
            </a:endParaRPr>
          </a:p>
        </p:txBody>
      </p:sp>
      <p:sp>
        <p:nvSpPr>
          <p:cNvPr id="14" name="Rectangle 13"/>
          <p:cNvSpPr>
            <a:spLocks noChangeArrowheads="1"/>
          </p:cNvSpPr>
          <p:nvPr/>
        </p:nvSpPr>
        <p:spPr bwMode="gray">
          <a:xfrm>
            <a:off x="4732360" y="1818350"/>
            <a:ext cx="4183040" cy="4631354"/>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Security and confidentiality of such records will be the responsibility of the person in charge of the Occupational Health Unit. </a:t>
            </a:r>
          </a:p>
          <a:p>
            <a:pPr marL="285750" lvl="0" indent="-285750">
              <a:buSzPct val="105000"/>
              <a:buFont typeface="Wingdings 3" panose="05040102010807070707" pitchFamily="18" charset="2"/>
              <a:buChar char="p"/>
            </a:pPr>
            <a:r>
              <a:rPr lang="en-US" dirty="0"/>
              <a:t>All employees handling Occupational Health data and records are bound by the relevant professional secret obligations.</a:t>
            </a:r>
          </a:p>
          <a:p>
            <a:pPr>
              <a:buSzPct val="105000"/>
            </a:pPr>
            <a:endParaRPr lang="en-US" dirty="0"/>
          </a:p>
        </p:txBody>
      </p:sp>
      <p:sp>
        <p:nvSpPr>
          <p:cNvPr id="9" name="Rectangle 4"/>
          <p:cNvSpPr>
            <a:spLocks noChangeArrowheads="1"/>
          </p:cNvSpPr>
          <p:nvPr/>
        </p:nvSpPr>
        <p:spPr bwMode="gray">
          <a:xfrm>
            <a:off x="380999" y="593678"/>
            <a:ext cx="8478837" cy="6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dirty="0">
                <a:latin typeface="+mn-lt"/>
              </a:rPr>
              <a:t>OCCUPATIONAL HEALTH MANAGEMENT</a:t>
            </a:r>
          </a:p>
        </p:txBody>
      </p:sp>
    </p:spTree>
    <p:extLst>
      <p:ext uri="{BB962C8B-B14F-4D97-AF65-F5344CB8AC3E}">
        <p14:creationId xmlns:p14="http://schemas.microsoft.com/office/powerpoint/2010/main" val="2042511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228599" y="1385332"/>
            <a:ext cx="4343401" cy="411410"/>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Privacy of  medical data</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228598" y="1796742"/>
            <a:ext cx="4343402" cy="4652962"/>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Employee medical confidentiality and privacy rights should be respected in all circumstances.</a:t>
            </a:r>
          </a:p>
          <a:p>
            <a:pPr marL="285750" lvl="0" indent="-285750">
              <a:buSzPct val="105000"/>
              <a:buFont typeface="Wingdings 3" panose="05040102010807070707" pitchFamily="18" charset="2"/>
              <a:buChar char="p"/>
            </a:pPr>
            <a:r>
              <a:rPr lang="en-US" dirty="0"/>
              <a:t>Employee medical records obtained and/or kept by the company must be conserved in a way that ensures respect of the employee's rights to privacy.</a:t>
            </a:r>
          </a:p>
          <a:p>
            <a:pPr marL="285750" lvl="0" indent="-285750">
              <a:buSzPct val="105000"/>
              <a:buFont typeface="Wingdings 3" panose="05040102010807070707" pitchFamily="18" charset="2"/>
              <a:buChar char="p"/>
            </a:pPr>
            <a:r>
              <a:rPr lang="en-US" dirty="0"/>
              <a:t>This includes confidentiality beyond the local legal minimum requirements </a:t>
            </a:r>
          </a:p>
          <a:p>
            <a:pPr marL="285750" lvl="0" indent="-285750">
              <a:buSzPct val="105000"/>
              <a:buFont typeface="Wingdings 3" panose="05040102010807070707" pitchFamily="18" charset="2"/>
              <a:buChar char="p"/>
            </a:pPr>
            <a:r>
              <a:rPr lang="en-US" dirty="0"/>
              <a:t>Employees shall have the right to access all their personal medical records under the company's custody, on ad hoc request. </a:t>
            </a:r>
          </a:p>
        </p:txBody>
      </p:sp>
      <p:sp>
        <p:nvSpPr>
          <p:cNvPr id="13" name="Rectangle 2"/>
          <p:cNvSpPr>
            <a:spLocks noChangeArrowheads="1"/>
          </p:cNvSpPr>
          <p:nvPr/>
        </p:nvSpPr>
        <p:spPr bwMode="gray">
          <a:xfrm>
            <a:off x="4724314" y="1385332"/>
            <a:ext cx="4191086" cy="433018"/>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Mandatory elements</a:t>
            </a:r>
            <a:endParaRPr lang="en-US" sz="2000" dirty="0">
              <a:solidFill>
                <a:schemeClr val="bg1"/>
              </a:solidFill>
              <a:cs typeface="Arial" panose="020B0604020202020204" pitchFamily="34" charset="0"/>
            </a:endParaRPr>
          </a:p>
        </p:txBody>
      </p:sp>
      <p:sp>
        <p:nvSpPr>
          <p:cNvPr id="14" name="Rectangle 13"/>
          <p:cNvSpPr>
            <a:spLocks noChangeArrowheads="1"/>
          </p:cNvSpPr>
          <p:nvPr/>
        </p:nvSpPr>
        <p:spPr bwMode="gray">
          <a:xfrm>
            <a:off x="4732360" y="1818350"/>
            <a:ext cx="4183040" cy="4631354"/>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Provision of First Aid services for employees suffering an accident / acute illness whilst at work,</a:t>
            </a:r>
          </a:p>
          <a:p>
            <a:pPr marL="285750" lvl="0" indent="-285750">
              <a:buSzPct val="105000"/>
              <a:buFont typeface="Wingdings 3" panose="05040102010807070707" pitchFamily="18" charset="2"/>
              <a:buChar char="p"/>
            </a:pPr>
            <a:r>
              <a:rPr lang="en-US" dirty="0"/>
              <a:t>Provision of emergency responses in the event of a major site emergency occurring whilst employees are at work,</a:t>
            </a:r>
          </a:p>
          <a:p>
            <a:pPr marL="285750" lvl="0" indent="-285750">
              <a:buSzPct val="105000"/>
              <a:buFont typeface="Wingdings 3" panose="05040102010807070707" pitchFamily="18" charset="2"/>
              <a:buChar char="p"/>
            </a:pPr>
            <a:r>
              <a:rPr lang="en-US" dirty="0"/>
              <a:t>Ensuring the fitness of employees to work at commencement of employment,</a:t>
            </a:r>
          </a:p>
          <a:p>
            <a:pPr marL="285750" lvl="0" indent="-285750">
              <a:buSzPct val="105000"/>
              <a:buFont typeface="Wingdings 3" panose="05040102010807070707" pitchFamily="18" charset="2"/>
              <a:buChar char="p"/>
            </a:pPr>
            <a:r>
              <a:rPr lang="en-US" dirty="0"/>
              <a:t>Advising on the safe return to work of employees after accidents / </a:t>
            </a:r>
            <a:r>
              <a:rPr lang="en-US" dirty="0" smtClean="0"/>
              <a:t>illness</a:t>
            </a:r>
          </a:p>
        </p:txBody>
      </p:sp>
      <p:sp>
        <p:nvSpPr>
          <p:cNvPr id="9" name="Rectangle 4"/>
          <p:cNvSpPr>
            <a:spLocks noChangeArrowheads="1"/>
          </p:cNvSpPr>
          <p:nvPr/>
        </p:nvSpPr>
        <p:spPr bwMode="gray">
          <a:xfrm>
            <a:off x="380999" y="593678"/>
            <a:ext cx="8478837" cy="6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dirty="0">
                <a:latin typeface="+mn-lt"/>
              </a:rPr>
              <a:t>OCCUPATIONAL HEALTH MANAGEMENT</a:t>
            </a:r>
          </a:p>
        </p:txBody>
      </p:sp>
    </p:spTree>
    <p:extLst>
      <p:ext uri="{BB962C8B-B14F-4D97-AF65-F5344CB8AC3E}">
        <p14:creationId xmlns:p14="http://schemas.microsoft.com/office/powerpoint/2010/main" val="3540301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gray">
          <a:xfrm>
            <a:off x="228599" y="1385332"/>
            <a:ext cx="4343401" cy="411410"/>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cs typeface="Arial" panose="020B0604020202020204" pitchFamily="34" charset="0"/>
              </a:rPr>
              <a:t>Mandatory elements</a:t>
            </a:r>
            <a:endParaRPr lang="en-US" sz="2000" dirty="0">
              <a:solidFill>
                <a:schemeClr val="bg1"/>
              </a:solidFill>
              <a:cs typeface="Arial" panose="020B0604020202020204" pitchFamily="34" charset="0"/>
            </a:endParaRPr>
          </a:p>
        </p:txBody>
      </p:sp>
      <p:sp>
        <p:nvSpPr>
          <p:cNvPr id="6" name="Rectangle 5"/>
          <p:cNvSpPr>
            <a:spLocks noChangeArrowheads="1"/>
          </p:cNvSpPr>
          <p:nvPr/>
        </p:nvSpPr>
        <p:spPr bwMode="gray">
          <a:xfrm>
            <a:off x="228598" y="1796742"/>
            <a:ext cx="4343402" cy="4652962"/>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Ensuring the fitness of employees to undertake high risk activities:</a:t>
            </a:r>
          </a:p>
          <a:p>
            <a:pPr marL="742950" lvl="1" indent="-285750">
              <a:buSzPct val="105000"/>
              <a:buFont typeface="Wingdings 3" panose="05040102010807070707" pitchFamily="18" charset="2"/>
              <a:buChar char=""/>
            </a:pPr>
            <a:r>
              <a:rPr lang="en-US" dirty="0"/>
              <a:t>Fork lift truck drivers</a:t>
            </a:r>
          </a:p>
          <a:p>
            <a:pPr marL="742950" lvl="1" indent="-285750">
              <a:buSzPct val="105000"/>
              <a:buFont typeface="Wingdings 3" panose="05040102010807070707" pitchFamily="18" charset="2"/>
              <a:buChar char=""/>
            </a:pPr>
            <a:r>
              <a:rPr lang="en-US" dirty="0"/>
              <a:t>Employees working in confined spaces</a:t>
            </a:r>
          </a:p>
          <a:p>
            <a:pPr marL="742950" lvl="1" indent="-285750">
              <a:buSzPct val="105000"/>
              <a:buFont typeface="Wingdings 3" panose="05040102010807070707" pitchFamily="18" charset="2"/>
              <a:buChar char=""/>
            </a:pPr>
            <a:r>
              <a:rPr lang="en-US" dirty="0"/>
              <a:t>Employees working in extreme temperatures</a:t>
            </a:r>
          </a:p>
          <a:p>
            <a:pPr marL="742950" lvl="1" indent="-285750">
              <a:buSzPct val="105000"/>
              <a:buFont typeface="Wingdings 3" panose="05040102010807070707" pitchFamily="18" charset="2"/>
              <a:buChar char=""/>
            </a:pPr>
            <a:r>
              <a:rPr lang="en-US" dirty="0"/>
              <a:t>Employees working in high bay warehouses</a:t>
            </a:r>
          </a:p>
          <a:p>
            <a:pPr marL="742950" lvl="1" indent="-285750">
              <a:buSzPct val="105000"/>
              <a:buFont typeface="Wingdings 3" panose="05040102010807070707" pitchFamily="18" charset="2"/>
              <a:buChar char=""/>
            </a:pPr>
            <a:r>
              <a:rPr lang="en-US" dirty="0"/>
              <a:t>Employees driving on company business</a:t>
            </a:r>
          </a:p>
          <a:p>
            <a:pPr>
              <a:buSzPct val="105000"/>
            </a:pPr>
            <a:endParaRPr lang="en-US" dirty="0"/>
          </a:p>
        </p:txBody>
      </p:sp>
      <p:sp>
        <p:nvSpPr>
          <p:cNvPr id="13" name="Rectangle 2"/>
          <p:cNvSpPr>
            <a:spLocks noChangeArrowheads="1"/>
          </p:cNvSpPr>
          <p:nvPr/>
        </p:nvSpPr>
        <p:spPr bwMode="gray">
          <a:xfrm>
            <a:off x="4724314" y="1385332"/>
            <a:ext cx="4191086" cy="433018"/>
          </a:xfrm>
          <a:prstGeom prst="rect">
            <a:avLst/>
          </a:prstGeom>
          <a:solidFill>
            <a:schemeClr val="accent1">
              <a:lumMod val="75000"/>
            </a:schemeClr>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solidFill>
                  <a:schemeClr val="bg1"/>
                </a:solidFill>
                <a:cs typeface="Arial" panose="020B0604020202020204" pitchFamily="34" charset="0"/>
              </a:rPr>
              <a:t>Mandatory elements</a:t>
            </a:r>
            <a:endParaRPr lang="en-US" sz="2000" dirty="0">
              <a:solidFill>
                <a:schemeClr val="bg1"/>
              </a:solidFill>
              <a:cs typeface="Arial" panose="020B0604020202020204" pitchFamily="34" charset="0"/>
            </a:endParaRPr>
          </a:p>
        </p:txBody>
      </p:sp>
      <p:sp>
        <p:nvSpPr>
          <p:cNvPr id="14" name="Rectangle 13"/>
          <p:cNvSpPr>
            <a:spLocks noChangeArrowheads="1"/>
          </p:cNvSpPr>
          <p:nvPr/>
        </p:nvSpPr>
        <p:spPr bwMode="gray">
          <a:xfrm>
            <a:off x="4732360" y="1818350"/>
            <a:ext cx="4183040" cy="4631354"/>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Monitoring the health of employees exposed to environments known to have potential health effects, as required by local laws or regulations</a:t>
            </a:r>
          </a:p>
          <a:p>
            <a:pPr marL="742950" lvl="1" indent="-285750">
              <a:buSzPct val="105000"/>
              <a:buFont typeface="Wingdings 3" panose="05040102010807070707" pitchFamily="18" charset="2"/>
              <a:buChar char=""/>
            </a:pPr>
            <a:r>
              <a:rPr lang="en-US" dirty="0"/>
              <a:t>Noise, above 80 dB A</a:t>
            </a:r>
          </a:p>
          <a:p>
            <a:pPr marL="742950" lvl="1" indent="-285750">
              <a:buSzPct val="105000"/>
              <a:buFont typeface="Wingdings 3" panose="05040102010807070707" pitchFamily="18" charset="2"/>
              <a:buChar char=""/>
            </a:pPr>
            <a:r>
              <a:rPr lang="en-US" dirty="0"/>
              <a:t>Chemicals, as defined in local legislation</a:t>
            </a:r>
          </a:p>
          <a:p>
            <a:pPr marL="742950" lvl="1" indent="-285750">
              <a:buSzPct val="105000"/>
              <a:buFont typeface="Wingdings 3" panose="05040102010807070707" pitchFamily="18" charset="2"/>
              <a:buChar char=""/>
            </a:pPr>
            <a:r>
              <a:rPr lang="en-US" dirty="0"/>
              <a:t>Respiratory and skin </a:t>
            </a:r>
            <a:r>
              <a:rPr lang="en-US" dirty="0" smtClean="0"/>
              <a:t>sensitizers</a:t>
            </a:r>
            <a:endParaRPr lang="en-US" dirty="0"/>
          </a:p>
          <a:p>
            <a:pPr marL="742950" lvl="1" indent="-285750">
              <a:buSzPct val="105000"/>
              <a:buFont typeface="Wingdings 3" panose="05040102010807070707" pitchFamily="18" charset="2"/>
              <a:buChar char=""/>
            </a:pPr>
            <a:r>
              <a:rPr lang="en-US" dirty="0"/>
              <a:t>Vibration</a:t>
            </a:r>
          </a:p>
          <a:p>
            <a:r>
              <a:rPr lang="en-US" dirty="0"/>
              <a:t> </a:t>
            </a:r>
          </a:p>
        </p:txBody>
      </p:sp>
      <p:sp>
        <p:nvSpPr>
          <p:cNvPr id="9" name="Rectangle 4"/>
          <p:cNvSpPr>
            <a:spLocks noChangeArrowheads="1"/>
          </p:cNvSpPr>
          <p:nvPr/>
        </p:nvSpPr>
        <p:spPr bwMode="gray">
          <a:xfrm>
            <a:off x="380999" y="593678"/>
            <a:ext cx="8478837" cy="6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dirty="0">
                <a:latin typeface="+mn-lt"/>
              </a:rPr>
              <a:t>OCCUPATIONAL HEALTH MANAGEMENT</a:t>
            </a:r>
          </a:p>
        </p:txBody>
      </p:sp>
      <p:pic>
        <p:nvPicPr>
          <p:cNvPr id="7" name="Picture 6"/>
          <p:cNvPicPr>
            <a:picLocks noChangeAspect="1"/>
          </p:cNvPicPr>
          <p:nvPr/>
        </p:nvPicPr>
        <p:blipFill>
          <a:blip r:embed="rId2"/>
          <a:stretch>
            <a:fillRect/>
          </a:stretch>
        </p:blipFill>
        <p:spPr>
          <a:xfrm>
            <a:off x="4991057" y="5181600"/>
            <a:ext cx="3657600" cy="11558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292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3.xml><?xml version="1.0" encoding="utf-8"?>
<ds:datastoreItem xmlns:ds="http://schemas.openxmlformats.org/officeDocument/2006/customXml" ds:itemID="{6F0180CB-08B1-436B-9799-0C76022FBD6C}">
  <ds:schemaRefs>
    <ds:schemaRef ds:uri="B6023AA3-3CEE-413F-91F8-322A2644F388"/>
    <ds:schemaRef ds:uri="http://schemas.microsoft.com/office/2006/documentManagement/types"/>
    <ds:schemaRef ds:uri="http://www.w3.org/XML/1998/namespace"/>
    <ds:schemaRef ds:uri="http://purl.org/dc/elements/1.1/"/>
    <ds:schemaRef ds:uri="http://purl.org/dc/dcmitype/"/>
    <ds:schemaRef ds:uri="http://schemas.openxmlformats.org/package/2006/metadata/core-properties"/>
    <ds:schemaRef ds:uri="0f0eb950-47b7-49a7-b2b9-b0c411c9c3b8"/>
    <ds:schemaRef ds:uri="http://schemas.microsoft.com/office/infopath/2007/PartnerControls"/>
    <ds:schemaRef ds:uri="http://schemas.microsoft.com/office/2006/metadata/properties"/>
    <ds:schemaRef ds:uri="http://schemas.microsoft.com/sharepoint/v3/fields"/>
    <ds:schemaRef ds:uri="http://schemas.microsoft.com/sharepoint/v3"/>
    <ds:schemaRef ds:uri="http://purl.org/dc/terms/"/>
  </ds:schemaRefs>
</ds:datastoreItem>
</file>

<file path=customXml/itemProps4.xml><?xml version="1.0" encoding="utf-8"?>
<ds:datastoreItem xmlns:ds="http://schemas.openxmlformats.org/officeDocument/2006/customXml" ds:itemID="{576FB07F-DD47-4C62-89FB-E79CBDA6693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8380</TotalTime>
  <Words>1602</Words>
  <Application>Microsoft Office PowerPoint</Application>
  <PresentationFormat>On-screen Show (4:3)</PresentationFormat>
  <Paragraphs>196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Georgia</vt:lpstr>
      <vt:lpstr>Times New Roman</vt:lpstr>
      <vt:lpstr>Webdings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Gaurav Bansal</dc:creator>
  <cp:lastModifiedBy>admin</cp:lastModifiedBy>
  <cp:revision>1542</cp:revision>
  <cp:lastPrinted>2014-11-21T06:58:07Z</cp:lastPrinted>
  <dcterms:created xsi:type="dcterms:W3CDTF">2014-04-07T11:41:40Z</dcterms:created>
  <dcterms:modified xsi:type="dcterms:W3CDTF">2020-06-17T11:47:22Z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