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2"/>
  </p:notesMasterIdLst>
  <p:sldIdLst>
    <p:sldId id="385" r:id="rId6"/>
    <p:sldId id="466"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8" r:id="rId21"/>
    <p:sldId id="469" r:id="rId22"/>
    <p:sldId id="470" r:id="rId23"/>
    <p:sldId id="471" r:id="rId24"/>
    <p:sldId id="472" r:id="rId25"/>
    <p:sldId id="473" r:id="rId26"/>
    <p:sldId id="474" r:id="rId27"/>
    <p:sldId id="475" r:id="rId28"/>
    <p:sldId id="476" r:id="rId29"/>
    <p:sldId id="477" r:id="rId30"/>
    <p:sldId id="467"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00"/>
    <a:srgbClr val="BB0000"/>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37" autoAdjust="0"/>
  </p:normalViewPr>
  <p:slideViewPr>
    <p:cSldViewPr>
      <p:cViewPr varScale="1">
        <p:scale>
          <a:sx n="72" d="100"/>
          <a:sy n="72" d="100"/>
        </p:scale>
        <p:origin x="124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6267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17648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3415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55101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4125945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305799" cy="707886"/>
          </a:xfrm>
          <a:prstGeom prst="rect">
            <a:avLst/>
          </a:prstGeom>
        </p:spPr>
        <p:txBody>
          <a:bodyPr wrap="square">
            <a:spAutoFit/>
          </a:bodyPr>
          <a:lstStyle/>
          <a:p>
            <a:pPr algn="ctr">
              <a:spcBef>
                <a:spcPct val="0"/>
              </a:spcBef>
            </a:pPr>
            <a:r>
              <a:rPr lang="en-IN" sz="4000" dirty="0" smtClean="0">
                <a:latin typeface="Engravers MT" panose="02090707080505020304" pitchFamily="18" charset="0"/>
              </a:rPr>
              <a:t>RESPIRATORY SYSTEM</a:t>
            </a:r>
            <a:endParaRPr lang="en-US" sz="4000" dirty="0">
              <a:latin typeface="Engravers MT" panose="02090707080505020304" pitchFamily="18" charset="0"/>
            </a:endParaRPr>
          </a:p>
        </p:txBody>
      </p:sp>
      <p:pic>
        <p:nvPicPr>
          <p:cNvPr id="1026" name="Picture 2" descr="Related imag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6451"/>
          <a:stretch/>
        </p:blipFill>
        <p:spPr bwMode="auto">
          <a:xfrm>
            <a:off x="2286000" y="2341222"/>
            <a:ext cx="4876800" cy="405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smtClean="0">
                <a:latin typeface="+mn-lt"/>
              </a:rPr>
              <a:t>Dusts</a:t>
            </a:r>
            <a:r>
              <a:rPr lang="en-IN" dirty="0" smtClean="0">
                <a:latin typeface="+mn-lt"/>
              </a:rPr>
              <a:t> </a:t>
            </a:r>
            <a:r>
              <a:rPr lang="en-IN" dirty="0">
                <a:latin typeface="+mn-lt"/>
              </a:rPr>
              <a:t>are generated by crushing, grinding, sanding, or cutting and by work such as demolition. Two kinds of hazardous dust common in construction are fibrous dust from insulation materials (such as asbestos, mineral wool, and glass fibre) and non-fibrous silica dust from sandblasting, concrete cutting, or rock drilling.</a:t>
            </a:r>
            <a:endParaRPr lang="en-US" dirty="0">
              <a:latin typeface="+mn-lt"/>
            </a:endParaRPr>
          </a:p>
          <a:p>
            <a:pPr marL="285750" indent="-285750">
              <a:buSzPct val="105000"/>
              <a:buFont typeface="Wingdings 3" panose="05040102010807070707" pitchFamily="18" charset="2"/>
              <a:buChar char="p"/>
            </a:pP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9218" name="Picture 2" descr="Image result for Du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352932"/>
            <a:ext cx="2972958" cy="29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03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err="1" smtClean="0">
                <a:latin typeface="+mn-lt"/>
              </a:rPr>
              <a:t>Bioaerosols</a:t>
            </a:r>
            <a:r>
              <a:rPr lang="en-IN" dirty="0" smtClean="0">
                <a:latin typeface="+mn-lt"/>
              </a:rPr>
              <a:t> </a:t>
            </a:r>
            <a:r>
              <a:rPr lang="en-IN" dirty="0">
                <a:latin typeface="+mn-lt"/>
              </a:rPr>
              <a:t>are airborne particles that contain microbes such as mould, bacteria, viruses, or pollen. If inhaled, they can cause infectious diseases (Legionellosis, Tuberculosis, etc.), respiratory infections, or allergic reactions</a:t>
            </a:r>
            <a:r>
              <a:rPr lang="en-IN" dirty="0" smtClean="0">
                <a:latin typeface="+mn-lt"/>
              </a:rPr>
              <a:t>.</a:t>
            </a:r>
            <a:r>
              <a:rPr lang="en-IN" dirty="0">
                <a:latin typeface="+mn-lt"/>
              </a:rPr>
              <a:t>	</a:t>
            </a:r>
            <a:endParaRPr lang="en-US" dirty="0">
              <a:latin typeface="+mn-lt"/>
            </a:endParaRPr>
          </a:p>
          <a:p>
            <a:pPr marL="285750" indent="-285750" algn="just">
              <a:buSzPct val="105000"/>
              <a:buFont typeface="Wingdings 3" panose="05040102010807070707" pitchFamily="18" charset="2"/>
              <a:buChar char="p"/>
            </a:pPr>
            <a:r>
              <a:rPr lang="en-IN" dirty="0">
                <a:latin typeface="+mn-lt"/>
              </a:rPr>
              <a:t>In construction settings, respiratory hazards may be compounded, depending on the number and variety of jobs under way. For example, both mist and vapours may be present from paint spraying or both gases and fumes from welding.</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10242" name="Picture 2" descr="Image result for Bioaeros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09684"/>
            <a:ext cx="4048125" cy="241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8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dirty="0" smtClean="0">
                <a:latin typeface="+mn-lt"/>
              </a:rPr>
              <a:t>Inhalation </a:t>
            </a:r>
            <a:r>
              <a:rPr lang="en-IN" dirty="0">
                <a:latin typeface="+mn-lt"/>
              </a:rPr>
              <a:t>hazards can be divided into the following classes based on the type of </a:t>
            </a:r>
            <a:r>
              <a:rPr lang="en-IN" dirty="0" smtClean="0">
                <a:latin typeface="+mn-lt"/>
              </a:rPr>
              <a:t>effects.</a:t>
            </a:r>
          </a:p>
          <a:p>
            <a:pPr marL="285750" indent="-285750">
              <a:buSzPct val="105000"/>
              <a:buFont typeface="Wingdings 3" panose="05040102010807070707" pitchFamily="18" charset="2"/>
              <a:buChar char="p"/>
            </a:pPr>
            <a:r>
              <a:rPr lang="en-IN" b="1" dirty="0" smtClean="0">
                <a:latin typeface="+mn-lt"/>
              </a:rPr>
              <a:t>Irritants</a:t>
            </a:r>
            <a:r>
              <a:rPr lang="en-IN" dirty="0" smtClean="0">
                <a:latin typeface="+mn-lt"/>
              </a:rPr>
              <a:t> </a:t>
            </a:r>
            <a:r>
              <a:rPr lang="en-IN" dirty="0">
                <a:latin typeface="+mn-lt"/>
              </a:rPr>
              <a:t>are materials that irritate the eyes, nose, throat, or lungs. This group includes fibreglass dust, hydrogen chloride gas, ozone, and many solvent vapours. With some materials (e.g., cadmium fume produced by welding or oxyacetylene cutting of metals coated with cadmium) the irritation leads to a pneumonia-like condition called pulmonary </a:t>
            </a:r>
            <a:r>
              <a:rPr lang="en-IN" dirty="0" err="1">
                <a:latin typeface="+mn-lt"/>
              </a:rPr>
              <a:t>edema</a:t>
            </a:r>
            <a:r>
              <a:rPr lang="en-IN" dirty="0">
                <a:latin typeface="+mn-lt"/>
              </a:rPr>
              <a:t>. This effect may not be apparent until several hours after exposure has stopped.</a:t>
            </a:r>
          </a:p>
          <a:p>
            <a:endParaRPr lang="en-US" dirty="0">
              <a:latin typeface="+mn-lt"/>
            </a:endParaRPr>
          </a:p>
          <a:p>
            <a:endParaRPr lang="en-US" dirty="0">
              <a:latin typeface="+mn-lt"/>
            </a:endParaRPr>
          </a:p>
          <a:p>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6400800" y="4038600"/>
            <a:ext cx="2381250" cy="2381250"/>
          </a:xfrm>
          <a:prstGeom prst="rect">
            <a:avLst/>
          </a:prstGeom>
        </p:spPr>
      </p:pic>
    </p:spTree>
    <p:extLst>
      <p:ext uri="{BB962C8B-B14F-4D97-AF65-F5344CB8AC3E}">
        <p14:creationId xmlns:p14="http://schemas.microsoft.com/office/powerpoint/2010/main" val="94415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Asphyxiants </a:t>
            </a:r>
            <a:r>
              <a:rPr lang="en-IN" dirty="0">
                <a:latin typeface="+mn-lt"/>
              </a:rPr>
              <a:t>are substances which result in inadequate oxygen in the body. They can be classified as either simple </a:t>
            </a:r>
            <a:r>
              <a:rPr lang="en-IN" dirty="0" smtClean="0">
                <a:latin typeface="+mn-lt"/>
              </a:rPr>
              <a:t>Asphyxiants </a:t>
            </a:r>
            <a:r>
              <a:rPr lang="en-IN" dirty="0">
                <a:latin typeface="+mn-lt"/>
              </a:rPr>
              <a:t>or chemical </a:t>
            </a:r>
            <a:r>
              <a:rPr lang="en-IN" dirty="0" smtClean="0">
                <a:latin typeface="+mn-lt"/>
              </a:rPr>
              <a:t>Asphyxiants.</a:t>
            </a:r>
          </a:p>
          <a:p>
            <a:pPr marL="285750" indent="-285750" algn="just">
              <a:buSzPct val="105000"/>
              <a:buFont typeface="Wingdings 3" panose="05040102010807070707" pitchFamily="18" charset="2"/>
              <a:buChar char="p"/>
            </a:pPr>
            <a:r>
              <a:rPr lang="en-IN" b="1" dirty="0">
                <a:latin typeface="+mn-lt"/>
              </a:rPr>
              <a:t>Simple </a:t>
            </a:r>
            <a:r>
              <a:rPr lang="en-IN" b="1" dirty="0" smtClean="0">
                <a:latin typeface="+mn-lt"/>
              </a:rPr>
              <a:t>Asphyxiants</a:t>
            </a:r>
            <a:r>
              <a:rPr lang="en-IN" dirty="0" smtClean="0">
                <a:latin typeface="+mn-lt"/>
              </a:rPr>
              <a:t> </a:t>
            </a:r>
            <a:r>
              <a:rPr lang="en-IN" dirty="0">
                <a:latin typeface="+mn-lt"/>
              </a:rPr>
              <a:t>are other gases or vapours that cause oxygen to be displaced, creating an </a:t>
            </a:r>
            <a:r>
              <a:rPr lang="en-IN" dirty="0" smtClean="0">
                <a:latin typeface="+mn-lt"/>
              </a:rPr>
              <a:t>oxygen deficient </a:t>
            </a:r>
            <a:r>
              <a:rPr lang="en-IN" dirty="0">
                <a:latin typeface="+mn-lt"/>
              </a:rPr>
              <a:t>atmosphere. For example, nitrogen used to purge tanks can displace oxygen, resulting in unconsciousness and even death for those who enter. Oxygen may also be consumed by chemical or biological activity such as rusting or bacteria digesting sewage</a:t>
            </a:r>
            <a:r>
              <a:rPr lang="en-IN" dirty="0" smtClean="0">
                <a:latin typeface="+mn-lt"/>
              </a:rPr>
              <a:t>.</a:t>
            </a:r>
            <a:endParaRPr lang="en-US" dirty="0">
              <a:latin typeface="+mn-lt"/>
            </a:endParaRPr>
          </a:p>
          <a:p>
            <a:pPr marL="285750" indent="-285750">
              <a:buSzPct val="105000"/>
              <a:buFont typeface="Wingdings 3" panose="05040102010807070707" pitchFamily="18" charset="2"/>
              <a:buChar char="p"/>
            </a:pPr>
            <a:r>
              <a:rPr lang="en-IN" b="1" dirty="0">
                <a:latin typeface="+mn-lt"/>
              </a:rPr>
              <a:t>Chemical </a:t>
            </a:r>
            <a:r>
              <a:rPr lang="en-IN" b="1" dirty="0" smtClean="0">
                <a:latin typeface="+mn-lt"/>
              </a:rPr>
              <a:t>Asphyxiants</a:t>
            </a:r>
            <a:r>
              <a:rPr lang="en-IN" dirty="0" smtClean="0">
                <a:latin typeface="+mn-lt"/>
              </a:rPr>
              <a:t> </a:t>
            </a:r>
            <a:r>
              <a:rPr lang="en-IN" dirty="0">
                <a:latin typeface="+mn-lt"/>
              </a:rPr>
              <a:t>interfere with the body’s ability to transport or use oxygen. Two examples are carbon monoxide and hydrogen sulphide.</a:t>
            </a:r>
            <a:endParaRPr lang="en-US" dirty="0">
              <a:latin typeface="+mn-lt"/>
            </a:endParaRPr>
          </a:p>
          <a:p>
            <a:pPr marL="285750" indent="-285750" algn="just">
              <a:buSzPct val="105000"/>
              <a:buFont typeface="Wingdings 3" panose="05040102010807070707" pitchFamily="18" charset="2"/>
              <a:buChar char="p"/>
            </a:pPr>
            <a:endParaRPr lang="en-IN" dirty="0">
              <a:latin typeface="+mn-lt"/>
            </a:endParaRPr>
          </a:p>
          <a:p>
            <a:pPr marL="285750" indent="-285750" algn="just">
              <a:buSzPct val="105000"/>
              <a:buFont typeface="Wingdings 3" panose="05040102010807070707" pitchFamily="18" charset="2"/>
              <a:buChar char="p"/>
            </a:pPr>
            <a:endParaRPr lang="en-US" dirty="0">
              <a:latin typeface="+mn-lt"/>
            </a:endParaRPr>
          </a:p>
          <a:p>
            <a:pPr marL="285750" indent="-285750">
              <a:buSzPct val="105000"/>
              <a:buFont typeface="Wingdings 3" panose="05040102010807070707" pitchFamily="18" charset="2"/>
              <a:buChar char="p"/>
            </a:pPr>
            <a:endParaRPr lang="en-IN" dirty="0">
              <a:latin typeface="+mn-lt"/>
            </a:endParaRPr>
          </a:p>
          <a:p>
            <a:pPr marL="285750" indent="-285750">
              <a:buSzPct val="105000"/>
              <a:buFont typeface="Wingdings 3" panose="05040102010807070707" pitchFamily="18" charset="2"/>
              <a:buChar char="p"/>
            </a:pPr>
            <a:endParaRPr lang="en-IN" dirty="0">
              <a:latin typeface="+mn-lt"/>
            </a:endParaRPr>
          </a:p>
          <a:p>
            <a:pPr marL="285750" indent="-285750">
              <a:buSzPct val="105000"/>
              <a:buFont typeface="Wingdings 3" panose="05040102010807070707" pitchFamily="18" charset="2"/>
              <a:buChar char="p"/>
            </a:pP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spTree>
    <p:extLst>
      <p:ext uri="{BB962C8B-B14F-4D97-AF65-F5344CB8AC3E}">
        <p14:creationId xmlns:p14="http://schemas.microsoft.com/office/powerpoint/2010/main" val="241819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smtClean="0">
                <a:latin typeface="+mn-lt"/>
              </a:rPr>
              <a:t>Central </a:t>
            </a:r>
            <a:r>
              <a:rPr lang="en-IN" b="1" dirty="0">
                <a:latin typeface="+mn-lt"/>
              </a:rPr>
              <a:t>nervous system</a:t>
            </a:r>
            <a:r>
              <a:rPr lang="en-IN" dirty="0">
                <a:latin typeface="+mn-lt"/>
              </a:rPr>
              <a:t> depressants interfere with nerve function and cause symptoms such as headache, drowsiness, nausea, and fatigue. Most solvents are central nervous system depressants. </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12292" name="Picture 4" descr="Image result for headach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3429000"/>
            <a:ext cx="8509334"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29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smtClean="0">
                <a:latin typeface="+mn-lt"/>
              </a:rPr>
              <a:t>Fibrotic </a:t>
            </a:r>
            <a:r>
              <a:rPr lang="en-IN" b="1" dirty="0">
                <a:latin typeface="+mn-lt"/>
              </a:rPr>
              <a:t>materials</a:t>
            </a:r>
            <a:r>
              <a:rPr lang="en-IN" dirty="0">
                <a:latin typeface="+mn-lt"/>
              </a:rPr>
              <a:t> cause “fibrosis” or scarring of lung tissue in the air sacs. Common fibrotic materials found in construction include asbestos and silica. </a:t>
            </a: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1433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3953"/>
          <a:stretch/>
        </p:blipFill>
        <p:spPr bwMode="auto">
          <a:xfrm>
            <a:off x="4953000" y="2741515"/>
            <a:ext cx="3914775" cy="36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34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smtClean="0">
                <a:latin typeface="+mn-lt"/>
              </a:rPr>
              <a:t>Carcinogens</a:t>
            </a:r>
            <a:r>
              <a:rPr lang="en-IN" dirty="0" smtClean="0">
                <a:latin typeface="+mn-lt"/>
              </a:rPr>
              <a:t> </a:t>
            </a:r>
            <a:r>
              <a:rPr lang="en-IN" dirty="0">
                <a:latin typeface="+mn-lt"/>
              </a:rPr>
              <a:t>cause or promote cancer in specific body organs. Silica, asbestos, and hexavalent chromium are examples of carcinogens. </a:t>
            </a: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15362" name="Picture 2" descr="Image result for Carcinoge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00"/>
          <a:stretch/>
        </p:blipFill>
        <p:spPr bwMode="auto">
          <a:xfrm>
            <a:off x="5133033" y="3657600"/>
            <a:ext cx="36634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8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smtClean="0">
                <a:latin typeface="+mn-lt"/>
              </a:rPr>
              <a:t>Dusts</a:t>
            </a:r>
            <a:r>
              <a:rPr lang="en-IN" dirty="0" smtClean="0">
                <a:latin typeface="+mn-lt"/>
              </a:rPr>
              <a:t> </a:t>
            </a:r>
            <a:r>
              <a:rPr lang="en-IN" dirty="0">
                <a:latin typeface="+mn-lt"/>
              </a:rPr>
              <a:t>do not cause significant effects unless exposure is of high concentration and/or long duration. Excessive exposure to these substances can be adverse in itself or can aggravate existing conditions such as emphysema, asthma, or bronchitis. Examples include plaster dust, cellulose from some insulation, and limestone dust. </a:t>
            </a: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16386"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3429000"/>
            <a:ext cx="4531794"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21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smtClean="0">
                <a:latin typeface="+mn-lt"/>
              </a:rPr>
              <a:t>Biological </a:t>
            </a:r>
            <a:r>
              <a:rPr lang="en-IN" b="1" dirty="0">
                <a:latin typeface="+mn-lt"/>
              </a:rPr>
              <a:t>hazards</a:t>
            </a:r>
            <a:r>
              <a:rPr lang="en-IN" dirty="0">
                <a:latin typeface="+mn-lt"/>
              </a:rPr>
              <a:t> include moulds, bacteria, or viruses. If inhaled, they can cause eye, nose and throat irritation, hypersensitivity pneumonitis, or asthma. </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17410" name="Picture 2" descr="Image result for Biological hazards"/>
          <p:cNvPicPr>
            <a:picLocks noChangeAspect="1" noChangeArrowheads="1"/>
          </p:cNvPicPr>
          <p:nvPr/>
        </p:nvPicPr>
        <p:blipFill rotWithShape="1">
          <a:blip r:embed="rId2">
            <a:clrChange>
              <a:clrFrom>
                <a:srgbClr val="FFFFFB"/>
              </a:clrFrom>
              <a:clrTo>
                <a:srgbClr val="FFFFFB">
                  <a:alpha val="0"/>
                </a:srgbClr>
              </a:clrTo>
            </a:clrChange>
            <a:extLst>
              <a:ext uri="{28A0092B-C50C-407E-A947-70E740481C1C}">
                <a14:useLocalDpi xmlns:a14="http://schemas.microsoft.com/office/drawing/2010/main" val="0"/>
              </a:ext>
            </a:extLst>
          </a:blip>
          <a:srcRect l="5016" r="8464"/>
          <a:stretch/>
        </p:blipFill>
        <p:spPr bwMode="auto">
          <a:xfrm>
            <a:off x="4436793" y="3429000"/>
            <a:ext cx="4554807"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smtClean="0">
                <a:latin typeface="+mn-lt"/>
              </a:rPr>
              <a:t>Respiratory </a:t>
            </a:r>
            <a:r>
              <a:rPr lang="en-IN" b="1" dirty="0">
                <a:latin typeface="+mn-lt"/>
              </a:rPr>
              <a:t>sensitizers</a:t>
            </a:r>
            <a:r>
              <a:rPr lang="en-IN" dirty="0">
                <a:latin typeface="+mn-lt"/>
              </a:rPr>
              <a:t> are chemicals such as </a:t>
            </a:r>
            <a:r>
              <a:rPr lang="en-IN" dirty="0" smtClean="0">
                <a:latin typeface="+mn-lt"/>
              </a:rPr>
              <a:t>Isocyanate </a:t>
            </a:r>
            <a:r>
              <a:rPr lang="en-IN" dirty="0">
                <a:latin typeface="+mn-lt"/>
              </a:rPr>
              <a:t>in spray foam insulation or certain wood dusts. If inhaled, respiratory sensitizers can cause asthma.</a:t>
            </a: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 HEALTH EFFECTS</a:t>
            </a:r>
            <a:endParaRPr lang="en-US" sz="3200" dirty="0"/>
          </a:p>
        </p:txBody>
      </p:sp>
      <p:pic>
        <p:nvPicPr>
          <p:cNvPr id="18434" name="Picture 2" descr="Image result for Isocya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384" y="4495800"/>
            <a:ext cx="3477641" cy="181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5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2679954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Respiratory Protective Equipment </a:t>
            </a:r>
            <a:endParaRPr lang="en-IN" b="1" dirty="0" smtClean="0">
              <a:latin typeface="+mn-lt"/>
            </a:endParaRPr>
          </a:p>
          <a:p>
            <a:pPr>
              <a:buSzPct val="105000"/>
            </a:pPr>
            <a:r>
              <a:rPr lang="en-IN" dirty="0" smtClean="0">
                <a:latin typeface="+mn-lt"/>
              </a:rPr>
              <a:t>A </a:t>
            </a:r>
            <a:r>
              <a:rPr lang="en-IN" dirty="0">
                <a:latin typeface="+mn-lt"/>
              </a:rPr>
              <a:t>wide variety of equipment can be used to protect workers from respiratory hazards. Devices range from a simple, inexpensive filtering face piece respirator to a sophisticated self-contained breathing apparatus. Generally, the equipment can be divided into two distinct </a:t>
            </a:r>
            <a:r>
              <a:rPr lang="en-IN" dirty="0" smtClean="0">
                <a:latin typeface="+mn-lt"/>
              </a:rPr>
              <a:t>classes air-purifying </a:t>
            </a:r>
            <a:r>
              <a:rPr lang="en-IN" dirty="0">
                <a:latin typeface="+mn-lt"/>
              </a:rPr>
              <a:t>respirators and supplied air respirators.</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RESPIRATORY PROTECTION</a:t>
            </a:r>
            <a:endParaRPr lang="en-US" sz="3200" dirty="0"/>
          </a:p>
        </p:txBody>
      </p:sp>
      <p:pic>
        <p:nvPicPr>
          <p:cNvPr id="19458" name="Picture 2" descr="Image result for Respiratory Protective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922" y="3733800"/>
            <a:ext cx="2714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48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SzPct val="105000"/>
              <a:buFont typeface="Wingdings 3" panose="05040102010807070707" pitchFamily="18" charset="2"/>
              <a:buChar char="p"/>
            </a:pPr>
            <a:r>
              <a:rPr lang="en-IN" b="1" dirty="0" smtClean="0">
                <a:latin typeface="+mn-lt"/>
              </a:rPr>
              <a:t>Air-purifying </a:t>
            </a:r>
            <a:r>
              <a:rPr lang="en-IN" b="1" dirty="0">
                <a:latin typeface="+mn-lt"/>
              </a:rPr>
              <a:t>Respirators </a:t>
            </a:r>
            <a:endParaRPr lang="en-US" dirty="0">
              <a:latin typeface="+mn-lt"/>
            </a:endParaRPr>
          </a:p>
          <a:p>
            <a:r>
              <a:rPr lang="en-IN" dirty="0" smtClean="0">
                <a:latin typeface="+mn-lt"/>
              </a:rPr>
              <a:t>These </a:t>
            </a:r>
            <a:r>
              <a:rPr lang="en-IN" dirty="0">
                <a:latin typeface="+mn-lt"/>
              </a:rPr>
              <a:t>devices purify the air drawn through them. There are two main types of air purifying respirators:</a:t>
            </a:r>
            <a:endParaRPr lang="en-US" dirty="0">
              <a:latin typeface="+mn-lt"/>
            </a:endParaRPr>
          </a:p>
          <a:p>
            <a:pPr marL="1028700" lvl="1">
              <a:buSzPct val="105000"/>
              <a:buFont typeface="Wingdings 3" panose="05040102010807070707" pitchFamily="18" charset="2"/>
              <a:buChar char=""/>
            </a:pPr>
            <a:r>
              <a:rPr lang="en-IN" dirty="0" smtClean="0">
                <a:latin typeface="+mn-lt"/>
              </a:rPr>
              <a:t>Non-powered </a:t>
            </a:r>
            <a:r>
              <a:rPr lang="en-IN" dirty="0">
                <a:latin typeface="+mn-lt"/>
              </a:rPr>
              <a:t>Air is drawn through the air-purifying filter, cartridge or </a:t>
            </a:r>
            <a:r>
              <a:rPr lang="en-IN" dirty="0" smtClean="0">
                <a:latin typeface="+mn-lt"/>
              </a:rPr>
              <a:t>canister </a:t>
            </a:r>
            <a:r>
              <a:rPr lang="en-IN" dirty="0">
                <a:latin typeface="+mn-lt"/>
              </a:rPr>
              <a:t>by the wearer breathing in and creating a negative pressure in the </a:t>
            </a:r>
            <a:r>
              <a:rPr lang="en-IN" dirty="0" smtClean="0">
                <a:latin typeface="+mn-lt"/>
              </a:rPr>
              <a:t>face piece. </a:t>
            </a:r>
            <a:r>
              <a:rPr lang="en-IN" dirty="0">
                <a:latin typeface="+mn-lt"/>
              </a:rPr>
              <a:t>Non-powered respirators depend entirely on the wearer breathing in (inhaling) and breathing out (exhaling) to deliver an adequate supply of purified breathing air. </a:t>
            </a:r>
            <a:endParaRPr lang="en-US" dirty="0">
              <a:latin typeface="+mn-lt"/>
            </a:endParaRPr>
          </a:p>
          <a:p>
            <a:pPr marL="1028700" lvl="1">
              <a:buSzPct val="105000"/>
              <a:buFont typeface="Wingdings 3" panose="05040102010807070707" pitchFamily="18" charset="2"/>
              <a:buChar char=""/>
            </a:pPr>
            <a:r>
              <a:rPr lang="en-IN" dirty="0" smtClean="0">
                <a:latin typeface="+mn-lt"/>
              </a:rPr>
              <a:t>Powered </a:t>
            </a:r>
            <a:r>
              <a:rPr lang="en-IN" dirty="0">
                <a:latin typeface="+mn-lt"/>
              </a:rPr>
              <a:t>These respirators have a blower carried by the wearer that passes contaminated air through an air purifying component and supplies the purified air to the wearer</a:t>
            </a:r>
            <a:endParaRPr lang="en-US" dirty="0">
              <a:latin typeface="+mn-lt"/>
            </a:endParaRPr>
          </a:p>
          <a:p>
            <a:pPr marL="1028700" lvl="1">
              <a:buSzPct val="105000"/>
              <a:buFont typeface="Wingdings 3" panose="05040102010807070707" pitchFamily="18" charset="2"/>
              <a:buChar char=""/>
            </a:pPr>
            <a:r>
              <a:rPr lang="en-IN" dirty="0">
                <a:latin typeface="+mn-lt"/>
              </a:rPr>
              <a:t>Air-purifying respirators have limitations and should not be used where </a:t>
            </a:r>
            <a:r>
              <a:rPr lang="en-IN" dirty="0" smtClean="0">
                <a:latin typeface="+mn-lt"/>
              </a:rPr>
              <a:t>there </a:t>
            </a:r>
            <a:r>
              <a:rPr lang="en-IN" dirty="0">
                <a:latin typeface="+mn-lt"/>
              </a:rPr>
              <a:t>is insufficient oxygen (less than 19.5%) </a:t>
            </a:r>
            <a:r>
              <a:rPr lang="en-IN" dirty="0" smtClean="0">
                <a:latin typeface="+mn-lt"/>
              </a:rPr>
              <a:t>very </a:t>
            </a:r>
            <a:r>
              <a:rPr lang="en-IN" dirty="0">
                <a:latin typeface="+mn-lt"/>
              </a:rPr>
              <a:t>high concentrations of contaminant are present.</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RESPIRATORY PROTECTION</a:t>
            </a:r>
            <a:endParaRPr lang="en-US" sz="3200" dirty="0"/>
          </a:p>
        </p:txBody>
      </p:sp>
      <p:pic>
        <p:nvPicPr>
          <p:cNvPr id="20482" name="Picture 2" descr="Image result for Air-purifying Respirator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452" y="4943214"/>
            <a:ext cx="1503947" cy="156988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Air-purifying Respirator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66" b="12281"/>
          <a:stretch/>
        </p:blipFill>
        <p:spPr bwMode="auto">
          <a:xfrm>
            <a:off x="7026440" y="5105400"/>
            <a:ext cx="1929065" cy="136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6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b="1" dirty="0">
                <a:latin typeface="+mn-lt"/>
              </a:rPr>
              <a:t>Warning:</a:t>
            </a:r>
            <a:r>
              <a:rPr lang="en-IN" dirty="0">
                <a:latin typeface="+mn-lt"/>
              </a:rPr>
              <a:t> Air-purifying respirators simply remove certain airborne hazards. They do not increase or replenish the oxygen content of the air and should never be worn in atmospheres containing less than 19.5% oxygen.</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RESPIRATORY PROTECTION</a:t>
            </a:r>
            <a:endParaRPr lang="en-US" sz="3200" dirty="0"/>
          </a:p>
        </p:txBody>
      </p:sp>
      <p:pic>
        <p:nvPicPr>
          <p:cNvPr id="21506" name="Picture 2" descr="Image result for Warning Air-purifying respirato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3053" y="3930967"/>
            <a:ext cx="4191000" cy="254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16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SzPct val="105000"/>
              <a:buFont typeface="Wingdings 3" panose="05040102010807070707" pitchFamily="18" charset="2"/>
              <a:buChar char="p"/>
            </a:pPr>
            <a:r>
              <a:rPr lang="en-IN" b="1" dirty="0" smtClean="0">
                <a:latin typeface="+mn-lt"/>
              </a:rPr>
              <a:t>Particulate Filters</a:t>
            </a:r>
            <a:r>
              <a:rPr lang="en-IN" dirty="0" smtClean="0">
                <a:latin typeface="+mn-lt"/>
              </a:rPr>
              <a:t> </a:t>
            </a:r>
            <a:endParaRPr lang="en-US" dirty="0" smtClean="0">
              <a:latin typeface="+mn-lt"/>
            </a:endParaRPr>
          </a:p>
          <a:p>
            <a:r>
              <a:rPr lang="en-IN" dirty="0" smtClean="0">
                <a:latin typeface="+mn-lt"/>
              </a:rPr>
              <a:t>This </a:t>
            </a:r>
            <a:r>
              <a:rPr lang="en-IN" dirty="0">
                <a:latin typeface="+mn-lt"/>
              </a:rPr>
              <a:t>type removes solid particles such as dusts, fumes, or mists and operates like the air filter in a car engine. The devices may be filtering </a:t>
            </a:r>
            <a:r>
              <a:rPr lang="en-IN" dirty="0" smtClean="0">
                <a:latin typeface="+mn-lt"/>
              </a:rPr>
              <a:t>face piece </a:t>
            </a:r>
            <a:r>
              <a:rPr lang="en-IN" dirty="0">
                <a:latin typeface="+mn-lt"/>
              </a:rPr>
              <a:t>respirators or respirators with replaceable filters. Different grades of filters are available, depending on the size of particles to be removed. When particulate filters fill up with dust or fume, they become harder to breathe through but are more efficient, since air is being filtered through the layer of trapped particles as well as the filter itself. While particulate filters can provide good protection against particles such as dusts, mists, or fumes, they cannot filter out gases or vapours because of the very small size of gas and vapour molecules.</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RESPIRATORY PROTECTION</a:t>
            </a:r>
            <a:endParaRPr lang="en-US" sz="3200" dirty="0"/>
          </a:p>
        </p:txBody>
      </p:sp>
      <p:pic>
        <p:nvPicPr>
          <p:cNvPr id="22530" name="Picture 2" descr="Image result for Particulate Filters Air-purifying respirato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0907" y="4419600"/>
            <a:ext cx="2676525" cy="193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62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SzPct val="105000"/>
              <a:buFont typeface="Wingdings 3" panose="05040102010807070707" pitchFamily="18" charset="2"/>
              <a:buChar char="p"/>
            </a:pPr>
            <a:r>
              <a:rPr lang="en-IN" b="1" dirty="0" smtClean="0">
                <a:latin typeface="+mn-lt"/>
              </a:rPr>
              <a:t>Gas/Vapour </a:t>
            </a:r>
            <a:r>
              <a:rPr lang="en-IN" b="1" dirty="0">
                <a:latin typeface="+mn-lt"/>
              </a:rPr>
              <a:t>Cartridge Filters</a:t>
            </a:r>
            <a:r>
              <a:rPr lang="en-IN" dirty="0">
                <a:latin typeface="+mn-lt"/>
              </a:rPr>
              <a:t> </a:t>
            </a:r>
            <a:endParaRPr lang="en-US" dirty="0">
              <a:latin typeface="+mn-lt"/>
            </a:endParaRPr>
          </a:p>
          <a:p>
            <a:r>
              <a:rPr lang="en-IN" dirty="0">
                <a:latin typeface="+mn-lt"/>
              </a:rPr>
              <a:t>This type uses substances which absorb or neutralize gases and vapours. Unlike particulate filters, gas/vapour cartridge filters become less efficient the longer they are used. They act like sponges and, when full, allow gas or vapour to pass through without being absorbed. This is called “breakthrough.” Common gas/vapour cartridge filters include the following:</a:t>
            </a:r>
          </a:p>
          <a:p>
            <a:pPr marL="1035050" lvl="1" indent="-292100">
              <a:buSzPct val="105000"/>
              <a:buFont typeface="Wingdings 3" panose="05040102010807070707" pitchFamily="18" charset="2"/>
              <a:buChar char=""/>
            </a:pPr>
            <a:r>
              <a:rPr lang="en-IN" dirty="0" smtClean="0">
                <a:latin typeface="+mn-lt"/>
              </a:rPr>
              <a:t>“</a:t>
            </a:r>
            <a:r>
              <a:rPr lang="en-IN" dirty="0">
                <a:latin typeface="+mn-lt"/>
              </a:rPr>
              <a:t>Organic Vapour Cartridges” usually contain activated charcoal to remove vapours such as toluene, xylene, and mineral spirits found in paints, adhesives, . and cleaners.</a:t>
            </a:r>
          </a:p>
          <a:p>
            <a:pPr marL="1035050" lvl="1" indent="-292100">
              <a:buSzPct val="105000"/>
              <a:buFont typeface="Wingdings 3" panose="05040102010807070707" pitchFamily="18" charset="2"/>
              <a:buChar char=""/>
            </a:pPr>
            <a:r>
              <a:rPr lang="en-IN" dirty="0" smtClean="0">
                <a:latin typeface="+mn-lt"/>
              </a:rPr>
              <a:t>“</a:t>
            </a:r>
            <a:r>
              <a:rPr lang="en-IN" dirty="0">
                <a:latin typeface="+mn-lt"/>
              </a:rPr>
              <a:t>Acid Gas Cartridges” contain materials which absorb acids and may be used for protection against limited concentrations of hydrogen chloride, sulphur dioxide, and chlorine.</a:t>
            </a:r>
          </a:p>
          <a:p>
            <a:pPr marL="1028700" lvl="1">
              <a:buSzPct val="105000"/>
              <a:buFont typeface="Wingdings 3" panose="05040102010807070707" pitchFamily="18" charset="2"/>
              <a:buChar char=""/>
            </a:pPr>
            <a:r>
              <a:rPr lang="en-IN" dirty="0" smtClean="0">
                <a:latin typeface="+mn-lt"/>
              </a:rPr>
              <a:t>“</a:t>
            </a:r>
            <a:r>
              <a:rPr lang="en-IN" dirty="0">
                <a:latin typeface="+mn-lt"/>
              </a:rPr>
              <a:t>Ammonia Cartridges” contain an absorbent designed specifically to remove only ammonia gases.</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RESPIRATORY PROTECTION</a:t>
            </a:r>
            <a:endParaRPr lang="en-US" sz="3200" dirty="0"/>
          </a:p>
        </p:txBody>
      </p:sp>
      <p:pic>
        <p:nvPicPr>
          <p:cNvPr id="23554" name="Picture 2" descr="Image result for Gas/Vapour Cartridge Filter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780" t="17520" r="3390" b="16378"/>
          <a:stretch/>
        </p:blipFill>
        <p:spPr bwMode="auto">
          <a:xfrm>
            <a:off x="152400" y="5217695"/>
            <a:ext cx="176041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36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SzPct val="105000"/>
              <a:buFont typeface="Wingdings 3" panose="05040102010807070707" pitchFamily="18" charset="2"/>
              <a:buChar char="p"/>
            </a:pPr>
            <a:r>
              <a:rPr lang="en-IN" b="1" dirty="0" smtClean="0">
                <a:latin typeface="+mn-lt"/>
              </a:rPr>
              <a:t>Combination </a:t>
            </a:r>
            <a:r>
              <a:rPr lang="en-IN" b="1" dirty="0">
                <a:latin typeface="+mn-lt"/>
              </a:rPr>
              <a:t>Particulate/Gas/Vapour Cartridge Filters</a:t>
            </a:r>
            <a:r>
              <a:rPr lang="en-IN" dirty="0">
                <a:latin typeface="+mn-lt"/>
              </a:rPr>
              <a:t> </a:t>
            </a:r>
            <a:endParaRPr lang="en-US" dirty="0">
              <a:latin typeface="+mn-lt"/>
            </a:endParaRPr>
          </a:p>
          <a:p>
            <a:r>
              <a:rPr lang="en-IN" dirty="0">
                <a:latin typeface="+mn-lt"/>
              </a:rPr>
              <a:t>This type removes particulate matter, vapours, and gases from the air. It is used where more than one type of hazard is present or may develop.</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RESPIRATORY PROTECTION</a:t>
            </a:r>
            <a:endParaRPr lang="en-US" sz="3200" dirty="0"/>
          </a:p>
        </p:txBody>
      </p:sp>
      <p:pic>
        <p:nvPicPr>
          <p:cNvPr id="24578" name="Picture 2" descr="Image result for Combination Particulate/Gas/Vapour Cartridge Fil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26622"/>
            <a:ext cx="47625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50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hlinkClick r:id="rId3"/>
              </a:rPr>
              <a:t>a</a:t>
            </a:r>
            <a:r>
              <a:rPr lang="en-US" sz="1600" dirty="0" smtClean="0">
                <a:hlinkClick r:id="rId3"/>
              </a:rPr>
              <a:t>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61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p:cNvSpPr>
            <a:spLocks noChangeArrowheads="1"/>
          </p:cNvSpPr>
          <p:nvPr/>
        </p:nvSpPr>
        <p:spPr bwMode="gray">
          <a:xfrm>
            <a:off x="950913" y="1555751"/>
            <a:ext cx="7869237" cy="954088"/>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1600" noProof="1">
                <a:latin typeface="+mn-lt"/>
              </a:rPr>
              <a:t>Introduction</a:t>
            </a:r>
          </a:p>
        </p:txBody>
      </p:sp>
      <p:sp>
        <p:nvSpPr>
          <p:cNvPr id="5" name="Rectangle 29"/>
          <p:cNvSpPr>
            <a:spLocks noChangeArrowheads="1"/>
          </p:cNvSpPr>
          <p:nvPr/>
        </p:nvSpPr>
        <p:spPr bwMode="gray">
          <a:xfrm>
            <a:off x="950913" y="2655888"/>
            <a:ext cx="7869237" cy="954087"/>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1600" noProof="1">
                <a:latin typeface="+mn-lt"/>
              </a:rPr>
              <a:t>Objective Respiratory Hazards</a:t>
            </a:r>
          </a:p>
        </p:txBody>
      </p:sp>
      <p:sp>
        <p:nvSpPr>
          <p:cNvPr id="6" name="Rectangle 32"/>
          <p:cNvSpPr>
            <a:spLocks noChangeArrowheads="1"/>
          </p:cNvSpPr>
          <p:nvPr/>
        </p:nvSpPr>
        <p:spPr bwMode="gray">
          <a:xfrm>
            <a:off x="950913" y="3749676"/>
            <a:ext cx="7869237" cy="954088"/>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1600" noProof="1">
                <a:latin typeface="+mn-lt"/>
              </a:rPr>
              <a:t>Health Effects</a:t>
            </a:r>
          </a:p>
        </p:txBody>
      </p:sp>
      <p:sp>
        <p:nvSpPr>
          <p:cNvPr id="7" name="Rectangle 35"/>
          <p:cNvSpPr>
            <a:spLocks noChangeArrowheads="1"/>
          </p:cNvSpPr>
          <p:nvPr/>
        </p:nvSpPr>
        <p:spPr bwMode="gray">
          <a:xfrm>
            <a:off x="950913" y="4843465"/>
            <a:ext cx="7869237" cy="960435"/>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sz="1600" noProof="1">
                <a:latin typeface="+mn-lt"/>
              </a:rPr>
              <a:t>Respiratory Protection</a:t>
            </a:r>
          </a:p>
        </p:txBody>
      </p:sp>
      <p:sp>
        <p:nvSpPr>
          <p:cNvPr id="8" name="Rectangle 36"/>
          <p:cNvSpPr>
            <a:spLocks noChangeArrowheads="1"/>
          </p:cNvSpPr>
          <p:nvPr/>
        </p:nvSpPr>
        <p:spPr bwMode="gray">
          <a:xfrm>
            <a:off x="323850" y="1555750"/>
            <a:ext cx="482600" cy="954088"/>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1</a:t>
            </a:r>
          </a:p>
        </p:txBody>
      </p:sp>
      <p:sp>
        <p:nvSpPr>
          <p:cNvPr id="9" name="Rectangle 37"/>
          <p:cNvSpPr>
            <a:spLocks noChangeArrowheads="1"/>
          </p:cNvSpPr>
          <p:nvPr/>
        </p:nvSpPr>
        <p:spPr bwMode="gray">
          <a:xfrm>
            <a:off x="323850" y="2655888"/>
            <a:ext cx="482600" cy="9540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2</a:t>
            </a:r>
          </a:p>
        </p:txBody>
      </p:sp>
      <p:sp>
        <p:nvSpPr>
          <p:cNvPr id="10" name="Rectangle 38"/>
          <p:cNvSpPr>
            <a:spLocks noChangeArrowheads="1"/>
          </p:cNvSpPr>
          <p:nvPr/>
        </p:nvSpPr>
        <p:spPr bwMode="gray">
          <a:xfrm>
            <a:off x="323850" y="3749675"/>
            <a:ext cx="482600" cy="954088"/>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3</a:t>
            </a:r>
          </a:p>
        </p:txBody>
      </p:sp>
      <p:sp>
        <p:nvSpPr>
          <p:cNvPr id="11" name="Rectangle 39"/>
          <p:cNvSpPr>
            <a:spLocks noChangeArrowheads="1"/>
          </p:cNvSpPr>
          <p:nvPr/>
        </p:nvSpPr>
        <p:spPr bwMode="gray">
          <a:xfrm>
            <a:off x="323850" y="4849813"/>
            <a:ext cx="482600" cy="9540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4</a:t>
            </a:r>
          </a:p>
        </p:txBody>
      </p:sp>
      <p:sp>
        <p:nvSpPr>
          <p:cNvPr id="12" name="Rectangle 11"/>
          <p:cNvSpPr/>
          <p:nvPr/>
        </p:nvSpPr>
        <p:spPr>
          <a:xfrm>
            <a:off x="323850" y="634425"/>
            <a:ext cx="8286750" cy="584775"/>
          </a:xfrm>
          <a:prstGeom prst="rect">
            <a:avLst/>
          </a:prstGeom>
        </p:spPr>
        <p:txBody>
          <a:bodyPr wrap="square">
            <a:spAutoFit/>
          </a:bodyPr>
          <a:lstStyle/>
          <a:p>
            <a:pPr algn="ctr"/>
            <a:r>
              <a:rPr lang="en-IN" sz="3200" dirty="0" smtClean="0"/>
              <a:t>AGENDA</a:t>
            </a:r>
            <a:endParaRPr lang="en-US" sz="3200" dirty="0"/>
          </a:p>
        </p:txBody>
      </p:sp>
    </p:spTree>
    <p:extLst>
      <p:ext uri="{BB962C8B-B14F-4D97-AF65-F5344CB8AC3E}">
        <p14:creationId xmlns:p14="http://schemas.microsoft.com/office/powerpoint/2010/main" val="279841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spcBef>
                <a:spcPct val="20000"/>
              </a:spcBef>
              <a:buSzPct val="105000"/>
              <a:buFont typeface="Wingdings 3" panose="05040102010807070707" pitchFamily="18" charset="2"/>
              <a:buChar char="p"/>
            </a:pPr>
            <a:r>
              <a:rPr lang="en-IN" sz="1600" dirty="0">
                <a:latin typeface="+mn-lt"/>
              </a:rPr>
              <a:t>Construction personnel are often exposed to respiratory hazards in the form of dangerous dusts, gases, fumes, mists, and vapours. In some cases, careful selection of materials and work practices can virtually eliminate respiratory hazards. </a:t>
            </a:r>
            <a:endParaRPr lang="en-IN" sz="1600" dirty="0" smtClean="0">
              <a:latin typeface="+mn-lt"/>
            </a:endParaRPr>
          </a:p>
          <a:p>
            <a:pPr marL="285750" indent="-285750">
              <a:spcBef>
                <a:spcPct val="20000"/>
              </a:spcBef>
              <a:buSzPct val="105000"/>
              <a:buFont typeface="Wingdings 3" panose="05040102010807070707" pitchFamily="18" charset="2"/>
              <a:buChar char="p"/>
            </a:pPr>
            <a:r>
              <a:rPr lang="en-IN" sz="1600" dirty="0" smtClean="0">
                <a:latin typeface="+mn-lt"/>
              </a:rPr>
              <a:t>Where </a:t>
            </a:r>
            <a:r>
              <a:rPr lang="en-IN" sz="1600" dirty="0">
                <a:latin typeface="+mn-lt"/>
              </a:rPr>
              <a:t>that is not possible, the next best choice is engineering controls such as fume exhaust systems that deal with the hazard at the source. </a:t>
            </a:r>
            <a:endParaRPr lang="en-IN" sz="1600" dirty="0" smtClean="0">
              <a:latin typeface="+mn-lt"/>
            </a:endParaRPr>
          </a:p>
          <a:p>
            <a:pPr marL="285750" indent="-285750">
              <a:spcBef>
                <a:spcPct val="20000"/>
              </a:spcBef>
              <a:buSzPct val="105000"/>
              <a:buFont typeface="Wingdings 3" panose="05040102010807070707" pitchFamily="18" charset="2"/>
              <a:buChar char="p"/>
            </a:pPr>
            <a:r>
              <a:rPr lang="en-IN" sz="1600" dirty="0" smtClean="0">
                <a:latin typeface="+mn-lt"/>
              </a:rPr>
              <a:t>Respirators </a:t>
            </a:r>
            <a:r>
              <a:rPr lang="en-IN" sz="1600" dirty="0">
                <a:latin typeface="+mn-lt"/>
              </a:rPr>
              <a:t>are the least preferred method of protection from respiratory hazards because they </a:t>
            </a:r>
            <a:r>
              <a:rPr lang="en-IN" sz="1600" dirty="0" smtClean="0">
                <a:latin typeface="+mn-lt"/>
              </a:rPr>
              <a:t>do </a:t>
            </a:r>
            <a:r>
              <a:rPr lang="en-IN" sz="1600" dirty="0">
                <a:latin typeface="+mn-lt"/>
              </a:rPr>
              <a:t>not deal with the hazard at the </a:t>
            </a:r>
            <a:r>
              <a:rPr lang="en-IN" sz="1600" dirty="0" smtClean="0">
                <a:latin typeface="+mn-lt"/>
              </a:rPr>
              <a:t>source can </a:t>
            </a:r>
            <a:r>
              <a:rPr lang="en-IN" sz="1600" dirty="0">
                <a:latin typeface="+mn-lt"/>
              </a:rPr>
              <a:t>be unreliable if not properly fitted and maintained </a:t>
            </a:r>
            <a:r>
              <a:rPr lang="en-IN" sz="1600" dirty="0" smtClean="0">
                <a:latin typeface="+mn-lt"/>
              </a:rPr>
              <a:t>may </a:t>
            </a:r>
            <a:r>
              <a:rPr lang="en-IN" sz="1600" dirty="0">
                <a:latin typeface="+mn-lt"/>
              </a:rPr>
              <a:t>be uncomfortable to wear. In spite of these drawbacks, respiratory protective equipment is the only practical control in many construction operations.</a:t>
            </a:r>
          </a:p>
          <a:p>
            <a:pPr>
              <a:spcBef>
                <a:spcPct val="20000"/>
              </a:spcBef>
              <a:buFont typeface="Arial" pitchFamily="34" charset="0"/>
              <a:buNone/>
            </a:pPr>
            <a:endParaRPr lang="en-IN" sz="1600" dirty="0">
              <a:latin typeface="+mn-lt"/>
            </a:endParaRPr>
          </a:p>
          <a:p>
            <a:pPr>
              <a:spcBef>
                <a:spcPct val="20000"/>
              </a:spcBef>
              <a:buFont typeface="Arial" pitchFamily="34" charset="0"/>
              <a:buNone/>
            </a:pPr>
            <a:endParaRPr lang="en-IN" sz="1200" dirty="0">
              <a:latin typeface="+mn-lt"/>
            </a:endParaRPr>
          </a:p>
          <a:p>
            <a:pPr>
              <a:spcBef>
                <a:spcPct val="20000"/>
              </a:spcBef>
              <a:buFont typeface="Arial" pitchFamily="34" charset="0"/>
              <a:buNone/>
            </a:pPr>
            <a:endParaRPr lang="en-US" sz="1200"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INTRODUCTION</a:t>
            </a:r>
            <a:endParaRPr lang="en-US" sz="3200" dirty="0"/>
          </a:p>
        </p:txBody>
      </p:sp>
      <p:pic>
        <p:nvPicPr>
          <p:cNvPr id="6" name="Picture 5"/>
          <p:cNvPicPr>
            <a:picLocks noChangeAspect="1"/>
          </p:cNvPicPr>
          <p:nvPr/>
        </p:nvPicPr>
        <p:blipFill rotWithShape="1">
          <a:blip r:embed="rId2"/>
          <a:srcRect l="18301" t="20967" r="13726" b="7261"/>
          <a:stretch/>
        </p:blipFill>
        <p:spPr>
          <a:xfrm>
            <a:off x="6629400" y="3962400"/>
            <a:ext cx="2268300" cy="236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660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Respiratory hazards may be present as :</a:t>
            </a:r>
            <a:endParaRPr lang="en-US" b="1" dirty="0">
              <a:latin typeface="+mn-lt"/>
            </a:endParaRPr>
          </a:p>
          <a:p>
            <a:pPr marL="1028700" lvl="1">
              <a:buSzPct val="105000"/>
              <a:buFont typeface="Wingdings 3" panose="05040102010807070707" pitchFamily="18" charset="2"/>
              <a:buChar char=""/>
            </a:pPr>
            <a:r>
              <a:rPr lang="en-IN" dirty="0" smtClean="0">
                <a:latin typeface="+mn-lt"/>
              </a:rPr>
              <a:t>Gases </a:t>
            </a:r>
            <a:endParaRPr lang="en-US" dirty="0">
              <a:latin typeface="+mn-lt"/>
            </a:endParaRPr>
          </a:p>
          <a:p>
            <a:pPr marL="1028700" lvl="1">
              <a:buSzPct val="105000"/>
              <a:buFont typeface="Wingdings 3" panose="05040102010807070707" pitchFamily="18" charset="2"/>
              <a:buChar char=""/>
            </a:pPr>
            <a:r>
              <a:rPr lang="en-IN" dirty="0" smtClean="0">
                <a:latin typeface="+mn-lt"/>
              </a:rPr>
              <a:t>Vapours </a:t>
            </a:r>
            <a:endParaRPr lang="en-US" dirty="0" smtClean="0">
              <a:latin typeface="+mn-lt"/>
            </a:endParaRPr>
          </a:p>
          <a:p>
            <a:pPr marL="1028700" lvl="1">
              <a:buSzPct val="105000"/>
              <a:buFont typeface="Wingdings 3" panose="05040102010807070707" pitchFamily="18" charset="2"/>
              <a:buChar char=""/>
            </a:pPr>
            <a:r>
              <a:rPr lang="en-IN" dirty="0" smtClean="0">
                <a:latin typeface="+mn-lt"/>
              </a:rPr>
              <a:t>Fumes </a:t>
            </a:r>
            <a:endParaRPr lang="en-US" dirty="0">
              <a:latin typeface="+mn-lt"/>
            </a:endParaRPr>
          </a:p>
          <a:p>
            <a:pPr marL="1028700" lvl="1">
              <a:buSzPct val="105000"/>
              <a:buFont typeface="Wingdings 3" panose="05040102010807070707" pitchFamily="18" charset="2"/>
              <a:buChar char=""/>
            </a:pPr>
            <a:r>
              <a:rPr lang="en-IN" dirty="0" smtClean="0">
                <a:latin typeface="+mn-lt"/>
              </a:rPr>
              <a:t>Mists </a:t>
            </a:r>
            <a:endParaRPr lang="en-US" dirty="0">
              <a:latin typeface="+mn-lt"/>
            </a:endParaRPr>
          </a:p>
          <a:p>
            <a:pPr marL="1028700" lvl="1">
              <a:buSzPct val="105000"/>
              <a:buFont typeface="Wingdings 3" panose="05040102010807070707" pitchFamily="18" charset="2"/>
              <a:buChar char=""/>
            </a:pPr>
            <a:r>
              <a:rPr lang="en-IN" dirty="0" smtClean="0">
                <a:latin typeface="+mn-lt"/>
              </a:rPr>
              <a:t>Dusts </a:t>
            </a:r>
            <a:endParaRPr lang="en-US" dirty="0">
              <a:latin typeface="+mn-lt"/>
            </a:endParaRPr>
          </a:p>
          <a:p>
            <a:pPr marL="1028700" lvl="1">
              <a:buSzPct val="105000"/>
              <a:buFont typeface="Wingdings 3" panose="05040102010807070707" pitchFamily="18" charset="2"/>
              <a:buChar char=""/>
            </a:pPr>
            <a:r>
              <a:rPr lang="en-IN" dirty="0" smtClean="0">
                <a:latin typeface="+mn-lt"/>
              </a:rPr>
              <a:t>Bio </a:t>
            </a:r>
            <a:r>
              <a:rPr lang="en-IN" dirty="0">
                <a:latin typeface="+mn-lt"/>
              </a:rPr>
              <a:t>aerosols (e.g., moulds)</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7" name="Picture 6"/>
          <p:cNvPicPr>
            <a:picLocks noChangeAspect="1"/>
          </p:cNvPicPr>
          <p:nvPr/>
        </p:nvPicPr>
        <p:blipFill rotWithShape="1">
          <a:blip r:embed="rId2"/>
          <a:srcRect l="7692" t="16113" r="6411" b="6063"/>
          <a:stretch/>
        </p:blipFill>
        <p:spPr>
          <a:xfrm>
            <a:off x="6312273" y="3276600"/>
            <a:ext cx="2526927"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872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a:latin typeface="+mn-lt"/>
              </a:rPr>
              <a:t>Gases</a:t>
            </a:r>
            <a:r>
              <a:rPr lang="en-IN" dirty="0">
                <a:latin typeface="+mn-lt"/>
              </a:rPr>
              <a:t> consist of individual molecules of substances, and at room temperature and pressure, they are always in the gaseous state. Common toxic gases found in construction are carbon monoxide from engine exhaust and hydrogen sulphide produced by decaying matter found in sewers and other places.</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2050" name="Picture 2" descr="Image result for toxic g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0"/>
            <a:ext cx="31432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0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a:latin typeface="+mn-lt"/>
              </a:rPr>
              <a:t>Vapours</a:t>
            </a:r>
            <a:r>
              <a:rPr lang="en-IN" dirty="0">
                <a:latin typeface="+mn-lt"/>
              </a:rPr>
              <a:t> are similar to gases except that they are formed by the evaporation of liquids (e.g., water vapour). Common vapours found in construction are produced by solvents such as xylene, toluene, and mineral spirits used in paints, coatings, and degreasers</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6" name="Picture 5"/>
          <p:cNvPicPr>
            <a:picLocks noChangeAspect="1"/>
          </p:cNvPicPr>
          <p:nvPr/>
        </p:nvPicPr>
        <p:blipFill>
          <a:blip r:embed="rId2"/>
          <a:stretch>
            <a:fillRect/>
          </a:stretch>
        </p:blipFill>
        <p:spPr>
          <a:xfrm>
            <a:off x="5334000" y="3810000"/>
            <a:ext cx="3495907"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849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a:latin typeface="+mn-lt"/>
              </a:rPr>
              <a:t>Fumes</a:t>
            </a:r>
            <a:r>
              <a:rPr lang="en-IN" dirty="0">
                <a:latin typeface="+mn-lt"/>
              </a:rPr>
              <a:t> are quite different from gases or vapours, although the terms are often used interchangeably. Technically, fumes consist of small particles formed by the condensation of materials which have been subjected to high temperatures. Welding fume is the most common type of fume in construction. Another example is pitch fume from coal tar used in built-up roofing.</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6146" name="Picture 2" descr="Image result for Fumes"/>
          <p:cNvPicPr>
            <a:picLocks noChangeAspect="1" noChangeArrowheads="1"/>
          </p:cNvPicPr>
          <p:nvPr/>
        </p:nvPicPr>
        <p:blipFill rotWithShape="1">
          <a:blip r:embed="rId2">
            <a:extLst>
              <a:ext uri="{28A0092B-C50C-407E-A947-70E740481C1C}">
                <a14:useLocalDpi xmlns:a14="http://schemas.microsoft.com/office/drawing/2010/main" val="0"/>
              </a:ext>
            </a:extLst>
          </a:blip>
          <a:srcRect l="37467" r="17220"/>
          <a:stretch/>
        </p:blipFill>
        <p:spPr bwMode="auto">
          <a:xfrm>
            <a:off x="5410200" y="3316342"/>
            <a:ext cx="3352800" cy="299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5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p:cNvSpPr>
            <a:spLocks noChangeArrowheads="1"/>
          </p:cNvSpPr>
          <p:nvPr/>
        </p:nvSpPr>
        <p:spPr bwMode="gray">
          <a:xfrm>
            <a:off x="152400" y="1371600"/>
            <a:ext cx="8839200" cy="420687"/>
          </a:xfrm>
          <a:prstGeom prst="rect">
            <a:avLst/>
          </a:prstGeom>
          <a:solidFill>
            <a:srgbClr val="CC99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noProof="1">
              <a:latin typeface="+mn-lt"/>
            </a:endParaRPr>
          </a:p>
        </p:txBody>
      </p:sp>
      <p:sp>
        <p:nvSpPr>
          <p:cNvPr id="2" name="Rectangle 29"/>
          <p:cNvSpPr>
            <a:spLocks noChangeArrowheads="1"/>
          </p:cNvSpPr>
          <p:nvPr/>
        </p:nvSpPr>
        <p:spPr bwMode="gray">
          <a:xfrm>
            <a:off x="152400" y="1792287"/>
            <a:ext cx="8839200" cy="46847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Mists</a:t>
            </a:r>
            <a:r>
              <a:rPr lang="en-IN" dirty="0">
                <a:latin typeface="+mn-lt"/>
              </a:rPr>
              <a:t> are small droplets of liquid suspended in air. The spraying of paint, form oils, and other materials generates mists of varying composition.</a:t>
            </a:r>
            <a:endParaRPr lang="en-US" dirty="0">
              <a:latin typeface="+mn-lt"/>
            </a:endParaRPr>
          </a:p>
        </p:txBody>
      </p:sp>
      <p:sp>
        <p:nvSpPr>
          <p:cNvPr id="4" name="Rectangle 3"/>
          <p:cNvSpPr/>
          <p:nvPr/>
        </p:nvSpPr>
        <p:spPr>
          <a:xfrm>
            <a:off x="323850" y="634425"/>
            <a:ext cx="8286750" cy="584775"/>
          </a:xfrm>
          <a:prstGeom prst="rect">
            <a:avLst/>
          </a:prstGeom>
        </p:spPr>
        <p:txBody>
          <a:bodyPr wrap="square">
            <a:spAutoFit/>
          </a:bodyPr>
          <a:lstStyle/>
          <a:p>
            <a:pPr algn="ctr"/>
            <a:r>
              <a:rPr lang="en-IN" sz="3200" dirty="0" smtClean="0"/>
              <a:t>OBJECTIVES RESPIRATORY HAZARDS </a:t>
            </a:r>
            <a:endParaRPr lang="en-US" sz="3200" dirty="0"/>
          </a:p>
        </p:txBody>
      </p:sp>
      <p:pic>
        <p:nvPicPr>
          <p:cNvPr id="8194" name="Picture 2" descr="Image result for M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195" y="3657600"/>
            <a:ext cx="3613958"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40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6F0180CB-08B1-436B-9799-0C76022FBD6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f0eb950-47b7-49a7-b2b9-b0c411c9c3b8"/>
    <ds:schemaRef ds:uri="http://schemas.microsoft.com/sharepoint/v3/fields"/>
    <ds:schemaRef ds:uri="B6023AA3-3CEE-413F-91F8-322A2644F388"/>
    <ds:schemaRef ds:uri="http://www.w3.org/XML/1998/namespace"/>
    <ds:schemaRef ds:uri="http://purl.org/dc/dcmitype/"/>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7485</TotalTime>
  <Words>1614</Words>
  <Application>Microsoft Office PowerPoint</Application>
  <PresentationFormat>On-screen Show (4:3)</PresentationFormat>
  <Paragraphs>111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Engravers MT</vt:lpstr>
      <vt:lpstr>Times New Roman</vt:lpstr>
      <vt:lpstr>Webdings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admin</cp:lastModifiedBy>
  <cp:revision>1205</cp:revision>
  <cp:lastPrinted>2014-11-21T06:58:07Z</cp:lastPrinted>
  <dcterms:created xsi:type="dcterms:W3CDTF">2014-04-07T11:41:40Z</dcterms:created>
  <dcterms:modified xsi:type="dcterms:W3CDTF">2020-06-17T11:52:59Z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